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0" r:id="rId1"/>
  </p:sldMasterIdLst>
  <p:notesMasterIdLst>
    <p:notesMasterId r:id="rId70"/>
  </p:notesMasterIdLst>
  <p:sldIdLst>
    <p:sldId id="296" r:id="rId2"/>
    <p:sldId id="510" r:id="rId3"/>
    <p:sldId id="469" r:id="rId4"/>
    <p:sldId id="531" r:id="rId5"/>
    <p:sldId id="527" r:id="rId6"/>
    <p:sldId id="551" r:id="rId7"/>
    <p:sldId id="552" r:id="rId8"/>
    <p:sldId id="528" r:id="rId9"/>
    <p:sldId id="529" r:id="rId10"/>
    <p:sldId id="530" r:id="rId11"/>
    <p:sldId id="554" r:id="rId12"/>
    <p:sldId id="545" r:id="rId13"/>
    <p:sldId id="546" r:id="rId14"/>
    <p:sldId id="547" r:id="rId15"/>
    <p:sldId id="548" r:id="rId16"/>
    <p:sldId id="549" r:id="rId17"/>
    <p:sldId id="540" r:id="rId18"/>
    <p:sldId id="553" r:id="rId19"/>
    <p:sldId id="555" r:id="rId20"/>
    <p:sldId id="556" r:id="rId21"/>
    <p:sldId id="557" r:id="rId22"/>
    <p:sldId id="561" r:id="rId23"/>
    <p:sldId id="558" r:id="rId24"/>
    <p:sldId id="559" r:id="rId25"/>
    <p:sldId id="560" r:id="rId26"/>
    <p:sldId id="533" r:id="rId27"/>
    <p:sldId id="550" r:id="rId28"/>
    <p:sldId id="537" r:id="rId29"/>
    <p:sldId id="562" r:id="rId30"/>
    <p:sldId id="563" r:id="rId31"/>
    <p:sldId id="564" r:id="rId32"/>
    <p:sldId id="565" r:id="rId33"/>
    <p:sldId id="567" r:id="rId34"/>
    <p:sldId id="566" r:id="rId35"/>
    <p:sldId id="541" r:id="rId36"/>
    <p:sldId id="568" r:id="rId37"/>
    <p:sldId id="569" r:id="rId38"/>
    <p:sldId id="570" r:id="rId39"/>
    <p:sldId id="572" r:id="rId40"/>
    <p:sldId id="571" r:id="rId41"/>
    <p:sldId id="573" r:id="rId42"/>
    <p:sldId id="574" r:id="rId43"/>
    <p:sldId id="575" r:id="rId44"/>
    <p:sldId id="578" r:id="rId45"/>
    <p:sldId id="580" r:id="rId46"/>
    <p:sldId id="576" r:id="rId47"/>
    <p:sldId id="577" r:id="rId48"/>
    <p:sldId id="579" r:id="rId49"/>
    <p:sldId id="581" r:id="rId50"/>
    <p:sldId id="582" r:id="rId51"/>
    <p:sldId id="583" r:id="rId52"/>
    <p:sldId id="584" r:id="rId53"/>
    <p:sldId id="597" r:id="rId54"/>
    <p:sldId id="598" r:id="rId55"/>
    <p:sldId id="585" r:id="rId56"/>
    <p:sldId id="587" r:id="rId57"/>
    <p:sldId id="586" r:id="rId58"/>
    <p:sldId id="588" r:id="rId59"/>
    <p:sldId id="595" r:id="rId60"/>
    <p:sldId id="589" r:id="rId61"/>
    <p:sldId id="590" r:id="rId62"/>
    <p:sldId id="591" r:id="rId63"/>
    <p:sldId id="592" r:id="rId64"/>
    <p:sldId id="599" r:id="rId65"/>
    <p:sldId id="593" r:id="rId66"/>
    <p:sldId id="594" r:id="rId67"/>
    <p:sldId id="596" r:id="rId68"/>
    <p:sldId id="600" r:id="rId6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15A"/>
    <a:srgbClr val="357683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5599" autoAdjust="0"/>
  </p:normalViewPr>
  <p:slideViewPr>
    <p:cSldViewPr>
      <p:cViewPr varScale="1">
        <p:scale>
          <a:sx n="71" d="100"/>
          <a:sy n="71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7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7A33682-4D93-4D5C-9CE8-8BB45F4A96A3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689D0F7-8EC1-4758-9ECB-17B6855A6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F40DE6-6D45-49DF-9CE0-532170396F3D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C511A1-63FC-4950-9C52-729E9253F3BC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B307B-049C-4896-A152-0E07A568E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7CD2-D852-4774-AF71-8C33C418E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B6F78-1E12-4DE1-9915-384473AD6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F8F2B-2950-468F-A351-F864722A7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3639E-69C1-4DFA-94F0-211BEED62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A59AD-E781-4B24-9477-4BA630016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001E-F151-4E54-99C7-00C5C8FFD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7786-AB63-414D-BC66-4E258F62D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7D4A-28A7-44AA-872E-96B6E5C11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DF2E-80EF-4908-98CA-6D68AC32D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B5BC7-24C2-4CCF-A24F-E76401B3E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4ED0-8F4A-45AE-ACF2-AA0B44348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CF19018-8CA6-4E38-B8FE-CBF16E7A4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6.png"/><Relationship Id="rId4" Type="http://schemas.openxmlformats.org/officeDocument/2006/relationships/image" Target="../media/image85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7.gif"/><Relationship Id="rId4" Type="http://schemas.openxmlformats.org/officeDocument/2006/relationships/image" Target="../media/image9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spect="1" noChangeArrowheads="1"/>
          </p:cNvSpPr>
          <p:nvPr/>
        </p:nvSpPr>
        <p:spPr bwMode="auto">
          <a:xfrm rot="10800000" flipV="1">
            <a:off x="3886200" y="304800"/>
            <a:ext cx="47244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</a:t>
            </a:r>
          </a:p>
        </p:txBody>
      </p:sp>
      <p:sp>
        <p:nvSpPr>
          <p:cNvPr id="53253" name="Rectangle 5"/>
          <p:cNvSpPr>
            <a:spLocks noChangeAspect="1" noChangeArrowheads="1"/>
          </p:cNvSpPr>
          <p:nvPr/>
        </p:nvSpPr>
        <p:spPr bwMode="auto">
          <a:xfrm rot="10800000" flipV="1">
            <a:off x="215900" y="368300"/>
            <a:ext cx="87137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ЖЕЛЕЗОБЕТОННЫЕ  И КАМЕННЫЕ  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КОНСТРУКЦИИ</a:t>
            </a:r>
            <a:endParaRPr lang="ru-RU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428625" y="3000375"/>
            <a:ext cx="828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 smtClean="0"/>
              <a:t>ЛЕКЦИЯ </a:t>
            </a:r>
            <a:r>
              <a:rPr lang="uk-UA" sz="2400" b="1" dirty="0"/>
              <a:t>№ </a:t>
            </a:r>
            <a:r>
              <a:rPr lang="en-US" sz="2400" b="1" dirty="0" smtClean="0"/>
              <a:t>2</a:t>
            </a:r>
            <a:endParaRPr lang="ru-RU" sz="2400" b="1" dirty="0"/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428625" y="3918900"/>
            <a:ext cx="82867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КОНСТРУКЦИИ ПЛОСКИХ ЖЕЛЕЗОБЕТОННЫХ ПЕРЕКРЫТИЙ</a:t>
            </a: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85720" y="428604"/>
            <a:ext cx="857256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rial Black" pitchFamily="34" charset="0"/>
              </a:rPr>
              <a:t>2</a:t>
            </a:r>
            <a:r>
              <a:rPr lang="uk-UA" sz="2400" dirty="0" smtClean="0">
                <a:latin typeface="Arial Black" pitchFamily="34" charset="0"/>
              </a:rPr>
              <a:t>. </a:t>
            </a:r>
            <a:r>
              <a:rPr lang="ru-RU" sz="2400" dirty="0" smtClean="0">
                <a:latin typeface="Arial Black" pitchFamily="34" charset="0"/>
              </a:rPr>
              <a:t>Ребристые монолитные перекрытия с балочными плитами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Компоновка конструктивной схемы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6194" name="Picture 2" descr="http://archive.cadmaster.ru/crop/500x/assets/images/articles/cm_23_poisk_modelejj_plit/23_scad_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858180" cy="50006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504"/>
            <a:ext cx="8697263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85720" y="428604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Расчет балочных плит и второстепенных балок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5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24" y="2071678"/>
            <a:ext cx="887242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1" name="Picture 3" descr="http://www.sapr.ru/Archive/SG/2004/10/11/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142984"/>
            <a:ext cx="3783548" cy="2043117"/>
          </a:xfrm>
          <a:prstGeom prst="rect">
            <a:avLst/>
          </a:prstGeom>
          <a:noFill/>
        </p:spPr>
      </p:pic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071546"/>
            <a:ext cx="4248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428604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Расчет балочных плит и второстепенных балок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715304" cy="52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478139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20" y="428604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Расчет балочных плит и второстепенных балок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8"/>
            <a:ext cx="404941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071810"/>
            <a:ext cx="470419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7" y="4000504"/>
            <a:ext cx="4357717" cy="53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5" y="4714884"/>
            <a:ext cx="253448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5357826"/>
            <a:ext cx="25817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4643446"/>
            <a:ext cx="3714776" cy="174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20" y="528560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Конструирование балочных плит и второстепенных балок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2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6981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20" y="528560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Конструирование балочных плит и второстепенных балок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1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428736"/>
            <a:ext cx="854395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5720" y="528560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Конструирование балочных плит и второстепенных балок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0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61456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62128"/>
            <a:ext cx="40957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47814"/>
            <a:ext cx="42386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071942"/>
            <a:ext cx="890831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20" y="528560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Конструирование второстепенных балок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428604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Расчет главных балок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5629865" cy="116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2713" y="1000108"/>
            <a:ext cx="324700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3" y="2749800"/>
            <a:ext cx="5643603" cy="160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4782569"/>
            <a:ext cx="5572132" cy="121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417514"/>
            <a:ext cx="8229600" cy="868346"/>
          </a:xfrm>
        </p:spPr>
        <p:txBody>
          <a:bodyPr/>
          <a:lstStyle/>
          <a:p>
            <a:r>
              <a:rPr lang="uk-UA" b="1" u="sng" dirty="0" smtClean="0">
                <a:solidFill>
                  <a:schemeClr val="tx2"/>
                </a:solidFill>
                <a:latin typeface="Arial Black" pitchFamily="34" charset="0"/>
              </a:rPr>
              <a:t>План </a:t>
            </a:r>
            <a:r>
              <a:rPr lang="uk-UA" b="1" u="sng" dirty="0" err="1" smtClean="0">
                <a:solidFill>
                  <a:schemeClr val="tx2"/>
                </a:solidFill>
                <a:latin typeface="Arial Black" pitchFamily="34" charset="0"/>
              </a:rPr>
              <a:t>лекции</a:t>
            </a:r>
            <a:r>
              <a:rPr lang="uk-UA" b="1" dirty="0" smtClean="0">
                <a:solidFill>
                  <a:schemeClr val="tx2"/>
                </a:solidFill>
                <a:latin typeface="Arial Black" pitchFamily="34" charset="0"/>
              </a:rPr>
              <a:t>:</a:t>
            </a:r>
            <a:endParaRPr lang="ru-RU" b="1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858312" cy="4643470"/>
          </a:xfrm>
        </p:spPr>
        <p:txBody>
          <a:bodyPr/>
          <a:lstStyle/>
          <a:p>
            <a:pPr marL="514350" lvl="0" indent="-514350">
              <a:buFont typeface="Calibri" pitchFamily="34" charset="0"/>
              <a:buAutoNum type="arabicPeriod"/>
            </a:pPr>
            <a:r>
              <a:rPr lang="ru-RU" sz="2800" dirty="0" smtClean="0">
                <a:latin typeface="Arial" charset="0"/>
                <a:cs typeface="Arial" charset="0"/>
              </a:rPr>
              <a:t>Классификация плоских перекрытий</a:t>
            </a:r>
            <a:r>
              <a:rPr lang="uk-UA" sz="2800" dirty="0" smtClean="0">
                <a:latin typeface="Arial" charset="0"/>
                <a:cs typeface="Arial" charset="0"/>
              </a:rPr>
              <a:t>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dirty="0" smtClean="0">
                <a:latin typeface="Arial" charset="0"/>
                <a:cs typeface="Arial" charset="0"/>
              </a:rPr>
              <a:t>Ребристые монолитные перекрытия с балочными плитами.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dirty="0" smtClean="0">
                <a:latin typeface="Arial" charset="0"/>
                <a:cs typeface="Arial" charset="0"/>
              </a:rPr>
              <a:t>Ребристые монолитные перекрытия с плитами, опертыми по контуру</a:t>
            </a:r>
            <a:r>
              <a:rPr lang="uk-UA" sz="2800" dirty="0" smtClean="0">
                <a:latin typeface="Arial" charset="0"/>
                <a:cs typeface="Arial" charset="0"/>
              </a:rPr>
              <a:t>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dirty="0" smtClean="0">
                <a:latin typeface="Arial" charset="0"/>
                <a:cs typeface="Arial" charset="0"/>
              </a:rPr>
              <a:t>Балочные сборно-монолитные перекрытия</a:t>
            </a:r>
            <a:r>
              <a:rPr lang="uk-UA" sz="2800" dirty="0" smtClean="0">
                <a:latin typeface="Arial" charset="0"/>
                <a:cs typeface="Arial" charset="0"/>
              </a:rPr>
              <a:t>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dirty="0" err="1" smtClean="0">
                <a:latin typeface="Arial" charset="0"/>
                <a:cs typeface="Arial" charset="0"/>
              </a:rPr>
              <a:t>Безбалочные</a:t>
            </a:r>
            <a:r>
              <a:rPr lang="ru-RU" sz="2800" dirty="0" smtClean="0">
                <a:latin typeface="Arial" charset="0"/>
                <a:cs typeface="Arial" charset="0"/>
              </a:rPr>
              <a:t> перекрытия.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dirty="0" smtClean="0">
                <a:latin typeface="Arial" charset="0"/>
                <a:cs typeface="Arial" charset="0"/>
              </a:rPr>
              <a:t>Балочные сборные перекрытия.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282" y="857232"/>
            <a:ext cx="4143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Расчет главных балок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714488"/>
            <a:ext cx="439353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30" y="500042"/>
            <a:ext cx="4572032" cy="564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428604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Расчет главных балок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22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071546"/>
            <a:ext cx="32932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698822"/>
            <a:ext cx="3109952" cy="237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6"/>
            <a:ext cx="4857784" cy="500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428604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Конструирование главных балок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569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Рис. 3. Выбор размещения стержня относительно плиты (1 — плитный элемент; 2 — стержневой элемент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643866" cy="2000264"/>
          </a:xfrm>
          <a:prstGeom prst="rect">
            <a:avLst/>
          </a:prstGeom>
          <a:noFill/>
        </p:spPr>
      </p:pic>
      <p:pic>
        <p:nvPicPr>
          <p:cNvPr id="223236" name="Picture 4" descr="Рис. 4. Расположение арматуры: а — в реальной конструкции; б — при моделировании стержневым и плитным элементами; в — при моделировании плитными элементами (1 — плита; 2 — стержень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14620"/>
            <a:ext cx="7616546" cy="2071702"/>
          </a:xfrm>
          <a:prstGeom prst="rect">
            <a:avLst/>
          </a:prstGeom>
          <a:noFill/>
        </p:spPr>
      </p:pic>
      <p:pic>
        <p:nvPicPr>
          <p:cNvPr id="223238" name="Picture 6" descr="Рис. 5. Эксцентричность стыков элементов в узлах (1 — жесткая вставка, С — длина жесткой вставки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16" y="4719661"/>
            <a:ext cx="4762500" cy="2066925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20" y="142852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Особенности моделирования монолитных ребристых перекрытий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Рис. 6. Моделирование ребристого перекрытия или плиты (комбинированная модель): а — без жестких вставок (высота балки h); б — без жестких вставок (высота балки h1); в, г — то же, но с жесткими встав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928671"/>
            <a:ext cx="7016223" cy="1571635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214290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Особенности моделирования монолитных ребристых перекрытий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4260" name="Picture 4" descr="Таблица 3. Значения моментов и площадь рабочей арматуры для примера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95" y="2714620"/>
            <a:ext cx="7035229" cy="385765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85720" y="428604"/>
            <a:ext cx="85725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3</a:t>
            </a:r>
            <a:r>
              <a:rPr lang="uk-UA" sz="2400" dirty="0" smtClean="0">
                <a:latin typeface="Arial Black" pitchFamily="34" charset="0"/>
              </a:rPr>
              <a:t>. </a:t>
            </a:r>
            <a:r>
              <a:rPr lang="ru-RU" sz="2400" dirty="0" smtClean="0">
                <a:latin typeface="Arial Black" pitchFamily="34" charset="0"/>
              </a:rPr>
              <a:t>Ребристые монолитные перекрытия</a:t>
            </a:r>
            <a:endParaRPr lang="en-US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с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плитами, опертыми по контуру</a:t>
            </a:r>
          </a:p>
          <a:p>
            <a:pPr algn="ctr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Компоновка конструктивной схемы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08397"/>
            <a:ext cx="4500594" cy="414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908397"/>
            <a:ext cx="3929090" cy="416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85720" y="428604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Армирование плит плоскими и рулонными сетками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45893"/>
            <a:ext cx="3286148" cy="578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3153" y="928671"/>
            <a:ext cx="2734797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928670"/>
            <a:ext cx="25524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357694"/>
            <a:ext cx="5357850" cy="12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428604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 расчету плит, опертых по контуру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6286544" cy="570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786314" y="4500570"/>
            <a:ext cx="171451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428604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Расчет плит, опертых по контуру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320923"/>
            <a:ext cx="2422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000108"/>
            <a:ext cx="49657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t="16408"/>
          <a:stretch>
            <a:fillRect/>
          </a:stretch>
        </p:blipFill>
        <p:spPr bwMode="auto">
          <a:xfrm>
            <a:off x="4357686" y="2285992"/>
            <a:ext cx="264318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214686"/>
            <a:ext cx="632777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143768" y="3857628"/>
            <a:ext cx="50006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4643446"/>
            <a:ext cx="5486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428604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Расчет плит, опертых по контуру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6198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358082" y="2214554"/>
            <a:ext cx="50006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71810"/>
            <a:ext cx="74612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71538" y="3071810"/>
            <a:ext cx="278608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0" y="28572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latin typeface="Arial Black" pitchFamily="34" charset="0"/>
              </a:rPr>
              <a:t>Классификация плоских перекрытий</a:t>
            </a:r>
            <a:endParaRPr lang="ru-RU" sz="32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/>
          </p:nvPr>
        </p:nvSpPr>
        <p:spPr>
          <a:xfrm>
            <a:off x="285720" y="785794"/>
            <a:ext cx="8572560" cy="5715040"/>
          </a:xfrm>
        </p:spPr>
        <p:txBody>
          <a:bodyPr/>
          <a:lstStyle/>
          <a:p>
            <a:pPr algn="just">
              <a:buNone/>
            </a:pPr>
            <a:r>
              <a:rPr lang="ru-RU" sz="2600" dirty="0" smtClean="0"/>
              <a:t>По </a:t>
            </a:r>
            <a:r>
              <a:rPr lang="ru-RU" sz="2600" b="1" dirty="0" smtClean="0"/>
              <a:t>конструктивной схеме </a:t>
            </a:r>
            <a:r>
              <a:rPr lang="ru-RU" sz="2600" dirty="0" smtClean="0"/>
              <a:t>железобетонные перекрытия могут быть разделены на две основные группы:</a:t>
            </a:r>
          </a:p>
          <a:p>
            <a:pPr algn="just"/>
            <a:r>
              <a:rPr lang="ru-RU" sz="2600" dirty="0" smtClean="0"/>
              <a:t>балочные ;</a:t>
            </a:r>
          </a:p>
          <a:p>
            <a:pPr algn="just"/>
            <a:r>
              <a:rPr lang="ru-RU" sz="2600" dirty="0" err="1" smtClean="0"/>
              <a:t>безбалочные</a:t>
            </a:r>
            <a:r>
              <a:rPr lang="ru-RU" sz="2600" dirty="0" smtClean="0"/>
              <a:t>.</a:t>
            </a:r>
          </a:p>
          <a:p>
            <a:pPr algn="just">
              <a:buNone/>
            </a:pPr>
            <a:r>
              <a:rPr lang="ru-RU" sz="2600" b="1" dirty="0" smtClean="0"/>
              <a:t>Балочными</a:t>
            </a:r>
            <a:r>
              <a:rPr lang="ru-RU" sz="2600" dirty="0" smtClean="0"/>
              <a:t> называют перекрытия, в которых балки, расположенные в одном направлении или в двух направлениях, работают совместно с опирающимися на них плитами перекрытий.</a:t>
            </a:r>
          </a:p>
          <a:p>
            <a:pPr algn="just">
              <a:buNone/>
            </a:pPr>
            <a:r>
              <a:rPr lang="ru-RU" sz="2600" dirty="0" smtClean="0"/>
              <a:t>В </a:t>
            </a:r>
            <a:r>
              <a:rPr lang="ru-RU" sz="2600" b="1" dirty="0" err="1" smtClean="0"/>
              <a:t>безбалочных</a:t>
            </a:r>
            <a:r>
              <a:rPr lang="ru-RU" sz="2600" dirty="0" smtClean="0"/>
              <a:t> перекрытиях плита опирается непосредственно на колонны или на колонны с </a:t>
            </a:r>
            <a:r>
              <a:rPr lang="ru-RU" sz="2600" dirty="0" err="1" smtClean="0"/>
              <a:t>уширениями</a:t>
            </a:r>
            <a:r>
              <a:rPr lang="ru-RU" sz="2600" dirty="0" smtClean="0"/>
              <a:t>, называемыми капителями.</a:t>
            </a:r>
          </a:p>
          <a:p>
            <a:pPr algn="just">
              <a:buNone/>
            </a:pPr>
            <a:r>
              <a:rPr lang="ru-RU" sz="2600" dirty="0" smtClean="0"/>
              <a:t>Те и другие перекрытия могут быть сборными, монолитными и сборно-монолитными.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928670"/>
            <a:ext cx="4797593" cy="32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285728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Расчет и конструирование контурных балок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5302" t="3986" r="4556" b="6332"/>
          <a:stretch>
            <a:fillRect/>
          </a:stretch>
        </p:blipFill>
        <p:spPr bwMode="auto">
          <a:xfrm>
            <a:off x="428596" y="928670"/>
            <a:ext cx="364333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 t="3350"/>
          <a:stretch>
            <a:fillRect/>
          </a:stretch>
        </p:blipFill>
        <p:spPr bwMode="auto">
          <a:xfrm>
            <a:off x="1357290" y="4429132"/>
            <a:ext cx="675798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4143404" cy="56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3932" t="2367" r="1689" b="2945"/>
          <a:stretch>
            <a:fillRect/>
          </a:stretch>
        </p:blipFill>
        <p:spPr bwMode="auto">
          <a:xfrm>
            <a:off x="4357686" y="1000108"/>
            <a:ext cx="4643470" cy="25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20" y="285728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Расчет и конструирование контурных балок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5357827"/>
            <a:ext cx="47149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5" y="3929066"/>
            <a:ext cx="463314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8286776" y="4572008"/>
            <a:ext cx="71438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29652" y="5929330"/>
            <a:ext cx="571504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467005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Армирование плит, опертых по контуру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785926"/>
            <a:ext cx="865749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214290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 расчету контурных балок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92961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500694" y="4643446"/>
            <a:ext cx="3071834" cy="2000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429132"/>
            <a:ext cx="2000264" cy="209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285728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Армирование контурных балок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071546"/>
            <a:ext cx="869205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5429264"/>
            <a:ext cx="4286280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357166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Arial Black" pitchFamily="34" charset="0"/>
              </a:rPr>
              <a:t>4. </a:t>
            </a:r>
            <a:r>
              <a:rPr lang="ru-RU" sz="2400" dirty="0" smtClean="0">
                <a:latin typeface="Arial Black" pitchFamily="34" charset="0"/>
              </a:rPr>
              <a:t>Балочные сборно-монолитные перекрытия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" name="Рисунок 3" descr="imagesCAZ0TSE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4100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stroisa.com/images/stories/sait/tipperekrit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0108"/>
            <a:ext cx="4190987" cy="3143240"/>
          </a:xfrm>
          <a:prstGeom prst="rect">
            <a:avLst/>
          </a:prstGeom>
          <a:noFill/>
        </p:spPr>
      </p:pic>
      <p:pic>
        <p:nvPicPr>
          <p:cNvPr id="4102" name="Picture 6" descr="http://www.home-prices.ru/photos/00_00_04_00_00/i_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99" y="4214818"/>
            <a:ext cx="4214843" cy="2428892"/>
          </a:xfrm>
          <a:prstGeom prst="rect">
            <a:avLst/>
          </a:prstGeom>
          <a:noFill/>
        </p:spPr>
      </p:pic>
      <p:pic>
        <p:nvPicPr>
          <p:cNvPr id="4104" name="Picture 8" descr="http://www.kolumb.ru/_perekrytia/perekrytia_ekonom/images_center3-2/im03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7" y="4214818"/>
            <a:ext cx="4120714" cy="242885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43438" y="500042"/>
            <a:ext cx="4214842" cy="600079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Балочные сборно-монолитные перекрытия: </a:t>
            </a:r>
          </a:p>
          <a:p>
            <a:pPr>
              <a:buNone/>
            </a:pPr>
            <a:r>
              <a:rPr lang="ru-RU" sz="2200" dirty="0" smtClean="0"/>
              <a:t>а – с балками таврового сечения;</a:t>
            </a:r>
          </a:p>
          <a:p>
            <a:pPr>
              <a:buNone/>
            </a:pPr>
            <a:r>
              <a:rPr lang="ru-RU" sz="2200" dirty="0" smtClean="0"/>
              <a:t>б</a:t>
            </a:r>
            <a:r>
              <a:rPr lang="en-US" sz="2200" dirty="0" smtClean="0"/>
              <a:t> – </a:t>
            </a:r>
            <a:r>
              <a:rPr lang="ru-RU" sz="2200" dirty="0" smtClean="0"/>
              <a:t>с пустотными балками;</a:t>
            </a:r>
          </a:p>
          <a:p>
            <a:pPr>
              <a:buNone/>
            </a:pPr>
            <a:r>
              <a:rPr lang="ru-RU" sz="2200" dirty="0" smtClean="0"/>
              <a:t>в, г, </a:t>
            </a:r>
            <a:r>
              <a:rPr lang="ru-RU" sz="2200" dirty="0" err="1" smtClean="0"/>
              <a:t>д</a:t>
            </a:r>
            <a:r>
              <a:rPr lang="ru-RU" sz="2200" dirty="0" smtClean="0"/>
              <a:t> – с балками с выпусками арматуры;</a:t>
            </a:r>
          </a:p>
          <a:p>
            <a:pPr>
              <a:buNone/>
            </a:pPr>
            <a:r>
              <a:rPr lang="ru-RU" sz="2200" dirty="0" smtClean="0"/>
              <a:t>1 – тавровая балка;</a:t>
            </a:r>
          </a:p>
          <a:p>
            <a:pPr>
              <a:buNone/>
            </a:pPr>
            <a:r>
              <a:rPr lang="ru-RU" sz="2200" dirty="0" smtClean="0"/>
              <a:t>2 – балка с нижними опорными полками;</a:t>
            </a:r>
          </a:p>
          <a:p>
            <a:pPr>
              <a:buNone/>
            </a:pPr>
            <a:r>
              <a:rPr lang="ru-RU" sz="2200" dirty="0" smtClean="0"/>
              <a:t>3 – балка с выпусками арматуры;</a:t>
            </a:r>
          </a:p>
          <a:p>
            <a:pPr>
              <a:buNone/>
            </a:pPr>
            <a:r>
              <a:rPr lang="ru-RU" sz="2200" dirty="0" smtClean="0"/>
              <a:t>4 – плита-вкладыш;</a:t>
            </a:r>
          </a:p>
          <a:p>
            <a:pPr>
              <a:buNone/>
            </a:pPr>
            <a:r>
              <a:rPr lang="ru-RU" sz="2200" dirty="0" smtClean="0"/>
              <a:t>5 - пустотный блок заполнения;</a:t>
            </a:r>
          </a:p>
          <a:p>
            <a:pPr>
              <a:buNone/>
            </a:pPr>
            <a:r>
              <a:rPr lang="ru-RU" sz="2200" dirty="0" smtClean="0"/>
              <a:t>6 – ребристая плита заполнения; </a:t>
            </a:r>
          </a:p>
          <a:p>
            <a:pPr>
              <a:buNone/>
            </a:pPr>
            <a:r>
              <a:rPr lang="ru-RU" sz="2200" dirty="0" smtClean="0"/>
              <a:t>7 – арматурная сетка;</a:t>
            </a:r>
          </a:p>
          <a:p>
            <a:pPr>
              <a:buNone/>
            </a:pPr>
            <a:r>
              <a:rPr lang="ru-RU" sz="2200" dirty="0" smtClean="0"/>
              <a:t>8 – бетон </a:t>
            </a:r>
            <a:r>
              <a:rPr lang="ru-RU" sz="2200" dirty="0" err="1" smtClean="0"/>
              <a:t>замоноличивания</a:t>
            </a:r>
            <a:endParaRPr lang="ru-RU" sz="2400" dirty="0"/>
          </a:p>
        </p:txBody>
      </p:sp>
      <p:pic>
        <p:nvPicPr>
          <p:cNvPr id="56322" name="Picture 2" descr="http://www.philipwiener.com/images4.files/image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942548" cy="578647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http://parthenon-house.ru/images/articles/s223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496214" cy="585791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://www.kolumb.ru/_perekrytia/perekrytia_prosto/images_center12/im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http://kolumb.ru/_answers/perekr_ispan/images_center3-2/im03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42918"/>
            <a:ext cx="7772400" cy="5786478"/>
          </a:xfrm>
        </p:spPr>
        <p:txBody>
          <a:bodyPr/>
          <a:lstStyle/>
          <a:p>
            <a:pPr algn="just">
              <a:buNone/>
            </a:pPr>
            <a:r>
              <a:rPr lang="ru-RU" sz="2600" b="1" dirty="0" smtClean="0"/>
              <a:t>Конструктивные схемы перекрытий</a:t>
            </a:r>
            <a:r>
              <a:rPr lang="ru-RU" sz="2600" dirty="0" smtClean="0"/>
              <a:t> при сборном и монолитном выполнении различны, поэтому классификация перекрытий ведется по конструктивным признакам:</a:t>
            </a:r>
          </a:p>
          <a:p>
            <a:pPr algn="just"/>
            <a:r>
              <a:rPr lang="ru-RU" sz="2600" i="1" dirty="0" smtClean="0"/>
              <a:t>балочные сборные;</a:t>
            </a:r>
          </a:p>
          <a:p>
            <a:pPr algn="just"/>
            <a:r>
              <a:rPr lang="ru-RU" sz="2600" i="1" dirty="0" smtClean="0"/>
              <a:t>ребристые монолитные с балочными плитами;</a:t>
            </a:r>
          </a:p>
          <a:p>
            <a:pPr algn="just"/>
            <a:r>
              <a:rPr lang="ru-RU" sz="2600" i="1" dirty="0" smtClean="0"/>
              <a:t>ребристые монолитные с плитами, опертыми по контуру;</a:t>
            </a:r>
          </a:p>
          <a:p>
            <a:pPr algn="just"/>
            <a:r>
              <a:rPr lang="ru-RU" sz="2600" i="1" dirty="0" smtClean="0"/>
              <a:t>кессонные;</a:t>
            </a:r>
          </a:p>
          <a:p>
            <a:pPr algn="just"/>
            <a:r>
              <a:rPr lang="ru-RU" sz="2600" i="1" dirty="0" smtClean="0"/>
              <a:t>балочные сборно-монолитные;</a:t>
            </a:r>
          </a:p>
          <a:p>
            <a:pPr algn="just"/>
            <a:r>
              <a:rPr lang="ru-RU" sz="2600" i="1" dirty="0" err="1" smtClean="0"/>
              <a:t>безбалочные</a:t>
            </a:r>
            <a:r>
              <a:rPr lang="ru-RU" sz="2600" i="1" dirty="0" smtClean="0"/>
              <a:t> сборные;</a:t>
            </a:r>
          </a:p>
          <a:p>
            <a:pPr algn="just"/>
            <a:r>
              <a:rPr lang="ru-RU" sz="2600" i="1" dirty="0" err="1" smtClean="0"/>
              <a:t>безбалочные</a:t>
            </a:r>
            <a:r>
              <a:rPr lang="ru-RU" sz="2600" i="1" dirty="0" smtClean="0"/>
              <a:t> монолитные;</a:t>
            </a:r>
          </a:p>
          <a:p>
            <a:pPr algn="just"/>
            <a:r>
              <a:rPr lang="ru-RU" sz="2600" i="1" dirty="0" err="1" smtClean="0"/>
              <a:t>безбалочные</a:t>
            </a:r>
            <a:r>
              <a:rPr lang="ru-RU" sz="2600" i="1" dirty="0" smtClean="0"/>
              <a:t> сборно-монолитные.</a:t>
            </a:r>
            <a:endParaRPr lang="ru-RU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428604"/>
            <a:ext cx="801972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85992"/>
            <a:ext cx="473848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http://www.complexdoc.ru/documents/52524/52524.files/image5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285992"/>
            <a:ext cx="4143404" cy="400052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357166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Arial Black" pitchFamily="34" charset="0"/>
              </a:rPr>
              <a:t>5. </a:t>
            </a:r>
            <a:r>
              <a:rPr lang="ru-RU" sz="2400" dirty="0" err="1" smtClean="0">
                <a:latin typeface="Arial Black" pitchFamily="34" charset="0"/>
              </a:rPr>
              <a:t>Безбалочные</a:t>
            </a:r>
            <a:r>
              <a:rPr lang="ru-RU" sz="2400" dirty="0" smtClean="0">
                <a:latin typeface="Arial Black" pitchFamily="34" charset="0"/>
              </a:rPr>
              <a:t> перекрытия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559800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928670"/>
            <a:ext cx="302080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000504"/>
            <a:ext cx="3000396" cy="24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stroitelstvo-new.ru/armatura_raboti/images/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72494" cy="607223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http://www.remstroyinfo.ru/tom10/pic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000108"/>
            <a:ext cx="5500727" cy="5572164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20" y="357166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Сборные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б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езбалочные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перекрытия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4" name="Picture 6" descr="http://www.homey.ru/dictimages/449_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000109"/>
            <a:ext cx="2952754" cy="2714644"/>
          </a:xfrm>
          <a:prstGeom prst="rect">
            <a:avLst/>
          </a:prstGeom>
          <a:noFill/>
        </p:spPr>
      </p:pic>
      <p:pic>
        <p:nvPicPr>
          <p:cNvPr id="63496" name="Picture 8" descr="http://konstr.narod.ru/Images/f_plate/kub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1" y="3786191"/>
            <a:ext cx="2972634" cy="2786082"/>
          </a:xfrm>
          <a:prstGeom prst="rect">
            <a:avLst/>
          </a:prstGeom>
          <a:noFill/>
        </p:spPr>
      </p:pic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2" y="5786454"/>
            <a:ext cx="25717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Закладная деталь  в перекрытии серии  КУ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5524500" cy="5857916"/>
          </a:xfrm>
          <a:prstGeom prst="rect">
            <a:avLst/>
          </a:prstGeom>
          <a:noFill/>
        </p:spPr>
      </p:pic>
      <p:pic>
        <p:nvPicPr>
          <p:cNvPr id="66564" name="Picture 4" descr="Скрытая металлическая  капитель в перекрытиях гостиницы &quot;Виру&quot; в Тали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500042"/>
            <a:ext cx="2714644" cy="1857376"/>
          </a:xfrm>
          <a:prstGeom prst="rect">
            <a:avLst/>
          </a:prstGeom>
          <a:noFill/>
        </p:spPr>
      </p:pic>
      <p:pic>
        <p:nvPicPr>
          <p:cNvPr id="66566" name="Picture 6" descr="Кесонные перекрытия"/>
          <p:cNvPicPr>
            <a:picLocks noChangeAspect="1" noChangeArrowheads="1"/>
          </p:cNvPicPr>
          <p:nvPr/>
        </p:nvPicPr>
        <p:blipFill>
          <a:blip r:embed="rId4"/>
          <a:srcRect l="46500" t="4854" r="6999" b="62378"/>
          <a:stretch>
            <a:fillRect/>
          </a:stretch>
        </p:blipFill>
        <p:spPr bwMode="auto">
          <a:xfrm>
            <a:off x="6072198" y="4500570"/>
            <a:ext cx="2714644" cy="1928826"/>
          </a:xfrm>
          <a:prstGeom prst="rect">
            <a:avLst/>
          </a:prstGeom>
          <a:noFill/>
        </p:spPr>
      </p:pic>
      <p:pic>
        <p:nvPicPr>
          <p:cNvPr id="6" name="Picture 6" descr="Кесонные перекрытия"/>
          <p:cNvPicPr>
            <a:picLocks noChangeAspect="1" noChangeArrowheads="1"/>
          </p:cNvPicPr>
          <p:nvPr/>
        </p:nvPicPr>
        <p:blipFill>
          <a:blip r:embed="rId4"/>
          <a:srcRect l="3000" t="4854" r="53500" b="61165"/>
          <a:stretch>
            <a:fillRect/>
          </a:stretch>
        </p:blipFill>
        <p:spPr bwMode="auto">
          <a:xfrm>
            <a:off x="6072198" y="2428868"/>
            <a:ext cx="2714644" cy="20002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PB202651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310424" y="285728"/>
            <a:ext cx="4214842" cy="3153762"/>
          </a:xfrm>
        </p:spPr>
      </p:pic>
      <p:pic>
        <p:nvPicPr>
          <p:cNvPr id="4" name="Рисунок 3" descr="PB2026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8141" y="285728"/>
            <a:ext cx="4190139" cy="3135279"/>
          </a:xfrm>
          <a:prstGeom prst="rect">
            <a:avLst/>
          </a:prstGeom>
        </p:spPr>
      </p:pic>
      <p:pic>
        <p:nvPicPr>
          <p:cNvPr id="5" name="Рисунок 4" descr="PB202665.jpg"/>
          <p:cNvPicPr>
            <a:picLocks noChangeAspect="1"/>
          </p:cNvPicPr>
          <p:nvPr/>
        </p:nvPicPr>
        <p:blipFill>
          <a:blip r:embed="rId4" cstate="print"/>
          <a:srcRect t="9375" b="22916"/>
          <a:stretch>
            <a:fillRect/>
          </a:stretch>
        </p:blipFill>
        <p:spPr>
          <a:xfrm>
            <a:off x="285720" y="3500438"/>
            <a:ext cx="4286280" cy="3143272"/>
          </a:xfrm>
          <a:prstGeom prst="rect">
            <a:avLst/>
          </a:prstGeom>
        </p:spPr>
      </p:pic>
      <p:pic>
        <p:nvPicPr>
          <p:cNvPr id="6" name="Рисунок 5" descr="PB2026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500438"/>
            <a:ext cx="4143404" cy="31003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142984"/>
            <a:ext cx="510715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9967" y="1142984"/>
            <a:ext cx="29740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20" y="357166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Монолитные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б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езбалочные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перекрытия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143248"/>
            <a:ext cx="822672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Расчетный пролет для безбалочного перерыкт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5286388"/>
            <a:ext cx="3214710" cy="118944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a - схема прогибов безбалочного перекрытия при наличии рандбалок; б - разбивка безбалочного перекрытия на надколонные и пролетные полосы; в - эпюры расчетных моментов в этих полосах; г - схема расположения расчетных момен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619441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357166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Сборно-монолитные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б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езбалочные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перекрытия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3582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832166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53476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57166"/>
            <a:ext cx="449229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500042"/>
            <a:ext cx="7772400" cy="747698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Схемы изгибаемых плит и конструктивные схемы сборных балочных перекрытий</a:t>
            </a:r>
            <a:endParaRPr lang="ru-RU" sz="2400" b="1" dirty="0"/>
          </a:p>
        </p:txBody>
      </p:sp>
      <p:pic>
        <p:nvPicPr>
          <p:cNvPr id="139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15719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357166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6</a:t>
            </a:r>
            <a:r>
              <a:rPr lang="uk-UA" sz="2400" dirty="0" smtClean="0">
                <a:latin typeface="Arial Black" pitchFamily="34" charset="0"/>
              </a:rPr>
              <a:t>. </a:t>
            </a:r>
            <a:r>
              <a:rPr lang="ru-RU" sz="2400" dirty="0" smtClean="0">
                <a:latin typeface="Arial Black" pitchFamily="34" charset="0"/>
              </a:rPr>
              <a:t>Балочные сборные перекрытия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3571900" cy="331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928670"/>
            <a:ext cx="4143404" cy="567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357694"/>
            <a:ext cx="3571900" cy="221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290"/>
            <a:ext cx="471629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290"/>
            <a:ext cx="3706162" cy="646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59456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93492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2214554"/>
            <a:ext cx="78581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5728"/>
            <a:ext cx="382944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861049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606066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14348" y="6286520"/>
            <a:ext cx="100013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14291"/>
            <a:ext cx="25717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013506"/>
            <a:ext cx="2571768" cy="260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52"/>
            <a:ext cx="6429420" cy="207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285992"/>
            <a:ext cx="5357850" cy="206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48" y="2285993"/>
            <a:ext cx="356550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4429132"/>
            <a:ext cx="89297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42852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34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280988"/>
            <a:ext cx="787717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57256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214290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Расчетная схема рамы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53894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214290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Загружения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рамы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http://stroy-spravka.ru/gallery/osnovi_stroitelnogo/image9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14290"/>
            <a:ext cx="4143375" cy="3371851"/>
          </a:xfrm>
          <a:prstGeom prst="rect">
            <a:avLst/>
          </a:prstGeom>
          <a:noFill/>
        </p:spPr>
      </p:pic>
      <p:pic>
        <p:nvPicPr>
          <p:cNvPr id="212996" name="Picture 4" descr="http://gbi63.ru/files/images/plity_pieriekrytiia_zhieliezobietonny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50398"/>
            <a:ext cx="4143435" cy="3107577"/>
          </a:xfrm>
          <a:prstGeom prst="rect">
            <a:avLst/>
          </a:prstGeom>
          <a:noFill/>
        </p:spPr>
      </p:pic>
      <p:pic>
        <p:nvPicPr>
          <p:cNvPr id="212998" name="Picture 6" descr="http://www.remstroyinfo.ru/tom05/pic29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876424"/>
            <a:ext cx="4705350" cy="4781551"/>
          </a:xfrm>
          <a:prstGeom prst="rect">
            <a:avLst/>
          </a:prstGeom>
          <a:noFill/>
        </p:spPr>
      </p:pic>
      <p:sp>
        <p:nvSpPr>
          <p:cNvPr id="6" name="Содержимое 1"/>
          <p:cNvSpPr>
            <a:spLocks noGrp="1"/>
          </p:cNvSpPr>
          <p:nvPr>
            <p:ph/>
          </p:nvPr>
        </p:nvSpPr>
        <p:spPr>
          <a:xfrm>
            <a:off x="142844" y="428604"/>
            <a:ext cx="4500594" cy="100013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Сборные железобетонные плиты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3714752"/>
            <a:ext cx="142876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13236" t="13051" r="12464" b="8642"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5" y="142852"/>
            <a:ext cx="8786841" cy="659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238125"/>
            <a:ext cx="701992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27672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9150" y="428604"/>
            <a:ext cx="430056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57176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85728"/>
            <a:ext cx="2500330" cy="626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85728"/>
            <a:ext cx="31432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214687"/>
            <a:ext cx="314327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402130"/>
            <a:ext cx="8929718" cy="29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3331088"/>
            <a:ext cx="8929718" cy="295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488"/>
            <a:ext cx="4500562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7576"/>
            <a:ext cx="4700588" cy="666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000660" cy="647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14290"/>
            <a:ext cx="3429024" cy="439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26806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252691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Эпюра материалов (арматуры)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7090" name="Picture 2" descr="http://www.smogusam.info/clip_image002_0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79881" cy="62865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>
            <a:spLocks noGrp="1"/>
          </p:cNvSpPr>
          <p:nvPr>
            <p:ph/>
          </p:nvPr>
        </p:nvSpPr>
        <p:spPr>
          <a:xfrm>
            <a:off x="685800" y="500042"/>
            <a:ext cx="7772400" cy="747698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Ребристые монолитные перекрытия с балочными плитами</a:t>
            </a:r>
            <a:endParaRPr lang="ru-RU" sz="2400" b="1" dirty="0"/>
          </a:p>
        </p:txBody>
      </p:sp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78089"/>
            <a:ext cx="7215238" cy="522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 descr="http://monper.ru/upload/gallery/other_thumbnail/1280863132_lehman_site_photos_-_3-27-09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857496"/>
            <a:ext cx="5048275" cy="378620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285728"/>
            <a:ext cx="7772400" cy="600079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Ребристые монолитные  перекрытия с плитами, опертыми по контуру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Кессонные перекрытия</a:t>
            </a:r>
            <a:endParaRPr lang="ru-RU" sz="2400" b="1" dirty="0"/>
          </a:p>
        </p:txBody>
      </p:sp>
      <p:pic>
        <p:nvPicPr>
          <p:cNvPr id="137218" name="Picture 2" descr="http://www.btsystem.com.ua/books/images/tmpA63A-1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19190"/>
            <a:ext cx="6067425" cy="2809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4750</TotalTime>
  <Words>449</Words>
  <Application>Microsoft Office PowerPoint</Application>
  <PresentationFormat>Экран (4:3)</PresentationFormat>
  <Paragraphs>91</Paragraphs>
  <Slides>68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Тема Office</vt:lpstr>
      <vt:lpstr>Слайд 1</vt:lpstr>
      <vt:lpstr>План лекции: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</vt:vector>
  </TitlesOfParts>
  <Company>НИИСФ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Расчет выстного комплекса “Федерация”</dc:title>
  <dc:creator>Сергей</dc:creator>
  <cp:lastModifiedBy>dom</cp:lastModifiedBy>
  <cp:revision>473</cp:revision>
  <dcterms:created xsi:type="dcterms:W3CDTF">2004-05-27T07:25:07Z</dcterms:created>
  <dcterms:modified xsi:type="dcterms:W3CDTF">2012-02-21T23:59:46Z</dcterms:modified>
</cp:coreProperties>
</file>