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sldIdLst>
    <p:sldId id="258" r:id="rId2"/>
    <p:sldId id="262" r:id="rId3"/>
    <p:sldId id="280" r:id="rId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a Synytsia" initials="JS" lastIdx="1" clrIdx="0">
    <p:extLst>
      <p:ext uri="{19B8F6BF-5375-455C-9EA6-DF929625EA0E}">
        <p15:presenceInfo xmlns:p15="http://schemas.microsoft.com/office/powerpoint/2012/main" userId="Julia Synyts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CC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B9C34-F880-924B-9EBA-EEFB0833B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3AC1FA-976B-F445-99D6-C81F2BD2E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354C7-C357-0A43-87D7-E9CF07CB1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BCE5-E442-194D-AFE1-EABBA8E1CC0D}" type="datetimeFigureOut">
              <a:rPr lang="en-UA" smtClean="0"/>
              <a:t>11/14/2025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0A624-CF2D-9545-AFD8-7FC981238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3849D-DA58-FA4B-9264-A1602FFC1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6350-9B76-E744-A4AD-BC1C7D4FFA23}" type="slidenum">
              <a:rPr lang="en-UA" smtClean="0"/>
              <a:t>‹№›</a:t>
            </a:fld>
            <a:endParaRPr lang="en-U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0CD46E-4D5E-E945-BC37-AB805774B4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96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0B665-13B0-144F-9ADE-A1FA9F972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F876D8-7AA2-7D43-AEBC-9E65CDBE4B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748CC-C55A-E445-81BD-D1A476B20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BCE5-E442-194D-AFE1-EABBA8E1CC0D}" type="datetimeFigureOut">
              <a:rPr lang="en-UA" smtClean="0"/>
              <a:t>11/14/2025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FEDE1-332E-1E47-B491-401FB6A35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12445-C576-1E4D-9E13-4AA59F6F2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6350-9B76-E744-A4AD-BC1C7D4FFA23}" type="slidenum">
              <a:rPr lang="en-UA" smtClean="0"/>
              <a:t>‹№›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072648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3C297A-0254-704B-86BD-679567261B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E3BB89-F184-5B41-AF4E-2DB7DBF287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B3254-9491-B24E-9F8F-4D85B87F5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BCE5-E442-194D-AFE1-EABBA8E1CC0D}" type="datetimeFigureOut">
              <a:rPr lang="en-UA" smtClean="0"/>
              <a:t>11/14/2025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23639-F158-2F4F-894D-FE932CF9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10DE2-7CE7-E041-B3D2-1E148D016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6350-9B76-E744-A4AD-BC1C7D4FFA23}" type="slidenum">
              <a:rPr lang="en-UA" smtClean="0"/>
              <a:t>‹№›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055498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ED964-02A7-AD42-B19E-FF32BB889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22614-0C20-694D-97C3-25E3B4E79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FF027-61EB-9E47-88F1-F8FDA7694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BCE5-E442-194D-AFE1-EABBA8E1CC0D}" type="datetimeFigureOut">
              <a:rPr lang="en-UA" smtClean="0"/>
              <a:t>11/14/2025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CEBDF-43E2-1244-9582-4470238E5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A0D8D-568F-BB4D-BC14-2284DC86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6350-9B76-E744-A4AD-BC1C7D4FFA23}" type="slidenum">
              <a:rPr lang="en-UA" smtClean="0"/>
              <a:t>‹№›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409924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AC825-5156-4042-ACCB-CB572252E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06E33-BC56-164B-B72A-074A8CAF2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B9469-B610-0245-B83B-89F34DE0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BCE5-E442-194D-AFE1-EABBA8E1CC0D}" type="datetimeFigureOut">
              <a:rPr lang="en-UA" smtClean="0"/>
              <a:t>11/14/2025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33CA7-4774-FD4F-A3F1-9000D2345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E05D7-9208-9B41-80C9-EC7DDFBE4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6350-9B76-E744-A4AD-BC1C7D4FFA23}" type="slidenum">
              <a:rPr lang="en-UA" smtClean="0"/>
              <a:t>‹№›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442998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43A92-E276-6E4D-8D10-AD64D97E5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7918C-4F5C-7B4A-9CD4-FBFD0C198B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9EA38-EC7B-4945-880E-EA883D062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A82F83-7EE8-8E43-B351-B877AC536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BCE5-E442-194D-AFE1-EABBA8E1CC0D}" type="datetimeFigureOut">
              <a:rPr lang="en-UA" smtClean="0"/>
              <a:t>11/14/2025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7461D7-3964-444F-98B2-8F2C67CC2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D3530C-D99C-EE4A-BBB8-A87CB9AE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6350-9B76-E744-A4AD-BC1C7D4FFA23}" type="slidenum">
              <a:rPr lang="en-UA" smtClean="0"/>
              <a:t>‹№›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5106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0CC8C-C6D1-264E-AD9A-2BCA11D0B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1FE4D1-9EAE-6346-86EC-0416766F8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77B8E6-189D-F441-9419-116770793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0B3628-6C31-9241-BD58-3822FB2053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63F2A8-13A4-A744-8AE0-53403A8BCE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67B65-6B25-1F4A-87FA-0C5AC8376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BCE5-E442-194D-AFE1-EABBA8E1CC0D}" type="datetimeFigureOut">
              <a:rPr lang="en-UA" smtClean="0"/>
              <a:t>11/14/2025</a:t>
            </a:fld>
            <a:endParaRPr lang="en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406934-09B2-2740-89F7-4B6A123C9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E664FE-BD85-AD4C-9946-CDEC2BB9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6350-9B76-E744-A4AD-BC1C7D4FFA23}" type="slidenum">
              <a:rPr lang="en-UA" smtClean="0"/>
              <a:t>‹№›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196025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9E406-A280-6F43-9757-66BC2A460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FC6B53-2282-F345-988D-065F5D8D7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BCE5-E442-194D-AFE1-EABBA8E1CC0D}" type="datetimeFigureOut">
              <a:rPr lang="en-UA" smtClean="0"/>
              <a:t>11/14/2025</a:t>
            </a:fld>
            <a:endParaRPr lang="en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5CA7F2-D979-C44C-896F-043FF5E75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94563F-1FAD-6A44-9530-BE236CF51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6350-9B76-E744-A4AD-BC1C7D4FFA23}" type="slidenum">
              <a:rPr lang="en-UA" smtClean="0"/>
              <a:t>‹№›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257443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562F39-ACE5-7D4C-AD12-29EA09E40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BCE5-E442-194D-AFE1-EABBA8E1CC0D}" type="datetimeFigureOut">
              <a:rPr lang="en-UA" smtClean="0"/>
              <a:t>11/14/2025</a:t>
            </a:fld>
            <a:endParaRPr lang="en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88D722-B716-8643-9739-1D6F0FF5D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E9410-6428-3B4B-B821-AAC5B646B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6350-9B76-E744-A4AD-BC1C7D4FFA23}" type="slidenum">
              <a:rPr lang="en-UA" smtClean="0"/>
              <a:t>‹№›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82990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698F0-F3C3-A043-B49E-441E42DFB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0F97C-6D59-A748-BE2F-0AFE767E3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C2ACC-3E96-4544-ABED-85FA052EB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1319A7-BDF9-3942-8921-99C13F81C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BCE5-E442-194D-AFE1-EABBA8E1CC0D}" type="datetimeFigureOut">
              <a:rPr lang="en-UA" smtClean="0"/>
              <a:t>11/14/2025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FC3658-F638-6941-9F7A-C39D46F46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F0771F-DCF8-7445-B01E-83D97D252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6350-9B76-E744-A4AD-BC1C7D4FFA23}" type="slidenum">
              <a:rPr lang="en-UA" smtClean="0"/>
              <a:t>‹№›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374610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38DD7-324B-C047-9299-A7471424D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88E8D4-A763-6F42-B8D3-EB02BD94D9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6EADD9-6D5A-D54E-9DBE-5B9C7539F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89E4E-5BE9-2847-B3AC-7220185BD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BCE5-E442-194D-AFE1-EABBA8E1CC0D}" type="datetimeFigureOut">
              <a:rPr lang="en-UA" smtClean="0"/>
              <a:t>11/14/2025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9C036E-F0CD-6649-AC0E-A3C7BBCA2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593F0-045A-7042-AD89-DB94B7E00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6350-9B76-E744-A4AD-BC1C7D4FFA23}" type="slidenum">
              <a:rPr lang="en-UA" smtClean="0"/>
              <a:t>‹№›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23391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FFFF00"/>
          </a:fgClr>
          <a:bgClr>
            <a:srgbClr val="FFFF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3F3C21-13AC-4B4D-B52E-00A9E2575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F28BCD-E046-944A-BFAE-4AFEC240E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31935-8C24-A341-8FCD-614C6880C0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2BCE5-E442-194D-AFE1-EABBA8E1CC0D}" type="datetimeFigureOut">
              <a:rPr lang="en-UA" smtClean="0"/>
              <a:t>11/14/2025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70BEE-FBB6-B241-B54D-D80E6D66E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AADE2-FD05-474F-8F94-0390360A74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D6350-9B76-E744-A4AD-BC1C7D4FFA23}" type="slidenum">
              <a:rPr lang="en-UA" smtClean="0"/>
              <a:t>‹№›</a:t>
            </a:fld>
            <a:endParaRPr lang="en-U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6AED4E-2349-D041-A6F7-5BD50A733E7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96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07945-0F01-2F4A-9D23-55290EE120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252" y="1581238"/>
            <a:ext cx="6575394" cy="1363450"/>
          </a:xfrm>
        </p:spPr>
        <p:txBody>
          <a:bodyPr>
            <a:normAutofit/>
          </a:bodyPr>
          <a:lstStyle/>
          <a:p>
            <a:r>
              <a:rPr lang="ru-RU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Митна</a:t>
            </a:r>
            <a:r>
              <a:rPr lang="ru-RU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справа:</a:t>
            </a:r>
            <a:br>
              <a:rPr lang="ru-RU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документування</a:t>
            </a:r>
            <a:r>
              <a:rPr lang="ru-RU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контроль</a:t>
            </a:r>
            <a:endParaRPr lang="uk-UA" sz="3200" b="1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CF5BB6-568A-4B40-B211-09A38F949B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6114" y="713174"/>
            <a:ext cx="5624484" cy="760519"/>
          </a:xfrm>
        </p:spPr>
        <p:txBody>
          <a:bodyPr>
            <a:normAutofit/>
          </a:bodyPr>
          <a:lstStyle/>
          <a:p>
            <a:r>
              <a:rPr lang="uk-UA" sz="4800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Презентація курсу</a:t>
            </a:r>
          </a:p>
          <a:p>
            <a:pPr algn="l"/>
            <a:endParaRPr lang="uk-UA" sz="1600" dirty="0">
              <a:latin typeface="Bahnschrift SemiBold SemiConden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209AD471-F553-4EB9-B0A5-7B5B86CEE2B8}"/>
              </a:ext>
            </a:extLst>
          </p:cNvPr>
          <p:cNvSpPr/>
          <p:nvPr/>
        </p:nvSpPr>
        <p:spPr>
          <a:xfrm>
            <a:off x="562252" y="3145577"/>
            <a:ext cx="6096000" cy="136345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uk-UA" sz="1600" dirty="0">
                <a:solidFill>
                  <a:prstClr val="black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Викладач: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uk-UA" sz="1600" dirty="0">
                <a:solidFill>
                  <a:prstClr val="black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к.е.н., доцент,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uk-UA" sz="1600" dirty="0">
                <a:solidFill>
                  <a:prstClr val="black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доцент кафедри обліку, аналізу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uk-UA" sz="1600" dirty="0">
                <a:solidFill>
                  <a:prstClr val="black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оподаткування та аудиту Синиця Ю. С.</a:t>
            </a:r>
          </a:p>
        </p:txBody>
      </p:sp>
    </p:spTree>
    <p:extLst>
      <p:ext uri="{BB962C8B-B14F-4D97-AF65-F5344CB8AC3E}">
        <p14:creationId xmlns:p14="http://schemas.microsoft.com/office/powerpoint/2010/main" val="3376467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0FA5C63-2540-43BC-A6F7-3DE361A69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3366" y="422545"/>
            <a:ext cx="5083985" cy="628254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highlight>
                  <a:srgbClr val="FFFF00"/>
                </a:highlight>
                <a:latin typeface="Segoe Script" panose="030B0504020000000003" pitchFamily="66" charset="0"/>
                <a:cs typeface="Arial" panose="020B0604020202020204" pitchFamily="34" charset="0"/>
              </a:rPr>
              <a:t>Мета вивчення 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664D5ED-EEDE-4318-B71F-F495B3B8CA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4077" y="783963"/>
            <a:ext cx="5474602" cy="189094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uk-UA" sz="2400" dirty="0"/>
          </a:p>
          <a:p>
            <a:pPr marL="0" indent="0" algn="just">
              <a:buNone/>
            </a:pPr>
            <a:r>
              <a:rPr lang="uk-UA" sz="2400" dirty="0"/>
              <a:t>надання студентам теоретичних знань і практичних навичок щодо організації митної справи, порядку документування митних операцій та здійснення митного контролю з урахуванням чинного законодавства України та міжнародних стандартів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E0643A3-663D-4574-B656-70FBFC623A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202904" y="1050799"/>
            <a:ext cx="4137465" cy="823912"/>
          </a:xfrm>
        </p:spPr>
        <p:txBody>
          <a:bodyPr>
            <a:normAutofit/>
          </a:bodyPr>
          <a:lstStyle/>
          <a:p>
            <a:pPr algn="ctr"/>
            <a:r>
              <a:rPr lang="uk-UA">
                <a:highlight>
                  <a:srgbClr val="FFFF00"/>
                </a:highlight>
                <a:latin typeface="Segoe Script" panose="030B0504020000000003" pitchFamily="66" charset="0"/>
              </a:rPr>
              <a:t>Завдання вивчення</a:t>
            </a:r>
            <a:endParaRPr lang="uk-UA" dirty="0">
              <a:highlight>
                <a:srgbClr val="FFFF00"/>
              </a:highlight>
              <a:latin typeface="Segoe Script" panose="030B0504020000000003" pitchFamily="66" charset="0"/>
            </a:endParaRP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6F0FD70-98E5-4ACF-9341-99174D0E09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73830" y="1874711"/>
            <a:ext cx="5195616" cy="447003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uk-UA" sz="1600" dirty="0">
                <a:latin typeface="Bahnschrift SemiBold" panose="020B0502040204020203" pitchFamily="34" charset="0"/>
              </a:rPr>
              <a:t>розкрити зміст, принципи та структуру митної справи;</a:t>
            </a:r>
          </a:p>
          <a:p>
            <a:pPr>
              <a:spcBef>
                <a:spcPts val="600"/>
              </a:spcBef>
            </a:pPr>
            <a:r>
              <a:rPr lang="uk-UA" sz="1600" dirty="0">
                <a:latin typeface="Bahnschrift SemiBold" panose="020B0502040204020203" pitchFamily="34" charset="0"/>
              </a:rPr>
              <a:t>ознайомити з видами та особливостями митних документів;</a:t>
            </a:r>
          </a:p>
          <a:p>
            <a:pPr>
              <a:spcBef>
                <a:spcPts val="600"/>
              </a:spcBef>
            </a:pPr>
            <a:r>
              <a:rPr lang="uk-UA" sz="1600" dirty="0">
                <a:latin typeface="Bahnschrift SemiBold" panose="020B0502040204020203" pitchFamily="34" charset="0"/>
              </a:rPr>
              <a:t>сформувати навички складання, оформлення й перевірки митних документів;</a:t>
            </a:r>
          </a:p>
          <a:p>
            <a:pPr>
              <a:spcBef>
                <a:spcPts val="600"/>
              </a:spcBef>
            </a:pPr>
            <a:r>
              <a:rPr lang="uk-UA" sz="1600" dirty="0">
                <a:latin typeface="Bahnschrift SemiBold" panose="020B0502040204020203" pitchFamily="34" charset="0"/>
              </a:rPr>
              <a:t>навчити застосовувати процедури митного контролю при переміщенні товарів і транспортних засобів;</a:t>
            </a:r>
          </a:p>
          <a:p>
            <a:pPr>
              <a:spcBef>
                <a:spcPts val="600"/>
              </a:spcBef>
            </a:pPr>
            <a:r>
              <a:rPr lang="uk-UA" sz="1600" dirty="0">
                <a:latin typeface="Bahnschrift SemiBold" panose="020B0502040204020203" pitchFamily="34" charset="0"/>
              </a:rPr>
              <a:t>розвинути розуміння взаємодії суб’єктів зовнішньоекономічної діяльності з митними органами;</a:t>
            </a:r>
          </a:p>
          <a:p>
            <a:pPr>
              <a:spcBef>
                <a:spcPts val="600"/>
              </a:spcBef>
            </a:pPr>
            <a:r>
              <a:rPr lang="uk-UA" sz="1600" dirty="0">
                <a:latin typeface="Bahnschrift SemiBold" panose="020B0502040204020203" pitchFamily="34" charset="0"/>
              </a:rPr>
              <a:t>сформувати компетентності щодо аналізу ризиків і дотримання митного законодавства;</a:t>
            </a:r>
          </a:p>
          <a:p>
            <a:pPr>
              <a:spcBef>
                <a:spcPts val="600"/>
              </a:spcBef>
            </a:pPr>
            <a:r>
              <a:rPr lang="uk-UA" sz="1600" dirty="0">
                <a:latin typeface="Bahnschrift SemiBold" panose="020B0502040204020203" pitchFamily="34" charset="0"/>
              </a:rPr>
              <a:t>виховати культуру ділового спілкування та професійну етику у сфері митної діяльності.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578F1CD-AAF7-43E9-B6BA-AEB9DBA04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66" y="2667485"/>
            <a:ext cx="5348906" cy="214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53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095B2E0-E593-43F6-8DE7-6A252200D1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4277" y="2015232"/>
            <a:ext cx="10710061" cy="3187083"/>
          </a:xfrm>
        </p:spPr>
        <p:txBody>
          <a:bodyPr>
            <a:normAutofit fontScale="85000" lnSpcReduction="20000"/>
          </a:bodyPr>
          <a:lstStyle/>
          <a:p>
            <a:r>
              <a:rPr lang="uk-UA" dirty="0"/>
              <a:t>Тема 1. Сутність, структура та принципи митної справи.</a:t>
            </a:r>
          </a:p>
          <a:p>
            <a:r>
              <a:rPr lang="uk-UA" dirty="0"/>
              <a:t>Тема 2. Нормативно-правове регулювання митної справи в Україні.</a:t>
            </a:r>
          </a:p>
          <a:p>
            <a:r>
              <a:rPr lang="uk-UA" dirty="0"/>
              <a:t>Тема 3. Документування митних процедур.</a:t>
            </a:r>
          </a:p>
          <a:p>
            <a:r>
              <a:rPr lang="uk-UA" dirty="0"/>
              <a:t>Тема  4. Митний контроль: сутність, види, етапи проведення.</a:t>
            </a:r>
          </a:p>
          <a:p>
            <a:r>
              <a:rPr lang="uk-UA" dirty="0"/>
              <a:t>Тема 5. Організація перевірки митних документів.</a:t>
            </a:r>
          </a:p>
          <a:p>
            <a:r>
              <a:rPr lang="uk-UA" dirty="0"/>
              <a:t>Тема 6. Застосування інформаційних технологій у митному документуванні.</a:t>
            </a:r>
          </a:p>
          <a:p>
            <a:r>
              <a:rPr lang="uk-UA" dirty="0"/>
              <a:t>Тема 7. Взаємодія митних органів із суб’єктами ЗЕД.</a:t>
            </a:r>
          </a:p>
          <a:p>
            <a:r>
              <a:rPr lang="uk-UA" dirty="0"/>
              <a:t>Тема 8. Митний контроль у контексті євроінтеграції України.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A577C12F-B21A-411B-B455-9A191D24F3A1}"/>
              </a:ext>
            </a:extLst>
          </p:cNvPr>
          <p:cNvSpPr/>
          <p:nvPr/>
        </p:nvSpPr>
        <p:spPr>
          <a:xfrm>
            <a:off x="1973802" y="441488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b="1" dirty="0">
                <a:highlight>
                  <a:srgbClr val="FFFF00"/>
                </a:highlight>
                <a:cs typeface="Aharoni" panose="02010803020104030203" pitchFamily="2" charset="-79"/>
              </a:rPr>
              <a:t>Програма навчальної</a:t>
            </a:r>
          </a:p>
          <a:p>
            <a:pPr algn="ctr"/>
            <a:r>
              <a:rPr lang="uk-UA" sz="3200" b="1" dirty="0">
                <a:highlight>
                  <a:srgbClr val="FFFF00"/>
                </a:highlight>
                <a:cs typeface="Aharoni" panose="02010803020104030203" pitchFamily="2" charset="-79"/>
              </a:rPr>
              <a:t>дисципліни</a:t>
            </a:r>
          </a:p>
        </p:txBody>
      </p:sp>
    </p:spTree>
    <p:extLst>
      <p:ext uri="{BB962C8B-B14F-4D97-AF65-F5344CB8AC3E}">
        <p14:creationId xmlns:p14="http://schemas.microsoft.com/office/powerpoint/2010/main" val="152180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</TotalTime>
  <Words>217</Words>
  <Application>Microsoft Office PowerPoint</Application>
  <PresentationFormat>Широкий екран</PresentationFormat>
  <Paragraphs>27</Paragraphs>
  <Slides>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</vt:i4>
      </vt:variant>
    </vt:vector>
  </HeadingPairs>
  <TitlesOfParts>
    <vt:vector size="11" baseType="lpstr">
      <vt:lpstr>Arial</vt:lpstr>
      <vt:lpstr>Bahnschrift SemiBold</vt:lpstr>
      <vt:lpstr>Bahnschrift SemiBold SemiConden</vt:lpstr>
      <vt:lpstr>Calibri</vt:lpstr>
      <vt:lpstr>Calibri Light</vt:lpstr>
      <vt:lpstr>Segoe Script</vt:lpstr>
      <vt:lpstr>Times New Roman</vt:lpstr>
      <vt:lpstr>Office Theme</vt:lpstr>
      <vt:lpstr>Митна справа: документування та контроль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Бізнес-стратегії в готельно-ресторанному господарстві</dc:title>
  <dc:creator>Julia Synytsia</dc:creator>
  <cp:lastModifiedBy>Julia Synytsia</cp:lastModifiedBy>
  <cp:revision>16</cp:revision>
  <dcterms:created xsi:type="dcterms:W3CDTF">2022-06-09T10:06:25Z</dcterms:created>
  <dcterms:modified xsi:type="dcterms:W3CDTF">2025-11-14T07:15:16Z</dcterms:modified>
</cp:coreProperties>
</file>