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453" r:id="rId2"/>
    <p:sldId id="454" r:id="rId3"/>
    <p:sldId id="256" r:id="rId4"/>
    <p:sldId id="259" r:id="rId5"/>
    <p:sldId id="261" r:id="rId6"/>
    <p:sldId id="263" r:id="rId7"/>
    <p:sldId id="435" r:id="rId8"/>
    <p:sldId id="260" r:id="rId9"/>
    <p:sldId id="258" r:id="rId10"/>
    <p:sldId id="444" r:id="rId11"/>
    <p:sldId id="257" r:id="rId12"/>
    <p:sldId id="262" r:id="rId13"/>
    <p:sldId id="448" r:id="rId14"/>
    <p:sldId id="456" r:id="rId15"/>
    <p:sldId id="436" r:id="rId16"/>
    <p:sldId id="438" r:id="rId17"/>
    <p:sldId id="439" r:id="rId18"/>
    <p:sldId id="440" r:id="rId19"/>
    <p:sldId id="446" r:id="rId20"/>
    <p:sldId id="441" r:id="rId21"/>
    <p:sldId id="457" r:id="rId22"/>
    <p:sldId id="447" r:id="rId23"/>
    <p:sldId id="330" r:id="rId24"/>
    <p:sldId id="310" r:id="rId25"/>
    <p:sldId id="458" r:id="rId26"/>
    <p:sldId id="309" r:id="rId27"/>
    <p:sldId id="312" r:id="rId28"/>
    <p:sldId id="331" r:id="rId29"/>
    <p:sldId id="332" r:id="rId30"/>
    <p:sldId id="442" r:id="rId31"/>
    <p:sldId id="265" r:id="rId32"/>
    <p:sldId id="349" r:id="rId33"/>
    <p:sldId id="455" r:id="rId34"/>
    <p:sldId id="443" r:id="rId35"/>
    <p:sldId id="449" r:id="rId36"/>
    <p:sldId id="450" r:id="rId37"/>
    <p:sldId id="451" r:id="rId38"/>
    <p:sldId id="452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AC3E4-7B69-4749-9858-32EBBF20CCEE}" type="doc">
      <dgm:prSet loTypeId="urn:microsoft.com/office/officeart/2005/8/layout/pyramid3" loCatId="pyramid" qsTypeId="urn:microsoft.com/office/officeart/2005/8/quickstyle/3d4" qsCatId="3D" csTypeId="urn:microsoft.com/office/officeart/2005/8/colors/colorful5" csCatId="colorful" phldr="1"/>
      <dgm:spPr/>
    </dgm:pt>
    <dgm:pt modelId="{381D280B-FF33-408D-8280-EE2CE50FE872}">
      <dgm:prSet phldrT="[Текст]" custT="1"/>
      <dgm:spPr>
        <a:xfrm rot="10800000">
          <a:off x="0" y="0"/>
          <a:ext cx="5486400" cy="640080"/>
        </a:xfrm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Реєстрація відвідувачів сайту </a:t>
          </a:r>
        </a:p>
        <a:p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(сайт, телефон)</a:t>
          </a:r>
        </a:p>
      </dgm:t>
    </dgm:pt>
    <dgm:pt modelId="{B1A2288E-D43B-41A9-A645-372E13F949F0}" type="parTrans" cxnId="{A86FFC6C-2466-46AB-981D-C6C287DDFFA3}">
      <dgm:prSet/>
      <dgm:spPr/>
      <dgm:t>
        <a:bodyPr/>
        <a:lstStyle/>
        <a:p>
          <a:endParaRPr lang="ru-RU"/>
        </a:p>
      </dgm:t>
    </dgm:pt>
    <dgm:pt modelId="{3DEAB70C-EDDF-4E96-9BF3-6D3111267358}" type="sibTrans" cxnId="{A86FFC6C-2466-46AB-981D-C6C287DDFFA3}">
      <dgm:prSet/>
      <dgm:spPr/>
      <dgm:t>
        <a:bodyPr/>
        <a:lstStyle/>
        <a:p>
          <a:endParaRPr lang="ru-RU"/>
        </a:p>
      </dgm:t>
    </dgm:pt>
    <dgm:pt modelId="{B7AB42BF-985D-4C57-B32E-8FB356A31A89}">
      <dgm:prSet phldrT="[Текст]" custT="1"/>
      <dgm:spPr>
        <a:xfrm rot="10800000">
          <a:off x="548640" y="640080"/>
          <a:ext cx="438912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Перегляд сайту (моніторинг інтерфейсту, функціоналу тощо)</a:t>
          </a:r>
        </a:p>
      </dgm:t>
    </dgm:pt>
    <dgm:pt modelId="{1DBAAE30-A55E-4E2F-8715-3603D50F3D97}" type="parTrans" cxnId="{41FDC84B-3AE7-43DB-9FA0-15D85438BA81}">
      <dgm:prSet/>
      <dgm:spPr/>
      <dgm:t>
        <a:bodyPr/>
        <a:lstStyle/>
        <a:p>
          <a:endParaRPr lang="ru-RU"/>
        </a:p>
      </dgm:t>
    </dgm:pt>
    <dgm:pt modelId="{635EB0BB-12C9-4842-A309-911F80C633D5}" type="sibTrans" cxnId="{41FDC84B-3AE7-43DB-9FA0-15D85438BA81}">
      <dgm:prSet/>
      <dgm:spPr/>
      <dgm:t>
        <a:bodyPr/>
        <a:lstStyle/>
        <a:p>
          <a:endParaRPr lang="ru-RU"/>
        </a:p>
      </dgm:t>
    </dgm:pt>
    <dgm:pt modelId="{FCF50A9E-C8B0-4B1E-B599-5A1C2EEBC264}">
      <dgm:prSet phldrT="[Текст]" custT="1"/>
      <dgm:spPr>
        <a:xfrm rot="10800000">
          <a:off x="2194560" y="2560320"/>
          <a:ext cx="109728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Співпраця,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продажі</a:t>
          </a:r>
        </a:p>
      </dgm:t>
    </dgm:pt>
    <dgm:pt modelId="{52360A09-3FEC-4E57-89CD-313EACD1BCCA}" type="parTrans" cxnId="{F9F1CD0D-DA53-4FC1-B0AE-F04C3B8245CC}">
      <dgm:prSet/>
      <dgm:spPr/>
      <dgm:t>
        <a:bodyPr/>
        <a:lstStyle/>
        <a:p>
          <a:endParaRPr lang="ru-RU"/>
        </a:p>
      </dgm:t>
    </dgm:pt>
    <dgm:pt modelId="{D56791CF-1093-4F5C-84C0-C86C23FCD028}" type="sibTrans" cxnId="{F9F1CD0D-DA53-4FC1-B0AE-F04C3B8245CC}">
      <dgm:prSet/>
      <dgm:spPr/>
      <dgm:t>
        <a:bodyPr/>
        <a:lstStyle/>
        <a:p>
          <a:endParaRPr lang="ru-RU"/>
        </a:p>
      </dgm:t>
    </dgm:pt>
    <dgm:pt modelId="{827C786D-851E-404D-84F2-17FB81492EFA}">
      <dgm:prSet phldrT="[Текст]" custT="1"/>
      <dgm:spPr>
        <a:xfrm rot="10800000">
          <a:off x="1645920" y="1920240"/>
          <a:ext cx="219456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Додавання товару в корзину</a:t>
          </a:r>
        </a:p>
      </dgm:t>
    </dgm:pt>
    <dgm:pt modelId="{64B998A2-E06F-43B1-AB4B-6742036580C0}" type="parTrans" cxnId="{F92B04FD-4BBD-4014-A5D3-B7A311C0FB46}">
      <dgm:prSet/>
      <dgm:spPr/>
      <dgm:t>
        <a:bodyPr/>
        <a:lstStyle/>
        <a:p>
          <a:endParaRPr lang="ru-RU"/>
        </a:p>
      </dgm:t>
    </dgm:pt>
    <dgm:pt modelId="{3D6669D6-FE68-4141-8F8C-5EEAEC0F0633}" type="sibTrans" cxnId="{F92B04FD-4BBD-4014-A5D3-B7A311C0FB46}">
      <dgm:prSet/>
      <dgm:spPr/>
      <dgm:t>
        <a:bodyPr/>
        <a:lstStyle/>
        <a:p>
          <a:endParaRPr lang="ru-RU"/>
        </a:p>
      </dgm:t>
    </dgm:pt>
    <dgm:pt modelId="{13167994-68FB-4678-B969-4FBE0B67B643}">
      <dgm:prSet phldrT="[Текст]" custT="1"/>
      <dgm:spPr>
        <a:xfrm rot="10800000">
          <a:off x="1097280" y="1280160"/>
          <a:ext cx="329184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Пошук товарів на сайту (опис товару, асортимент)</a:t>
          </a:r>
        </a:p>
      </dgm:t>
    </dgm:pt>
    <dgm:pt modelId="{5834D281-7C65-447B-8501-F91CD4B44981}" type="parTrans" cxnId="{A0438D01-7EB3-440F-9F6D-06572B6D923E}">
      <dgm:prSet/>
      <dgm:spPr/>
      <dgm:t>
        <a:bodyPr/>
        <a:lstStyle/>
        <a:p>
          <a:endParaRPr lang="ru-RU"/>
        </a:p>
      </dgm:t>
    </dgm:pt>
    <dgm:pt modelId="{3EE22E0E-6D3E-4915-93A6-D40037B887D4}" type="sibTrans" cxnId="{A0438D01-7EB3-440F-9F6D-06572B6D923E}">
      <dgm:prSet/>
      <dgm:spPr/>
      <dgm:t>
        <a:bodyPr/>
        <a:lstStyle/>
        <a:p>
          <a:endParaRPr lang="ru-RU"/>
        </a:p>
      </dgm:t>
    </dgm:pt>
    <dgm:pt modelId="{7F483613-32B3-B248-A501-116E0C047F38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⇅</a:t>
          </a:r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BD058-1825-C247-BA3B-8ABA7763A5EB}" type="parTrans" cxnId="{19AC4829-EFDC-DB48-B390-8634EBFEFF37}">
      <dgm:prSet/>
      <dgm:spPr/>
      <dgm:t>
        <a:bodyPr/>
        <a:lstStyle/>
        <a:p>
          <a:endParaRPr lang="ru-RU"/>
        </a:p>
      </dgm:t>
    </dgm:pt>
    <dgm:pt modelId="{3CDB27B8-9DB9-BB45-8180-02CA9CAD62C2}" type="sibTrans" cxnId="{19AC4829-EFDC-DB48-B390-8634EBFEFF37}">
      <dgm:prSet/>
      <dgm:spPr/>
      <dgm:t>
        <a:bodyPr/>
        <a:lstStyle/>
        <a:p>
          <a:endParaRPr lang="ru-RU"/>
        </a:p>
      </dgm:t>
    </dgm:pt>
    <dgm:pt modelId="{5A035692-6B59-470C-B66C-3EE71BA0F4DF}" type="pres">
      <dgm:prSet presAssocID="{24EAC3E4-7B69-4749-9858-32EBBF20CCEE}" presName="Name0" presStyleCnt="0">
        <dgm:presLayoutVars>
          <dgm:dir/>
          <dgm:animLvl val="lvl"/>
          <dgm:resizeHandles val="exact"/>
        </dgm:presLayoutVars>
      </dgm:prSet>
      <dgm:spPr/>
    </dgm:pt>
    <dgm:pt modelId="{C02537FB-7C79-42D2-9AF8-D47A569B0095}" type="pres">
      <dgm:prSet presAssocID="{381D280B-FF33-408D-8280-EE2CE50FE872}" presName="Name8" presStyleCnt="0"/>
      <dgm:spPr/>
    </dgm:pt>
    <dgm:pt modelId="{367BD634-B9B4-4A76-B80B-687BD3D3B613}" type="pres">
      <dgm:prSet presAssocID="{381D280B-FF33-408D-8280-EE2CE50FE872}" presName="level" presStyleLbl="node1" presStyleIdx="0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78AD37A0-65FD-4520-9054-1268F67EF244}" type="pres">
      <dgm:prSet presAssocID="{381D280B-FF33-408D-8280-EE2CE50FE8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94618A-D703-431F-9DF5-852B1EFBF464}" type="pres">
      <dgm:prSet presAssocID="{B7AB42BF-985D-4C57-B32E-8FB356A31A89}" presName="Name8" presStyleCnt="0"/>
      <dgm:spPr/>
    </dgm:pt>
    <dgm:pt modelId="{2F76CC51-263D-4D14-B03B-C69A54334E6A}" type="pres">
      <dgm:prSet presAssocID="{B7AB42BF-985D-4C57-B32E-8FB356A31A89}" presName="level" presStyleLbl="node1" presStyleIdx="1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FD1983CD-DFBE-45F8-8C15-F7DC03DF006C}" type="pres">
      <dgm:prSet presAssocID="{B7AB42BF-985D-4C57-B32E-8FB356A31A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FF02A7-5CB6-4A57-BD0E-98211B1C5D03}" type="pres">
      <dgm:prSet presAssocID="{13167994-68FB-4678-B969-4FBE0B67B643}" presName="Name8" presStyleCnt="0"/>
      <dgm:spPr/>
    </dgm:pt>
    <dgm:pt modelId="{1E5550BF-D612-4290-92A8-35603A91623A}" type="pres">
      <dgm:prSet presAssocID="{13167994-68FB-4678-B969-4FBE0B67B643}" presName="level" presStyleLbl="node1" presStyleIdx="2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5ED6DA72-04E5-4468-9A11-6268ECD5D4C9}" type="pres">
      <dgm:prSet presAssocID="{13167994-68FB-4678-B969-4FBE0B67B6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6F97F9-ED8B-48EA-8A9E-62D30D03E99D}" type="pres">
      <dgm:prSet presAssocID="{827C786D-851E-404D-84F2-17FB81492EFA}" presName="Name8" presStyleCnt="0"/>
      <dgm:spPr/>
    </dgm:pt>
    <dgm:pt modelId="{8C46752C-C13C-4419-B18D-D91DD8C7CC0C}" type="pres">
      <dgm:prSet presAssocID="{827C786D-851E-404D-84F2-17FB81492EFA}" presName="level" presStyleLbl="node1" presStyleIdx="3" presStyleCnt="6" custScaleX="123029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16A3C249-36E7-4E33-A628-E801B6FB4989}" type="pres">
      <dgm:prSet presAssocID="{827C786D-851E-404D-84F2-17FB81492E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26B04B-6623-4FDB-97A2-70189C91ED57}" type="pres">
      <dgm:prSet presAssocID="{FCF50A9E-C8B0-4B1E-B599-5A1C2EEBC264}" presName="Name8" presStyleCnt="0"/>
      <dgm:spPr/>
    </dgm:pt>
    <dgm:pt modelId="{736616DD-484F-4938-88AF-C727CDA25377}" type="pres">
      <dgm:prSet presAssocID="{FCF50A9E-C8B0-4B1E-B599-5A1C2EEBC264}" presName="level" presStyleLbl="node1" presStyleIdx="4" presStyleCnt="6" custScaleX="136908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B45B00CD-23AC-48EB-9BB9-98C24E7C10CC}" type="pres">
      <dgm:prSet presAssocID="{FCF50A9E-C8B0-4B1E-B599-5A1C2EEBC2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F8D967-05AC-0D43-81C7-378FD3A71D8E}" type="pres">
      <dgm:prSet presAssocID="{7F483613-32B3-B248-A501-116E0C047F38}" presName="Name8" presStyleCnt="0"/>
      <dgm:spPr/>
    </dgm:pt>
    <dgm:pt modelId="{A874CE77-2DA5-B643-B275-99B88036EFE7}" type="pres">
      <dgm:prSet presAssocID="{7F483613-32B3-B248-A501-116E0C047F38}" presName="level" presStyleLbl="node1" presStyleIdx="5" presStyleCnt="6">
        <dgm:presLayoutVars>
          <dgm:chMax val="1"/>
          <dgm:bulletEnabled val="1"/>
        </dgm:presLayoutVars>
      </dgm:prSet>
      <dgm:spPr/>
    </dgm:pt>
    <dgm:pt modelId="{147455FF-CE83-7C4D-A815-4627AB936933}" type="pres">
      <dgm:prSet presAssocID="{7F483613-32B3-B248-A501-116E0C047F3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0438D01-7EB3-440F-9F6D-06572B6D923E}" srcId="{24EAC3E4-7B69-4749-9858-32EBBF20CCEE}" destId="{13167994-68FB-4678-B969-4FBE0B67B643}" srcOrd="2" destOrd="0" parTransId="{5834D281-7C65-447B-8501-F91CD4B44981}" sibTransId="{3EE22E0E-6D3E-4915-93A6-D40037B887D4}"/>
    <dgm:cxn modelId="{9F08A204-AE2C-438B-BDA7-8C5BE757E948}" type="presOf" srcId="{24EAC3E4-7B69-4749-9858-32EBBF20CCEE}" destId="{5A035692-6B59-470C-B66C-3EE71BA0F4DF}" srcOrd="0" destOrd="0" presId="urn:microsoft.com/office/officeart/2005/8/layout/pyramid3"/>
    <dgm:cxn modelId="{F9F1CD0D-DA53-4FC1-B0AE-F04C3B8245CC}" srcId="{24EAC3E4-7B69-4749-9858-32EBBF20CCEE}" destId="{FCF50A9E-C8B0-4B1E-B599-5A1C2EEBC264}" srcOrd="4" destOrd="0" parTransId="{52360A09-3FEC-4E57-89CD-313EACD1BCCA}" sibTransId="{D56791CF-1093-4F5C-84C0-C86C23FCD028}"/>
    <dgm:cxn modelId="{876E9822-5636-4A2E-91DE-C2271A18FC6C}" type="presOf" srcId="{FCF50A9E-C8B0-4B1E-B599-5A1C2EEBC264}" destId="{736616DD-484F-4938-88AF-C727CDA25377}" srcOrd="0" destOrd="0" presId="urn:microsoft.com/office/officeart/2005/8/layout/pyramid3"/>
    <dgm:cxn modelId="{19AC4829-EFDC-DB48-B390-8634EBFEFF37}" srcId="{24EAC3E4-7B69-4749-9858-32EBBF20CCEE}" destId="{7F483613-32B3-B248-A501-116E0C047F38}" srcOrd="5" destOrd="0" parTransId="{193BD058-1825-C247-BA3B-8ABA7763A5EB}" sibTransId="{3CDB27B8-9DB9-BB45-8180-02CA9CAD62C2}"/>
    <dgm:cxn modelId="{0E96784A-79BC-4414-8124-6E58350AD532}" type="presOf" srcId="{381D280B-FF33-408D-8280-EE2CE50FE872}" destId="{367BD634-B9B4-4A76-B80B-687BD3D3B613}" srcOrd="0" destOrd="0" presId="urn:microsoft.com/office/officeart/2005/8/layout/pyramid3"/>
    <dgm:cxn modelId="{41FDC84B-3AE7-43DB-9FA0-15D85438BA81}" srcId="{24EAC3E4-7B69-4749-9858-32EBBF20CCEE}" destId="{B7AB42BF-985D-4C57-B32E-8FB356A31A89}" srcOrd="1" destOrd="0" parTransId="{1DBAAE30-A55E-4E2F-8715-3603D50F3D97}" sibTransId="{635EB0BB-12C9-4842-A309-911F80C633D5}"/>
    <dgm:cxn modelId="{1B401156-F89E-4636-890A-F776B419D6C5}" type="presOf" srcId="{827C786D-851E-404D-84F2-17FB81492EFA}" destId="{16A3C249-36E7-4E33-A628-E801B6FB4989}" srcOrd="1" destOrd="0" presId="urn:microsoft.com/office/officeart/2005/8/layout/pyramid3"/>
    <dgm:cxn modelId="{A2B05166-F922-4262-AD98-A2886D458A4C}" type="presOf" srcId="{827C786D-851E-404D-84F2-17FB81492EFA}" destId="{8C46752C-C13C-4419-B18D-D91DD8C7CC0C}" srcOrd="0" destOrd="0" presId="urn:microsoft.com/office/officeart/2005/8/layout/pyramid3"/>
    <dgm:cxn modelId="{CE0C5D69-B4B7-4D6D-A811-F52D55CEDE2E}" type="presOf" srcId="{FCF50A9E-C8B0-4B1E-B599-5A1C2EEBC264}" destId="{B45B00CD-23AC-48EB-9BB9-98C24E7C10CC}" srcOrd="1" destOrd="0" presId="urn:microsoft.com/office/officeart/2005/8/layout/pyramid3"/>
    <dgm:cxn modelId="{A86FFC6C-2466-46AB-981D-C6C287DDFFA3}" srcId="{24EAC3E4-7B69-4749-9858-32EBBF20CCEE}" destId="{381D280B-FF33-408D-8280-EE2CE50FE872}" srcOrd="0" destOrd="0" parTransId="{B1A2288E-D43B-41A9-A645-372E13F949F0}" sibTransId="{3DEAB70C-EDDF-4E96-9BF3-6D3111267358}"/>
    <dgm:cxn modelId="{3BEB9D94-E6E4-4DA1-BF38-895EAAA82F5E}" type="presOf" srcId="{13167994-68FB-4678-B969-4FBE0B67B643}" destId="{5ED6DA72-04E5-4468-9A11-6268ECD5D4C9}" srcOrd="1" destOrd="0" presId="urn:microsoft.com/office/officeart/2005/8/layout/pyramid3"/>
    <dgm:cxn modelId="{43B2CF9A-61A1-478A-9739-F01717BEA43C}" type="presOf" srcId="{B7AB42BF-985D-4C57-B32E-8FB356A31A89}" destId="{FD1983CD-DFBE-45F8-8C15-F7DC03DF006C}" srcOrd="1" destOrd="0" presId="urn:microsoft.com/office/officeart/2005/8/layout/pyramid3"/>
    <dgm:cxn modelId="{7AE9BCE5-D667-4A5A-94DA-0A2989D81725}" type="presOf" srcId="{13167994-68FB-4678-B969-4FBE0B67B643}" destId="{1E5550BF-D612-4290-92A8-35603A91623A}" srcOrd="0" destOrd="0" presId="urn:microsoft.com/office/officeart/2005/8/layout/pyramid3"/>
    <dgm:cxn modelId="{40FFA7E8-2260-42F4-8317-B749DD1F4B2F}" type="presOf" srcId="{381D280B-FF33-408D-8280-EE2CE50FE872}" destId="{78AD37A0-65FD-4520-9054-1268F67EF244}" srcOrd="1" destOrd="0" presId="urn:microsoft.com/office/officeart/2005/8/layout/pyramid3"/>
    <dgm:cxn modelId="{E7014EF0-777C-B940-A9A3-1D99D30F2CE1}" type="presOf" srcId="{7F483613-32B3-B248-A501-116E0C047F38}" destId="{A874CE77-2DA5-B643-B275-99B88036EFE7}" srcOrd="0" destOrd="0" presId="urn:microsoft.com/office/officeart/2005/8/layout/pyramid3"/>
    <dgm:cxn modelId="{8D5774F3-3C08-5D49-B282-506A7F00582E}" type="presOf" srcId="{7F483613-32B3-B248-A501-116E0C047F38}" destId="{147455FF-CE83-7C4D-A815-4627AB936933}" srcOrd="1" destOrd="0" presId="urn:microsoft.com/office/officeart/2005/8/layout/pyramid3"/>
    <dgm:cxn modelId="{85F5FEFA-EBE4-422C-ADBC-71774DC932F8}" type="presOf" srcId="{B7AB42BF-985D-4C57-B32E-8FB356A31A89}" destId="{2F76CC51-263D-4D14-B03B-C69A54334E6A}" srcOrd="0" destOrd="0" presId="urn:microsoft.com/office/officeart/2005/8/layout/pyramid3"/>
    <dgm:cxn modelId="{F92B04FD-4BBD-4014-A5D3-B7A311C0FB46}" srcId="{24EAC3E4-7B69-4749-9858-32EBBF20CCEE}" destId="{827C786D-851E-404D-84F2-17FB81492EFA}" srcOrd="3" destOrd="0" parTransId="{64B998A2-E06F-43B1-AB4B-6742036580C0}" sibTransId="{3D6669D6-FE68-4141-8F8C-5EEAEC0F0633}"/>
    <dgm:cxn modelId="{BE3FA80F-5372-417E-AD22-6FB77A029D65}" type="presParOf" srcId="{5A035692-6B59-470C-B66C-3EE71BA0F4DF}" destId="{C02537FB-7C79-42D2-9AF8-D47A569B0095}" srcOrd="0" destOrd="0" presId="urn:microsoft.com/office/officeart/2005/8/layout/pyramid3"/>
    <dgm:cxn modelId="{C7FF61DD-DE0D-47CC-B286-13AA17436646}" type="presParOf" srcId="{C02537FB-7C79-42D2-9AF8-D47A569B0095}" destId="{367BD634-B9B4-4A76-B80B-687BD3D3B613}" srcOrd="0" destOrd="0" presId="urn:microsoft.com/office/officeart/2005/8/layout/pyramid3"/>
    <dgm:cxn modelId="{8B7EDDF1-DC30-4CBE-B4C0-CC36388067E5}" type="presParOf" srcId="{C02537FB-7C79-42D2-9AF8-D47A569B0095}" destId="{78AD37A0-65FD-4520-9054-1268F67EF244}" srcOrd="1" destOrd="0" presId="urn:microsoft.com/office/officeart/2005/8/layout/pyramid3"/>
    <dgm:cxn modelId="{C56E3E68-D9C4-47B0-8C33-C4A2CA6563D7}" type="presParOf" srcId="{5A035692-6B59-470C-B66C-3EE71BA0F4DF}" destId="{1D94618A-D703-431F-9DF5-852B1EFBF464}" srcOrd="1" destOrd="0" presId="urn:microsoft.com/office/officeart/2005/8/layout/pyramid3"/>
    <dgm:cxn modelId="{8406CCAD-59E1-4684-B8D8-F5742746B121}" type="presParOf" srcId="{1D94618A-D703-431F-9DF5-852B1EFBF464}" destId="{2F76CC51-263D-4D14-B03B-C69A54334E6A}" srcOrd="0" destOrd="0" presId="urn:microsoft.com/office/officeart/2005/8/layout/pyramid3"/>
    <dgm:cxn modelId="{0B4BD7E3-1727-4B4F-A598-78B4021C0E3B}" type="presParOf" srcId="{1D94618A-D703-431F-9DF5-852B1EFBF464}" destId="{FD1983CD-DFBE-45F8-8C15-F7DC03DF006C}" srcOrd="1" destOrd="0" presId="urn:microsoft.com/office/officeart/2005/8/layout/pyramid3"/>
    <dgm:cxn modelId="{709CD10B-2144-4655-9A00-9C2EABF79CF5}" type="presParOf" srcId="{5A035692-6B59-470C-B66C-3EE71BA0F4DF}" destId="{8EFF02A7-5CB6-4A57-BD0E-98211B1C5D03}" srcOrd="2" destOrd="0" presId="urn:microsoft.com/office/officeart/2005/8/layout/pyramid3"/>
    <dgm:cxn modelId="{D558C37A-D000-45BD-A1CE-14B50884A724}" type="presParOf" srcId="{8EFF02A7-5CB6-4A57-BD0E-98211B1C5D03}" destId="{1E5550BF-D612-4290-92A8-35603A91623A}" srcOrd="0" destOrd="0" presId="urn:microsoft.com/office/officeart/2005/8/layout/pyramid3"/>
    <dgm:cxn modelId="{EE8F1E42-EBC3-4ECE-98C6-C7275CE9EF9A}" type="presParOf" srcId="{8EFF02A7-5CB6-4A57-BD0E-98211B1C5D03}" destId="{5ED6DA72-04E5-4468-9A11-6268ECD5D4C9}" srcOrd="1" destOrd="0" presId="urn:microsoft.com/office/officeart/2005/8/layout/pyramid3"/>
    <dgm:cxn modelId="{F8B90B92-0C6E-4944-AAF4-D37C1857691E}" type="presParOf" srcId="{5A035692-6B59-470C-B66C-3EE71BA0F4DF}" destId="{C36F97F9-ED8B-48EA-8A9E-62D30D03E99D}" srcOrd="3" destOrd="0" presId="urn:microsoft.com/office/officeart/2005/8/layout/pyramid3"/>
    <dgm:cxn modelId="{223C1DDB-D620-47C9-A7AA-2DB45589E7EF}" type="presParOf" srcId="{C36F97F9-ED8B-48EA-8A9E-62D30D03E99D}" destId="{8C46752C-C13C-4419-B18D-D91DD8C7CC0C}" srcOrd="0" destOrd="0" presId="urn:microsoft.com/office/officeart/2005/8/layout/pyramid3"/>
    <dgm:cxn modelId="{F6C33E70-E8F7-4364-8553-D5D9A0551598}" type="presParOf" srcId="{C36F97F9-ED8B-48EA-8A9E-62D30D03E99D}" destId="{16A3C249-36E7-4E33-A628-E801B6FB4989}" srcOrd="1" destOrd="0" presId="urn:microsoft.com/office/officeart/2005/8/layout/pyramid3"/>
    <dgm:cxn modelId="{2925F17D-14A7-40C2-B66E-4F955F821C73}" type="presParOf" srcId="{5A035692-6B59-470C-B66C-3EE71BA0F4DF}" destId="{0726B04B-6623-4FDB-97A2-70189C91ED57}" srcOrd="4" destOrd="0" presId="urn:microsoft.com/office/officeart/2005/8/layout/pyramid3"/>
    <dgm:cxn modelId="{EC4DE54F-8239-4E07-B365-CFE70F3BA53A}" type="presParOf" srcId="{0726B04B-6623-4FDB-97A2-70189C91ED57}" destId="{736616DD-484F-4938-88AF-C727CDA25377}" srcOrd="0" destOrd="0" presId="urn:microsoft.com/office/officeart/2005/8/layout/pyramid3"/>
    <dgm:cxn modelId="{7F78DEE9-EB4C-44ED-8C14-B334B4A6CFE0}" type="presParOf" srcId="{0726B04B-6623-4FDB-97A2-70189C91ED57}" destId="{B45B00CD-23AC-48EB-9BB9-98C24E7C10CC}" srcOrd="1" destOrd="0" presId="urn:microsoft.com/office/officeart/2005/8/layout/pyramid3"/>
    <dgm:cxn modelId="{5B7B61DE-2526-2D42-9A10-F93A3EEE3945}" type="presParOf" srcId="{5A035692-6B59-470C-B66C-3EE71BA0F4DF}" destId="{1EF8D967-05AC-0D43-81C7-378FD3A71D8E}" srcOrd="5" destOrd="0" presId="urn:microsoft.com/office/officeart/2005/8/layout/pyramid3"/>
    <dgm:cxn modelId="{7020A300-A74A-2D41-8ACA-E0C9B7145235}" type="presParOf" srcId="{1EF8D967-05AC-0D43-81C7-378FD3A71D8E}" destId="{A874CE77-2DA5-B643-B275-99B88036EFE7}" srcOrd="0" destOrd="0" presId="urn:microsoft.com/office/officeart/2005/8/layout/pyramid3"/>
    <dgm:cxn modelId="{4FDD4655-9AF6-8449-950E-FF8BAA273A75}" type="presParOf" srcId="{1EF8D967-05AC-0D43-81C7-378FD3A71D8E}" destId="{147455FF-CE83-7C4D-A815-4627AB93693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BD634-B9B4-4A76-B80B-687BD3D3B613}">
      <dsp:nvSpPr>
        <dsp:cNvPr id="0" name=""/>
        <dsp:cNvSpPr/>
      </dsp:nvSpPr>
      <dsp:spPr>
        <a:xfrm rot="10800000">
          <a:off x="0" y="0"/>
          <a:ext cx="8927024" cy="891152"/>
        </a:xfrm>
        <a:prstGeom prst="trapezoid">
          <a:avLst>
            <a:gd name="adj" fmla="val 8571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Реєстрація відвідувачів сайту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(сайт, телефон)</a:t>
          </a:r>
        </a:p>
      </dsp:txBody>
      <dsp:txXfrm rot="-10800000">
        <a:off x="1562229" y="0"/>
        <a:ext cx="5802565" cy="891152"/>
      </dsp:txXfrm>
    </dsp:sp>
    <dsp:sp modelId="{2F76CC51-263D-4D14-B03B-C69A54334E6A}">
      <dsp:nvSpPr>
        <dsp:cNvPr id="0" name=""/>
        <dsp:cNvSpPr/>
      </dsp:nvSpPr>
      <dsp:spPr>
        <a:xfrm rot="10800000">
          <a:off x="743918" y="891152"/>
          <a:ext cx="7439186" cy="891152"/>
        </a:xfrm>
        <a:prstGeom prst="trapezoid">
          <a:avLst>
            <a:gd name="adj" fmla="val 85714"/>
          </a:avLst>
        </a:prstGeom>
        <a:solidFill>
          <a:schemeClr val="accent5">
            <a:hueOff val="-4045670"/>
            <a:satOff val="0"/>
            <a:lumOff val="6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Перегляд сайту (моніторинг інтерфейсту, функціоналу тощо)</a:t>
          </a:r>
        </a:p>
      </dsp:txBody>
      <dsp:txXfrm rot="-10800000">
        <a:off x="2045776" y="891152"/>
        <a:ext cx="4835471" cy="891152"/>
      </dsp:txXfrm>
    </dsp:sp>
    <dsp:sp modelId="{1E5550BF-D612-4290-92A8-35603A91623A}">
      <dsp:nvSpPr>
        <dsp:cNvPr id="0" name=""/>
        <dsp:cNvSpPr/>
      </dsp:nvSpPr>
      <dsp:spPr>
        <a:xfrm rot="10800000">
          <a:off x="1487837" y="1782305"/>
          <a:ext cx="5951349" cy="891152"/>
        </a:xfrm>
        <a:prstGeom prst="trapezoid">
          <a:avLst>
            <a:gd name="adj" fmla="val 85714"/>
          </a:avLst>
        </a:prstGeom>
        <a:solidFill>
          <a:schemeClr val="accent5">
            <a:hueOff val="-8091339"/>
            <a:satOff val="0"/>
            <a:lumOff val="12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Пошук товарів на сайту (опис товару, асортимент)</a:t>
          </a:r>
        </a:p>
      </dsp:txBody>
      <dsp:txXfrm rot="-10800000">
        <a:off x="2529323" y="1782305"/>
        <a:ext cx="3868377" cy="891152"/>
      </dsp:txXfrm>
    </dsp:sp>
    <dsp:sp modelId="{8C46752C-C13C-4419-B18D-D91DD8C7CC0C}">
      <dsp:nvSpPr>
        <dsp:cNvPr id="0" name=""/>
        <dsp:cNvSpPr/>
      </dsp:nvSpPr>
      <dsp:spPr>
        <a:xfrm rot="10800000">
          <a:off x="1717804" y="2673457"/>
          <a:ext cx="5491414" cy="891152"/>
        </a:xfrm>
        <a:prstGeom prst="trapezoid">
          <a:avLst>
            <a:gd name="adj" fmla="val 85714"/>
          </a:avLst>
        </a:prstGeom>
        <a:solidFill>
          <a:schemeClr val="accent5">
            <a:hueOff val="-12137010"/>
            <a:satOff val="0"/>
            <a:lumOff val="18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Додавання товару в корзину</a:t>
          </a:r>
        </a:p>
      </dsp:txBody>
      <dsp:txXfrm rot="-10800000">
        <a:off x="2678802" y="2673457"/>
        <a:ext cx="3569419" cy="891152"/>
      </dsp:txXfrm>
    </dsp:sp>
    <dsp:sp modelId="{736616DD-484F-4938-88AF-C727CDA25377}">
      <dsp:nvSpPr>
        <dsp:cNvPr id="0" name=""/>
        <dsp:cNvSpPr/>
      </dsp:nvSpPr>
      <dsp:spPr>
        <a:xfrm rot="10800000">
          <a:off x="2426543" y="3564610"/>
          <a:ext cx="4073936" cy="891152"/>
        </a:xfrm>
        <a:prstGeom prst="trapezoid">
          <a:avLst>
            <a:gd name="adj" fmla="val 85714"/>
          </a:avLst>
        </a:prstGeom>
        <a:solidFill>
          <a:schemeClr val="accent5">
            <a:hueOff val="-16182678"/>
            <a:satOff val="0"/>
            <a:lumOff val="249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Співпраця,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продажі</a:t>
          </a:r>
        </a:p>
      </dsp:txBody>
      <dsp:txXfrm rot="-10800000">
        <a:off x="3139482" y="3564610"/>
        <a:ext cx="2648058" cy="891152"/>
      </dsp:txXfrm>
    </dsp:sp>
    <dsp:sp modelId="{A874CE77-2DA5-B643-B275-99B88036EFE7}">
      <dsp:nvSpPr>
        <dsp:cNvPr id="0" name=""/>
        <dsp:cNvSpPr/>
      </dsp:nvSpPr>
      <dsp:spPr>
        <a:xfrm rot="10800000">
          <a:off x="3719593" y="4455762"/>
          <a:ext cx="1487837" cy="891152"/>
        </a:xfrm>
        <a:prstGeom prst="trapezoid">
          <a:avLst>
            <a:gd name="adj" fmla="val 83478"/>
          </a:avLst>
        </a:prstGeom>
        <a:solidFill>
          <a:schemeClr val="accent5">
            <a:hueOff val="-20228348"/>
            <a:satOff val="0"/>
            <a:lumOff val="3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⇅</a:t>
          </a:r>
          <a:endParaRPr lang="ru-RU" sz="20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3719593" y="4455762"/>
        <a:ext cx="1487837" cy="891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53:20.28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3167.77051"/>
      <inkml:brushProperty name="anchorY" value="-1787.78186"/>
      <inkml:brushProperty name="scaleFactor" value="0.5"/>
    </inkml:brush>
  </inkml:definitions>
  <inkml:trace contextRef="#ctx0" brushRef="#br0">1 0 24575,'0'0'0,"9"0"0,13 0 0,5 0 0,3 0 0,16 0 0,11 0 0,4 0 0,28 0 0,15 0 0,-2 0 0,8 0 0,0 0 0,5 0 0,4 0 0,-7 0 0,-7 0 0,-13 0 0,-19 0 0,-11 0 0,-7 0 0,-11 0 0,-6 0 0,-7 0 0,-3 0 0,3 0 0,-1 0 0,5 0 0,9 0 0,0 0 0,14 0 0,1 0 0,2 0 0,4 0 0,-6 0 0,-8 0 0,-8 0 0,-7 0 0,-10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53:28.145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6466.68457"/>
      <inkml:brushProperty name="anchorY" value="-2803.78198"/>
      <inkml:brushProperty name="scaleFactor" value="0.5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3T05:01:18.512"/>
    </inkml:context>
    <inkml:brush xml:id="br0">
      <inkml:brushProperty name="width" value="0.35" units="cm"/>
      <inkml:brushProperty name="height" value="0.35" units="cm"/>
      <inkml:brushProperty name="color" value="#F6F2EF"/>
    </inkml:brush>
  </inkml:definitions>
  <inkml:trace contextRef="#ctx0" brushRef="#br0">0 1 24575,'25'16'0,"-2"0"0,-14 0 0,-2 0 0,-7 0 0,0 7 0,0-6 0,0 6 0,0-7 0,0 0 0,0 0 0,0 0 0,0 0 0,0 0 0,0 0 0,0 0 0,7 0 0,2 0 0,7 0 0,-7 0 0,-2-7 0,-7-2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Автор и дата"/>
          <p:cNvSpPr txBox="1">
            <a:spLocks noGrp="1"/>
          </p:cNvSpPr>
          <p:nvPr>
            <p:ph type="body" sz="quarter" idx="13"/>
          </p:nvPr>
        </p:nvSpPr>
        <p:spPr>
          <a:xfrm>
            <a:off x="647701" y="6477944"/>
            <a:ext cx="10934700" cy="214631"/>
          </a:xfrm>
          <a:prstGeom prst="rect">
            <a:avLst/>
          </a:prstGeom>
        </p:spPr>
        <p:txBody>
          <a:bodyPr/>
          <a:lstStyle>
            <a:lvl1pPr defTabSz="212503">
              <a:spcBef>
                <a:spcPts val="1163"/>
              </a:spcBef>
              <a:defRPr sz="728" spc="-2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0" name="Подзаголовок повестки дня"/>
          <p:cNvSpPr txBox="1">
            <a:spLocks noGrp="1"/>
          </p:cNvSpPr>
          <p:nvPr>
            <p:ph type="body" sz="quarter" idx="14"/>
          </p:nvPr>
        </p:nvSpPr>
        <p:spPr>
          <a:xfrm>
            <a:off x="647701" y="1771727"/>
            <a:ext cx="10934700" cy="347028"/>
          </a:xfrm>
          <a:prstGeom prst="rect">
            <a:avLst/>
          </a:prstGeom>
        </p:spPr>
        <p:txBody>
          <a:bodyPr/>
          <a:lstStyle>
            <a:lvl1pPr defTabSz="214694">
              <a:defRPr sz="1286" spc="-38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47701" y="2559050"/>
            <a:ext cx="10934700" cy="3568700"/>
          </a:xfrm>
          <a:prstGeom prst="rect">
            <a:avLst/>
          </a:prstGeom>
        </p:spPr>
        <p:txBody>
          <a:bodyPr/>
          <a:lstStyle>
            <a:lvl1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1pPr>
            <a:lvl2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2pPr>
            <a:lvl3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3pPr>
            <a:lvl4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4pPr>
            <a:lvl5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" name="Заголовок повестки дня"/>
          <p:cNvSpPr txBox="1">
            <a:spLocks noGrp="1"/>
          </p:cNvSpPr>
          <p:nvPr>
            <p:ph type="title"/>
          </p:nvPr>
        </p:nvSpPr>
        <p:spPr>
          <a:xfrm>
            <a:off x="647701" y="810350"/>
            <a:ext cx="10934700" cy="889001"/>
          </a:xfrm>
          <a:prstGeom prst="rect">
            <a:avLst/>
          </a:prstGeom>
        </p:spPr>
        <p:txBody>
          <a:bodyPr anchor="t"/>
          <a:lstStyle>
            <a:lvl1pPr defTabSz="219075">
              <a:defRPr sz="3750" spc="-15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4B4D3388-ABC6-410B-91C7-9BA3170956FA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BBF4-E93C-43EC-B6B1-F09A8AB2AF8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2718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2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March 14,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March 14,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909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  <p:sldLayoutId id="2147483774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6DF493-F2A9-E88B-E5D9-4A788584D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" y="482600"/>
            <a:ext cx="3169285" cy="5511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8C4D26-EB71-8F8A-3CEE-C0760A56D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14" y="507720"/>
            <a:ext cx="3169285" cy="55877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E90CCE-0095-D23E-B176-831AF671B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09" y="482600"/>
            <a:ext cx="3169286" cy="55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4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99BCC7-A0D6-9084-AD81-7A69644DF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4" y="146508"/>
            <a:ext cx="3831282" cy="6564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8A0C2A-DE2E-6BA3-DA6E-266C12394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17" y="146508"/>
            <a:ext cx="3754349" cy="65649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60340-214A-90C7-C6C6-F435BF608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80" y="146508"/>
            <a:ext cx="3620997" cy="656498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CE8CE-6A87-0EFE-3490-A97D14E8D6EA}"/>
              </a:ext>
            </a:extLst>
          </p:cNvPr>
          <p:cNvSpPr txBox="1"/>
          <p:nvPr/>
        </p:nvSpPr>
        <p:spPr>
          <a:xfrm>
            <a:off x="0" y="6211669"/>
            <a:ext cx="244891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1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*Відображаємо індивідуальний підхід, </a:t>
            </a:r>
          </a:p>
          <a:p>
            <a:r>
              <a:rPr lang="uk-UA" sz="1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контент (</a:t>
            </a:r>
            <a:r>
              <a:rPr lang="uk-UA" sz="1200" b="0" i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розширюємо ЦА)</a:t>
            </a:r>
            <a:endParaRPr lang="ru-UA" sz="1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DEAE48-DDC5-4DA5-AE0F-4C402DF08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0040"/>
            <a:ext cx="5773252" cy="5590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006719-9E1F-490B-A1CF-7F00376B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7" y="470040"/>
            <a:ext cx="5752943" cy="55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2F04A-7D6A-426A-985A-68C0635FB8A8}"/>
              </a:ext>
            </a:extLst>
          </p:cNvPr>
          <p:cNvSpPr txBox="1"/>
          <p:nvPr/>
        </p:nvSpPr>
        <p:spPr>
          <a:xfrm>
            <a:off x="1067539" y="455344"/>
            <a:ext cx="955015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50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Я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кщо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ви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будете знати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своїх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покупців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«в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обличчя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», то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зможете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:</a:t>
            </a:r>
          </a:p>
          <a:p>
            <a:pPr algn="l" fontAlgn="base"/>
            <a:endParaRPr lang="ru-RU" sz="2500" b="0" i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створювати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унікальні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пропозиції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будуть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цікаві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клієнтам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дозволить товарам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послугам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просуваєте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через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інтернет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знайти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своїх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потенційних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споживачів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та принести вам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прибуток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без проблем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знаходити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нових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регулярно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вдосконалювати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програму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лояльності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Саме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може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гарантувати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вам те,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левова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частка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клієнтів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хоча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б один раз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зробили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у вас покупку, повернуться до вас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знову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і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приведуть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з собою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друзів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59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2F04A-7D6A-426A-985A-68C0635FB8A8}"/>
              </a:ext>
            </a:extLst>
          </p:cNvPr>
          <p:cNvSpPr txBox="1"/>
          <p:nvPr/>
        </p:nvSpPr>
        <p:spPr>
          <a:xfrm>
            <a:off x="1114034" y="0"/>
            <a:ext cx="955015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5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Як розширити ЦА</a:t>
            </a:r>
            <a:endParaRPr lang="ru-RU" sz="2500" b="1" i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inherit"/>
            </a:endParaRPr>
          </a:p>
          <a:p>
            <a:pPr algn="l" fontAlgn="base"/>
            <a:endParaRPr lang="ru-RU" sz="2500" b="0" i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8D01DB-EA81-7EBD-7E6E-7DBBE6AE5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28" y="809445"/>
            <a:ext cx="3208804" cy="58583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43E7AA-C5F9-8C25-D7BE-3C2987C89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90" y="962716"/>
            <a:ext cx="4176425" cy="38006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AB927E-C545-EBD7-9270-2A5469BA7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19" y="1398852"/>
            <a:ext cx="2332434" cy="50601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A4D261-76A6-D00C-469E-C067D4A04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5" y="809444"/>
            <a:ext cx="3381456" cy="5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6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C7511C-50BC-68AA-5340-D886B9F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45" y="423756"/>
            <a:ext cx="3271893" cy="6104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00B670-8C5B-16C2-E24F-4F5ACAB88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07" y="975926"/>
            <a:ext cx="4008335" cy="50006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4937FE-AF90-1320-DA4A-D2F704549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0813"/>
            <a:ext cx="3403716" cy="30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7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D4ADA-1C19-D194-8B62-B3B0514FD956}"/>
              </a:ext>
            </a:extLst>
          </p:cNvPr>
          <p:cNvSpPr txBox="1"/>
          <p:nvPr/>
        </p:nvSpPr>
        <p:spPr>
          <a:xfrm>
            <a:off x="1416899" y="2150640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500" dirty="0">
                <a:latin typeface="Arial Black" panose="020B0A04020102020204" pitchFamily="34" charset="0"/>
              </a:rPr>
              <a:t>Ф</a:t>
            </a:r>
            <a:r>
              <a:rPr lang="uk-UA" dirty="0">
                <a:latin typeface="Arial Black" panose="020B0A04020102020204" pitchFamily="34" charset="0"/>
              </a:rPr>
              <a:t>ІТБЕК ВІД ЦІЛЬОВОЇ АУДИТОРІЇ, </a:t>
            </a:r>
            <a:r>
              <a:rPr lang="en-US" sz="5500" dirty="0">
                <a:latin typeface="Arial Black" panose="020B0A04020102020204" pitchFamily="34" charset="0"/>
              </a:rPr>
              <a:t>UGC</a:t>
            </a:r>
            <a:endParaRPr lang="ru-RU" sz="5500" dirty="0">
              <a:latin typeface="Arial Black" panose="020B0A04020102020204" pitchFamily="34" charset="0"/>
            </a:endParaRPr>
          </a:p>
        </p:txBody>
      </p:sp>
      <p:pic>
        <p:nvPicPr>
          <p:cNvPr id="6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C364F830-FC99-7B83-5907-F2339D581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7512899" y="1210235"/>
            <a:ext cx="3859216" cy="3859216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849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7D24F-DCA6-5066-6E60-15D9C532B0A6}"/>
              </a:ext>
            </a:extLst>
          </p:cNvPr>
          <p:cNvSpPr txBox="1"/>
          <p:nvPr/>
        </p:nvSpPr>
        <p:spPr>
          <a:xfrm>
            <a:off x="434788" y="365204"/>
            <a:ext cx="1132242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i="0" dirty="0">
                <a:solidFill>
                  <a:srgbClr val="000000"/>
                </a:solidFill>
                <a:effectLst/>
                <a:latin typeface="ProximaNova"/>
              </a:rPr>
              <a:t>UGC —</a:t>
            </a:r>
            <a:r>
              <a:rPr lang="ru-RU" b="1" i="0" dirty="0">
                <a:solidFill>
                  <a:srgbClr val="000000"/>
                </a:solidFill>
                <a:effectLst/>
                <a:latin typeface="ProximaNova"/>
              </a:rPr>
              <a:t>контент,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roximaNova"/>
              </a:rPr>
              <a:t>що</a:t>
            </a:r>
            <a:r>
              <a:rPr lang="ru-RU" b="1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roximaNova"/>
              </a:rPr>
              <a:t>створює</a:t>
            </a:r>
            <a:r>
              <a:rPr lang="ru-RU" b="1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ProximaNova"/>
              </a:rPr>
              <a:t>користувач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. </a:t>
            </a:r>
            <a:r>
              <a:rPr lang="en-US" i="0" dirty="0">
                <a:solidFill>
                  <a:srgbClr val="000000"/>
                </a:solidFill>
                <a:effectLst/>
                <a:latin typeface="ProximaNova"/>
              </a:rPr>
              <a:t>UGC 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є незалежною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унікальною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думкою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про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товари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й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послуги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виражену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в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різних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форматах: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аудіо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відео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текстовому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або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у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вигляді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фото.</a:t>
            </a:r>
          </a:p>
          <a:p>
            <a:pPr algn="just"/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Такий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тип контенту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ідеально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підходить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для будь-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якого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бізнесу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. Контент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користувача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створюють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звичайні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b="1" i="0" dirty="0">
                <a:solidFill>
                  <a:srgbClr val="000000"/>
                </a:solidFill>
                <a:effectLst/>
                <a:latin typeface="ProximaNova"/>
              </a:rPr>
              <a:t>люди для людей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.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Це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не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професійні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фотознімки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завдання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яких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полягає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в тому,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щоб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продати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щось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а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аматорські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зроблені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за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допомогою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телефону. 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Головна мета такого контенту —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поділитися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інформацією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 про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улюблений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 продукт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або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розповісти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ProximaNova"/>
              </a:rPr>
              <a:t> про </a:t>
            </a:r>
            <a:r>
              <a:rPr lang="ru-RU" b="1" i="0" u="sng" dirty="0" err="1">
                <a:solidFill>
                  <a:srgbClr val="000000"/>
                </a:solidFill>
                <a:effectLst/>
                <a:latin typeface="ProximaNova"/>
              </a:rPr>
              <a:t>послугу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після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якої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ви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залишилися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дуже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i="0" dirty="0" err="1">
                <a:solidFill>
                  <a:srgbClr val="000000"/>
                </a:solidFill>
                <a:effectLst/>
                <a:latin typeface="ProximaNova"/>
              </a:rPr>
              <a:t>задоволеними</a:t>
            </a:r>
            <a:r>
              <a:rPr lang="ru-RU" i="0" dirty="0">
                <a:solidFill>
                  <a:srgbClr val="000000"/>
                </a:solidFill>
                <a:effectLst/>
                <a:latin typeface="ProximaNova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55B8F-2265-A13B-4B83-1E8B4D8B418C}"/>
              </a:ext>
            </a:extLst>
          </p:cNvPr>
          <p:cNvSpPr txBox="1"/>
          <p:nvPr/>
        </p:nvSpPr>
        <p:spPr>
          <a:xfrm>
            <a:off x="434788" y="4738469"/>
            <a:ext cx="1132242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Натомість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створений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споживачами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не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сприймається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як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рекламний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“Сарафанному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радіо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”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довіряють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більше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ніж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офіційній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сторінці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бренду.</a:t>
            </a:r>
          </a:p>
          <a:p>
            <a:pPr algn="just" fontAlgn="base" latinLnBrk="0"/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Користувачі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не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довіряють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брендам,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користувачі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довіряють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людям.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Пости 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соцмережах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тематичні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статті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блогерів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та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журналістів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відгуки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лідерів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думок,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розпаковки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Instagram –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приклади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каналів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комунікації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які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разом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формують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так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зване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earned media. 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8D27D-FB66-16EF-27D8-495631FD08C3}"/>
              </a:ext>
            </a:extLst>
          </p:cNvPr>
          <p:cNvSpPr txBox="1"/>
          <p:nvPr/>
        </p:nvSpPr>
        <p:spPr>
          <a:xfrm>
            <a:off x="434788" y="2413337"/>
            <a:ext cx="11322424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Щоб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допомогти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своїм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клієнтам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поділитися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інформацією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з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друзями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у кафе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по-особливому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подають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страви,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переймаються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правильним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освітленням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створюють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затишний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інтер’єр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будують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складні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вітрини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облаштовують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інста-зони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ексклюзивний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п</a:t>
            </a:r>
            <a:r>
              <a:rPr lang="uk-UA" dirty="0" err="1">
                <a:solidFill>
                  <a:srgbClr val="000000"/>
                </a:solidFill>
                <a:latin typeface="var(--stk-f_family)"/>
              </a:rPr>
              <a:t>ідхід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 </a:t>
            </a:r>
          </a:p>
          <a:p>
            <a:pPr algn="just" fontAlgn="base" latinLnBrk="0"/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Наприклад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Starbucks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постійно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працює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з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користувальницьким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контентом і робить все для того,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щоб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клієнтам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хотілось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його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створювати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. Для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цього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Starbucks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підписують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скляночки,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влаштовують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конкурси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випускають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наліпки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та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власний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мерч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(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одяг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, чашки,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екосумки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, значки і т.д.),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створюють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ситуативний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контент,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яким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хочеться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ділитися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(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червоні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принти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для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чашок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у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період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різдвяних</a:t>
            </a:r>
            <a:r>
              <a:rPr lang="ru-RU" b="0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 свят) тощо.</a:t>
            </a:r>
          </a:p>
        </p:txBody>
      </p:sp>
    </p:spTree>
    <p:extLst>
      <p:ext uri="{BB962C8B-B14F-4D97-AF65-F5344CB8AC3E}">
        <p14:creationId xmlns:p14="http://schemas.microsoft.com/office/powerpoint/2010/main" val="256888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699C1-FD15-A823-745B-139846E733F6}"/>
              </a:ext>
            </a:extLst>
          </p:cNvPr>
          <p:cNvSpPr txBox="1"/>
          <p:nvPr/>
        </p:nvSpPr>
        <p:spPr>
          <a:xfrm>
            <a:off x="6875929" y="798382"/>
            <a:ext cx="4688541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fontAlgn="base" latinLnBrk="0"/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Як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публікувати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UGC</a:t>
            </a:r>
            <a:endParaRPr lang="en-US" b="1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  <a:p>
            <a:pPr algn="l" fontAlgn="base" latinLnBrk="0"/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Завжди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запитуйте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 про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дозвіл</a:t>
            </a:r>
            <a:endParaRPr lang="ru-RU" b="1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  <a:p>
            <a:pPr algn="just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Фірмовий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хештег –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відмінний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спосіб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зібрати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створений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користувачем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Однак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навіть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у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цьому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випадку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варто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попросити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дозвіл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автора на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використання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його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матеріалів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(мова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йде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не про перепост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сторіз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а про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окрему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публікацію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).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Нехтування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дозволом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може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роздратувати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навіть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найпалкіших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прихильників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</a:t>
            </a:r>
          </a:p>
          <a:p>
            <a:pPr algn="l" fontAlgn="base" latinLnBrk="0"/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Вказуйте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дані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автора контенту</a:t>
            </a:r>
          </a:p>
          <a:p>
            <a:pPr algn="just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Позначайте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їх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безпосередньо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публікації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Вкажіть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що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саме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використовуєте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: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зображення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текст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або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і те, і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інше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Завжди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залишайте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підпис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–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має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додаткову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перевагу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: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всі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охочі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можуть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перевірити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чи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справді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вміст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створено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кимось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хто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не є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працівником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компанії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9FA9B4-9ABA-9AF4-55D7-FEB2D3AE2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2" y="3612776"/>
            <a:ext cx="6137653" cy="2995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6268EC-FC0C-B858-653B-0EE1CE522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2" y="117361"/>
            <a:ext cx="6137653" cy="34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F60702-989B-E0A8-8AC3-13CE38DDE068}"/>
              </a:ext>
            </a:extLst>
          </p:cNvPr>
          <p:cNvSpPr txBox="1"/>
          <p:nvPr/>
        </p:nvSpPr>
        <p:spPr>
          <a:xfrm>
            <a:off x="419877" y="167006"/>
            <a:ext cx="4667625" cy="600356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</a:pPr>
            <a:r>
              <a:rPr lang="ru-RU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Підсумуємо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UGC: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Чарівна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паличка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</a:pP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Найлегше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чином: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 в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блогерів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контентом.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знижкою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грошима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продуктом у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подарунок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 —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тих самих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блогерів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Піарити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хештег.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0FF688-57D6-24D8-29A0-D6F6B9840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42" y="167006"/>
            <a:ext cx="3339484" cy="6003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62A9A-1D9E-2B31-C37C-58961C8C4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69" y="167006"/>
            <a:ext cx="3377007" cy="60035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74580EA0-39AD-BB0C-7773-3A9B3E798458}"/>
                  </a:ext>
                </a:extLst>
              </p14:cNvPr>
              <p14:cNvContentPartPr/>
              <p14:nvPr/>
            </p14:nvContentPartPr>
            <p14:xfrm>
              <a:off x="6167219" y="942201"/>
              <a:ext cx="82224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74580EA0-39AD-BB0C-7773-3A9B3E7984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4579" y="879201"/>
                <a:ext cx="947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41C37EAB-7A6E-65F0-4163-C433A15D81FD}"/>
                  </a:ext>
                </a:extLst>
              </p14:cNvPr>
              <p14:cNvContentPartPr/>
              <p14:nvPr/>
            </p14:nvContentPartPr>
            <p14:xfrm>
              <a:off x="5644859" y="905121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41C37EAB-7A6E-65F0-4163-C433A15D81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2219" y="842121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345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F03E1C-EE1F-038C-D0F4-B5F084772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0" y="179398"/>
            <a:ext cx="3867705" cy="61119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CC70C-2AB5-6522-69A9-15CCD2492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 t="29002" r="34062" b="61562"/>
          <a:stretch/>
        </p:blipFill>
        <p:spPr>
          <a:xfrm>
            <a:off x="6246055" y="393895"/>
            <a:ext cx="4119428" cy="19413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F39B8C-0FB2-E569-F992-7DB248882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30479" r="64403" b="63538"/>
          <a:stretch/>
        </p:blipFill>
        <p:spPr>
          <a:xfrm>
            <a:off x="6246055" y="2630659"/>
            <a:ext cx="4801405" cy="1434903"/>
          </a:xfrm>
          <a:prstGeom prst="rect">
            <a:avLst/>
          </a:prstGeom>
        </p:spPr>
      </p:pic>
      <p:cxnSp>
        <p:nvCxnSpPr>
          <p:cNvPr id="7" name="Соединитель: уступ 8">
            <a:extLst>
              <a:ext uri="{FF2B5EF4-FFF2-40B4-BE49-F238E27FC236}">
                <a16:creationId xmlns:a16="http://schemas.microsoft.com/office/drawing/2014/main" id="{E1321829-E12E-E9EC-67B2-FF12DB6B8336}"/>
              </a:ext>
            </a:extLst>
          </p:cNvPr>
          <p:cNvCxnSpPr>
            <a:cxnSpLocks/>
          </p:cNvCxnSpPr>
          <p:nvPr/>
        </p:nvCxnSpPr>
        <p:spPr>
          <a:xfrm flipV="1">
            <a:off x="3108960" y="1575582"/>
            <a:ext cx="3137095" cy="759655"/>
          </a:xfrm>
          <a:prstGeom prst="bentConnector3">
            <a:avLst>
              <a:gd name="adj1" fmla="val 45964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8">
            <a:extLst>
              <a:ext uri="{FF2B5EF4-FFF2-40B4-BE49-F238E27FC236}">
                <a16:creationId xmlns:a16="http://schemas.microsoft.com/office/drawing/2014/main" id="{4157DA00-BF88-8022-2174-F43D0ED9C635}"/>
              </a:ext>
            </a:extLst>
          </p:cNvPr>
          <p:cNvCxnSpPr>
            <a:cxnSpLocks/>
          </p:cNvCxnSpPr>
          <p:nvPr/>
        </p:nvCxnSpPr>
        <p:spPr>
          <a:xfrm>
            <a:off x="1263748" y="2293034"/>
            <a:ext cx="4982307" cy="745588"/>
          </a:xfrm>
          <a:prstGeom prst="bentConnector3">
            <a:avLst>
              <a:gd name="adj1" fmla="val 14424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6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DA5FC0-EEAD-7742-3D9D-1983C53F7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69" y="0"/>
            <a:ext cx="3760331" cy="65575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1A9A31-F307-6E26-8277-6E09E5280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11851"/>
          <a:stretch/>
        </p:blipFill>
        <p:spPr>
          <a:xfrm>
            <a:off x="6096000" y="228599"/>
            <a:ext cx="3547993" cy="63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1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438FF-2664-34C6-CC2B-BBFBC988BDEB}"/>
              </a:ext>
            </a:extLst>
          </p:cNvPr>
          <p:cNvSpPr txBox="1"/>
          <p:nvPr/>
        </p:nvSpPr>
        <p:spPr>
          <a:xfrm>
            <a:off x="1416899" y="1917557"/>
            <a:ext cx="6096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6000" dirty="0">
                <a:latin typeface="Arial Black" panose="020B0A04020102020204" pitchFamily="34" charset="0"/>
              </a:rPr>
              <a:t>В</a:t>
            </a:r>
            <a:r>
              <a:rPr lang="uk-UA" dirty="0">
                <a:latin typeface="Arial Black" panose="020B0A04020102020204" pitchFamily="34" charset="0"/>
              </a:rPr>
              <a:t>оронка продажів.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uk-UA" sz="5500">
                <a:latin typeface="Arial Black" panose="020B0A04020102020204" pitchFamily="34" charset="0"/>
              </a:rPr>
              <a:t>В</a:t>
            </a:r>
            <a:r>
              <a:rPr lang="uk-UA">
                <a:latin typeface="Arial Black" panose="020B0A04020102020204" pitchFamily="34" charset="0"/>
              </a:rPr>
              <a:t>заємодія </a:t>
            </a:r>
            <a:r>
              <a:rPr lang="uk-UA" dirty="0">
                <a:latin typeface="Arial Black" panose="020B0A04020102020204" pitchFamily="34" charset="0"/>
              </a:rPr>
              <a:t>з цільовою аудиторією.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47E46F-05BC-691E-6D3D-C7EC81EF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14" y="932427"/>
            <a:ext cx="3543522" cy="49931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1771EF15-542A-95BD-D1F2-401AE0DC9044}"/>
                  </a:ext>
                </a:extLst>
              </p14:cNvPr>
              <p14:cNvContentPartPr/>
              <p14:nvPr/>
            </p14:nvContentPartPr>
            <p14:xfrm>
              <a:off x="7416360" y="3819120"/>
              <a:ext cx="40680" cy="12708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771EF15-542A-95BD-D1F2-401AE0DC9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3360" y="3756480"/>
                <a:ext cx="16632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59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BB067C-E1C3-08C8-59A8-49A880DEB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68" y="230590"/>
            <a:ext cx="8551631" cy="60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2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71B241-F74E-4642-9592-A2B4D846D633}"/>
              </a:ext>
            </a:extLst>
          </p:cNvPr>
          <p:cNvGraphicFramePr>
            <a:graphicFrameLocks noGrp="1"/>
          </p:cNvGraphicFramePr>
          <p:nvPr/>
        </p:nvGraphicFramePr>
        <p:xfrm>
          <a:off x="1631952" y="1202934"/>
          <a:ext cx="8006998" cy="50307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73571">
                  <a:extLst>
                    <a:ext uri="{9D8B030D-6E8A-4147-A177-3AD203B41FA5}">
                      <a16:colId xmlns:a16="http://schemas.microsoft.com/office/drawing/2014/main" val="435195245"/>
                    </a:ext>
                  </a:extLst>
                </a:gridCol>
                <a:gridCol w="6333427">
                  <a:extLst>
                    <a:ext uri="{9D8B030D-6E8A-4147-A177-3AD203B41FA5}">
                      <a16:colId xmlns:a16="http://schemas.microsoft.com/office/drawing/2014/main" val="725958197"/>
                    </a:ext>
                  </a:extLst>
                </a:gridCol>
              </a:tblGrid>
              <a:tr h="39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Задачі служби маркетингу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3331281992"/>
                  </a:ext>
                </a:extLst>
              </a:tr>
              <a:tr h="75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Поінформованість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Значна частина аудиторії недостатньо інформована. Завдання виробника (рекламодавця) – інформувати споживачів за допомогою простих звернень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796638038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Обізнаність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Аудиторія знайома з товаром. Завдання маркетингу – розширити уявлення про товар і компанію-виробника.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675351122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Симпатія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ставлення аудиторії несприятливе, слід з’ясувати його причину і усунути її. При сприятливому відношенні – підсилити це відчуття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096477738"/>
                  </a:ext>
                </a:extLst>
              </a:tr>
              <a:tr h="75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аудиторія не віддає товару переваги, але водночас він їй подобається, доцільно пропагувати його якість, цінність, ефективність тощо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3983049111"/>
                  </a:ext>
                </a:extLst>
              </a:tr>
              <a:tr h="82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Лояльність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Перевагу вже віддано товару, але покупка його ще не здійснилася. Завдання маркетингу – переконати цільового покупця в тому, що найкраще рішення в його житті – це покупка саме цього товару. Зазначити основні переваги.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115941453"/>
                  </a:ext>
                </a:extLst>
              </a:tr>
              <a:tr h="1212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Купівля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ще не зроблена, але покупець готовий до неї. Він хоче купити товар, але пізніше. Завдання маркетингу – запропонувати товар за нижчою ціною, провести акцію або дозволити споживачу випробувати товар. Наголосити на гарантії і можливості повернення товару в товарному вигляді на протязі 14 днів.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205523760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04BCCD2-0407-4B4F-915C-CB7638C3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682" y="8221"/>
            <a:ext cx="872960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200" dirty="0"/>
          </a:p>
          <a:p>
            <a:pPr algn="ctr">
              <a:defRPr/>
            </a:pPr>
            <a:r>
              <a:rPr lang="uk-UA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Стадії прийняття споживачем рішення про придбання товару</a:t>
            </a:r>
            <a:r>
              <a:rPr lang="en-US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побудова комунікації</a:t>
            </a:r>
            <a:endParaRPr lang="ru-RU" altLang="ru-RU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39C4-4492-4A80-B957-EED9E3BE7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711" y="413573"/>
            <a:ext cx="7499758" cy="791930"/>
          </a:xfrm>
        </p:spPr>
        <p:txBody>
          <a:bodyPr>
            <a:noAutofit/>
          </a:bodyPr>
          <a:lstStyle/>
          <a:p>
            <a:r>
              <a:rPr lang="uk-UA" sz="2500" dirty="0">
                <a:solidFill>
                  <a:srgbClr val="FF0000"/>
                </a:solidFill>
                <a:latin typeface="Arial Black" panose="020B0A04020102020204" pitchFamily="34" charset="0"/>
              </a:rPr>
              <a:t>Воронка </a:t>
            </a:r>
            <a:r>
              <a:rPr lang="uk-UA" sz="25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продажІВ</a:t>
            </a:r>
            <a:endParaRPr lang="ru-RU" sz="2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22FADA-5D24-4B3B-8974-93A16A6AB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94" y="1514041"/>
            <a:ext cx="6932103" cy="30837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один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дієвих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бізнес-інструментів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демонструє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особливості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руху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клієнта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моменту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зацікавленості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продуктом до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покупки. Модель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працює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незалежно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сфери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продажів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– в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Інтернеті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офлайні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Власник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сайту (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бізнесу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) повинен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чітко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уявляти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розуміти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особливості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проходження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шляху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відвідувача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придбання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товару.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</a:rPr>
              <a:t>Воронку починаємо будувати на території бізнесу, коли потенційний клієнт увійшов на ваш сайт (увійшов в магазин, підійшов на ринку тощо…..).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B8810D-A932-4D51-AE2A-A564D284B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79" y="1655996"/>
            <a:ext cx="4268817" cy="38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1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6E06B-4A96-486C-9A29-890A0160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Воронка </a:t>
            </a:r>
            <a:r>
              <a:rPr lang="uk-UA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продажІВ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4BBA0-25ED-4170-8FB1-8CA4746D4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потрібно</a:t>
            </a:r>
            <a:r>
              <a:rPr lang="ru-RU" sz="3000" dirty="0"/>
              <a:t> не </a:t>
            </a:r>
            <a:r>
              <a:rPr lang="ru-RU" sz="3000" dirty="0" err="1"/>
              <a:t>тільки</a:t>
            </a:r>
            <a:r>
              <a:rPr lang="ru-RU" sz="3000" dirty="0"/>
              <a:t> для статистики. </a:t>
            </a:r>
            <a:r>
              <a:rPr lang="ru-RU" sz="3000" dirty="0" err="1"/>
              <a:t>Адже</a:t>
            </a:r>
            <a:r>
              <a:rPr lang="ru-RU" sz="3000" dirty="0"/>
              <a:t> для </a:t>
            </a:r>
            <a:r>
              <a:rPr lang="ru-RU" sz="3000" dirty="0" err="1"/>
              <a:t>отримання</a:t>
            </a:r>
            <a:r>
              <a:rPr lang="ru-RU" sz="3000" dirty="0"/>
              <a:t> </a:t>
            </a:r>
            <a:r>
              <a:rPr lang="ru-RU" sz="3000" dirty="0" err="1"/>
              <a:t>прибутку</a:t>
            </a:r>
            <a:r>
              <a:rPr lang="ru-RU" sz="3000" dirty="0"/>
              <a:t> повинна бути </a:t>
            </a:r>
            <a:r>
              <a:rPr lang="ru-RU" sz="3000" dirty="0" err="1"/>
              <a:t>зроблена</a:t>
            </a:r>
            <a:r>
              <a:rPr lang="ru-RU" sz="3000" dirty="0"/>
              <a:t> </a:t>
            </a:r>
            <a:r>
              <a:rPr lang="ru-RU" sz="3000" dirty="0" err="1"/>
              <a:t>певна</a:t>
            </a:r>
            <a:r>
              <a:rPr lang="ru-RU" sz="3000" dirty="0"/>
              <a:t> </a:t>
            </a:r>
            <a:r>
              <a:rPr lang="ru-RU" sz="3000" dirty="0" err="1"/>
              <a:t>кількість</a:t>
            </a:r>
            <a:r>
              <a:rPr lang="ru-RU" sz="3000" dirty="0"/>
              <a:t> покупок, але </a:t>
            </a:r>
            <a:r>
              <a:rPr lang="ru-RU" sz="3000" dirty="0" err="1"/>
              <a:t>клієнти</a:t>
            </a:r>
            <a:r>
              <a:rPr lang="ru-RU" sz="3000" dirty="0"/>
              <a:t> </a:t>
            </a:r>
            <a:r>
              <a:rPr lang="ru-RU" sz="3000" dirty="0" err="1"/>
              <a:t>відсіюються</a:t>
            </a:r>
            <a:r>
              <a:rPr lang="ru-RU" sz="3000" dirty="0"/>
              <a:t> на будь-</a:t>
            </a:r>
            <a:r>
              <a:rPr lang="ru-RU" sz="3000" dirty="0" err="1"/>
              <a:t>яких</a:t>
            </a:r>
            <a:r>
              <a:rPr lang="ru-RU" sz="3000" dirty="0"/>
              <a:t> </a:t>
            </a:r>
            <a:r>
              <a:rPr lang="ru-RU" sz="3000" dirty="0" err="1"/>
              <a:t>етапах</a:t>
            </a:r>
            <a:r>
              <a:rPr lang="ru-RU" sz="3000" dirty="0"/>
              <a:t>. Воронка </a:t>
            </a:r>
            <a:r>
              <a:rPr lang="ru-RU" sz="3000" dirty="0" err="1"/>
              <a:t>продажів</a:t>
            </a:r>
            <a:r>
              <a:rPr lang="ru-RU" sz="3000" dirty="0"/>
              <a:t>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дозволить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проаналізувати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маркетингового менеджменту,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своєчасно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усунути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404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12F57EF-4E96-E9B4-0B71-383D5E731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051432"/>
              </p:ext>
            </p:extLst>
          </p:nvPr>
        </p:nvGraphicFramePr>
        <p:xfrm>
          <a:off x="1270861" y="898901"/>
          <a:ext cx="8927024" cy="534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324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57BB5-F348-47D6-A655-18B6F7D1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Мета воронки продажу –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визначити місце у воронці потенційного клієнта, надати на кожному витку воронки актуальну інформацію клієнтові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185DE-B906-493E-93FA-D1C6FDDA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пошук сайту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запропонувати завітати до сайту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цікава пропозиція, проблема)</a:t>
            </a:r>
          </a:p>
          <a:p>
            <a:r>
              <a:rPr lang="uk-UA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пошук товару на сайті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запропонувати реєстрацію, підписку на розсилку….</a:t>
            </a:r>
          </a:p>
          <a:p>
            <a:r>
              <a:rPr lang="uk-UA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зацікавленість товаром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(перегляд товару) – надання знижки, вказати на переваги, порівняти цін з іншими магазинами, порівняти функції товару з аналогічними, демонстрація ефекту. Обмеженість акції, штучний дефіцит, тощо.</a:t>
            </a:r>
          </a:p>
          <a:p>
            <a:r>
              <a:rPr lang="uk-UA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4.додавання товару в корзину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знижка для нового (постійного) клієнта, безкоштовна (особливості доставки) доставка, сервіс, можливість повернення товару, гарантія.</a:t>
            </a:r>
          </a:p>
          <a:p>
            <a:r>
              <a:rPr lang="uk-UA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5.придбання товару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відсутність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предоплати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знижка на наступний товар, подарунок, статус постійного клієнта, клієнтська база, надання сертифікатів для друзів…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22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99491E-BF69-4BE1-B44A-133AD963BD68}"/>
              </a:ext>
            </a:extLst>
          </p:cNvPr>
          <p:cNvSpPr/>
          <p:nvPr/>
        </p:nvSpPr>
        <p:spPr>
          <a:xfrm>
            <a:off x="524888" y="3712702"/>
            <a:ext cx="1094763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Закриття</a:t>
            </a:r>
            <a:r>
              <a:rPr lang="ru-RU" b="1" dirty="0"/>
              <a:t> угоди</a:t>
            </a: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заключний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створення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угода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укладена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означає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відвідувач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потрапив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 воронку,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досяг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дна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вийшов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покупцем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закритих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угод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головний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показник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успішності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продавця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системи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маркетингу в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29657E2-0779-44EC-84E5-395A62122B0D}"/>
              </a:ext>
            </a:extLst>
          </p:cNvPr>
          <p:cNvSpPr txBox="1">
            <a:spLocks/>
          </p:cNvSpPr>
          <p:nvPr/>
        </p:nvSpPr>
        <p:spPr>
          <a:xfrm>
            <a:off x="358588" y="1541379"/>
            <a:ext cx="11674226" cy="1477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Робота з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запереченнями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переконання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base">
              <a:lnSpc>
                <a:spcPct val="100000"/>
              </a:lnSpc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успішно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застосовується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будь-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галузей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торгівлі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заздалегідь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визначити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заперечення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надійти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відвідувачів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підготувати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варіанти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скрипти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Продавець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повинен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нейтралізувати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страхи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сумніви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клієнтів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переконати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покупку. </a:t>
            </a:r>
          </a:p>
          <a:p>
            <a:pPr fontAlgn="base">
              <a:lnSpc>
                <a:spcPct val="100000"/>
              </a:lnSpc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найрозповсюджених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страхів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ціна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спосіб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оплати, треба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подумати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-не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впевнена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оригіна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повернення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fontAlgn="base">
              <a:lnSpc>
                <a:spcPct val="10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7181E9-2FD5-79C0-B306-2F0D200BA33B}"/>
              </a:ext>
            </a:extLst>
          </p:cNvPr>
          <p:cNvSpPr/>
          <p:nvPr/>
        </p:nvSpPr>
        <p:spPr>
          <a:xfrm>
            <a:off x="358588" y="464161"/>
            <a:ext cx="11833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інтересу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endParaRPr lang="ru-RU" sz="1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воронку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область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-маркетингу. Але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зростаюча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конкуренція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змушує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впроваджувати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прибутків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підходи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мало кого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цікавлять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сьогоднішній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вибудовувати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відносини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клієнтами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94B47-E0DB-3A22-0BF0-6CB06925ABD9}"/>
              </a:ext>
            </a:extLst>
          </p:cNvPr>
          <p:cNvSpPr txBox="1"/>
          <p:nvPr/>
        </p:nvSpPr>
        <p:spPr>
          <a:xfrm>
            <a:off x="645459" y="1437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ighlight>
                  <a:srgbClr val="FF00FF"/>
                </a:highlight>
              </a:rPr>
              <a:t>Інструменти для ефективної роботи з воронкою продажів:</a:t>
            </a:r>
            <a:endParaRPr lang="ru-RU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46818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697B18-5232-487D-8775-0D4111A1FF92}"/>
              </a:ext>
            </a:extLst>
          </p:cNvPr>
          <p:cNvSpPr/>
          <p:nvPr/>
        </p:nvSpPr>
        <p:spPr>
          <a:xfrm>
            <a:off x="989901" y="335846"/>
            <a:ext cx="10175846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Як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побудувати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воронку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продажів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для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свого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бізнесу</a:t>
            </a:r>
            <a:endParaRPr lang="ru-RU" b="1" dirty="0">
              <a:highlight>
                <a:srgbClr val="FF00FF"/>
              </a:highlight>
              <a:latin typeface="Arial" panose="020B0604020202020204" pitchFamily="34" charset="0"/>
            </a:endParaRPr>
          </a:p>
          <a:p>
            <a:pPr marL="324000" fontAlgn="base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</a:rPr>
              <a:t>	</a:t>
            </a:r>
          </a:p>
          <a:p>
            <a:pPr marL="324000" algn="just" fontAlgn="base">
              <a:lnSpc>
                <a:spcPct val="150000"/>
              </a:lnSpc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Особливості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побудови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визначаються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видом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комерційної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діяльності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Універсальних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рекомендацій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немає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тому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як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бізнесу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так і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роботи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окремих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підрозділів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співробітників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місяць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часовий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проміжок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метою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тих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показників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marL="324000" algn="just" fontAlgn="base">
              <a:lnSpc>
                <a:spcPct val="15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“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вручну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”,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тобто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своїми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силами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збираючи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аналізуючи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дані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Але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спростити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завдання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скориставшись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спеціальними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сервісами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програмами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дозволить вам з великою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точністю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визначити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втрачається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найбільше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потенційних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групи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відвідувачів,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роботі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потрібно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приділити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особливу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увагу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ймовірність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здійснення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покупок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умов;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реакція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акції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розпродажі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маркетингові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заходи.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84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BF3541-EB22-41B6-8CB8-D5F4B18FB4BC}"/>
              </a:ext>
            </a:extLst>
          </p:cNvPr>
          <p:cNvSpPr/>
          <p:nvPr/>
        </p:nvSpPr>
        <p:spPr>
          <a:xfrm>
            <a:off x="931177" y="2055427"/>
            <a:ext cx="107127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Google Analytics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допоможе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зібрати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детальну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тільки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ваших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сайті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а й про них самих.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побудови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цього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сервісу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налаштувати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(переходи за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URL,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переглянутих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відвідування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сторінок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.)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відстежувати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користувачів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досягли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Bpm’online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Terrasoft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дозволяє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вибрати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варіантів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Також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пропонуються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користувача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фільтри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упорядковуються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окремими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категоріями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RegionSoft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 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надає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формувати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воронку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галузями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розміром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менеджером,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групами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тощо.,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звіти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кожного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відображає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всі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взаємодії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компанії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ним.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Клієнт-комунікатор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табличному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графічному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вигляді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оцінює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шлях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етапах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amoCRM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–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воронка,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показує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результати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загальною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сумою.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Надає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прогнозувати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продаж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основі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поточних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операцій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статистики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попередні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періоди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75C6CC-CE19-4D69-B44A-3DA368E7D50B}"/>
              </a:ext>
            </a:extLst>
          </p:cNvPr>
          <p:cNvSpPr txBox="1">
            <a:spLocks/>
          </p:cNvSpPr>
          <p:nvPr/>
        </p:nvSpPr>
        <p:spPr>
          <a:xfrm>
            <a:off x="931177" y="1109254"/>
            <a:ext cx="10515600" cy="55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300" dirty="0">
                <a:highlight>
                  <a:srgbClr val="FF00FF"/>
                </a:highlight>
              </a:rPr>
              <a:t>Дієві інструменти для побудови воронки продажів</a:t>
            </a:r>
            <a:endParaRPr lang="ru-RU" sz="3300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807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EBE3D-A963-440E-B17C-4256BA46C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792" y="1112009"/>
            <a:ext cx="4491318" cy="2947210"/>
          </a:xfrm>
        </p:spPr>
        <p:txBody>
          <a:bodyPr anchor="t">
            <a:normAutofit/>
          </a:bodyPr>
          <a:lstStyle/>
          <a:p>
            <a:r>
              <a:rPr lang="uk-UA" sz="5500" dirty="0"/>
              <a:t>Ц</a:t>
            </a:r>
            <a:r>
              <a:rPr lang="uk-UA" dirty="0"/>
              <a:t>ІЛЬОВА АУДИТОРІЯ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F3F860-B7B1-49E7-9644-EC2A882D7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040" y="2585616"/>
            <a:ext cx="4874015" cy="2229078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/>
              <a:t>-портрет ЦІЛЬОВої АУДИТОРІї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uk-UA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/>
              <a:t>-ФІТБЕК ВІД ЦІЛЬОВОЇ АУДИТОРІЇ, </a:t>
            </a:r>
            <a:r>
              <a:rPr lang="en-US" sz="1400" dirty="0"/>
              <a:t>UGC</a:t>
            </a:r>
            <a:endParaRPr lang="uk-UA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uk-UA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/>
              <a:t>-Взаємодія з цільовою аудиторією.Воронка продажів</a:t>
            </a:r>
            <a:endParaRPr lang="ru-RU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B25FCCE6-D7B7-048F-3437-D552E2C2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67573C-EC30-401F-B938-03EA8240F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-9528" y="4903081"/>
            <a:ext cx="1634141" cy="195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871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89D58-B745-6DE7-9664-0D68836E6681}"/>
              </a:ext>
            </a:extLst>
          </p:cNvPr>
          <p:cNvSpPr txBox="1"/>
          <p:nvPr/>
        </p:nvSpPr>
        <p:spPr>
          <a:xfrm>
            <a:off x="1658471" y="1614935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500" dirty="0">
                <a:latin typeface="Arial Black" panose="020B0A04020102020204" pitchFamily="34" charset="0"/>
              </a:rPr>
              <a:t>С</a:t>
            </a:r>
            <a:r>
              <a:rPr lang="uk-UA" dirty="0">
                <a:latin typeface="Arial Black" panose="020B0A04020102020204" pitchFamily="34" charset="0"/>
              </a:rPr>
              <a:t>пілкування з цільовою аудиторією.</a:t>
            </a:r>
          </a:p>
          <a:p>
            <a:r>
              <a:rPr lang="uk-UA" sz="5500" dirty="0">
                <a:latin typeface="Arial Black" panose="020B0A04020102020204" pitchFamily="34" charset="0"/>
              </a:rPr>
              <a:t>С</a:t>
            </a:r>
            <a:r>
              <a:rPr lang="uk-UA" dirty="0">
                <a:latin typeface="Arial Black" panose="020B0A04020102020204" pitchFamily="34" charset="0"/>
              </a:rPr>
              <a:t>крипти. </a:t>
            </a:r>
            <a:endParaRPr lang="ru-RU" dirty="0"/>
          </a:p>
        </p:txBody>
      </p:sp>
      <p:pic>
        <p:nvPicPr>
          <p:cNvPr id="4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1908ED2A-73CD-14D1-E94E-2C12E9C28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7512899" y="1210235"/>
            <a:ext cx="3859216" cy="3859216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8902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Існує кілька способів збору даних для сегментації.…">
            <a:extLst>
              <a:ext uri="{FF2B5EF4-FFF2-40B4-BE49-F238E27FC236}">
                <a16:creationId xmlns:a16="http://schemas.microsoft.com/office/drawing/2014/main" id="{123E33AE-234A-43CA-95D2-F2119096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" y="350272"/>
            <a:ext cx="10401966" cy="1023357"/>
          </a:xfrm>
          <a:prstGeom prst="rect">
            <a:avLst/>
          </a:prstGeom>
          <a:solidFill>
            <a:srgbClr val="E3FDE3"/>
          </a:solidFill>
          <a:ln>
            <a:noFill/>
          </a:ln>
        </p:spPr>
        <p:txBody>
          <a:bodyPr wrap="square" lIns="19050" tIns="19050" rIns="19050" bIns="19050" anchor="ctr">
            <a:spAutoFit/>
          </a:bodyPr>
          <a:lstStyle>
            <a:lvl1pPr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Існує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кілька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способів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збору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даних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для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сегментації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</a:t>
            </a:r>
          </a:p>
          <a:p>
            <a:pPr algn="just"/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Можно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звернутися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до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своєї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аудиторії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безпосередньо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за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допомогою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опитувань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соціальних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мережах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через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опитувач</a:t>
            </a:r>
            <a:r>
              <a:rPr lang="uk-UA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 у соціальних мережах ,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спеціальну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форму на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сайті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або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e-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mail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розсилці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До ваших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послуг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також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аналітика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з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Google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Analytics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і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Яндекс.Метрики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</a:t>
            </a:r>
          </a:p>
        </p:txBody>
      </p:sp>
      <p:sp>
        <p:nvSpPr>
          <p:cNvPr id="226" name="Дуже інформативним, хоча і досить трудомістким виявиться збір інформації з тематичних форумів, моніторинг всіляких груп із загальною тематикою, читання відгуків на аналогічні продукти конкурентів, аналіз їх дій.">
            <a:extLst>
              <a:ext uri="{FF2B5EF4-FFF2-40B4-BE49-F238E27FC236}">
                <a16:creationId xmlns:a16="http://schemas.microsoft.com/office/drawing/2014/main" id="{2E9EC6A9-09F7-4B18-882D-8CD37BD2C688}"/>
              </a:ext>
            </a:extLst>
          </p:cNvPr>
          <p:cNvSpPr txBox="1"/>
          <p:nvPr/>
        </p:nvSpPr>
        <p:spPr>
          <a:xfrm>
            <a:off x="1005840" y="1483276"/>
            <a:ext cx="10591065" cy="502445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19050" tIns="19050" rIns="19050" bIns="1905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Що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вам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важливо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знати як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власнику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про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свій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сегмент з метою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ефективного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ведення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подальшому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Стать,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вік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професія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статок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статус (студент, директор, мама в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декреті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).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Проблеми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і потреби.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Геолокація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(робота,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проживання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).</a:t>
            </a:r>
          </a:p>
          <a:p>
            <a:pPr algn="just"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Є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таке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поняття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–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закрити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заперечення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!</a:t>
            </a:r>
          </a:p>
          <a:p>
            <a:pPr algn="just"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Інтернет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клієнт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має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страх: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Переплатити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Купити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не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вдалу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річ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(не за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розміром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Бути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обманутим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Не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отримати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товар</a:t>
            </a:r>
          </a:p>
          <a:p>
            <a:pPr algn="just"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допомогою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реклами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як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власник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можете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закрити</a:t>
            </a:r>
            <a:endParaRPr lang="ru-RU" altLang="ru-RU" dirty="0">
              <a:solidFill>
                <a:srgbClr val="00B050"/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ці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заперечення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! (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знайдете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дешевше-повернемо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гроші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не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підійде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розмір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–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обміняємо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/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повертайте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без проблем, оплата при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отриманні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</a:p>
        </p:txBody>
      </p:sp>
      <p:pic>
        <p:nvPicPr>
          <p:cNvPr id="19462" name="Изображение" descr="Изображение">
            <a:extLst>
              <a:ext uri="{FF2B5EF4-FFF2-40B4-BE49-F238E27FC236}">
                <a16:creationId xmlns:a16="http://schemas.microsoft.com/office/drawing/2014/main" id="{8C1A29DE-5E14-44F2-9ABC-1B2417D1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47" y="2905295"/>
            <a:ext cx="37576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D60BB-2C4C-4765-B1AE-801E3E85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81" y="0"/>
            <a:ext cx="10241280" cy="123444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Формула успішної реклами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31ED0-4379-4D12-8743-54F3630A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33765"/>
            <a:ext cx="10241280" cy="395935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Offer</a:t>
            </a:r>
            <a:r>
              <a:rPr lang="en-US" sz="3000" b="1" dirty="0"/>
              <a:t> + </a:t>
            </a:r>
            <a:r>
              <a:rPr lang="en-US" sz="3000" b="1" dirty="0">
                <a:solidFill>
                  <a:srgbClr val="7030A0"/>
                </a:solidFill>
              </a:rPr>
              <a:t>Deadline</a:t>
            </a:r>
            <a:r>
              <a:rPr lang="en-US" sz="3000" b="1" dirty="0"/>
              <a:t>+ </a:t>
            </a:r>
            <a:r>
              <a:rPr lang="en-US" sz="3000" b="1" dirty="0">
                <a:solidFill>
                  <a:srgbClr val="00B050"/>
                </a:solidFill>
              </a:rPr>
              <a:t>Call to action</a:t>
            </a:r>
          </a:p>
          <a:p>
            <a:pPr algn="ctr"/>
            <a:endParaRPr lang="en-US" sz="3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uk-UA" sz="3000" b="1" dirty="0">
                <a:solidFill>
                  <a:srgbClr val="FF0000"/>
                </a:solidFill>
              </a:rPr>
              <a:t>Сильна пропозиція (перевага) </a:t>
            </a:r>
            <a:r>
              <a:rPr lang="uk-UA" sz="3000" b="1" dirty="0">
                <a:solidFill>
                  <a:schemeClr val="tx1"/>
                </a:solidFill>
              </a:rPr>
              <a:t>+</a:t>
            </a:r>
            <a:r>
              <a:rPr lang="uk-UA" sz="3000" b="1" dirty="0">
                <a:solidFill>
                  <a:srgbClr val="00B050"/>
                </a:solidFill>
              </a:rPr>
              <a:t> </a:t>
            </a:r>
            <a:r>
              <a:rPr lang="uk-UA" sz="3000" b="1" dirty="0">
                <a:solidFill>
                  <a:srgbClr val="7030A0"/>
                </a:solidFill>
              </a:rPr>
              <a:t>по часу, розміру, кількості </a:t>
            </a:r>
            <a:r>
              <a:rPr lang="uk-UA" sz="3000" b="1" dirty="0">
                <a:solidFill>
                  <a:schemeClr val="tx1"/>
                </a:solidFill>
              </a:rPr>
              <a:t>+</a:t>
            </a:r>
            <a:r>
              <a:rPr lang="uk-UA" sz="3000" b="1" dirty="0">
                <a:solidFill>
                  <a:srgbClr val="00B050"/>
                </a:solidFill>
              </a:rPr>
              <a:t> призив до дії</a:t>
            </a:r>
            <a:endParaRPr lang="ru-RU" sz="3000" b="1" dirty="0">
              <a:solidFill>
                <a:srgbClr val="00B050"/>
              </a:solidFill>
            </a:endParaRPr>
          </a:p>
          <a:p>
            <a:endParaRPr lang="ru-RU" sz="3000" dirty="0"/>
          </a:p>
          <a:p>
            <a:r>
              <a:rPr lang="ru-RU" sz="3000" dirty="0" err="1"/>
              <a:t>Безкоштована</a:t>
            </a:r>
            <a:r>
              <a:rPr lang="ru-RU" sz="3000" dirty="0"/>
              <a:t> доставка + </a:t>
            </a:r>
            <a:r>
              <a:rPr lang="ru-RU" sz="3000" dirty="0" err="1"/>
              <a:t>тільки</a:t>
            </a:r>
            <a:r>
              <a:rPr lang="ru-RU" sz="3000" dirty="0"/>
              <a:t> </a:t>
            </a:r>
            <a:r>
              <a:rPr lang="ru-RU" sz="3000" dirty="0" err="1"/>
              <a:t>сьогодні</a:t>
            </a:r>
            <a:r>
              <a:rPr lang="ru-RU" sz="3000" dirty="0"/>
              <a:t> (</a:t>
            </a:r>
            <a:r>
              <a:rPr lang="ru-RU" sz="3000" dirty="0" err="1"/>
              <a:t>останній</a:t>
            </a:r>
            <a:r>
              <a:rPr lang="ru-RU" sz="3000" dirty="0"/>
              <a:t> </a:t>
            </a:r>
            <a:r>
              <a:rPr lang="ru-RU" sz="3000" dirty="0" err="1"/>
              <a:t>розмір</a:t>
            </a:r>
            <a:r>
              <a:rPr lang="ru-RU" sz="3000" dirty="0"/>
              <a:t>, доставка </a:t>
            </a:r>
            <a:r>
              <a:rPr lang="ru-RU" sz="3000" dirty="0" err="1"/>
              <a:t>тільки</a:t>
            </a:r>
            <a:r>
              <a:rPr lang="ru-RU" sz="3000" dirty="0"/>
              <a:t> до…) + </a:t>
            </a:r>
            <a:r>
              <a:rPr lang="ru-RU" sz="3000" dirty="0" err="1"/>
              <a:t>зареєструйся</a:t>
            </a:r>
            <a:r>
              <a:rPr lang="ru-RU" sz="3000" dirty="0"/>
              <a:t>! </a:t>
            </a:r>
            <a:r>
              <a:rPr lang="ru-RU" sz="3000" dirty="0" err="1"/>
              <a:t>Кількість</a:t>
            </a:r>
            <a:r>
              <a:rPr lang="ru-RU" sz="3000" dirty="0"/>
              <a:t> </a:t>
            </a:r>
            <a:r>
              <a:rPr lang="ru-RU" sz="3000" dirty="0" err="1"/>
              <a:t>обмежена</a:t>
            </a:r>
            <a:r>
              <a:rPr lang="ru-RU" sz="3000" dirty="0"/>
              <a:t>, </a:t>
            </a:r>
            <a:r>
              <a:rPr lang="ru-RU" sz="3000" dirty="0" err="1"/>
              <a:t>поспіши</a:t>
            </a:r>
            <a:r>
              <a:rPr lang="ru-RU" sz="3000" dirty="0"/>
              <a:t> </a:t>
            </a:r>
            <a:r>
              <a:rPr lang="ru-RU" sz="3000" dirty="0" err="1"/>
              <a:t>замовити</a:t>
            </a:r>
            <a:r>
              <a:rPr lang="ru-RU" sz="3000" dirty="0"/>
              <a:t>, внеси предоплату…</a:t>
            </a:r>
          </a:p>
        </p:txBody>
      </p:sp>
    </p:spTree>
    <p:extLst>
      <p:ext uri="{BB962C8B-B14F-4D97-AF65-F5344CB8AC3E}">
        <p14:creationId xmlns:p14="http://schemas.microsoft.com/office/powerpoint/2010/main" val="3994340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5FE94F-5DD3-F8B7-83AF-E4428963A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10826"/>
            <a:ext cx="9903417" cy="46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01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4EB04-5BE6-872F-FFD0-D5A5E9DD9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01" y="231793"/>
            <a:ext cx="3248212" cy="599958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0E212E-BFD5-47E1-F3EB-8CEEE2DDD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r="8136" b="64354"/>
          <a:stretch/>
        </p:blipFill>
        <p:spPr>
          <a:xfrm>
            <a:off x="641002" y="150935"/>
            <a:ext cx="3893676" cy="27320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97F825-4258-2C84-9D43-8D377CFC20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r="7368"/>
          <a:stretch/>
        </p:blipFill>
        <p:spPr>
          <a:xfrm>
            <a:off x="641002" y="3026412"/>
            <a:ext cx="3893676" cy="290109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247B0F-216C-D71E-3A10-784E6E3D9C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"/>
          <a:stretch/>
        </p:blipFill>
        <p:spPr>
          <a:xfrm>
            <a:off x="8689911" y="150935"/>
            <a:ext cx="3363713" cy="596390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260500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15F009-2157-0252-B6AA-BB31292FE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87" y="78625"/>
            <a:ext cx="3558859" cy="64890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5F510C-2D18-3D0E-AA6B-6240FDB41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68" y="78625"/>
            <a:ext cx="3734608" cy="66209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2E43EA-3C4D-5AB3-A07C-DB0A66CFF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625"/>
            <a:ext cx="3460965" cy="61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46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90324A-3EBA-5F43-2FEC-58A26FCEE5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8" b="53164"/>
          <a:stretch/>
        </p:blipFill>
        <p:spPr>
          <a:xfrm>
            <a:off x="259357" y="353663"/>
            <a:ext cx="3161109" cy="19304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A2415-DFE1-24AF-7607-4AC951E42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 b="24601"/>
          <a:stretch/>
        </p:blipFill>
        <p:spPr>
          <a:xfrm>
            <a:off x="3507072" y="353663"/>
            <a:ext cx="3859546" cy="46828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60781E-58B5-4FCD-1B20-E4C2315596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 b="24601"/>
          <a:stretch/>
        </p:blipFill>
        <p:spPr>
          <a:xfrm>
            <a:off x="7699971" y="353663"/>
            <a:ext cx="3859546" cy="46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13F25D-8C60-4B5E-7480-F4AAE9F3D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 b="24074"/>
          <a:stretch/>
        </p:blipFill>
        <p:spPr>
          <a:xfrm>
            <a:off x="4324945" y="863599"/>
            <a:ext cx="3542110" cy="44115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43D21D-4202-17E3-BD9C-827EEF75F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23703"/>
          <a:stretch/>
        </p:blipFill>
        <p:spPr>
          <a:xfrm>
            <a:off x="476845" y="863599"/>
            <a:ext cx="3542110" cy="44115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3151F5-918D-1B6B-7E8B-08000502DB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23333"/>
          <a:stretch/>
        </p:blipFill>
        <p:spPr>
          <a:xfrm>
            <a:off x="8173045" y="863599"/>
            <a:ext cx="3542110" cy="44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17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C5DAA7-C772-F778-DA6F-F24769E30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 b="23333"/>
          <a:stretch/>
        </p:blipFill>
        <p:spPr>
          <a:xfrm>
            <a:off x="8265111" y="889000"/>
            <a:ext cx="3843539" cy="47869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376C96-0140-90BE-503E-25EC642BC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4815"/>
          <a:stretch/>
        </p:blipFill>
        <p:spPr>
          <a:xfrm>
            <a:off x="299043" y="889000"/>
            <a:ext cx="3843539" cy="4786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7E0EDD-A7B4-2C32-79A7-A686795714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 b="24074"/>
          <a:stretch/>
        </p:blipFill>
        <p:spPr>
          <a:xfrm>
            <a:off x="4282077" y="889000"/>
            <a:ext cx="3843539" cy="47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5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494C9-939A-49D1-B290-81DE18EC6309}"/>
              </a:ext>
            </a:extLst>
          </p:cNvPr>
          <p:cNvSpPr txBox="1"/>
          <p:nvPr/>
        </p:nvSpPr>
        <p:spPr>
          <a:xfrm>
            <a:off x="559294" y="0"/>
            <a:ext cx="827521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50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Ц</a:t>
            </a:r>
            <a:r>
              <a:rPr lang="ru-RU" sz="25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ільова</a:t>
            </a:r>
            <a:r>
              <a:rPr lang="ru-RU" sz="25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— це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базове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поняття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яке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використовується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в маркетингу, для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позначення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певної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кількості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uk-UA" sz="2500" dirty="0">
                <a:solidFill>
                  <a:srgbClr val="000000"/>
                </a:solidFill>
                <a:latin typeface="mont"/>
              </a:rPr>
              <a:t>осіб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об’єднані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спільними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інтересами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потребами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темами.</a:t>
            </a:r>
          </a:p>
          <a:p>
            <a:pPr algn="l" fontAlgn="base"/>
            <a:endParaRPr lang="ru-RU" sz="2500" dirty="0">
              <a:solidFill>
                <a:srgbClr val="000000"/>
              </a:solidFill>
              <a:latin typeface="mont"/>
            </a:endParaRPr>
          </a:p>
          <a:p>
            <a:pPr algn="just" fontAlgn="base"/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Цільова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бренду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—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люди,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можуть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стати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потенційними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покупцями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того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іншого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товару/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послуги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. 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Для максимально точного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визначення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своєї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цільової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аудиторії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її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слід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поділити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кілька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секторів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за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загальними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ознаками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: гендером,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віковим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географічним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фінансовим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професійним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та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ін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E1E58E-C5C2-82B4-0265-3F865810E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25" y="768349"/>
            <a:ext cx="3807655" cy="3397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B0B06-33E1-4939-041D-363B9D85DB6B}"/>
              </a:ext>
            </a:extLst>
          </p:cNvPr>
          <p:cNvSpPr txBox="1"/>
          <p:nvPr/>
        </p:nvSpPr>
        <p:spPr>
          <a:xfrm>
            <a:off x="389844" y="5166321"/>
            <a:ext cx="114123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Важливо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пам’ятати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що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цільовою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аудиторією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вашого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товару/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послуги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не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можуть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бути абсолютно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всі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люди,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які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живуть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наприклад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в одному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районі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місті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або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країні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.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Кожен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окремий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товар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має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свої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унікальні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характеристики,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що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й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призводить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до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утворення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не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менш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унікальною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цільової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 </a:t>
            </a:r>
            <a:r>
              <a:rPr lang="ru-RU" sz="1800" b="1" i="0" dirty="0" err="1">
                <a:solidFill>
                  <a:srgbClr val="7030A0"/>
                </a:solidFill>
                <a:effectLst/>
                <a:latin typeface="mont"/>
              </a:rPr>
              <a:t>аудиторії</a:t>
            </a:r>
            <a:r>
              <a:rPr lang="ru-RU" sz="1800" b="1" i="0" dirty="0">
                <a:solidFill>
                  <a:srgbClr val="7030A0"/>
                </a:solidFill>
                <a:effectLst/>
                <a:latin typeface="mon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14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56CD1F-87EF-4B26-9AED-1205D3388D81}"/>
              </a:ext>
            </a:extLst>
          </p:cNvPr>
          <p:cNvSpPr txBox="1"/>
          <p:nvPr/>
        </p:nvSpPr>
        <p:spPr>
          <a:xfrm>
            <a:off x="834501" y="168675"/>
            <a:ext cx="10182687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50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Я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кою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має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бути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цільова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?</a:t>
            </a:r>
          </a:p>
          <a:p>
            <a:pPr algn="l" fontAlgn="base"/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Представником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тієї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цільової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аудиторії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можуть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стати люди,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відповідають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кільком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критеріям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саме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зацікавлені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в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продукті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Наприклад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компанії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яка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торгує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м’ясними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продуктами, не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серед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вегетаріанців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спроможними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купити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продукт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Наприклад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споживачем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добірної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чорної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ікри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може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стати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тільки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людина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доходи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знаходяться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високому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дуже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високому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рівні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сприйнятливі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до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реклами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 Тут мова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йде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про те,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«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шанувальників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» (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постійних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)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тієї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торгової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марки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дуже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непросто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практично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неможливо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переманити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до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компанії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яка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продає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схожі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за характеристиками товарами/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послугами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82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154423-55BC-4FD8-A105-3FE907BD9EB0}"/>
              </a:ext>
            </a:extLst>
          </p:cNvPr>
          <p:cNvSpPr txBox="1"/>
          <p:nvPr/>
        </p:nvSpPr>
        <p:spPr>
          <a:xfrm>
            <a:off x="559293" y="239697"/>
            <a:ext cx="852922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50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Д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е ми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можемо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дізнатися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інформацію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про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наявну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ЦА?</a:t>
            </a:r>
            <a:endParaRPr lang="ru-RU" sz="2500" b="0" i="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system-ui"/>
            </a:endParaRPr>
          </a:p>
          <a:p>
            <a:pPr algn="l"/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Уся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основна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інформація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про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споживачів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активно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цікавляться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товаром, є в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system-ui"/>
              </a:rPr>
              <a:t>Google Analytics</a:t>
            </a:r>
            <a:r>
              <a:rPr lang="uk-UA" sz="2500" b="0" i="0" dirty="0">
                <a:solidFill>
                  <a:srgbClr val="000000"/>
                </a:solidFill>
                <a:effectLst/>
                <a:latin typeface="system-ui"/>
              </a:rPr>
              <a:t>,</a:t>
            </a:r>
            <a:r>
              <a:rPr lang="uk-UA" sz="2500" b="0" i="0" dirty="0" err="1">
                <a:solidFill>
                  <a:srgbClr val="000000"/>
                </a:solidFill>
                <a:effectLst/>
                <a:latin typeface="system-ui"/>
              </a:rPr>
              <a:t>Таргетинг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endParaRPr lang="uk-UA" sz="2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Там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можна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дослідити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демографічні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відомості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про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системи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використовуються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щодо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мобільних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пристроїв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джерела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трафіку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особливості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поведінки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інтереси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аудиторії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географічні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C7A4B-3368-4F07-84A8-9F9B15BDA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10" y="2300513"/>
            <a:ext cx="3229333" cy="37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3E503-AC86-4AB2-8CFE-C7DEA92DC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58943" r="31733" b="32979"/>
          <a:stretch/>
        </p:blipFill>
        <p:spPr>
          <a:xfrm>
            <a:off x="6960095" y="2050741"/>
            <a:ext cx="4185332" cy="1669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FDCCE-7A39-441C-A77D-36BDD451B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t="56255" r="6038" b="29079"/>
          <a:stretch/>
        </p:blipFill>
        <p:spPr>
          <a:xfrm>
            <a:off x="6960095" y="4119239"/>
            <a:ext cx="2317070" cy="23570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D8F47-F4DF-470E-A348-974A14DC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8" y="523782"/>
            <a:ext cx="3867705" cy="61119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1FCDA-B86E-4AE6-B99E-E6D371BA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7"/>
          <a:stretch/>
        </p:blipFill>
        <p:spPr>
          <a:xfrm>
            <a:off x="6960095" y="464030"/>
            <a:ext cx="3867705" cy="1386963"/>
          </a:xfrm>
          <a:prstGeom prst="rect">
            <a:avLst/>
          </a:prstGeom>
        </p:spPr>
      </p:pic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523B9D10-1F57-4477-AD4F-0C679B1F5B0C}"/>
              </a:ext>
            </a:extLst>
          </p:cNvPr>
          <p:cNvCxnSpPr>
            <a:cxnSpLocks/>
          </p:cNvCxnSpPr>
          <p:nvPr/>
        </p:nvCxnSpPr>
        <p:spPr>
          <a:xfrm flipV="1">
            <a:off x="4480263" y="1287262"/>
            <a:ext cx="2479832" cy="1371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1C5C878D-8B97-4221-9F81-06E1C5B0F2EB}"/>
              </a:ext>
            </a:extLst>
          </p:cNvPr>
          <p:cNvCxnSpPr>
            <a:cxnSpLocks/>
          </p:cNvCxnSpPr>
          <p:nvPr/>
        </p:nvCxnSpPr>
        <p:spPr>
          <a:xfrm flipV="1">
            <a:off x="2769833" y="3231472"/>
            <a:ext cx="4190262" cy="1852018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D76AE582-465F-4E9E-8A88-5576CA56804E}"/>
              </a:ext>
            </a:extLst>
          </p:cNvPr>
          <p:cNvCxnSpPr>
            <a:cxnSpLocks/>
          </p:cNvCxnSpPr>
          <p:nvPr/>
        </p:nvCxnSpPr>
        <p:spPr>
          <a:xfrm>
            <a:off x="3886940" y="5238677"/>
            <a:ext cx="3073155" cy="620923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8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13601C-D860-487C-86EA-F34FF3C54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18" y="314500"/>
            <a:ext cx="5480484" cy="54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A4874C-36B8-4EEE-9701-0FBDC574E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1" y="408676"/>
            <a:ext cx="5841359" cy="57165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94C000-580C-484B-A453-B8AFC140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61" y="408676"/>
            <a:ext cx="5856704" cy="57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5594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79922</TotalTime>
  <Words>2042</Words>
  <Application>Microsoft Macintosh PowerPoint</Application>
  <PresentationFormat>Широкоэкранный</PresentationFormat>
  <Paragraphs>146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1" baseType="lpstr">
      <vt:lpstr>Arial</vt:lpstr>
      <vt:lpstr>Arial Black</vt:lpstr>
      <vt:lpstr>Avenir Next LT Pro</vt:lpstr>
      <vt:lpstr>Avenir Next Medium</vt:lpstr>
      <vt:lpstr>Helvetica</vt:lpstr>
      <vt:lpstr>inherit</vt:lpstr>
      <vt:lpstr>mont</vt:lpstr>
      <vt:lpstr>ProximaNova</vt:lpstr>
      <vt:lpstr>system-ui</vt:lpstr>
      <vt:lpstr>Times New Roman</vt:lpstr>
      <vt:lpstr>var(--stk-f_family)</vt:lpstr>
      <vt:lpstr>var(--stk-f--b_family)</vt:lpstr>
      <vt:lpstr>GradientRiseVTI</vt:lpstr>
      <vt:lpstr>Презентация PowerPoint</vt:lpstr>
      <vt:lpstr>Презентация PowerPoint</vt:lpstr>
      <vt:lpstr>ЦІЛЬОВА АУДИТОРІЯ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Воронка продажІВ</vt:lpstr>
      <vt:lpstr>Воронка продажІВ</vt:lpstr>
      <vt:lpstr>Презентация PowerPoint</vt:lpstr>
      <vt:lpstr>Мета воронки продажу – визначити місце у воронці потенційного клієнта, надати на кожному витку воронки актуальну інформацію клієнтові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успішної реклами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ЦІЛЬОВА АУДИТОРІЯ</dc:title>
  <dc:creator>Komp</dc:creator>
  <cp:lastModifiedBy>Виктория Малтиз</cp:lastModifiedBy>
  <cp:revision>58</cp:revision>
  <dcterms:created xsi:type="dcterms:W3CDTF">2022-08-21T13:33:18Z</dcterms:created>
  <dcterms:modified xsi:type="dcterms:W3CDTF">2024-04-13T09:58:58Z</dcterms:modified>
</cp:coreProperties>
</file>