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7"/>
  </p:notesMasterIdLst>
  <p:sldIdLst>
    <p:sldId id="260" r:id="rId2"/>
    <p:sldId id="269" r:id="rId3"/>
    <p:sldId id="258" r:id="rId4"/>
    <p:sldId id="272" r:id="rId5"/>
    <p:sldId id="273" r:id="rId6"/>
    <p:sldId id="283" r:id="rId7"/>
    <p:sldId id="284" r:id="rId8"/>
    <p:sldId id="274" r:id="rId9"/>
    <p:sldId id="275" r:id="rId10"/>
    <p:sldId id="303" r:id="rId11"/>
    <p:sldId id="280" r:id="rId12"/>
    <p:sldId id="298" r:id="rId13"/>
    <p:sldId id="302" r:id="rId14"/>
    <p:sldId id="287" r:id="rId15"/>
    <p:sldId id="286" r:id="rId16"/>
    <p:sldId id="288" r:id="rId17"/>
    <p:sldId id="291" r:id="rId18"/>
    <p:sldId id="290" r:id="rId19"/>
    <p:sldId id="301" r:id="rId20"/>
    <p:sldId id="300" r:id="rId21"/>
    <p:sldId id="293" r:id="rId22"/>
    <p:sldId id="299" r:id="rId23"/>
    <p:sldId id="285" r:id="rId24"/>
    <p:sldId id="289" r:id="rId25"/>
    <p:sldId id="292" r:id="rId26"/>
    <p:sldId id="281" r:id="rId27"/>
    <p:sldId id="297" r:id="rId28"/>
    <p:sldId id="296" r:id="rId29"/>
    <p:sldId id="295" r:id="rId30"/>
    <p:sldId id="277" r:id="rId31"/>
    <p:sldId id="276" r:id="rId32"/>
    <p:sldId id="278" r:id="rId33"/>
    <p:sldId id="279" r:id="rId34"/>
    <p:sldId id="294" r:id="rId35"/>
    <p:sldId id="282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3" autoAdjust="0"/>
    <p:restoredTop sz="93950" autoAdjust="0"/>
  </p:normalViewPr>
  <p:slideViewPr>
    <p:cSldViewPr>
      <p:cViewPr>
        <p:scale>
          <a:sx n="80" d="100"/>
          <a:sy n="80" d="100"/>
        </p:scale>
        <p:origin x="9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ADB635-13C4-4E3C-B53A-3794AE53CC71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6BAC7-45A3-4F22-8B9C-036857562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752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6BAC7-45A3-4F22-8B9C-03685756265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633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6BAC7-45A3-4F22-8B9C-036857562657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066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4000"/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836712"/>
            <a:ext cx="91440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Композиційна побудова промови</a:t>
            </a:r>
          </a:p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0" indent="-914400">
              <a:buFont typeface="+mj-lt"/>
              <a:buAutoNum type="arabicPeriod"/>
            </a:pP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 викладу змісту промови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0" indent="-914400">
              <a:buFont typeface="+mj-lt"/>
              <a:buAutoNum type="arabicPeriod"/>
            </a:pP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аргументації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0" indent="-914400">
              <a:buFont typeface="+mj-lt"/>
              <a:buAutoNum type="arabicPeriod"/>
            </a:pP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 висновків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4635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0" y="839281"/>
            <a:ext cx="91439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9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Аргументація у</a:t>
            </a:r>
          </a:p>
          <a:p>
            <a:pPr algn="ctr"/>
            <a:r>
              <a:rPr lang="uk-UA" sz="9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політичному </a:t>
            </a:r>
          </a:p>
          <a:p>
            <a:pPr algn="ctr"/>
            <a:r>
              <a:rPr lang="uk-UA" sz="96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endParaRPr lang="en-US" sz="9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51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76982" y="1282570"/>
            <a:ext cx="87900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У риториці все підпорядковане мистецтву переконання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843182"/>
            <a:ext cx="91687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інвенція</a:t>
            </a:r>
            <a:r>
              <a:rPr lang="uk-UA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це підбір </a:t>
            </a:r>
            <a:r>
              <a:rPr lang="uk-UA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матеріалу для аргументації </a:t>
            </a:r>
            <a:endParaRPr lang="en-US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-25280" y="2650263"/>
            <a:ext cx="925689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диспозиція 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його </a:t>
            </a:r>
            <a:r>
              <a:rPr lang="uk-UA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розташування </a:t>
            </a:r>
            <a:r>
              <a:rPr lang="uk-UA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</a:t>
            </a:r>
            <a:r>
              <a:rPr lang="uk-UA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в </a:t>
            </a:r>
          </a:p>
          <a:p>
            <a:r>
              <a:rPr lang="uk-UA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тексті</a:t>
            </a:r>
            <a:endParaRPr lang="en-US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4789" y="3436524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0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елокуція</a:t>
            </a:r>
            <a:r>
              <a:rPr lang="uk-UA" sz="3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—добір </a:t>
            </a:r>
            <a:r>
              <a:rPr lang="uk-UA" sz="3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мовних</a:t>
            </a:r>
            <a:r>
              <a:rPr lang="uk-UA" sz="3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засобів і способів їх </a:t>
            </a:r>
            <a:r>
              <a:rPr lang="uk-UA" sz="3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подачі </a:t>
            </a:r>
            <a:r>
              <a:rPr lang="uk-UA" sz="3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аргументаційн</a:t>
            </a:r>
            <a:r>
              <a:rPr lang="uk-UA" sz="3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матер в тексті промови</a:t>
            </a:r>
            <a:endParaRPr lang="en-US" sz="3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-25280" y="4516107"/>
            <a:ext cx="90950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мнеморія</a:t>
            </a:r>
            <a:r>
              <a:rPr lang="uk-UA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запам'ятовування </a:t>
            </a:r>
            <a:r>
              <a:rPr lang="uk-UA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найважливішого в контексті подання та змісту </a:t>
            </a:r>
            <a:r>
              <a:rPr lang="uk-UA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аргум</a:t>
            </a:r>
            <a:r>
              <a:rPr lang="uk-UA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матеріалу промови</a:t>
            </a:r>
            <a:endParaRPr lang="en-US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-34227" y="5886054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акція—характер </a:t>
            </a:r>
            <a:r>
              <a:rPr lang="uk-UA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мовної</a:t>
            </a: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пове­дінки і </a:t>
            </a:r>
            <a:r>
              <a:rPr lang="uk-UA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паралінгвістичних</a:t>
            </a: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прийомів (виголошення, міміка, жести). </a:t>
            </a:r>
            <a:endParaRPr lang="en-US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94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07975" y="2276872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 (у перекладі з латинської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доказ) —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 наступне поло­ження (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мовні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висловлювання чи текст), яке стосується тези й об­ґрунтовує її чи переконливо доводить істинність тези</a:t>
            </a:r>
            <a:endParaRPr lang="en-US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6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2195736" y="1088732"/>
            <a:ext cx="5040560" cy="860519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аргументація</a:t>
            </a:r>
            <a:endParaRPr lang="en-US" sz="2400" dirty="0"/>
          </a:p>
        </p:txBody>
      </p:sp>
      <p:sp>
        <p:nvSpPr>
          <p:cNvPr id="7" name="Овал 6"/>
          <p:cNvSpPr/>
          <p:nvPr/>
        </p:nvSpPr>
        <p:spPr>
          <a:xfrm>
            <a:off x="314145" y="1858801"/>
            <a:ext cx="3096344" cy="86051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/>
              <a:t>логічна</a:t>
            </a:r>
            <a:endParaRPr lang="en-US" sz="3200" dirty="0"/>
          </a:p>
        </p:txBody>
      </p:sp>
      <p:sp>
        <p:nvSpPr>
          <p:cNvPr id="8" name="Овал 7"/>
          <p:cNvSpPr/>
          <p:nvPr/>
        </p:nvSpPr>
        <p:spPr>
          <a:xfrm>
            <a:off x="5161770" y="1964997"/>
            <a:ext cx="3096344" cy="86051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/>
              <a:t>аналогійна</a:t>
            </a:r>
            <a:endParaRPr lang="en-US" sz="3200" dirty="0"/>
          </a:p>
        </p:txBody>
      </p:sp>
      <p:sp>
        <p:nvSpPr>
          <p:cNvPr id="9" name="Овал 8"/>
          <p:cNvSpPr/>
          <p:nvPr/>
        </p:nvSpPr>
        <p:spPr>
          <a:xfrm>
            <a:off x="2987824" y="3751871"/>
            <a:ext cx="3028400" cy="1118777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фізична</a:t>
            </a:r>
            <a:endParaRPr lang="en-US" sz="2400" dirty="0"/>
          </a:p>
        </p:txBody>
      </p:sp>
      <p:sp>
        <p:nvSpPr>
          <p:cNvPr id="11" name="Овал 10"/>
          <p:cNvSpPr/>
          <p:nvPr/>
        </p:nvSpPr>
        <p:spPr>
          <a:xfrm>
            <a:off x="2915816" y="2570867"/>
            <a:ext cx="3100408" cy="1118777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метафізична</a:t>
            </a:r>
            <a:endParaRPr lang="en-US" sz="2000" dirty="0"/>
          </a:p>
        </p:txBody>
      </p:sp>
      <p:sp>
        <p:nvSpPr>
          <p:cNvPr id="12" name="Овал 11"/>
          <p:cNvSpPr/>
          <p:nvPr/>
        </p:nvSpPr>
        <p:spPr>
          <a:xfrm>
            <a:off x="6709942" y="2729305"/>
            <a:ext cx="2429272" cy="111877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пропорційна</a:t>
            </a:r>
            <a:endParaRPr lang="en-US" dirty="0"/>
          </a:p>
        </p:txBody>
      </p:sp>
      <p:sp>
        <p:nvSpPr>
          <p:cNvPr id="13" name="Овал 12"/>
          <p:cNvSpPr/>
          <p:nvPr/>
        </p:nvSpPr>
        <p:spPr>
          <a:xfrm>
            <a:off x="6714728" y="3848082"/>
            <a:ext cx="2429272" cy="111877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атрибутивна</a:t>
            </a:r>
            <a:endParaRPr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06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-83870" y="1051557"/>
            <a:ext cx="9330439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8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два типи аргументації: </a:t>
            </a:r>
            <a:r>
              <a:rPr lang="uk-UA" sz="38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логічна </a:t>
            </a:r>
            <a:r>
              <a:rPr lang="uk-UA" sz="38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й </a:t>
            </a:r>
            <a:r>
              <a:rPr lang="uk-UA" sz="38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аналогійна</a:t>
            </a:r>
            <a:endParaRPr lang="en-US" sz="380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1971" y="4509120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Аналогійна (схожість, подібність) аргументація також належить до логічних операцій в тому сенсі, що вона відпо­відає законам і принципам логічного мислення</a:t>
            </a:r>
            <a:endParaRPr lang="en-US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1971" y="1926445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Основою логічної аргументації є силогістика, започаткована ще в 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логіці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Арістотеля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В античній риториці силогізми (дедуктивні 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умовисновки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уявлялись к єдність двох суджень з проміжним: якщо А є В, а В є С, то А є С; </a:t>
            </a:r>
            <a:endParaRPr lang="en-US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27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61677" y="1030242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Аналогійна аргументація може бути двох типів: фізична і мета­фізична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340" y="2353681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фізичні аналогії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ґрунтуються на тому постулаті, що всі мовці мають однакові органи чуття і приблизно однаковий чуттєвий досвід побутового життя. Тому немає потреби доводити, що ніч темна, а день світлий, земля чорна, а сніг білий, сіль солона, а цукор солодкий. </a:t>
            </a:r>
            <a:endParaRPr lang="en-US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486" y="4706459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Метафізична аналогія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це теоретична аналогія, що вибудо­вується шляхом міркування над абстрактними поняттями (комунізм є аналогією фашизму, тому що і той, і той є тоталітарними режи­мами, основою їх є тоталітаризм).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94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-108520" y="1354058"/>
            <a:ext cx="911302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Аналогія може бути пропорційною й атрибутивною. </a:t>
            </a:r>
            <a:endParaRPr lang="uk-UA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endParaRPr lang="uk-UA" sz="28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uk-UA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Пропорцій­на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аналогія потребує рівноправності зіставлюваних об'єктів у ро­зумінні наявності в них як спільних, так і відмінних ознак (чоботи і черевики, пальто і куртка (як коротке пальто).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endParaRPr lang="uk-UA" sz="28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endParaRPr lang="uk-UA" sz="2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uk-UA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Атрибутивна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(від лат. — надаю, наділяю) аналогія ви­никає на перенесенні ознак одного об'єкта на інший. Атрибут — це виразна, відмінна ознака, що відрізняє цей предмет від інших.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79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2346325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 аналогією </a:t>
            </a:r>
            <a:r>
              <a:rPr lang="uk-UA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атрибутивного типу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одному об'єкту приписують­ся властивості або ознаки іншого і далі стають уже і його ознакою, а інші ознаки ніби приглушуються. Так виникають </a:t>
            </a:r>
            <a:r>
              <a:rPr lang="uk-UA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аналогії (схо­жості</a:t>
            </a:r>
            <a:r>
              <a:rPr lang="uk-UA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(або прямі аналогії)</a:t>
            </a:r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струни [скрипки] серця, зелена [трава] молодь, ведмежа [погана] послуга, вишневі [ягоди] губи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 ін.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67744" y="1171674"/>
            <a:ext cx="60379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Атрибутивна аналогія 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09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4869160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Їх можна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назвати </a:t>
            </a: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конкретно-ситуативними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Вони не мають узагальненого й обов'яз­кового характеру, а є можливими у певних конкретних ситуаціях 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мовного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спілкування</a:t>
            </a:r>
            <a:endParaRPr lang="en-US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33499" y="2342198"/>
            <a:ext cx="91192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Крім прямих аргументів є ще </a:t>
            </a:r>
            <a:r>
              <a:rPr lang="uk-UA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опосередковані,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їх можна назвати конкретно-ситуативними. Вони не мають узагальненого й обов'яз­кового характеру, а є можливими у певних конкретних ситуаціях 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мовного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спілкування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67744" y="1171674"/>
            <a:ext cx="60379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Атрибутивна аналогія 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6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2204864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 до події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дуже широким, тому що події є різної сили і величини руйнівного (рідше — творчого) впливу, але для окре­мої теми і конкретних опонентів події їхнього життя — також ар­гумент у суперечці</a:t>
            </a:r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49580" algn="just">
              <a:spcAft>
                <a:spcPts val="0"/>
              </a:spcAft>
            </a:pP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7744" y="1171674"/>
            <a:ext cx="60379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Атрибутивна аналогія 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92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2771800" y="2924944"/>
            <a:ext cx="6372200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2969" y="908720"/>
            <a:ext cx="70918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та функції </a:t>
            </a:r>
            <a:r>
              <a:rPr lang="uk-UA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3388" y="1493495"/>
            <a:ext cx="84572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«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Speechwriting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в дослівному перекладі  з англійської мови означає «написання промови». 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15816" y="3063155"/>
            <a:ext cx="60304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це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 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усних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виступів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аудиторією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0182" y="5301208"/>
            <a:ext cx="767217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Головне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привернення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слухачів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2850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4280" y="2852936"/>
            <a:ext cx="9144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 до місця, обставин, ситуації—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 посилання на місце й обставини, ситуацію подій, які підсилюють ваше твердження або допомагають спростувати твердження опонента, полегшують або посилюють звинувачення (напр.: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тут не місце про це говорити; в цих умовах треба діяти інакше)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або виправдовують.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7744" y="1171674"/>
            <a:ext cx="60379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Атрибутивна аналогія 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75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474" y="2132856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 до </a:t>
            </a:r>
            <a:r>
              <a:rPr lang="uk-UA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публіки (слухача)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 звернення до присутніх як свідків суперечки для підтримання своєї позиції і спростування позиції опонента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(Ну ви ж бачите... Хто з вас не був у такій ситуації!).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 до публіки може бути дуже вразливим: серед публіки може бути більше прихильників вашого опонента, ніж ваших; пуб­ліка може бути необізнаною з обговорюваною проблемою або вза­галі бути байдужою до неї. Тому звертатися до такого аргументу треба вкрай 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рідко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67744" y="1171674"/>
            <a:ext cx="60379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Атрибутивна аналогія 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37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-73024" y="2708920"/>
            <a:ext cx="92170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 до особи (особистості)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 звернення за підтрим­кою безпосередньо до присутньої особи як до свідка, як до суб'єк­та дії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(А ви могли б так зробити?; А яка ваша думка?; А за кого ви голосуватимете?; Ви як висококваліфікований фахівець знаєте...; Як досвідчений педагог, порадьте...).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67744" y="1171674"/>
            <a:ext cx="60379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Атрибутивна аналогія 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84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-108520" y="2238832"/>
            <a:ext cx="925252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 </a:t>
            </a: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 авторитету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 посилання для підтримки своїх поглядів на ідеї, думки, вислови, дії відомих у світі людей, автори­тетних для всіх, таких, чий авторитет є незаперечним; це звернен­ня до авторитетів нації, культури, влади, спільноти, партії, гро­мадських рухів; зважання на авторитет керівництва. Аргумент до авторитету є широким, бо в кожній дискусії, полеміці, суперечці і в кожній темі можуть бути свої авторитети. 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Дискутанти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суперни­ки повинні показати широку обізнаність з темою і її авторитетами</a:t>
            </a:r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7744" y="1171674"/>
            <a:ext cx="60379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Атрибутивна аналогія 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1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-10579" y="2025908"/>
            <a:ext cx="9144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 до часу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 посилання на неминучість і немож­ливість щось змінити, що з'явилось або відійшло з часом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(це ко- \ </a:t>
            </a:r>
            <a:r>
              <a:rPr lang="uk-UA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лись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так було, тепер не ті часи, за вікном 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XXI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ст.).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Цей аргумент майже завжди переконливий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(колись і глина не така була; колись було так, тепер так не буде).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 до події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 посилання на якусь значну подію, що вплинула на суспільну думку, громадське чи приватне життя, долі людей. Для нас нині це посилання на Чорнобиль (аварію на Чор­нобильській АЕС), для американців — терористичний акт 11 ве­ресня 2001 р</a:t>
            </a:r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7744" y="1171674"/>
            <a:ext cx="60379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Атрибутивна аналогія 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48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55575" y="1772816"/>
            <a:ext cx="932452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 до сильнішого, багатого, дійового, вдатного, успішно­го, щасливого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 посилання на приклади, взірці, яких хочеться, але не вдається наслідувати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(Американський бюджет усе витри­має, а наш...; Сусід усе вміє робити...; Гроші люблять багато­го...; Хтось відпочиває на Канарах...).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ще </a:t>
            </a: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 до протилежного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треба говорити і робити гірше, щоб людина навчилася цінувати і шанувати краще (чим гірше, тим кра­ще); переконання насильством, суворою дисципліною, матеріаль­ною скрутою, тяжкою працею.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7744" y="1171674"/>
            <a:ext cx="60379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Атрибутивна аналогія 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39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547664" y="0"/>
            <a:ext cx="667471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Демонстрація</a:t>
            </a:r>
            <a:r>
              <a:rPr lang="uk-UA" sz="7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7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0375" y="1772816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Процес виведення тез із аргументів називається в риториці де­монстрацією (від лат. — показування). Демонстрація показує, наскільки вдало побудована вся аргументація.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4112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-8756" y="1196752"/>
            <a:ext cx="9144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Виділяють демонстрацію </a:t>
            </a:r>
            <a:endParaRPr lang="uk-UA" sz="4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uk-UA" sz="48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логічну </a:t>
            </a:r>
            <a:r>
              <a:rPr lang="uk-UA" sz="4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 паралогічну. </a:t>
            </a:r>
            <a:endParaRPr lang="uk-UA" sz="4800" b="1" dirty="0" smtClean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uk-UA" sz="3600" b="1" dirty="0" smtClean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uk-UA" sz="3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Логічна </a:t>
            </a:r>
            <a:r>
              <a:rPr lang="uk-UA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демонстрація </a:t>
            </a:r>
            <a:r>
              <a:rPr lang="uk-UA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потребує від промовця дотримання правил виведен­ня </a:t>
            </a:r>
            <a:r>
              <a:rPr lang="uk-UA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умовисновків</a:t>
            </a:r>
            <a:r>
              <a:rPr lang="uk-UA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і логічних аналогій. </a:t>
            </a:r>
            <a:endParaRPr lang="uk-UA" sz="36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uk-UA" sz="3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Паралогічна </a:t>
            </a:r>
            <a:r>
              <a:rPr lang="uk-UA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демонстрація </a:t>
            </a:r>
            <a:r>
              <a:rPr lang="uk-UA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допускає неврахування правил і навіть використання їх від супро­тивного.</a:t>
            </a:r>
            <a:endParaRPr lang="en-US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47664" y="0"/>
            <a:ext cx="667471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20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547664" y="0"/>
            <a:ext cx="667471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354058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Пізніше </a:t>
            </a:r>
            <a:r>
              <a:rPr lang="uk-UA" sz="32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демонстрацією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стали називати просто </a:t>
            </a:r>
            <a:r>
              <a:rPr lang="uk-UA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ілюстрацію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(лат.— освітлюю, пояснюю) предмета мови, його фізичний (наочність) чи вербальний (</a:t>
            </a:r>
            <a:r>
              <a:rPr lang="uk-U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мовний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слово, речення, текст) образ, тобто те, що є відповіддю на імператив: покажи, наведи приклад</a:t>
            </a:r>
            <a:r>
              <a:rPr lang="uk-UA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49580" algn="just">
              <a:spcAft>
                <a:spcPts val="0"/>
              </a:spcAft>
            </a:pP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Демонстрація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показує, наскільки правильно і доцільно сформу­льовані тези та аргументи і які при цьому трапляються логічні по­милки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3977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547664" y="0"/>
            <a:ext cx="667471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772816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Продемонструвати доказ означає подати тезу і пред'явити аргу­менти. </a:t>
            </a:r>
            <a:endParaRPr lang="uk-UA" sz="32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uk-UA" sz="32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uk-UA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Способи 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коректної демонстрації передбачені викладеними вище логічними законами та теорією аргументації. </a:t>
            </a:r>
            <a:endParaRPr lang="uk-UA" sz="32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uk-UA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uk-UA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Некоректну 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демонстрацію в риториці називали логічними помилками — </a:t>
            </a:r>
            <a:r>
              <a:rPr lang="uk-U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паралогізмами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4792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2969" y="908720"/>
            <a:ext cx="70918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та функції </a:t>
            </a:r>
            <a:r>
              <a:rPr lang="uk-UA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00159" y="2036245"/>
            <a:ext cx="4209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Ораторське мистецтво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59832" y="2996952"/>
            <a:ext cx="18113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Риторика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56055" y="4149080"/>
            <a:ext cx="2861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Красномовство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63674" y="5229200"/>
            <a:ext cx="23715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Копірайтинг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83217" y="1434820"/>
            <a:ext cx="44494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Спічрайтингова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D:\НД 2020\ДИСТАНЦІЙНЕ МУДЛОВОДСТВО\КУРСИ 2020\СПІЧРАЙТИНГ  2021\ритори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8098" y="2036245"/>
            <a:ext cx="2581275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НД 2020\ДИСТАНЦІЙНЕ МУДЛОВОДСТВО\КУРСИ 2020\СПІЧРАЙТИНГ  2021\оратоське митс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2276" y="4184802"/>
            <a:ext cx="2428875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:\НД 2020\ДИСТАНЦІЙНЕ МУДЛОВОДСТВО\КУРСИ 2020\СПІЧРАЙТИНГ  2021\Аристотель риторика політика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2654959"/>
            <a:ext cx="2333625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6359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37086" y="655597"/>
            <a:ext cx="898842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тексту в системі політичного </a:t>
            </a:r>
            <a:r>
              <a:rPr lang="uk-UA" sz="3600" b="1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600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Основні </a:t>
            </a:r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до підготови та здійснення </a:t>
            </a:r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 </a:t>
            </a:r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політичного тексту</a:t>
            </a:r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ru-RU" sz="3600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Специфіка </a:t>
            </a:r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підходи аналізу політичного тексту в </a:t>
            </a:r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 </a:t>
            </a:r>
            <a:r>
              <a:rPr lang="uk-UA" sz="3600" b="1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спічрайтингової</a:t>
            </a:r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діяльності</a:t>
            </a:r>
            <a:endParaRPr lang="ru-RU" sz="3600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4488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18808" y="1034400"/>
            <a:ext cx="2751857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Когнітивний підхід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32123" y="1034400"/>
            <a:ext cx="2751857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Описовий підхід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91808" y="1034400"/>
            <a:ext cx="2751857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Кількісний підхід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0375" y="2349200"/>
            <a:ext cx="2311425" cy="6645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Аналіз політичних концептів (терміни)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0372" y="3142881"/>
            <a:ext cx="2311425" cy="6370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Метафоричне моделювання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0373" y="3910444"/>
            <a:ext cx="2311425" cy="7426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Лінгвоідеологічний</a:t>
            </a:r>
            <a:r>
              <a:rPr lang="uk-UA" dirty="0" smtClean="0"/>
              <a:t> аналіз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607019" y="4005064"/>
            <a:ext cx="2311425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Синтаксичний напрямок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568079" y="2383845"/>
            <a:ext cx="2311425" cy="6298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Лінгвостилістичний напрямок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607019" y="4869160"/>
            <a:ext cx="2311425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Теорія керування істиною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617810" y="3162893"/>
            <a:ext cx="2311425" cy="6931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Семантичний напрямок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521276" y="2349200"/>
            <a:ext cx="2311425" cy="6645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Ритмічний аналіз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521276" y="4005064"/>
            <a:ext cx="2311425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Змістовний та структурний аналіз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21275" y="3162893"/>
            <a:ext cx="2311425" cy="6931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Контент-аналіз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631938" y="5589240"/>
            <a:ext cx="2311425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Сугистивна</a:t>
            </a:r>
            <a:r>
              <a:rPr lang="uk-UA" dirty="0" smtClean="0"/>
              <a:t> лінгвістика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631938" y="6309320"/>
            <a:ext cx="2311425" cy="4220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Правильність мови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99592" y="565911"/>
            <a:ext cx="7848872" cy="45061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Аналіз політичного тексту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53136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0" y="674812"/>
            <a:ext cx="1804715" cy="6298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/>
              <a:t>Лінгвостилістичний напрямок</a:t>
            </a:r>
            <a:endParaRPr lang="ru-RU" sz="1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04715" y="689392"/>
            <a:ext cx="1656184" cy="6931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Семантичний напрямок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460899" y="674812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Синтаксичний напрямок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17083" y="674812"/>
            <a:ext cx="1584176" cy="819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Теорія керування істиною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701259" y="674812"/>
            <a:ext cx="144411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Сугистивна</a:t>
            </a:r>
            <a:r>
              <a:rPr lang="uk-UA" dirty="0" smtClean="0"/>
              <a:t> лінгвістика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145377" y="662459"/>
            <a:ext cx="158813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Правильність мови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57214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1052736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cap="al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та характерні риси політичного </a:t>
            </a:r>
            <a:r>
              <a:rPr lang="uk-UA" sz="4000" b="1" cap="al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4000" b="1" cap="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промови у досягненні політичного успіху.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Шляхи збільшення довіри слухачів.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Невербальні засоби комунікації: їх роль у досягненні мети промови.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endParaRPr lang="uk-UA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2750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594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739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-117261" y="2437166"/>
            <a:ext cx="4329221" cy="272002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148064" y="1340768"/>
            <a:ext cx="3881136" cy="11712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311685" y="1969114"/>
            <a:ext cx="3232423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9332" y="1340768"/>
            <a:ext cx="2752043" cy="10855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8670" y="-594265"/>
            <a:ext cx="877053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Універ­сальна 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композиційна схема промови,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висту­пу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цілісного тексту: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Лінійна Фаб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льна Модель розгортання повідомлень аналогійний Метод  </a:t>
            </a:r>
          </a:p>
          <a:p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вступ 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endParaRPr lang="uk-UA" sz="3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</a:t>
            </a: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 частина  </a:t>
            </a:r>
          </a:p>
          <a:p>
            <a:endParaRPr lang="uk-UA" sz="4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.</a:t>
            </a:r>
            <a:endParaRPr lang="ru-RU" sz="4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53707" y="2607885"/>
            <a:ext cx="3102507" cy="86409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894064" y="2413647"/>
            <a:ext cx="3837217" cy="72008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Аргументація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376174" y="3133727"/>
            <a:ext cx="1146683" cy="73453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2105980" y="3133726"/>
            <a:ext cx="1096980" cy="795653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Ф-і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-45950" y="3745435"/>
            <a:ext cx="904862" cy="70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Л-і </a:t>
            </a:r>
            <a:r>
              <a:rPr lang="uk-UA" sz="1000" dirty="0" smtClean="0"/>
              <a:t>(НИТКА)</a:t>
            </a:r>
            <a:endParaRPr lang="ru-RU" sz="1000" dirty="0"/>
          </a:p>
        </p:txBody>
      </p:sp>
      <p:sp>
        <p:nvSpPr>
          <p:cNvPr id="14" name="Овал 13"/>
          <p:cNvSpPr/>
          <p:nvPr/>
        </p:nvSpPr>
        <p:spPr>
          <a:xfrm>
            <a:off x="868357" y="3822935"/>
            <a:ext cx="996856" cy="9229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Сюжет </a:t>
            </a:r>
            <a:r>
              <a:rPr lang="uk-UA" sz="1000" dirty="0" smtClean="0"/>
              <a:t>(НИТКА З БУСИНКАМИ</a:t>
            </a:r>
            <a:endParaRPr lang="ru-RU" sz="1000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flipV="1">
            <a:off x="1356073" y="5360174"/>
            <a:ext cx="1080120" cy="8263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1904753" y="3811991"/>
            <a:ext cx="756084" cy="647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де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2712717" y="3605784"/>
            <a:ext cx="756084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і</a:t>
            </a: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2935980" y="3133727"/>
            <a:ext cx="1203971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 </a:t>
            </a:r>
            <a:r>
              <a:rPr lang="uk-UA" sz="1000" dirty="0" smtClean="0"/>
              <a:t>(ПРУЖИКА</a:t>
            </a:r>
            <a:r>
              <a:rPr lang="uk-UA" dirty="0" smtClean="0"/>
              <a:t>)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1436737" y="3391625"/>
            <a:ext cx="756084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стаді</a:t>
            </a:r>
            <a:endParaRPr lang="ru-RU" dirty="0"/>
          </a:p>
        </p:txBody>
      </p:sp>
      <p:sp>
        <p:nvSpPr>
          <p:cNvPr id="23" name="Овал 22"/>
          <p:cNvSpPr/>
          <p:nvPr/>
        </p:nvSpPr>
        <p:spPr>
          <a:xfrm>
            <a:off x="2403334" y="3929380"/>
            <a:ext cx="756084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а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4658444" y="2979310"/>
            <a:ext cx="4489414" cy="5869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теза, аргу­мент, демонстрація</a:t>
            </a:r>
            <a:endParaRPr lang="ru-RU" dirty="0"/>
          </a:p>
        </p:txBody>
      </p:sp>
      <p:sp>
        <p:nvSpPr>
          <p:cNvPr id="17" name="Овал 16"/>
          <p:cNvSpPr/>
          <p:nvPr/>
        </p:nvSpPr>
        <p:spPr>
          <a:xfrm>
            <a:off x="6372200" y="3447167"/>
            <a:ext cx="3253986" cy="7674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логічна</a:t>
            </a:r>
            <a:endParaRPr lang="ru-RU" dirty="0"/>
          </a:p>
        </p:txBody>
      </p:sp>
      <p:sp>
        <p:nvSpPr>
          <p:cNvPr id="24" name="Овал 23"/>
          <p:cNvSpPr/>
          <p:nvPr/>
        </p:nvSpPr>
        <p:spPr>
          <a:xfrm>
            <a:off x="4967356" y="3561098"/>
            <a:ext cx="1845317" cy="8020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аналогійна</a:t>
            </a:r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 rot="2965149">
            <a:off x="5022415" y="4706732"/>
            <a:ext cx="2056753" cy="8467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фізична</a:t>
            </a:r>
            <a:endParaRPr lang="ru-RU" dirty="0"/>
          </a:p>
        </p:txBody>
      </p:sp>
      <p:sp>
        <p:nvSpPr>
          <p:cNvPr id="25" name="Овал 24"/>
          <p:cNvSpPr/>
          <p:nvPr/>
        </p:nvSpPr>
        <p:spPr>
          <a:xfrm rot="2173106">
            <a:off x="6150175" y="4559072"/>
            <a:ext cx="2120378" cy="8467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метафізична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>
          <a:xfrm rot="19161881">
            <a:off x="2118530" y="4930275"/>
            <a:ext cx="3477565" cy="1039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пропорційна /  атрибутивна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39541" y="2917618"/>
            <a:ext cx="1061404" cy="1627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1.І.</a:t>
            </a:r>
          </a:p>
          <a:p>
            <a:pPr algn="ctr"/>
            <a:r>
              <a:rPr lang="uk-UA" dirty="0" smtClean="0"/>
              <a:t>2.Д</a:t>
            </a:r>
          </a:p>
          <a:p>
            <a:pPr algn="ctr"/>
            <a:r>
              <a:rPr lang="uk-UA" dirty="0" smtClean="0"/>
              <a:t>3. Е</a:t>
            </a:r>
          </a:p>
          <a:p>
            <a:pPr algn="ctr"/>
            <a:r>
              <a:rPr lang="uk-UA" dirty="0" smtClean="0"/>
              <a:t>4.М.</a:t>
            </a:r>
          </a:p>
          <a:p>
            <a:pPr algn="ctr"/>
            <a:r>
              <a:rPr lang="uk-UA" dirty="0" smtClean="0"/>
              <a:t>5.А</a:t>
            </a:r>
          </a:p>
          <a:p>
            <a:pPr algn="ctr"/>
            <a:r>
              <a:rPr lang="uk-UA" dirty="0" smtClean="0"/>
              <a:t>6.ПЛП</a:t>
            </a:r>
            <a:endParaRPr lang="ru-RU" dirty="0"/>
          </a:p>
        </p:txBody>
      </p:sp>
      <p:sp>
        <p:nvSpPr>
          <p:cNvPr id="28" name="Овал 27"/>
          <p:cNvSpPr/>
          <p:nvPr/>
        </p:nvSpPr>
        <p:spPr>
          <a:xfrm>
            <a:off x="9147858" y="2426316"/>
            <a:ext cx="2552934" cy="22741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трьох властивос­тей (якостей</a:t>
            </a:r>
            <a:r>
              <a:rPr lang="uk-UA" dirty="0"/>
              <a:t>): </a:t>
            </a:r>
            <a:r>
              <a:rPr lang="uk-UA" b="1" dirty="0" err="1" smtClean="0"/>
              <a:t>рефлексивності</a:t>
            </a:r>
            <a:r>
              <a:rPr lang="uk-UA" b="1" dirty="0"/>
              <a:t>, симетричності, транзитивності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-3562860" y="2951107"/>
            <a:ext cx="333396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(у перекладі з латинської </a:t>
            </a:r>
            <a:r>
              <a:rPr lang="uk-UA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доказ) — 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 наступне поло­ження (</a:t>
            </a:r>
            <a:r>
              <a:rPr lang="uk-UA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мовні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висловлювання чи текст), яке стосується тези й об­ґрунтовує її чи переконливо доводить істинність тези.</a:t>
            </a:r>
            <a:endParaRPr lang="en-US" b="1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-3455759" y="-627287"/>
            <a:ext cx="334955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Теза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(у перекладі з грецької </a:t>
            </a:r>
            <a:r>
              <a:rPr lang="uk-UA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положення) 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потребує доказу, а часто і додаткового розгортання.</a:t>
            </a: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Теоретично кожна теза ніби має право на докази її істинності чи неістинності. Проте практично більшість тез приймаються без доказів як очевидно істинні для оперативної пам'яті.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3183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трелка вправо 6"/>
          <p:cNvSpPr/>
          <p:nvPr/>
        </p:nvSpPr>
        <p:spPr>
          <a:xfrm rot="10800000">
            <a:off x="4725987" y="4144041"/>
            <a:ext cx="4526533" cy="12241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307975" y="4221088"/>
            <a:ext cx="4418012" cy="1152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07975" y="2924944"/>
            <a:ext cx="5848201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5" y="980728"/>
            <a:ext cx="930458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дві мо­делі розгортання, які </a:t>
            </a:r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поєднані </a:t>
            </a: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з </a:t>
            </a:r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одною:</a:t>
            </a:r>
          </a:p>
          <a:p>
            <a:endParaRPr lang="uk-UA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і мистецтво, </a:t>
            </a:r>
            <a:endParaRPr lang="uk-UA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природне 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(живе) </a:t>
            </a: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витворене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(штучне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323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-23519" y="1556792"/>
            <a:ext cx="9131968" cy="378565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Підготуйте сценарій 3-х хвилинної промови з використанням лінійного методу викладу (на основі домінування лінійно-історичного або лінійно-сюжетного елементу)</a:t>
            </a:r>
          </a:p>
          <a:p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Напишіть та озвучте промову на основі наданого сценарію</a:t>
            </a:r>
          </a:p>
          <a:p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Сформулюйте, будь-ласка, найскладніше </a:t>
            </a:r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(точки </a:t>
            </a:r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зору відповіді оратором) фахове запитання до своє промови. </a:t>
            </a:r>
          </a:p>
          <a:p>
            <a:endParaRPr lang="uk-UA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Порівняння промов підготовлених автором сценарію та «замовником» промови на основі наданого сценарію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39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Дуга 2"/>
          <p:cNvSpPr/>
          <p:nvPr/>
        </p:nvSpPr>
        <p:spPr>
          <a:xfrm rot="5085926">
            <a:off x="2395969" y="329852"/>
            <a:ext cx="5114511" cy="7512357"/>
          </a:xfrm>
          <a:prstGeom prst="arc">
            <a:avLst>
              <a:gd name="adj1" fmla="val 16203183"/>
              <a:gd name="adj2" fmla="val 5065334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Дуга 5"/>
          <p:cNvSpPr/>
          <p:nvPr/>
        </p:nvSpPr>
        <p:spPr>
          <a:xfrm rot="5085926">
            <a:off x="1379103" y="660443"/>
            <a:ext cx="5616624" cy="6233233"/>
          </a:xfrm>
          <a:prstGeom prst="arc">
            <a:avLst>
              <a:gd name="adj1" fmla="val 16203183"/>
              <a:gd name="adj2" fmla="val 5065334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738389" y="4464144"/>
            <a:ext cx="1512168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Свобода слова</a:t>
            </a:r>
            <a:endParaRPr lang="en-US" dirty="0"/>
          </a:p>
        </p:txBody>
      </p:sp>
      <p:sp>
        <p:nvSpPr>
          <p:cNvPr id="7" name="Овал 6"/>
          <p:cNvSpPr/>
          <p:nvPr/>
        </p:nvSpPr>
        <p:spPr>
          <a:xfrm>
            <a:off x="5364088" y="6021288"/>
            <a:ext cx="432048" cy="3913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Овал 8"/>
          <p:cNvSpPr/>
          <p:nvPr/>
        </p:nvSpPr>
        <p:spPr>
          <a:xfrm>
            <a:off x="6412298" y="5068456"/>
            <a:ext cx="932228" cy="5927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Овал 9"/>
          <p:cNvSpPr/>
          <p:nvPr/>
        </p:nvSpPr>
        <p:spPr>
          <a:xfrm>
            <a:off x="7547246" y="2967197"/>
            <a:ext cx="1676361" cy="16359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Овал 10"/>
          <p:cNvSpPr/>
          <p:nvPr/>
        </p:nvSpPr>
        <p:spPr>
          <a:xfrm>
            <a:off x="7020272" y="4117947"/>
            <a:ext cx="432048" cy="3913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Овал 11"/>
          <p:cNvSpPr/>
          <p:nvPr/>
        </p:nvSpPr>
        <p:spPr>
          <a:xfrm>
            <a:off x="6452397" y="6121143"/>
            <a:ext cx="432048" cy="3913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Овал 12"/>
          <p:cNvSpPr/>
          <p:nvPr/>
        </p:nvSpPr>
        <p:spPr>
          <a:xfrm>
            <a:off x="6884445" y="5291442"/>
            <a:ext cx="1324177" cy="8549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2536726" y="6021287"/>
            <a:ext cx="739129" cy="7200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Овал 14"/>
          <p:cNvSpPr/>
          <p:nvPr/>
        </p:nvSpPr>
        <p:spPr>
          <a:xfrm>
            <a:off x="3969697" y="6237313"/>
            <a:ext cx="731590" cy="6612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76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86990" y="5425480"/>
            <a:ext cx="7584777" cy="14233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6990" y="3471254"/>
            <a:ext cx="8988425" cy="8150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5" y="908721"/>
            <a:ext cx="8836025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частина диспозиції складається з двох частин (планів): </a:t>
            </a:r>
            <a:endParaRPr lang="uk-UA" sz="4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викладу </a:t>
            </a:r>
            <a:r>
              <a:rPr lang="uk-UA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 (теми) розмови </a:t>
            </a:r>
            <a:endParaRPr lang="uk-UA" sz="4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</a:p>
          <a:p>
            <a:endParaRPr lang="uk-UA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аргументації предмета (теми) розмови </a:t>
            </a:r>
            <a:r>
              <a:rPr lang="uk-UA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505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1124744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 — це представлення, презентація попередньо відібраного факту (або фактів), що становить концепт предмета.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78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1716</TotalTime>
  <Words>1669</Words>
  <Application>Microsoft Office PowerPoint</Application>
  <PresentationFormat>Экран (4:3)</PresentationFormat>
  <Paragraphs>223</Paragraphs>
  <Slides>35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1" baseType="lpstr">
      <vt:lpstr>Calibri</vt:lpstr>
      <vt:lpstr>Franklin Gothic Book</vt:lpstr>
      <vt:lpstr>Franklin Gothic Medium</vt:lpstr>
      <vt:lpstr>Times New Roman</vt:lpstr>
      <vt:lpstr>Wingdings 2</vt:lpstr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Owner</cp:lastModifiedBy>
  <cp:revision>163</cp:revision>
  <dcterms:created xsi:type="dcterms:W3CDTF">2020-01-28T20:23:37Z</dcterms:created>
  <dcterms:modified xsi:type="dcterms:W3CDTF">2023-11-08T08:56:16Z</dcterms:modified>
</cp:coreProperties>
</file>