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80" r:id="rId26"/>
    <p:sldId id="281" r:id="rId27"/>
    <p:sldId id="278" r:id="rId28"/>
    <p:sldId id="279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D03D1-5374-445B-A4A3-DDE40C8591C8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FF0F0-64D3-47C6-95CC-C46982A2B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1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F0F0-64D3-47C6-95CC-C46982A2B3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7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F0F0-64D3-47C6-95CC-C46982A2B30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9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FF37-1BBA-4462-98AC-469A67091CBF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A332-C0E9-41F5-AB94-D6B29B9A5DF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50B6-5620-4031-910F-F7849E447CB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476F-55DC-4C69-86F8-C0C59AE045B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F296-0B02-434B-8848-771B92146156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7DB3-EED4-49C1-A9F4-742CDCADF77F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CAB6-3408-4AF3-853A-80061DD81857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7064-BA6C-423E-A2AD-A247F4C8DC4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7E70-B781-4331-96E9-E389464D4DEF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C9FA-F2EB-4305-9EF6-3A2A3B0549F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1333-1B5D-4D61-8114-61D2FD9490DD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34EE-F37F-403C-8208-0708A211B0FC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BF5E-D814-404D-83EE-DE1892E7855D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C31E-F695-4709-A2E6-32FE509D8FD7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6A6A-7EC8-401B-B5FE-F63F8823FE62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EB3-2DED-4A4D-A1C0-EE099EAC8F72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8C2F-C533-4C82-AC7F-0AB7B51B58E0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hyperlink" Target="https://commons.wikimedia.org/wiki/File:Klondike_mining_camp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gif"/><Relationship Id="rId10" Type="http://schemas.openxmlformats.org/officeDocument/2006/relationships/image" Target="../media/image34.jpeg"/><Relationship Id="rId4" Type="http://schemas.openxmlformats.org/officeDocument/2006/relationships/hyperlink" Target="https://commons.wikimedia.org/wiki/File:Porter_Landing,_Cassiar,_British_Columbia.gif?uselang=ru" TargetMode="External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190" y="998503"/>
            <a:ext cx="8915399" cy="12068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Метаморфоз</a:t>
            </a:r>
            <a:r>
              <a:rPr lang="uk-UA" dirty="0" smtClean="0"/>
              <a:t>и</a:t>
            </a:r>
            <a:r>
              <a:rPr lang="ru-RU" dirty="0"/>
              <a:t> грошей</a:t>
            </a:r>
            <a:br>
              <a:rPr lang="ru-RU" dirty="0"/>
            </a:br>
            <a:r>
              <a:rPr lang="ru-RU" sz="4400" dirty="0" err="1"/>
              <a:t>Від</a:t>
            </a:r>
            <a:r>
              <a:rPr lang="ru-RU" sz="4400" dirty="0"/>
              <a:t> </a:t>
            </a:r>
            <a:r>
              <a:rPr lang="ru-RU" sz="4400" dirty="0" err="1"/>
              <a:t>минулого</a:t>
            </a:r>
            <a:r>
              <a:rPr lang="ru-RU" sz="4400" dirty="0"/>
              <a:t> до </a:t>
            </a:r>
            <a:r>
              <a:rPr lang="ru-RU" sz="4400" dirty="0" err="1"/>
              <a:t>майбутнього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643781"/>
            <a:ext cx="1750785" cy="196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40" y="2643781"/>
            <a:ext cx="2419254" cy="196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94" y="2643781"/>
            <a:ext cx="2619375" cy="1962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649473"/>
            <a:ext cx="2229532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6" y="4649473"/>
            <a:ext cx="2324100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28" y="4649473"/>
            <a:ext cx="2393043" cy="17430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66513" y="4649473"/>
            <a:ext cx="2365829" cy="1743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Чому</a:t>
            </a:r>
            <a:r>
              <a:rPr lang="ru-RU" dirty="0"/>
              <a:t> золота </a:t>
            </a:r>
            <a:r>
              <a:rPr lang="ru-RU" dirty="0" err="1"/>
              <a:t>завжди</a:t>
            </a:r>
            <a:r>
              <a:rPr lang="ru-RU" dirty="0"/>
              <a:t> не </a:t>
            </a:r>
            <a:r>
              <a:rPr lang="ru-RU" dirty="0" err="1" smtClean="0"/>
              <a:t>вистачає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613376" y="1516511"/>
            <a:ext cx="6324600" cy="5305425"/>
            <a:chOff x="3613376" y="1516511"/>
            <a:chExt cx="6324600" cy="5305425"/>
          </a:xfrm>
        </p:grpSpPr>
        <p:sp>
          <p:nvSpPr>
            <p:cNvPr id="4" name="Полилиния 3"/>
            <p:cNvSpPr/>
            <p:nvPr/>
          </p:nvSpPr>
          <p:spPr>
            <a:xfrm>
              <a:off x="3651476" y="1516511"/>
              <a:ext cx="3914775" cy="5305425"/>
            </a:xfrm>
            <a:custGeom>
              <a:avLst/>
              <a:gdLst>
                <a:gd name="connsiteX0" fmla="*/ 0 w 4004981"/>
                <a:gd name="connsiteY0" fmla="*/ 5334973 h 5334973"/>
                <a:gd name="connsiteX1" fmla="*/ 2200275 w 4004981"/>
                <a:gd name="connsiteY1" fmla="*/ 4058623 h 5334973"/>
                <a:gd name="connsiteX2" fmla="*/ 3590925 w 4004981"/>
                <a:gd name="connsiteY2" fmla="*/ 1372573 h 5334973"/>
                <a:gd name="connsiteX3" fmla="*/ 3962400 w 4004981"/>
                <a:gd name="connsiteY3" fmla="*/ 153373 h 5334973"/>
                <a:gd name="connsiteX4" fmla="*/ 3981450 w 4004981"/>
                <a:gd name="connsiteY4" fmla="*/ 58123 h 5334973"/>
                <a:gd name="connsiteX0" fmla="*/ 0 w 3999198"/>
                <a:gd name="connsiteY0" fmla="*/ 5337784 h 5337784"/>
                <a:gd name="connsiteX1" fmla="*/ 2200275 w 3999198"/>
                <a:gd name="connsiteY1" fmla="*/ 4061434 h 5337784"/>
                <a:gd name="connsiteX2" fmla="*/ 3686176 w 3999198"/>
                <a:gd name="connsiteY2" fmla="*/ 1423012 h 5337784"/>
                <a:gd name="connsiteX3" fmla="*/ 3962400 w 3999198"/>
                <a:gd name="connsiteY3" fmla="*/ 156184 h 5337784"/>
                <a:gd name="connsiteX4" fmla="*/ 3981450 w 3999198"/>
                <a:gd name="connsiteY4" fmla="*/ 60934 h 5337784"/>
                <a:gd name="connsiteX0" fmla="*/ 0 w 3981450"/>
                <a:gd name="connsiteY0" fmla="*/ 5276850 h 5276850"/>
                <a:gd name="connsiteX1" fmla="*/ 2200275 w 3981450"/>
                <a:gd name="connsiteY1" fmla="*/ 4000500 h 5276850"/>
                <a:gd name="connsiteX2" fmla="*/ 3686176 w 3981450"/>
                <a:gd name="connsiteY2" fmla="*/ 1362078 h 5276850"/>
                <a:gd name="connsiteX3" fmla="*/ 3981450 w 3981450"/>
                <a:gd name="connsiteY3" fmla="*/ 0 h 5276850"/>
                <a:gd name="connsiteX0" fmla="*/ 0 w 3914775"/>
                <a:gd name="connsiteY0" fmla="*/ 5305425 h 5305425"/>
                <a:gd name="connsiteX1" fmla="*/ 2200275 w 3914775"/>
                <a:gd name="connsiteY1" fmla="*/ 4029075 h 5305425"/>
                <a:gd name="connsiteX2" fmla="*/ 3686176 w 3914775"/>
                <a:gd name="connsiteY2" fmla="*/ 1390653 h 5305425"/>
                <a:gd name="connsiteX3" fmla="*/ 3914775 w 3914775"/>
                <a:gd name="connsiteY3" fmla="*/ 0 h 5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4775" h="5305425">
                  <a:moveTo>
                    <a:pt x="0" y="5305425"/>
                  </a:moveTo>
                  <a:cubicBezTo>
                    <a:pt x="800894" y="4997450"/>
                    <a:pt x="1585912" y="4681537"/>
                    <a:pt x="2200275" y="4029075"/>
                  </a:cubicBezTo>
                  <a:cubicBezTo>
                    <a:pt x="2814638" y="3376613"/>
                    <a:pt x="3400426" y="2062165"/>
                    <a:pt x="3686176" y="1390653"/>
                  </a:cubicBezTo>
                  <a:cubicBezTo>
                    <a:pt x="3971926" y="719141"/>
                    <a:pt x="3853260" y="283766"/>
                    <a:pt x="391477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651476" y="3068451"/>
              <a:ext cx="5972175" cy="3714750"/>
            </a:xfrm>
            <a:custGeom>
              <a:avLst/>
              <a:gdLst>
                <a:gd name="connsiteX0" fmla="*/ 0 w 6366869"/>
                <a:gd name="connsiteY0" fmla="*/ 3780872 h 3780872"/>
                <a:gd name="connsiteX1" fmla="*/ 723900 w 6366869"/>
                <a:gd name="connsiteY1" fmla="*/ 1637747 h 3780872"/>
                <a:gd name="connsiteX2" fmla="*/ 2628900 w 6366869"/>
                <a:gd name="connsiteY2" fmla="*/ 647147 h 3780872"/>
                <a:gd name="connsiteX3" fmla="*/ 5972175 w 6366869"/>
                <a:gd name="connsiteY3" fmla="*/ 66122 h 3780872"/>
                <a:gd name="connsiteX4" fmla="*/ 6172200 w 6366869"/>
                <a:gd name="connsiteY4" fmla="*/ 37547 h 3780872"/>
                <a:gd name="connsiteX0" fmla="*/ 0 w 5972175"/>
                <a:gd name="connsiteY0" fmla="*/ 3714750 h 3714750"/>
                <a:gd name="connsiteX1" fmla="*/ 723900 w 5972175"/>
                <a:gd name="connsiteY1" fmla="*/ 1571625 h 3714750"/>
                <a:gd name="connsiteX2" fmla="*/ 2628900 w 5972175"/>
                <a:gd name="connsiteY2" fmla="*/ 581025 h 3714750"/>
                <a:gd name="connsiteX3" fmla="*/ 5972175 w 5972175"/>
                <a:gd name="connsiteY3" fmla="*/ 0 h 371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2175" h="3714750">
                  <a:moveTo>
                    <a:pt x="0" y="3714750"/>
                  </a:moveTo>
                  <a:cubicBezTo>
                    <a:pt x="142875" y="2904331"/>
                    <a:pt x="285750" y="2093912"/>
                    <a:pt x="723900" y="1571625"/>
                  </a:cubicBezTo>
                  <a:cubicBezTo>
                    <a:pt x="1162050" y="1049337"/>
                    <a:pt x="1754187" y="842963"/>
                    <a:pt x="2628900" y="581025"/>
                  </a:cubicBezTo>
                  <a:cubicBezTo>
                    <a:pt x="3503613" y="319087"/>
                    <a:pt x="5381625" y="101600"/>
                    <a:pt x="597217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V="1">
              <a:off x="3613376" y="1554611"/>
              <a:ext cx="28575" cy="5248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3622901" y="6821936"/>
              <a:ext cx="63150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грошей і </a:t>
            </a:r>
            <a:r>
              <a:rPr lang="ru-RU" dirty="0" err="1" smtClean="0"/>
              <a:t>економіці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6352" y="1905000"/>
            <a:ext cx="73402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Формула Фішера</a:t>
            </a:r>
          </a:p>
          <a:p>
            <a:endParaRPr lang="uk-UA" dirty="0"/>
          </a:p>
          <a:p>
            <a:r>
              <a:rPr lang="en-US" sz="2400" b="1" dirty="0" smtClean="0"/>
              <a:t>mV = PQ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m </a:t>
            </a:r>
            <a:r>
              <a:rPr lang="en-US" sz="2400" b="1" dirty="0" smtClean="0"/>
              <a:t>– </a:t>
            </a:r>
            <a:r>
              <a:rPr lang="uk-UA" sz="2400" b="1" dirty="0" smtClean="0"/>
              <a:t>грошова маса;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V</a:t>
            </a:r>
            <a:r>
              <a:rPr lang="uk-UA" sz="2400" b="1" dirty="0" smtClean="0"/>
              <a:t> </a:t>
            </a:r>
            <a:r>
              <a:rPr lang="uk-UA" sz="2400" b="1" dirty="0" smtClean="0"/>
              <a:t>– швидкість обігу грошей;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P – </a:t>
            </a:r>
            <a:r>
              <a:rPr lang="uk-UA" sz="2400" b="1" dirty="0" smtClean="0"/>
              <a:t>ціна товарів;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Q </a:t>
            </a:r>
            <a:r>
              <a:rPr lang="uk-UA" sz="2400" b="1" dirty="0" smtClean="0"/>
              <a:t> - кількість товарів</a:t>
            </a:r>
            <a:r>
              <a:rPr lang="ru-RU" sz="2400" b="1" dirty="0"/>
              <a:t>.</a:t>
            </a:r>
            <a:endParaRPr lang="uk-UA" sz="2400" b="1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Паперові гроші</a:t>
            </a:r>
            <a:r>
              <a:rPr lang="uk-UA" dirty="0" smtClean="0"/>
              <a:t>. Третя революція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96" y="3261088"/>
            <a:ext cx="4291316" cy="3227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22" y="1273357"/>
            <a:ext cx="1752600" cy="261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5" y="1463516"/>
            <a:ext cx="3048000" cy="1504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83" y="4041184"/>
            <a:ext cx="3896024" cy="25275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обмінюються</a:t>
            </a:r>
            <a:r>
              <a:rPr lang="ru-RU" dirty="0"/>
              <a:t> </a:t>
            </a:r>
            <a:r>
              <a:rPr lang="ru-RU" dirty="0" err="1"/>
              <a:t>паперові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81" y="3331029"/>
            <a:ext cx="4323498" cy="32735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16" y="1763122"/>
            <a:ext cx="3981995" cy="331832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27307" y="2073726"/>
            <a:ext cx="3619367" cy="94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Курс </a:t>
            </a:r>
            <a:r>
              <a:rPr lang="ru-RU" dirty="0" err="1" smtClean="0"/>
              <a:t>валюти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87544" y="5478777"/>
            <a:ext cx="3619367" cy="94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</a:t>
            </a:r>
            <a:r>
              <a:rPr lang="uk-UA" dirty="0" smtClean="0"/>
              <a:t>і</a:t>
            </a:r>
            <a:r>
              <a:rPr lang="ru-RU" dirty="0" err="1" smtClean="0"/>
              <a:t>ск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=&gt; криза </a:t>
            </a:r>
            <a:r>
              <a:rPr lang="ru-RU" dirty="0" err="1"/>
              <a:t>економіки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081348"/>
            <a:ext cx="8915400" cy="377762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Майкл Бордо:</a:t>
            </a:r>
            <a:endParaRPr lang="ru-RU" dirty="0"/>
          </a:p>
          <a:p>
            <a:pPr marL="0" indent="0">
              <a:buNone/>
            </a:pPr>
            <a:r>
              <a:rPr lang="uk-UA" sz="2400" dirty="0" smtClean="0"/>
              <a:t>фінансові кризи можуть бути згруповані в три великі категорії, часто переплітаються між собою: банківська, боргової та валютна криза. Один тип кризи може ініціювати інший тип кризи: банківська криза нерідко передує валютній кризі, особливо в країнах, що розвиваються; проблеми банківського сектора можуть запустити боргову кризу; криза зовнішньої заборгованості здатна підірвати стійкість банків.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Золоті</a:t>
            </a:r>
            <a:r>
              <a:rPr lang="ru-RU" dirty="0"/>
              <a:t> лихоманки</a:t>
            </a:r>
          </a:p>
        </p:txBody>
      </p:sp>
      <p:pic>
        <p:nvPicPr>
          <p:cNvPr id="32" name="Рисунок 31" descr="Klondike mining camp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28762"/>
            <a:ext cx="11430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Porter Landing, Cassiar, British Columbia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20" y="1528762"/>
            <a:ext cx="11430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Рисунок 19" descr="Nerrena Fossickers in the Creek Nerre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15" y="1528762"/>
            <a:ext cx="1143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Рисунок 20" descr="Cabin on the Fraser BC 18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68" y="2528887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Рисунок 22" descr="Pikes Peak min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68" y="3681412"/>
            <a:ext cx="1143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Рисунок 27" descr="Goldfields-Pipeline 200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8" y="3681412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Рисунок 24" descr="Gullgraver 1850 Californi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54" y="4538662"/>
            <a:ext cx="1143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Рисунок 22" descr="Pikes Peak min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77" y="3681411"/>
            <a:ext cx="1143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Рисунок 17" descr="Gold-1776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62" y="1780853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Рисунок 16" descr="Haida villagesit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75" y="279873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Рисунок 15" descr="Fort Steele-27527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46" y="5043165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28 </a:t>
            </a:r>
            <a:r>
              <a:rPr lang="ru-RU" dirty="0" err="1" smtClean="0"/>
              <a:t>липня</a:t>
            </a:r>
            <a:r>
              <a:rPr lang="ru-RU" dirty="0"/>
              <a:t> 1914 — 11 </a:t>
            </a:r>
            <a:r>
              <a:rPr lang="ru-RU" dirty="0" smtClean="0"/>
              <a:t>листопада</a:t>
            </a:r>
            <a:r>
              <a:rPr lang="ru-RU" dirty="0"/>
              <a:t> 1918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04" y="3363686"/>
            <a:ext cx="2732042" cy="1818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0" y="2544536"/>
            <a:ext cx="2800350" cy="163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68" y="4323534"/>
            <a:ext cx="2733675" cy="16764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Велика </a:t>
            </a:r>
            <a:r>
              <a:rPr lang="ru-RU" dirty="0" err="1"/>
              <a:t>депресія</a:t>
            </a:r>
            <a:r>
              <a:rPr lang="ru-RU" dirty="0"/>
              <a:t> з 1929 по </a:t>
            </a:r>
            <a:r>
              <a:rPr lang="ru-RU" dirty="0" smtClean="0"/>
              <a:t>1933 </a:t>
            </a:r>
            <a:r>
              <a:rPr lang="ru-RU" dirty="0" err="1" smtClean="0"/>
              <a:t>рік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92823"/>
            <a:ext cx="2381250" cy="1952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81" y="3126285"/>
            <a:ext cx="2486025" cy="1838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2" y="4203382"/>
            <a:ext cx="2619375" cy="17430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45521" y="1441269"/>
            <a:ext cx="8915400" cy="3777622"/>
          </a:xfrm>
        </p:spPr>
        <p:txBody>
          <a:bodyPr/>
          <a:lstStyle/>
          <a:p>
            <a:r>
              <a:rPr lang="ru-RU" dirty="0"/>
              <a:t>1 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/>
              <a:t>1939 — </a:t>
            </a:r>
            <a:r>
              <a:rPr lang="ru-RU" b="1" dirty="0"/>
              <a:t>2</a:t>
            </a:r>
            <a:r>
              <a:rPr lang="ru-RU" dirty="0"/>
              <a:t> 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/>
              <a:t>1945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21" y="1961745"/>
            <a:ext cx="2857500" cy="1600200"/>
          </a:xfrm>
          <a:prstGeom prst="rect">
            <a:avLst/>
          </a:prstGeom>
        </p:spPr>
      </p:pic>
      <p:pic>
        <p:nvPicPr>
          <p:cNvPr id="3074" name="Picture 2" descr="https://cont.ws/uploads/pic/2018/2/73786499_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57" y="4192203"/>
            <a:ext cx="2820238" cy="18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opwar.ru/uploads/posts/2011-10/1318424750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77" y="3014306"/>
            <a:ext cx="2472055" cy="17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підсумки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343" y="1362891"/>
            <a:ext cx="10877595" cy="4502331"/>
          </a:xfrm>
        </p:spPr>
        <p:txBody>
          <a:bodyPr>
            <a:noAutofit/>
          </a:bodyPr>
          <a:lstStyle/>
          <a:p>
            <a:r>
              <a:rPr lang="uk-UA" sz="2000" b="1" dirty="0" err="1" smtClean="0"/>
              <a:t>Бреттон-Вудська</a:t>
            </a:r>
            <a:r>
              <a:rPr lang="uk-UA" sz="2000" b="1" dirty="0" smtClean="0"/>
              <a:t> угода 1944р.</a:t>
            </a:r>
            <a:endParaRPr lang="uk-UA" sz="2000" dirty="0" smtClean="0"/>
          </a:p>
          <a:p>
            <a:r>
              <a:rPr lang="uk-UA" sz="2000" dirty="0" smtClean="0"/>
              <a:t>Ціна золота жорстко фіксована - 35 доларів за </a:t>
            </a:r>
            <a:r>
              <a:rPr lang="uk-UA" sz="2000" dirty="0" err="1" smtClean="0"/>
              <a:t>тройську</a:t>
            </a:r>
            <a:r>
              <a:rPr lang="uk-UA" sz="2000" dirty="0" smtClean="0"/>
              <a:t> унцію;</a:t>
            </a:r>
          </a:p>
          <a:p>
            <a:r>
              <a:rPr lang="uk-UA" sz="2000" dirty="0" smtClean="0"/>
              <a:t>Встановлено тверді обмінні курси для валют країн-учасниць до ключової валюти (долара США);</a:t>
            </a:r>
          </a:p>
          <a:p>
            <a:r>
              <a:rPr lang="uk-UA" sz="2000" dirty="0" smtClean="0"/>
              <a:t>Центральні банки підтримують стабільний курс національної валюти по відношенню до ключової валюті (+/- 1%) за допомогою валютних інтервенцій;</a:t>
            </a:r>
          </a:p>
          <a:p>
            <a:r>
              <a:rPr lang="uk-UA" sz="2000" dirty="0" smtClean="0"/>
              <a:t>Допускаються зміни курсів валют через ревальвацію чи девальвацію;</a:t>
            </a:r>
          </a:p>
          <a:p>
            <a:r>
              <a:rPr lang="uk-UA" sz="2000" dirty="0" smtClean="0"/>
              <a:t>Організаційні ланки системи - Міжнародний валютний фонд (МВФ) і Міжнародний банк реконструкції і розвитку (МБРР). МВФ надає кредити в іноземній валюті для покриття дефіциту платіжних балансів і підтримки нестабільних валют, здійснює контроль за дотриманням принципів роботи валютних систем країн-учасниць, забезпечує валютне співробітництво.</a:t>
            </a:r>
            <a:endParaRPr lang="uk-UA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Початки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Простий</a:t>
            </a:r>
            <a:r>
              <a:rPr lang="ru-RU" dirty="0"/>
              <a:t> </a:t>
            </a:r>
            <a:r>
              <a:rPr lang="ru-RU" dirty="0" err="1"/>
              <a:t>натуральний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05" y="3056067"/>
            <a:ext cx="2979536" cy="3134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187" y="3056067"/>
            <a:ext cx="3181872" cy="3134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541" y="3056068"/>
            <a:ext cx="3276646" cy="3134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925" y="253880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23090" y="253880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52349" y="2538805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Крах </a:t>
            </a:r>
            <a:r>
              <a:rPr lang="ru-RU" dirty="0" err="1" smtClean="0"/>
              <a:t>Бреттон-Вудской</a:t>
            </a:r>
            <a:r>
              <a:rPr lang="ru-RU" dirty="0" smtClean="0"/>
              <a:t>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343" y="1362891"/>
            <a:ext cx="10877595" cy="51795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17 </a:t>
            </a:r>
            <a:r>
              <a:rPr lang="ru-RU" sz="2000" b="1" dirty="0" err="1"/>
              <a:t>березня</a:t>
            </a:r>
            <a:r>
              <a:rPr lang="ru-RU" sz="2000" b="1" dirty="0"/>
              <a:t> 1968 року. </a:t>
            </a:r>
            <a:r>
              <a:rPr lang="uk-UA" sz="2000" dirty="0" smtClean="0"/>
              <a:t>Встановлення "подвійного" ринку золота. Ціна на золото на приватних ринках встановлювалася вільно відповідно до попиту і пропозиції. За офіційними угодами для центральних банків країн зберігається оборотність долара в золото за офіційним курсом 35 доларів за 1 </a:t>
            </a:r>
            <a:r>
              <a:rPr lang="uk-UA" sz="2000" dirty="0" err="1" smtClean="0"/>
              <a:t>тройську</a:t>
            </a:r>
            <a:r>
              <a:rPr lang="uk-UA" sz="2000" dirty="0" smtClean="0"/>
              <a:t> унцію.</a:t>
            </a:r>
            <a:r>
              <a:rPr lang="uk-UA" sz="2000" dirty="0" smtClean="0"/>
              <a:t> </a:t>
            </a:r>
            <a:br>
              <a:rPr lang="uk-UA" sz="2000" dirty="0" smtClean="0"/>
            </a:br>
            <a:r>
              <a:rPr lang="uk-UA" sz="2000" b="1" dirty="0" smtClean="0"/>
              <a:t>15 серпня 1971 року.</a:t>
            </a:r>
            <a:r>
              <a:rPr lang="uk-UA" sz="2000" dirty="0" smtClean="0"/>
              <a:t> </a:t>
            </a:r>
            <a:r>
              <a:rPr lang="ru-RU" sz="2000" dirty="0"/>
              <a:t>Президент США </a:t>
            </a:r>
            <a:r>
              <a:rPr lang="ru-RU" sz="2000" dirty="0" err="1"/>
              <a:t>Річард</a:t>
            </a:r>
            <a:r>
              <a:rPr lang="ru-RU" sz="2000" dirty="0"/>
              <a:t> </a:t>
            </a:r>
            <a:r>
              <a:rPr lang="ru-RU" sz="2000" dirty="0" err="1"/>
              <a:t>Ніксон</a:t>
            </a:r>
            <a:r>
              <a:rPr lang="ru-RU" sz="2000" dirty="0"/>
              <a:t> </a:t>
            </a:r>
            <a:r>
              <a:rPr lang="ru-RU" sz="2000" dirty="0" err="1"/>
              <a:t>оголосив</a:t>
            </a:r>
            <a:r>
              <a:rPr lang="ru-RU" sz="2000" dirty="0"/>
              <a:t> про </a:t>
            </a:r>
            <a:r>
              <a:rPr lang="ru-RU" sz="2000" dirty="0" err="1"/>
              <a:t>тимчасову</a:t>
            </a:r>
            <a:r>
              <a:rPr lang="ru-RU" sz="2000" dirty="0"/>
              <a:t> </a:t>
            </a:r>
            <a:r>
              <a:rPr lang="ru-RU" sz="2000" dirty="0" err="1"/>
              <a:t>заборону</a:t>
            </a:r>
            <a:r>
              <a:rPr lang="ru-RU" sz="2000" dirty="0"/>
              <a:t> </a:t>
            </a:r>
            <a:r>
              <a:rPr lang="ru-RU" sz="2000" dirty="0" err="1"/>
              <a:t>конвертації</a:t>
            </a:r>
            <a:r>
              <a:rPr lang="ru-RU" sz="2000" dirty="0"/>
              <a:t> </a:t>
            </a:r>
            <a:r>
              <a:rPr lang="ru-RU" sz="2000" dirty="0" err="1"/>
              <a:t>долара</a:t>
            </a:r>
            <a:r>
              <a:rPr lang="ru-RU" sz="2000" dirty="0"/>
              <a:t> в золото за </a:t>
            </a:r>
            <a:r>
              <a:rPr lang="ru-RU" sz="2000" dirty="0" err="1"/>
              <a:t>офіційним</a:t>
            </a:r>
            <a:r>
              <a:rPr lang="ru-RU" sz="2000" dirty="0"/>
              <a:t> курсом для </a:t>
            </a:r>
            <a:r>
              <a:rPr lang="ru-RU" sz="2000" dirty="0" err="1"/>
              <a:t>центральних</a:t>
            </a:r>
            <a:r>
              <a:rPr lang="ru-RU" sz="2000" dirty="0"/>
              <a:t> </a:t>
            </a:r>
            <a:r>
              <a:rPr lang="ru-RU" sz="2000" dirty="0" err="1"/>
              <a:t>банків</a:t>
            </a:r>
            <a:r>
              <a:rPr lang="ru-RU" sz="2000" dirty="0"/>
              <a:t>.</a:t>
            </a:r>
            <a:endParaRPr lang="uk-UA" sz="2000" dirty="0" smtClean="0"/>
          </a:p>
          <a:p>
            <a:pPr marL="0" indent="0" algn="just">
              <a:buNone/>
            </a:pPr>
            <a:r>
              <a:rPr lang="ru-RU" sz="2000" b="1" dirty="0" smtClean="0"/>
              <a:t>17 </a:t>
            </a:r>
            <a:r>
              <a:rPr lang="ru-RU" sz="2000" b="1" dirty="0" err="1" smtClean="0"/>
              <a:t>грудня</a:t>
            </a:r>
            <a:r>
              <a:rPr lang="ru-RU" sz="2000" b="1" dirty="0" smtClean="0"/>
              <a:t> </a:t>
            </a:r>
            <a:r>
              <a:rPr lang="ru-RU" sz="2000" b="1" dirty="0"/>
              <a:t>1971 года</a:t>
            </a:r>
            <a:r>
              <a:rPr lang="ru-RU" sz="2000" dirty="0"/>
              <a:t>. </a:t>
            </a:r>
            <a:r>
              <a:rPr lang="ru-RU" sz="2000" dirty="0" err="1"/>
              <a:t>Девальвація</a:t>
            </a:r>
            <a:r>
              <a:rPr lang="ru-RU" sz="2000" dirty="0"/>
              <a:t> </a:t>
            </a:r>
            <a:r>
              <a:rPr lang="ru-RU" sz="2000" dirty="0" err="1"/>
              <a:t>долара</a:t>
            </a:r>
            <a:r>
              <a:rPr lang="ru-RU" sz="2000" dirty="0"/>
              <a:t> по </a:t>
            </a:r>
            <a:r>
              <a:rPr lang="ru-RU" sz="2000" dirty="0" err="1"/>
              <a:t>відношенню</a:t>
            </a:r>
            <a:r>
              <a:rPr lang="ru-RU" sz="2000" dirty="0"/>
              <a:t> до золота на 7,89%. </a:t>
            </a:r>
            <a:r>
              <a:rPr lang="ru-RU" sz="2000" dirty="0" err="1"/>
              <a:t>Офіційна</a:t>
            </a:r>
            <a:r>
              <a:rPr lang="ru-RU" sz="2000" dirty="0"/>
              <a:t> </a:t>
            </a:r>
            <a:r>
              <a:rPr lang="ru-RU" sz="2000" dirty="0" err="1"/>
              <a:t>ціна</a:t>
            </a:r>
            <a:r>
              <a:rPr lang="ru-RU" sz="2000" dirty="0"/>
              <a:t> золота </a:t>
            </a:r>
            <a:r>
              <a:rPr lang="ru-RU" sz="2000" dirty="0" err="1"/>
              <a:t>збільшилася</a:t>
            </a:r>
            <a:r>
              <a:rPr lang="ru-RU" sz="2000" dirty="0"/>
              <a:t> з 35 до 38 </a:t>
            </a:r>
            <a:r>
              <a:rPr lang="ru-RU" sz="2000" dirty="0" err="1"/>
              <a:t>доларів</a:t>
            </a:r>
            <a:r>
              <a:rPr lang="ru-RU" sz="2000" dirty="0"/>
              <a:t> за 1 </a:t>
            </a:r>
            <a:r>
              <a:rPr lang="ru-RU" sz="2000" dirty="0" err="1"/>
              <a:t>тройську</a:t>
            </a:r>
            <a:r>
              <a:rPr lang="ru-RU" sz="2000" dirty="0"/>
              <a:t> </a:t>
            </a:r>
            <a:r>
              <a:rPr lang="ru-RU" sz="2000" dirty="0" err="1"/>
              <a:t>унцію</a:t>
            </a:r>
            <a:r>
              <a:rPr lang="ru-RU" sz="2000" dirty="0"/>
              <a:t> без </a:t>
            </a:r>
            <a:r>
              <a:rPr lang="ru-RU" sz="2000" dirty="0" err="1"/>
              <a:t>поновлення</a:t>
            </a:r>
            <a:r>
              <a:rPr lang="ru-RU" sz="2000" dirty="0"/>
              <a:t> </a:t>
            </a:r>
            <a:r>
              <a:rPr lang="ru-RU" sz="2000" dirty="0" err="1"/>
              <a:t>обміну</a:t>
            </a:r>
            <a:r>
              <a:rPr lang="ru-RU" sz="2000" dirty="0"/>
              <a:t> </a:t>
            </a:r>
            <a:r>
              <a:rPr lang="ru-RU" sz="2000" dirty="0" err="1"/>
              <a:t>доларів</a:t>
            </a:r>
            <a:r>
              <a:rPr lang="ru-RU" sz="2000" dirty="0"/>
              <a:t> на золото за </a:t>
            </a:r>
            <a:r>
              <a:rPr lang="ru-RU" sz="2000" dirty="0" err="1"/>
              <a:t>цим</a:t>
            </a:r>
            <a:r>
              <a:rPr lang="ru-RU" sz="2000" dirty="0"/>
              <a:t> курсом.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/>
              <a:t>13 лютого </a:t>
            </a:r>
            <a:r>
              <a:rPr lang="ru-RU" sz="2000" b="1" dirty="0"/>
              <a:t>1973 </a:t>
            </a:r>
            <a:r>
              <a:rPr lang="ru-RU" sz="2000" b="1" dirty="0" smtClean="0"/>
              <a:t>року</a:t>
            </a:r>
            <a:r>
              <a:rPr lang="ru-RU" sz="2000" dirty="0" smtClean="0"/>
              <a:t>. </a:t>
            </a:r>
            <a:r>
              <a:rPr lang="ru-RU" sz="2000" dirty="0" err="1"/>
              <a:t>Долар</a:t>
            </a:r>
            <a:r>
              <a:rPr lang="ru-RU" sz="2000" dirty="0"/>
              <a:t> </a:t>
            </a:r>
            <a:r>
              <a:rPr lang="ru-RU" sz="2000" dirty="0" err="1"/>
              <a:t>девальвував</a:t>
            </a:r>
            <a:r>
              <a:rPr lang="ru-RU" sz="2000" dirty="0"/>
              <a:t> до 42,2 </a:t>
            </a:r>
            <a:r>
              <a:rPr lang="ru-RU" sz="2000" dirty="0" err="1"/>
              <a:t>доларів</a:t>
            </a:r>
            <a:r>
              <a:rPr lang="ru-RU" sz="2000" dirty="0"/>
              <a:t> за 1 </a:t>
            </a:r>
            <a:r>
              <a:rPr lang="ru-RU" sz="2000" dirty="0" err="1"/>
              <a:t>тройську</a:t>
            </a:r>
            <a:r>
              <a:rPr lang="ru-RU" sz="2000" dirty="0"/>
              <a:t> </a:t>
            </a:r>
            <a:r>
              <a:rPr lang="ru-RU" sz="2000" dirty="0" err="1"/>
              <a:t>унцію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b="1" dirty="0"/>
              <a:t>16 </a:t>
            </a:r>
            <a:r>
              <a:rPr lang="ru-RU" sz="2000" b="1" dirty="0" err="1"/>
              <a:t>березня</a:t>
            </a:r>
            <a:r>
              <a:rPr lang="ru-RU" sz="2000" b="1" dirty="0"/>
              <a:t> </a:t>
            </a:r>
            <a:r>
              <a:rPr lang="ru-RU" sz="2000" b="1" dirty="0"/>
              <a:t>1973 </a:t>
            </a:r>
            <a:r>
              <a:rPr lang="ru-RU" sz="2000" b="1" dirty="0" smtClean="0"/>
              <a:t>року.</a:t>
            </a:r>
            <a:r>
              <a:rPr lang="ru-RU" sz="2000" b="1" dirty="0"/>
              <a:t>  </a:t>
            </a:r>
            <a:r>
              <a:rPr lang="ru-RU" sz="2000" dirty="0" err="1"/>
              <a:t>Ямайська</a:t>
            </a:r>
            <a:r>
              <a:rPr lang="ru-RU" sz="2000" dirty="0"/>
              <a:t> </a:t>
            </a:r>
            <a:r>
              <a:rPr lang="ru-RU" sz="2000" dirty="0" err="1"/>
              <a:t>міжнародна</a:t>
            </a:r>
            <a:r>
              <a:rPr lang="ru-RU" sz="2000" dirty="0"/>
              <a:t> </a:t>
            </a:r>
            <a:r>
              <a:rPr lang="ru-RU" sz="2000" dirty="0" err="1"/>
              <a:t>конференція</a:t>
            </a:r>
            <a:r>
              <a:rPr lang="ru-RU" sz="2000" dirty="0"/>
              <a:t> </a:t>
            </a:r>
            <a:r>
              <a:rPr lang="ru-RU" sz="2000" dirty="0" err="1"/>
              <a:t>підпорядкувала</a:t>
            </a:r>
            <a:r>
              <a:rPr lang="ru-RU" sz="2000" dirty="0"/>
              <a:t> </a:t>
            </a:r>
            <a:r>
              <a:rPr lang="ru-RU" sz="2000" dirty="0" err="1"/>
              <a:t>курси</a:t>
            </a:r>
            <a:r>
              <a:rPr lang="ru-RU" sz="2000" dirty="0"/>
              <a:t> валют </a:t>
            </a:r>
            <a:r>
              <a:rPr lang="ru-RU" sz="2000" dirty="0"/>
              <a:t>законам </a:t>
            </a:r>
            <a:r>
              <a:rPr lang="ru-RU" sz="2000" dirty="0"/>
              <a:t>ринку. З </a:t>
            </a:r>
            <a:r>
              <a:rPr lang="ru-RU" sz="2000" dirty="0" err="1"/>
              <a:t>цього</a:t>
            </a:r>
            <a:r>
              <a:rPr lang="ru-RU" sz="2000" dirty="0"/>
              <a:t> часу </a:t>
            </a:r>
            <a:r>
              <a:rPr lang="ru-RU" sz="2000" dirty="0" err="1"/>
              <a:t>курси</a:t>
            </a:r>
            <a:r>
              <a:rPr lang="ru-RU" sz="2000" dirty="0"/>
              <a:t> валют не </a:t>
            </a:r>
            <a:r>
              <a:rPr lang="ru-RU" sz="2000" dirty="0" err="1"/>
              <a:t>фіксовані</a:t>
            </a:r>
            <a:r>
              <a:rPr lang="ru-RU" sz="2000" dirty="0"/>
              <a:t> і </a:t>
            </a:r>
            <a:r>
              <a:rPr lang="ru-RU" sz="2000" dirty="0" err="1"/>
              <a:t>змінюються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попиту</a:t>
            </a:r>
            <a:r>
              <a:rPr lang="ru-RU" sz="2000" dirty="0"/>
              <a:t> та </a:t>
            </a:r>
            <a:r>
              <a:rPr lang="ru-RU" sz="2000" dirty="0" err="1"/>
              <a:t>пропозиції</a:t>
            </a:r>
            <a:r>
              <a:rPr lang="ru-RU" sz="2000" dirty="0"/>
              <a:t>. Система </a:t>
            </a:r>
            <a:r>
              <a:rPr lang="ru-RU" sz="2000" dirty="0" err="1"/>
              <a:t>твердих</a:t>
            </a:r>
            <a:r>
              <a:rPr lang="ru-RU" sz="2000" dirty="0"/>
              <a:t> </a:t>
            </a:r>
            <a:r>
              <a:rPr lang="ru-RU" sz="2000" dirty="0" err="1"/>
              <a:t>обмінних</a:t>
            </a:r>
            <a:r>
              <a:rPr lang="ru-RU" sz="2000" dirty="0"/>
              <a:t> </a:t>
            </a:r>
            <a:r>
              <a:rPr lang="ru-RU" sz="2000" dirty="0" err="1"/>
              <a:t>курсів</a:t>
            </a:r>
            <a:r>
              <a:rPr lang="ru-RU" sz="2000" dirty="0"/>
              <a:t> </a:t>
            </a:r>
            <a:r>
              <a:rPr lang="ru-RU" sz="2000" dirty="0" err="1"/>
              <a:t>припинила</a:t>
            </a:r>
            <a:r>
              <a:rPr lang="ru-RU" sz="2000" dirty="0"/>
              <a:t> </a:t>
            </a:r>
            <a:r>
              <a:rPr lang="ru-RU" sz="2000" dirty="0" err="1" smtClean="0"/>
              <a:t>своє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 smtClean="0"/>
              <a:t>існування</a:t>
            </a:r>
            <a:r>
              <a:rPr lang="ru-RU" sz="2000" dirty="0"/>
              <a:t>.</a:t>
            </a:r>
            <a:r>
              <a:rPr lang="ru-RU" sz="2000" dirty="0"/>
              <a:t>.</a:t>
            </a: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Четверта революція. </a:t>
            </a:r>
            <a:br>
              <a:rPr lang="uk-UA" dirty="0" smtClean="0"/>
            </a:br>
            <a:r>
              <a:rPr lang="uk-UA" dirty="0" smtClean="0"/>
              <a:t>У чому цінність грошей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366" y="214666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err="1" smtClean="0"/>
              <a:t>Гроші</a:t>
            </a:r>
            <a:r>
              <a:rPr lang="ru-RU" sz="7200" dirty="0" smtClean="0"/>
              <a:t> = </a:t>
            </a:r>
            <a:r>
              <a:rPr lang="ru-RU" sz="7200" dirty="0" err="1" smtClean="0"/>
              <a:t>капітал</a:t>
            </a:r>
            <a:endParaRPr lang="ru-RU" sz="7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обмінний</a:t>
            </a:r>
            <a:r>
              <a:rPr lang="ru-RU" dirty="0"/>
              <a:t> курс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936392"/>
              </p:ext>
            </p:extLst>
          </p:nvPr>
        </p:nvGraphicFramePr>
        <p:xfrm>
          <a:off x="3073580" y="2133600"/>
          <a:ext cx="6970005" cy="91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841400" imgH="241200" progId="Equation.DSMT4">
                  <p:embed/>
                </p:oleObj>
              </mc:Choice>
              <mc:Fallback>
                <p:oleObj name="Equation" r:id="rId3" imgW="1841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3580" y="2133600"/>
                        <a:ext cx="6970005" cy="91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429199"/>
              </p:ext>
            </p:extLst>
          </p:nvPr>
        </p:nvGraphicFramePr>
        <p:xfrm>
          <a:off x="4432663" y="3699419"/>
          <a:ext cx="3363913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888840" imgH="495000" progId="Equation.DSMT4">
                  <p:embed/>
                </p:oleObj>
              </mc:Choice>
              <mc:Fallback>
                <p:oleObj name="Equation" r:id="rId5" imgW="8888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2663" y="3699419"/>
                        <a:ext cx="3363913" cy="187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Електроні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27" y="1420857"/>
            <a:ext cx="3090803" cy="2315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50" y="2778032"/>
            <a:ext cx="3186602" cy="2120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09" y="4085681"/>
            <a:ext cx="3038484" cy="22759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П'ята</a:t>
            </a:r>
            <a:r>
              <a:rPr lang="ru-RU" dirty="0" smtClean="0"/>
              <a:t> </a:t>
            </a:r>
            <a:r>
              <a:rPr lang="ru-RU" dirty="0" err="1"/>
              <a:t>революція</a:t>
            </a:r>
            <a:r>
              <a:rPr lang="ru-RU" dirty="0"/>
              <a:t> ???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606" y="2133600"/>
            <a:ext cx="9924006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err="1" smtClean="0"/>
              <a:t>Вікіпедія</a:t>
            </a:r>
            <a:r>
              <a:rPr lang="ru-RU" sz="2400" b="1" dirty="0" smtClean="0"/>
              <a:t>:</a:t>
            </a:r>
          </a:p>
          <a:p>
            <a:pPr marL="0" indent="0" algn="just">
              <a:buNone/>
            </a:pPr>
            <a:r>
              <a:rPr lang="uk-UA" sz="2400" b="1" dirty="0" smtClean="0"/>
              <a:t>Електронні гроші - це неоднозначний і </a:t>
            </a:r>
            <a:r>
              <a:rPr lang="uk-UA" sz="2400" b="1" dirty="0" err="1" smtClean="0"/>
              <a:t>еволюціонуючий</a:t>
            </a:r>
            <a:r>
              <a:rPr lang="uk-UA" sz="2400" b="1" dirty="0" smtClean="0"/>
              <a:t> термін, що вживається в багатьох значеннях, пов'язаних з використанням комп'ютерних мереж і систем збереженої вартості для передачі і зберігання грошей. Під електронними грошима розуміють системи зберігання і передачі як традиційних валют, так і недержавних приватних валют - обіг електронних грошей може здійснюватися як за правилами, встановленими або узгодженими з державними центробанками, так і за власними правилами недержавних платіжних систем.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9147676" cy="377762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Вартість золота 1231.90 за </a:t>
            </a:r>
            <a:r>
              <a:rPr lang="uk-UA" sz="2800" dirty="0" err="1" smtClean="0"/>
              <a:t>тройську</a:t>
            </a:r>
            <a:r>
              <a:rPr lang="uk-UA" sz="2800" dirty="0" smtClean="0"/>
              <a:t> унцію (31,1034768г)</a:t>
            </a:r>
          </a:p>
          <a:p>
            <a:r>
              <a:rPr lang="uk-UA" sz="2800" dirty="0" smtClean="0"/>
              <a:t>Індекс </a:t>
            </a:r>
            <a:r>
              <a:rPr lang="uk-UA" sz="2800" dirty="0" err="1" smtClean="0"/>
              <a:t>Доу</a:t>
            </a:r>
            <a:r>
              <a:rPr lang="uk-UA" sz="2800" dirty="0" smtClean="0"/>
              <a:t>-Джонса   28804,92   (26 травня 1896 року - 40,94, 1966р.-1000)</a:t>
            </a:r>
          </a:p>
          <a:p>
            <a:r>
              <a:rPr lang="uk-UA" sz="2800" dirty="0" err="1" smtClean="0"/>
              <a:t>Держ</a:t>
            </a:r>
            <a:r>
              <a:rPr lang="uk-UA" sz="2800" dirty="0" smtClean="0"/>
              <a:t> борг США  &gt; 22`000`000`000`000 доларів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Держ</a:t>
            </a:r>
            <a:r>
              <a:rPr lang="ru-RU" dirty="0" smtClean="0"/>
              <a:t> борг та </a:t>
            </a:r>
            <a:r>
              <a:rPr lang="ru-RU" dirty="0" smtClean="0"/>
              <a:t>ВВП США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6790"/>
              </p:ext>
            </p:extLst>
          </p:nvPr>
        </p:nvGraphicFramePr>
        <p:xfrm>
          <a:off x="2063969" y="1905000"/>
          <a:ext cx="8932228" cy="3496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4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Держ</a:t>
                      </a:r>
                      <a:r>
                        <a:rPr lang="ru-RU" sz="2400" dirty="0" smtClean="0">
                          <a:effectLst/>
                        </a:rPr>
                        <a:t> борг </a:t>
                      </a:r>
                      <a:r>
                        <a:rPr lang="ru-RU" sz="2400" dirty="0">
                          <a:effectLst/>
                        </a:rPr>
                        <a:t>США по </a:t>
                      </a:r>
                      <a:r>
                        <a:rPr lang="ru-RU" sz="2400" dirty="0" smtClean="0">
                          <a:effectLst/>
                        </a:rPr>
                        <a:t>роках на </a:t>
                      </a:r>
                      <a:r>
                        <a:rPr lang="ru-RU" sz="2400" dirty="0">
                          <a:effectLst/>
                        </a:rPr>
                        <a:t>31 </a:t>
                      </a:r>
                      <a:r>
                        <a:rPr lang="ru-RU" sz="2400" dirty="0" err="1" smtClean="0">
                          <a:effectLst/>
                        </a:rPr>
                        <a:t>грудня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Рік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Держборг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США, млрд. $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ВВП, млрд. $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Держборг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/ВВП</a:t>
                      </a:r>
                      <a:r>
                        <a:rPr lang="ru-RU" sz="2400" dirty="0">
                          <a:effectLst/>
                        </a:rPr>
                        <a:t>, 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1910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2,653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33,1625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8,0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1950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256,9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279,0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94,0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2010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13528,8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14798,5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91,4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2016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19949,9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18752,7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106,4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.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</a:t>
            </a:r>
            <a:r>
              <a:rPr lang="en-US" sz="9600" dirty="0" smtClean="0"/>
              <a:t>???</a:t>
            </a:r>
            <a:endParaRPr lang="ru-RU" sz="9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Яка </a:t>
            </a:r>
            <a:r>
              <a:rPr lang="ru-RU" sz="3200" dirty="0" err="1"/>
              <a:t>головна</a:t>
            </a:r>
            <a:r>
              <a:rPr lang="ru-RU" sz="3200" dirty="0"/>
              <a:t> мета </a:t>
            </a:r>
            <a:r>
              <a:rPr lang="ru-RU" sz="3200" dirty="0" err="1"/>
              <a:t>діяльності</a:t>
            </a:r>
            <a:r>
              <a:rPr lang="ru-RU" sz="3200" dirty="0"/>
              <a:t> </a:t>
            </a:r>
            <a:r>
              <a:rPr lang="ru-RU" sz="3200" dirty="0" err="1"/>
              <a:t>капіталістичної</a:t>
            </a:r>
            <a:r>
              <a:rPr lang="ru-RU" sz="3200" dirty="0"/>
              <a:t> </a:t>
            </a:r>
            <a:r>
              <a:rPr lang="ru-RU" sz="3200" dirty="0" err="1"/>
              <a:t>фірми</a:t>
            </a:r>
            <a:r>
              <a:rPr lang="ru-RU" sz="3200" dirty="0" smtClean="0"/>
              <a:t>?</a:t>
            </a:r>
          </a:p>
          <a:p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таке</a:t>
            </a:r>
            <a:r>
              <a:rPr lang="ru-RU" sz="3200" dirty="0"/>
              <a:t> </a:t>
            </a:r>
            <a:r>
              <a:rPr lang="ru-RU" sz="3200" dirty="0" err="1"/>
              <a:t>вільноконвертована</a:t>
            </a:r>
            <a:r>
              <a:rPr lang="ru-RU" sz="3200" dirty="0"/>
              <a:t> валюта?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360" y="2975424"/>
            <a:ext cx="7635292" cy="1280890"/>
          </a:xfrm>
        </p:spPr>
        <p:txBody>
          <a:bodyPr/>
          <a:lstStyle/>
          <a:p>
            <a:pPr algn="ctr"/>
            <a:r>
              <a:rPr lang="uk-UA" dirty="0" smtClean="0"/>
              <a:t>До нових зустрічей!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універсальний</a:t>
            </a:r>
            <a:r>
              <a:rPr lang="ru-RU" dirty="0"/>
              <a:t> </a:t>
            </a:r>
            <a:r>
              <a:rPr lang="ru-RU" dirty="0" smtClean="0"/>
              <a:t>товар…</a:t>
            </a:r>
            <a:endParaRPr lang="ru-RU" dirty="0"/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76213" y="2796469"/>
            <a:ext cx="3273958" cy="3132000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13" y="2796469"/>
            <a:ext cx="3132000" cy="31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192" y="2796469"/>
            <a:ext cx="3360021" cy="31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2007" y="219046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02172" y="219046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31431" y="2190463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602" y="1152907"/>
            <a:ext cx="7962900" cy="5334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76811" y="319310"/>
            <a:ext cx="8911687" cy="812804"/>
          </a:xfrm>
        </p:spPr>
        <p:txBody>
          <a:bodyPr/>
          <a:lstStyle/>
          <a:p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універсальний</a:t>
            </a:r>
            <a:r>
              <a:rPr lang="ru-RU" dirty="0"/>
              <a:t> товар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6811" y="2856027"/>
            <a:ext cx="1569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худоба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6504" y="2856026"/>
            <a:ext cx="1569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хутро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02877" y="2856025"/>
            <a:ext cx="1569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тютюн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76811" y="5851835"/>
            <a:ext cx="3621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дорогоцінне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каміння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90143" y="5851835"/>
            <a:ext cx="1569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зерно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35248" y="4671466"/>
            <a:ext cx="2116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черепашки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68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dirty="0" err="1" smtClean="0"/>
              <a:t>може</a:t>
            </a:r>
            <a:r>
              <a:rPr lang="ru-RU" dirty="0" smtClean="0"/>
              <a:t> бути…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1509486"/>
            <a:ext cx="2189628" cy="1457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113381"/>
            <a:ext cx="2025946" cy="1348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52" y="1509485"/>
            <a:ext cx="2025947" cy="1480300"/>
          </a:xfrm>
          <a:prstGeom prst="rect">
            <a:avLst/>
          </a:prstGeom>
        </p:spPr>
      </p:pic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54" y="1600199"/>
            <a:ext cx="1568545" cy="1390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3113381"/>
            <a:ext cx="2189628" cy="13481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універсального</a:t>
            </a:r>
            <a:r>
              <a:rPr lang="ru-RU" dirty="0"/>
              <a:t> товару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6012" y="1567543"/>
            <a:ext cx="8915400" cy="4659086"/>
          </a:xfrm>
        </p:spPr>
        <p:txBody>
          <a:bodyPr>
            <a:noAutofit/>
          </a:bodyPr>
          <a:lstStyle/>
          <a:p>
            <a:pPr fontAlgn="base"/>
            <a:r>
              <a:rPr lang="ru-RU" sz="3200" dirty="0"/>
              <a:t>– </a:t>
            </a:r>
            <a:r>
              <a:rPr lang="ru-RU" sz="3200" dirty="0" err="1" smtClean="0"/>
              <a:t>однорідність</a:t>
            </a:r>
            <a:r>
              <a:rPr lang="ru-RU" sz="3200" dirty="0"/>
              <a:t>;</a:t>
            </a:r>
          </a:p>
          <a:p>
            <a:pPr fontAlgn="base"/>
            <a:r>
              <a:rPr lang="ru-RU" sz="3200" dirty="0"/>
              <a:t>–  </a:t>
            </a:r>
            <a:r>
              <a:rPr lang="ru-RU" sz="3200" dirty="0" err="1"/>
              <a:t>подільність</a:t>
            </a:r>
            <a:r>
              <a:rPr lang="ru-RU" sz="3200" dirty="0"/>
              <a:t>;</a:t>
            </a:r>
          </a:p>
          <a:p>
            <a:pPr fontAlgn="base"/>
            <a:r>
              <a:rPr lang="ru-RU" sz="3200" dirty="0"/>
              <a:t>–  </a:t>
            </a:r>
            <a:r>
              <a:rPr lang="ru-RU" sz="3200" dirty="0" err="1"/>
              <a:t>безвідходність</a:t>
            </a:r>
            <a:r>
              <a:rPr lang="ru-RU" sz="3200" dirty="0"/>
              <a:t>;</a:t>
            </a:r>
          </a:p>
          <a:p>
            <a:pPr fontAlgn="base"/>
            <a:r>
              <a:rPr lang="ru-RU" sz="3200" dirty="0"/>
              <a:t>–  </a:t>
            </a:r>
            <a:r>
              <a:rPr lang="ru-RU" sz="3200" dirty="0" err="1"/>
              <a:t>портативність</a:t>
            </a:r>
            <a:r>
              <a:rPr lang="ru-RU" sz="3200" dirty="0"/>
              <a:t>;</a:t>
            </a:r>
          </a:p>
          <a:p>
            <a:pPr fontAlgn="base"/>
            <a:r>
              <a:rPr lang="ru-RU" sz="3200" dirty="0"/>
              <a:t>–  </a:t>
            </a:r>
            <a:r>
              <a:rPr lang="ru-RU" sz="3200" dirty="0" err="1"/>
              <a:t>зручність</a:t>
            </a:r>
            <a:r>
              <a:rPr lang="ru-RU" sz="3200" dirty="0"/>
              <a:t> </a:t>
            </a:r>
            <a:r>
              <a:rPr lang="ru-RU" sz="3200" dirty="0" err="1"/>
              <a:t>транспортування</a:t>
            </a:r>
            <a:r>
              <a:rPr lang="ru-RU" sz="3200" dirty="0"/>
              <a:t>;</a:t>
            </a:r>
          </a:p>
          <a:p>
            <a:pPr fontAlgn="base"/>
            <a:r>
              <a:rPr lang="ru-RU" sz="3200" dirty="0"/>
              <a:t>– </a:t>
            </a:r>
            <a:r>
              <a:rPr lang="ru-RU" sz="3200" dirty="0" err="1"/>
              <a:t>збереженість</a:t>
            </a:r>
            <a:r>
              <a:rPr lang="ru-RU" sz="3200" dirty="0"/>
              <a:t> (</a:t>
            </a:r>
            <a:r>
              <a:rPr lang="ru-RU" sz="3200" dirty="0" err="1"/>
              <a:t>зносостійкість</a:t>
            </a:r>
            <a:r>
              <a:rPr lang="ru-RU" sz="3200" dirty="0"/>
              <a:t>);</a:t>
            </a:r>
          </a:p>
          <a:p>
            <a:pPr fontAlgn="base"/>
            <a:r>
              <a:rPr lang="ru-RU" sz="3200" dirty="0"/>
              <a:t>–  </a:t>
            </a:r>
            <a:r>
              <a:rPr lang="ru-RU" sz="3200" dirty="0" err="1"/>
              <a:t>універсальний</a:t>
            </a:r>
            <a:r>
              <a:rPr lang="ru-RU" sz="3200" dirty="0"/>
              <a:t> </a:t>
            </a:r>
            <a:r>
              <a:rPr lang="ru-RU" sz="3200" dirty="0" err="1"/>
              <a:t>засіб</a:t>
            </a:r>
            <a:r>
              <a:rPr lang="ru-RU" sz="3200" dirty="0"/>
              <a:t> </a:t>
            </a:r>
            <a:r>
              <a:rPr lang="ru-RU" sz="3200" dirty="0" err="1"/>
              <a:t>накопичення</a:t>
            </a:r>
            <a:r>
              <a:rPr lang="ru-RU" sz="3200" dirty="0"/>
              <a:t>.</a:t>
            </a:r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57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Металеві </a:t>
            </a:r>
            <a:r>
              <a:rPr lang="uk-UA" dirty="0"/>
              <a:t>гроші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68" y="1486446"/>
            <a:ext cx="7600000" cy="513333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/>
              <a:t>грошей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7999" y="1773482"/>
            <a:ext cx="67781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платежу;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???????????????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Чому</a:t>
            </a:r>
            <a:r>
              <a:rPr lang="ru-RU" dirty="0"/>
              <a:t> в монетах </a:t>
            </a:r>
            <a:r>
              <a:rPr lang="ru-RU" dirty="0" err="1"/>
              <a:t>кількість</a:t>
            </a:r>
            <a:r>
              <a:rPr lang="ru-RU" dirty="0"/>
              <a:t> золота </a:t>
            </a:r>
            <a:r>
              <a:rPr lang="ru-RU" dirty="0" err="1"/>
              <a:t>зменшується</a:t>
            </a:r>
            <a:r>
              <a:rPr lang="ru-RU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62843"/>
            <a:ext cx="3703086" cy="2073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53" y="2062843"/>
            <a:ext cx="3116258" cy="20737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1336</TotalTime>
  <Words>578</Words>
  <Application>Microsoft Office PowerPoint</Application>
  <PresentationFormat>Широкоэкранный</PresentationFormat>
  <Paragraphs>141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Equation</vt:lpstr>
      <vt:lpstr>Метаморфози грошей Від минулого до майбутнього</vt:lpstr>
      <vt:lpstr>Початки економіки. Простий натуральний обмін</vt:lpstr>
      <vt:lpstr>А якщо є універсальний товар…</vt:lpstr>
      <vt:lpstr>Який буває універсальний товар</vt:lpstr>
      <vt:lpstr>А може бути…</vt:lpstr>
      <vt:lpstr>Властивості універсального товару</vt:lpstr>
      <vt:lpstr>Металеві гроші </vt:lpstr>
      <vt:lpstr>Функції грошей</vt:lpstr>
      <vt:lpstr>Чому в монетах кількість золота зменшується?</vt:lpstr>
      <vt:lpstr>Чому золота завжди не вистачає?</vt:lpstr>
      <vt:lpstr>Скільки потрібно грошей і економіці</vt:lpstr>
      <vt:lpstr>Паперові гроші. Третя революція</vt:lpstr>
      <vt:lpstr>Як обмінюються паперові гроші</vt:lpstr>
      <vt:lpstr>Фінансові кризи =&gt; криза економіки</vt:lpstr>
      <vt:lpstr>Золоті лихоманки</vt:lpstr>
      <vt:lpstr>1-а світова війна</vt:lpstr>
      <vt:lpstr>Велика депресія з 1929 по 1933 рік</vt:lpstr>
      <vt:lpstr>2-а світова війна</vt:lpstr>
      <vt:lpstr>Деякі підсумки війни</vt:lpstr>
      <vt:lpstr>Крах Бреттон-Вудской системы</vt:lpstr>
      <vt:lpstr>Четверта революція.  У чому цінність грошей</vt:lpstr>
      <vt:lpstr>Як формується сучасний обмінний курс</vt:lpstr>
      <vt:lpstr>Електроні гроші</vt:lpstr>
      <vt:lpstr>Електронні гроші.  П'ята революція ???</vt:lpstr>
      <vt:lpstr>Показники змін</vt:lpstr>
      <vt:lpstr>Держ борг та ВВП США</vt:lpstr>
      <vt:lpstr>Фінансові інструменти. Фінансовий ринок</vt:lpstr>
      <vt:lpstr>Старі питання нові відповіді</vt:lpstr>
      <vt:lpstr>До нових зустрічей!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Метаморфозы денег</dc:title>
  <dc:creator>Kozin</dc:creator>
  <cp:lastModifiedBy>Kozin</cp:lastModifiedBy>
  <cp:revision>42</cp:revision>
  <dcterms:created xsi:type="dcterms:W3CDTF">2018-11-17T06:01:53Z</dcterms:created>
  <dcterms:modified xsi:type="dcterms:W3CDTF">2019-10-19T14:29:05Z</dcterms:modified>
</cp:coreProperties>
</file>