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58EB-F30B-49A5-8DEC-A4C8A82C17F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26E37C-88E9-4B49-824E-1FD53B121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58EB-F30B-49A5-8DEC-A4C8A82C17F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E37C-88E9-4B49-824E-1FD53B121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58EB-F30B-49A5-8DEC-A4C8A82C17F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E37C-88E9-4B49-824E-1FD53B121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3558EB-F30B-49A5-8DEC-A4C8A82C17F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826E37C-88E9-4B49-824E-1FD53B121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58EB-F30B-49A5-8DEC-A4C8A82C17F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E37C-88E9-4B49-824E-1FD53B121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58EB-F30B-49A5-8DEC-A4C8A82C17F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E37C-88E9-4B49-824E-1FD53B121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E37C-88E9-4B49-824E-1FD53B121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58EB-F30B-49A5-8DEC-A4C8A82C17F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58EB-F30B-49A5-8DEC-A4C8A82C17F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E37C-88E9-4B49-824E-1FD53B121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58EB-F30B-49A5-8DEC-A4C8A82C17F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E37C-88E9-4B49-824E-1FD53B121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3558EB-F30B-49A5-8DEC-A4C8A82C17F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26E37C-88E9-4B49-824E-1FD53B121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58EB-F30B-49A5-8DEC-A4C8A82C17F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26E37C-88E9-4B49-824E-1FD53B121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3558EB-F30B-49A5-8DEC-A4C8A82C17FC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826E37C-88E9-4B49-824E-1FD53B121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/>
              <a:t>Успадкування</a:t>
            </a:r>
            <a:r>
              <a:rPr lang="ru-RU" b="1" dirty="0"/>
              <a:t> </a:t>
            </a:r>
            <a:r>
              <a:rPr lang="ru-RU" b="1" dirty="0" err="1"/>
              <a:t>ознак</a:t>
            </a:r>
            <a:r>
              <a:rPr lang="ru-RU" b="1" dirty="0"/>
              <a:t> </a:t>
            </a:r>
            <a:r>
              <a:rPr lang="ru-RU" b="1" dirty="0" err="1"/>
              <a:t>зчеплених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статтю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305800" cy="1981200"/>
          </a:xfrm>
        </p:spPr>
        <p:txBody>
          <a:bodyPr/>
          <a:lstStyle/>
          <a:p>
            <a:r>
              <a:rPr lang="uk-UA" dirty="0" smtClean="0"/>
              <a:t>додаток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8600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8. </a:t>
            </a:r>
            <a:r>
              <a:rPr lang="ru-RU" dirty="0" err="1" smtClean="0"/>
              <a:t>Рецесивний</a:t>
            </a:r>
            <a:r>
              <a:rPr lang="ru-RU" dirty="0" smtClean="0"/>
              <a:t> ген </a:t>
            </a:r>
            <a:r>
              <a:rPr lang="ru-RU" dirty="0" err="1" smtClean="0"/>
              <a:t>гемофілії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в </a:t>
            </a:r>
            <a:r>
              <a:rPr lang="ru-RU" dirty="0" err="1" smtClean="0"/>
              <a:t>Х-хромосомі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дівчини</a:t>
            </a:r>
            <a:r>
              <a:rPr lang="ru-RU" dirty="0" smtClean="0"/>
              <a:t> </a:t>
            </a:r>
            <a:r>
              <a:rPr lang="ru-RU" dirty="0" err="1" smtClean="0"/>
              <a:t>хворіє</a:t>
            </a:r>
            <a:r>
              <a:rPr lang="ru-RU" dirty="0" smtClean="0"/>
              <a:t> на </a:t>
            </a:r>
            <a:r>
              <a:rPr lang="ru-RU" dirty="0" err="1" smtClean="0"/>
              <a:t>гемофілію</a:t>
            </a:r>
            <a:r>
              <a:rPr lang="ru-RU" dirty="0" smtClean="0"/>
              <a:t>, а </a:t>
            </a:r>
            <a:r>
              <a:rPr lang="ru-RU" dirty="0" err="1" smtClean="0"/>
              <a:t>мати</a:t>
            </a:r>
            <a:r>
              <a:rPr lang="ru-RU" dirty="0" smtClean="0"/>
              <a:t> здорова </a:t>
            </a:r>
            <a:r>
              <a:rPr lang="ru-RU" dirty="0" err="1" smtClean="0"/>
              <a:t>і</a:t>
            </a:r>
            <a:r>
              <a:rPr lang="ru-RU" dirty="0" smtClean="0"/>
              <a:t> походить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сім’ї</a:t>
            </a:r>
            <a:r>
              <a:rPr lang="ru-RU" dirty="0" smtClean="0"/>
              <a:t>, де </a:t>
            </a:r>
            <a:r>
              <a:rPr lang="ru-RU" dirty="0" err="1" smtClean="0"/>
              <a:t>ніхто</a:t>
            </a:r>
            <a:r>
              <a:rPr lang="ru-RU" dirty="0" smtClean="0"/>
              <a:t> не </a:t>
            </a:r>
            <a:r>
              <a:rPr lang="ru-RU" dirty="0" err="1" smtClean="0"/>
              <a:t>хворів</a:t>
            </a:r>
            <a:r>
              <a:rPr lang="ru-RU" dirty="0" smtClean="0"/>
              <a:t> на </a:t>
            </a:r>
            <a:r>
              <a:rPr lang="ru-RU" dirty="0" err="1" smtClean="0"/>
              <a:t>гемофілію</a:t>
            </a:r>
            <a:r>
              <a:rPr lang="ru-RU" dirty="0" smtClean="0"/>
              <a:t>. </a:t>
            </a:r>
            <a:r>
              <a:rPr lang="ru-RU" dirty="0" err="1" smtClean="0"/>
              <a:t>Дівчина</a:t>
            </a:r>
            <a:r>
              <a:rPr lang="ru-RU" dirty="0" smtClean="0"/>
              <a:t> </a:t>
            </a:r>
            <a:r>
              <a:rPr lang="ru-RU" dirty="0" err="1" smtClean="0"/>
              <a:t>вийшла</a:t>
            </a:r>
            <a:r>
              <a:rPr lang="ru-RU" dirty="0" smtClean="0"/>
              <a:t> </a:t>
            </a:r>
            <a:r>
              <a:rPr lang="ru-RU" dirty="0" err="1" smtClean="0"/>
              <a:t>заміж</a:t>
            </a:r>
            <a:r>
              <a:rPr lang="ru-RU" dirty="0" smtClean="0"/>
              <a:t> за здорового юнака.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сказати</a:t>
            </a:r>
            <a:r>
              <a:rPr lang="ru-RU" dirty="0" smtClean="0"/>
              <a:t> про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майбутніх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?</a:t>
            </a:r>
          </a:p>
          <a:p>
            <a:r>
              <a:rPr lang="ru-RU" dirty="0" smtClean="0"/>
              <a:t>2. Здорова </a:t>
            </a:r>
            <a:r>
              <a:rPr lang="ru-RU" dirty="0" err="1" smtClean="0"/>
              <a:t>жінка</a:t>
            </a:r>
            <a:r>
              <a:rPr lang="ru-RU" dirty="0" smtClean="0"/>
              <a:t>, брат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хворіє</a:t>
            </a:r>
            <a:r>
              <a:rPr lang="ru-RU" dirty="0" smtClean="0"/>
              <a:t> на </a:t>
            </a:r>
            <a:r>
              <a:rPr lang="ru-RU" dirty="0" err="1" smtClean="0"/>
              <a:t>гемофілію</a:t>
            </a:r>
            <a:r>
              <a:rPr lang="ru-RU" dirty="0" smtClean="0"/>
              <a:t>, </a:t>
            </a:r>
            <a:r>
              <a:rPr lang="ru-RU" dirty="0" err="1" smtClean="0"/>
              <a:t>вийшла</a:t>
            </a:r>
            <a:r>
              <a:rPr lang="ru-RU" dirty="0" smtClean="0"/>
              <a:t> </a:t>
            </a:r>
            <a:r>
              <a:rPr lang="ru-RU" dirty="0" err="1" smtClean="0"/>
              <a:t>заміж</a:t>
            </a:r>
            <a:r>
              <a:rPr lang="ru-RU" dirty="0" smtClean="0"/>
              <a:t> за здорового </a:t>
            </a:r>
            <a:r>
              <a:rPr lang="ru-RU" dirty="0" err="1" smtClean="0"/>
              <a:t>чоловіка</a:t>
            </a:r>
            <a:r>
              <a:rPr lang="ru-RU" dirty="0" smtClean="0"/>
              <a:t>. У них </a:t>
            </a:r>
            <a:r>
              <a:rPr lang="ru-RU" dirty="0" err="1" smtClean="0"/>
              <a:t>народилася</a:t>
            </a:r>
            <a:r>
              <a:rPr lang="ru-RU" dirty="0" smtClean="0"/>
              <a:t> </a:t>
            </a:r>
            <a:r>
              <a:rPr lang="ru-RU" dirty="0" err="1" smtClean="0"/>
              <a:t>дитина</a:t>
            </a:r>
            <a:r>
              <a:rPr lang="ru-RU" dirty="0" smtClean="0"/>
              <a:t>, хвора на </a:t>
            </a:r>
            <a:r>
              <a:rPr lang="ru-RU" dirty="0" err="1" smtClean="0"/>
              <a:t>гемофілію</a:t>
            </a:r>
            <a:r>
              <a:rPr lang="ru-RU" dirty="0" smtClean="0"/>
              <a:t>. Яка </a:t>
            </a:r>
            <a:r>
              <a:rPr lang="ru-RU" dirty="0" err="1" smtClean="0"/>
              <a:t>ймовірність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друга </a:t>
            </a:r>
            <a:r>
              <a:rPr lang="ru-RU" dirty="0" err="1" smtClean="0"/>
              <a:t>дитина</a:t>
            </a:r>
            <a:r>
              <a:rPr lang="ru-RU" dirty="0" smtClean="0"/>
              <a:t> буде </a:t>
            </a:r>
            <a:r>
              <a:rPr lang="ru-RU" dirty="0" err="1" smtClean="0"/>
              <a:t>гемофіліком</a:t>
            </a:r>
            <a:r>
              <a:rPr lang="ru-RU" dirty="0" smtClean="0"/>
              <a:t>?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Якого</a:t>
            </a:r>
            <a:r>
              <a:rPr lang="ru-RU" dirty="0" smtClean="0"/>
              <a:t> потомства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чекати</a:t>
            </a:r>
            <a:r>
              <a:rPr lang="ru-RU" dirty="0" smtClean="0"/>
              <a:t> у </a:t>
            </a:r>
            <a:r>
              <a:rPr lang="ru-RU" dirty="0" err="1" smtClean="0"/>
              <a:t>шлюбі</a:t>
            </a:r>
            <a:r>
              <a:rPr lang="ru-RU" dirty="0" smtClean="0"/>
              <a:t> </a:t>
            </a:r>
            <a:r>
              <a:rPr lang="ru-RU" dirty="0" err="1" smtClean="0"/>
              <a:t>чоловіка-гемофіліка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жінкою</a:t>
            </a:r>
            <a:r>
              <a:rPr lang="ru-RU" dirty="0" smtClean="0"/>
              <a:t>, яка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носієм</a:t>
            </a:r>
            <a:r>
              <a:rPr lang="ru-RU" dirty="0" smtClean="0"/>
              <a:t> гена </a:t>
            </a:r>
            <a:r>
              <a:rPr lang="ru-RU" dirty="0" err="1" smtClean="0"/>
              <a:t>гемофілії</a:t>
            </a:r>
            <a:r>
              <a:rPr lang="ru-RU" dirty="0" smtClean="0"/>
              <a:t>?</a:t>
            </a:r>
          </a:p>
          <a:p>
            <a:r>
              <a:rPr lang="ru-RU" b="1" dirty="0" err="1" smtClean="0"/>
              <a:t>Розв'язання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Picture 2" descr="https://uahistory.co/zno/general-biology-a-collection-of-tasks-2020-barna/general-biology-a-collection-of-tasks-2020-barna.files/image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4410075" cy="1847851"/>
          </a:xfrm>
          <a:prstGeom prst="rect">
            <a:avLst/>
          </a:prstGeom>
          <a:noFill/>
        </p:spPr>
      </p:pic>
      <p:pic>
        <p:nvPicPr>
          <p:cNvPr id="34820" name="Picture 4" descr="https://uahistory.co/zno/general-biology-a-collection-of-tasks-2020-barna/general-biology-a-collection-of-tasks-2020-barna.files/image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650" y="0"/>
            <a:ext cx="4324350" cy="496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9. Яка </a:t>
            </a:r>
            <a:r>
              <a:rPr lang="ru-RU" dirty="0" err="1" smtClean="0"/>
              <a:t>ймовірність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хлопчиків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дівчаток</a:t>
            </a:r>
            <a:r>
              <a:rPr lang="ru-RU" dirty="0" smtClean="0"/>
              <a:t> у </a:t>
            </a:r>
            <a:r>
              <a:rPr lang="ru-RU" dirty="0" err="1" smtClean="0"/>
              <a:t>сім’ї</a:t>
            </a:r>
            <a:r>
              <a:rPr lang="ru-RU" dirty="0" smtClean="0"/>
              <a:t>,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— </a:t>
            </a:r>
            <a:r>
              <a:rPr lang="ru-RU" dirty="0" err="1" smtClean="0"/>
              <a:t>носій</a:t>
            </a:r>
            <a:r>
              <a:rPr lang="ru-RU" dirty="0" smtClean="0"/>
              <a:t> </a:t>
            </a:r>
            <a:r>
              <a:rPr lang="ru-RU" dirty="0" err="1" smtClean="0"/>
              <a:t>рецесивного</a:t>
            </a:r>
            <a:r>
              <a:rPr lang="ru-RU" dirty="0" smtClean="0"/>
              <a:t> летального гена, </a:t>
            </a:r>
            <a:r>
              <a:rPr lang="ru-RU" dirty="0" err="1" smtClean="0"/>
              <a:t>зчепленого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статтю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загибель</a:t>
            </a:r>
            <a:r>
              <a:rPr lang="ru-RU" dirty="0" smtClean="0"/>
              <a:t> </a:t>
            </a:r>
            <a:r>
              <a:rPr lang="ru-RU" dirty="0" err="1" smtClean="0"/>
              <a:t>зародка</a:t>
            </a:r>
            <a:r>
              <a:rPr lang="ru-RU" dirty="0" smtClean="0"/>
              <a:t> на </a:t>
            </a:r>
            <a:r>
              <a:rPr lang="ru-RU" dirty="0" err="1" smtClean="0"/>
              <a:t>ранніх</a:t>
            </a:r>
            <a:r>
              <a:rPr lang="ru-RU" dirty="0" smtClean="0"/>
              <a:t> </a:t>
            </a:r>
            <a:r>
              <a:rPr lang="ru-RU" dirty="0" err="1" smtClean="0"/>
              <a:t>стадіях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?</a:t>
            </a:r>
          </a:p>
          <a:p>
            <a:r>
              <a:rPr lang="ru-RU" b="1" dirty="0" err="1" smtClean="0"/>
              <a:t>Розв’язання</a:t>
            </a:r>
            <a:endParaRPr lang="ru-RU" dirty="0"/>
          </a:p>
        </p:txBody>
      </p:sp>
      <p:pic>
        <p:nvPicPr>
          <p:cNvPr id="35842" name="Picture 2" descr="https://uahistory.co/zno/general-biology-a-collection-of-tasks-2020-barna/general-biology-a-collection-of-tasks-2020-barna.files/image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1"/>
            <a:ext cx="5976664" cy="318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10. </a:t>
            </a:r>
            <a:r>
              <a:rPr lang="ru-RU" dirty="0" err="1" smtClean="0"/>
              <a:t>Жінка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нормальним</a:t>
            </a:r>
            <a:r>
              <a:rPr lang="ru-RU" dirty="0" smtClean="0"/>
              <a:t> </a:t>
            </a:r>
            <a:r>
              <a:rPr lang="ru-RU" dirty="0" err="1" smtClean="0"/>
              <a:t>згортанням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(</a:t>
            </a:r>
            <a:r>
              <a:rPr lang="ru-RU" dirty="0" err="1" smtClean="0"/>
              <a:t>група</a:t>
            </a:r>
            <a:r>
              <a:rPr lang="ru-RU" dirty="0" smtClean="0"/>
              <a:t> А) </a:t>
            </a:r>
            <a:r>
              <a:rPr lang="ru-RU" dirty="0" err="1" smtClean="0"/>
              <a:t>вийшла</a:t>
            </a:r>
            <a:r>
              <a:rPr lang="ru-RU" dirty="0" smtClean="0"/>
              <a:t> </a:t>
            </a:r>
            <a:r>
              <a:rPr lang="ru-RU" dirty="0" err="1" smtClean="0"/>
              <a:t>заміж</a:t>
            </a:r>
            <a:r>
              <a:rPr lang="ru-RU" dirty="0" smtClean="0"/>
              <a:t> за·здорового </a:t>
            </a:r>
            <a:r>
              <a:rPr lang="ru-RU" dirty="0" err="1" smtClean="0"/>
              <a:t>чоловіка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групою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В.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шлюбу</a:t>
            </a:r>
            <a:r>
              <a:rPr lang="ru-RU" dirty="0" smtClean="0"/>
              <a:t> </a:t>
            </a:r>
            <a:r>
              <a:rPr lang="ru-RU" dirty="0" err="1" smtClean="0"/>
              <a:t>народилося</a:t>
            </a:r>
            <a:r>
              <a:rPr lang="ru-RU" dirty="0" smtClean="0"/>
              <a:t> </a:t>
            </a:r>
            <a:r>
              <a:rPr lang="ru-RU" dirty="0" err="1" smtClean="0"/>
              <a:t>троє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: Катя — здорова,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А; </a:t>
            </a:r>
            <a:r>
              <a:rPr lang="ru-RU" dirty="0" err="1" smtClean="0"/>
              <a:t>Віктор</a:t>
            </a:r>
            <a:r>
              <a:rPr lang="ru-RU" dirty="0" smtClean="0"/>
              <a:t> — здоровий,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О; Семен — </a:t>
            </a:r>
            <a:r>
              <a:rPr lang="ru-RU" dirty="0" err="1" smtClean="0"/>
              <a:t>гемофілік</a:t>
            </a:r>
            <a:r>
              <a:rPr lang="ru-RU" dirty="0" smtClean="0"/>
              <a:t>,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А. </a:t>
            </a:r>
            <a:r>
              <a:rPr lang="ru-RU" dirty="0" err="1" smtClean="0"/>
              <a:t>Відомо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батьки </a:t>
            </a: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здоровими</a:t>
            </a:r>
            <a:r>
              <a:rPr lang="ru-RU" dirty="0" smtClean="0"/>
              <a:t>: </a:t>
            </a:r>
            <a:r>
              <a:rPr lang="ru-RU" dirty="0" err="1" smtClean="0"/>
              <a:t>мати</a:t>
            </a:r>
            <a:r>
              <a:rPr lang="ru-RU" dirty="0" smtClean="0"/>
              <a:t> мала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О, а </a:t>
            </a:r>
            <a:r>
              <a:rPr lang="ru-RU" dirty="0" err="1" smtClean="0"/>
              <a:t>батько</a:t>
            </a:r>
            <a:r>
              <a:rPr lang="ru-RU" dirty="0" smtClean="0"/>
              <a:t> — АВ. У </a:t>
            </a:r>
            <a:r>
              <a:rPr lang="ru-RU" dirty="0" err="1" smtClean="0"/>
              <a:t>чоловіка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здорові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— А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відповідно</a:t>
            </a:r>
            <a:r>
              <a:rPr lang="ru-RU" dirty="0" smtClean="0"/>
              <a:t>. </a:t>
            </a:r>
            <a:r>
              <a:rPr lang="ru-RU" dirty="0" err="1" smtClean="0"/>
              <a:t>З’ясуйте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кого Семен </a:t>
            </a:r>
            <a:r>
              <a:rPr lang="ru-RU" dirty="0" err="1" smtClean="0"/>
              <a:t>успадкував</a:t>
            </a:r>
            <a:r>
              <a:rPr lang="ru-RU" dirty="0" smtClean="0"/>
              <a:t> </a:t>
            </a:r>
            <a:r>
              <a:rPr lang="ru-RU" dirty="0" err="1" smtClean="0"/>
              <a:t>гемофілію</a:t>
            </a:r>
            <a:r>
              <a:rPr lang="ru-RU" dirty="0" smtClean="0"/>
              <a:t>. </a:t>
            </a:r>
            <a:r>
              <a:rPr lang="ru-RU" dirty="0" err="1" smtClean="0"/>
              <a:t>Визначте</a:t>
            </a:r>
            <a:r>
              <a:rPr lang="ru-RU" dirty="0" smtClean="0"/>
              <a:t> </a:t>
            </a:r>
            <a:r>
              <a:rPr lang="ru-RU" dirty="0" err="1" smtClean="0"/>
              <a:t>генотипи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згаданих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Розв’язання</a:t>
            </a:r>
            <a:endParaRPr lang="ru-RU" dirty="0"/>
          </a:p>
        </p:txBody>
      </p:sp>
      <p:pic>
        <p:nvPicPr>
          <p:cNvPr id="36866" name="Picture 2" descr="https://uahistory.co/zno/general-biology-a-collection-of-tasks-2020-barna/general-biology-a-collection-of-tasks-2020-barna.files/image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4957336" cy="2664296"/>
          </a:xfrm>
          <a:prstGeom prst="rect">
            <a:avLst/>
          </a:prstGeom>
          <a:noFill/>
        </p:spPr>
      </p:pic>
      <p:pic>
        <p:nvPicPr>
          <p:cNvPr id="36868" name="Picture 4" descr="https://uahistory.co/zno/general-biology-a-collection-of-tasks-2020-barna/general-biology-a-collection-of-tasks-2020-barna.files/image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075" y="4077072"/>
            <a:ext cx="4352925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7160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11. </a:t>
            </a:r>
            <a:r>
              <a:rPr lang="ru-RU" dirty="0" err="1" smtClean="0"/>
              <a:t>Чоловік-дальтонік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групою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І</a:t>
            </a:r>
            <a:r>
              <a:rPr lang="ru-RU" baseline="30000" dirty="0" smtClean="0"/>
              <a:t>А</a:t>
            </a:r>
            <a:r>
              <a:rPr lang="ru-RU" dirty="0" smtClean="0"/>
              <a:t>І</a:t>
            </a:r>
            <a:r>
              <a:rPr lang="ru-RU" baseline="30000" dirty="0" smtClean="0"/>
              <a:t>В</a:t>
            </a:r>
            <a:r>
              <a:rPr lang="ru-RU" dirty="0" smtClean="0"/>
              <a:t> </a:t>
            </a:r>
            <a:r>
              <a:rPr lang="ru-RU" dirty="0" err="1" smtClean="0"/>
              <a:t>одружився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жінкою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нормальний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А.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шлюбу</a:t>
            </a:r>
            <a:r>
              <a:rPr lang="ru-RU" dirty="0" smtClean="0"/>
              <a:t> </a:t>
            </a:r>
            <a:r>
              <a:rPr lang="ru-RU" dirty="0" err="1" smtClean="0"/>
              <a:t>народилося</a:t>
            </a:r>
            <a:r>
              <a:rPr lang="ru-RU" dirty="0" smtClean="0"/>
              <a:t> </a:t>
            </a:r>
            <a:r>
              <a:rPr lang="ru-RU" dirty="0" err="1" smtClean="0"/>
              <a:t>двоє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: </a:t>
            </a:r>
            <a:r>
              <a:rPr lang="ru-RU" dirty="0" err="1" smtClean="0"/>
              <a:t>дівчинка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нормальним</a:t>
            </a:r>
            <a:r>
              <a:rPr lang="ru-RU" dirty="0" smtClean="0"/>
              <a:t> </a:t>
            </a:r>
            <a:r>
              <a:rPr lang="ru-RU" dirty="0" err="1" smtClean="0"/>
              <a:t>зором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групою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А та хлопчик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нормальним</a:t>
            </a:r>
            <a:r>
              <a:rPr lang="ru-RU" dirty="0" smtClean="0"/>
              <a:t> </a:t>
            </a:r>
            <a:r>
              <a:rPr lang="ru-RU" dirty="0" err="1" smtClean="0"/>
              <a:t>зором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групою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В. </a:t>
            </a:r>
            <a:r>
              <a:rPr lang="ru-RU" dirty="0" err="1" smtClean="0"/>
              <a:t>Визначте</a:t>
            </a:r>
            <a:r>
              <a:rPr lang="ru-RU" dirty="0" smtClean="0"/>
              <a:t> </a:t>
            </a:r>
            <a:r>
              <a:rPr lang="ru-RU" dirty="0" err="1" smtClean="0"/>
              <a:t>генотипи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.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сім’ї</a:t>
            </a:r>
            <a:r>
              <a:rPr lang="ru-RU" dirty="0" smtClean="0"/>
              <a:t> </a:t>
            </a:r>
            <a:r>
              <a:rPr lang="ru-RU" dirty="0" err="1" smtClean="0"/>
              <a:t>народитися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групами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? Яка </a:t>
            </a:r>
            <a:r>
              <a:rPr lang="ru-RU" dirty="0" err="1" smtClean="0"/>
              <a:t>ймовірність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дітей-дальтоніків</a:t>
            </a:r>
            <a:r>
              <a:rPr lang="ru-RU" dirty="0" smtClean="0"/>
              <a:t>?</a:t>
            </a:r>
          </a:p>
          <a:p>
            <a:r>
              <a:rPr lang="ru-RU" b="1" dirty="0" err="1" smtClean="0"/>
              <a:t>Розв’язання</a:t>
            </a:r>
            <a:endParaRPr lang="ru-RU" dirty="0"/>
          </a:p>
        </p:txBody>
      </p:sp>
      <p:pic>
        <p:nvPicPr>
          <p:cNvPr id="37890" name="Picture 2" descr="https://uahistory.co/zno/general-biology-a-collection-of-tasks-2020-barna/general-biology-a-collection-of-tasks-2020-barna.files/image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05672"/>
            <a:ext cx="4909732" cy="2952328"/>
          </a:xfrm>
          <a:prstGeom prst="rect">
            <a:avLst/>
          </a:prstGeom>
          <a:noFill/>
        </p:spPr>
      </p:pic>
      <p:pic>
        <p:nvPicPr>
          <p:cNvPr id="37892" name="Picture 4" descr="https://uahistory.co/zno/general-biology-a-collection-of-tasks-2020-barna/general-biology-a-collection-of-tasks-2020-barna.files/image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075" y="0"/>
            <a:ext cx="435292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Дівчатка</a:t>
            </a:r>
            <a:r>
              <a:rPr lang="ru-RU" dirty="0" smtClean="0"/>
              <a:t>:</a:t>
            </a:r>
          </a:p>
          <a:p>
            <a:r>
              <a:rPr lang="en-US" dirty="0" smtClean="0"/>
              <a:t>II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нормальний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— 2/16 = 12,5%;</a:t>
            </a:r>
          </a:p>
          <a:p>
            <a:r>
              <a:rPr lang="en-US" dirty="0" smtClean="0"/>
              <a:t>III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нормальний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— 1/16 = 6,25%;</a:t>
            </a:r>
          </a:p>
          <a:p>
            <a:r>
              <a:rPr lang="en-US" dirty="0" smtClean="0"/>
              <a:t>IV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нормальний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— 1/16 = 6,25%;</a:t>
            </a:r>
          </a:p>
          <a:p>
            <a:r>
              <a:rPr lang="en-US" dirty="0" smtClean="0"/>
              <a:t>II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дальтонік</a:t>
            </a:r>
            <a:r>
              <a:rPr lang="ru-RU" dirty="0" smtClean="0"/>
              <a:t> — 2/16 = 12,5%;</a:t>
            </a:r>
          </a:p>
          <a:p>
            <a:r>
              <a:rPr lang="en-US" dirty="0" smtClean="0"/>
              <a:t>III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дальтонік</a:t>
            </a:r>
            <a:r>
              <a:rPr lang="ru-RU" dirty="0" smtClean="0"/>
              <a:t> — 1/16 = 6,25%;</a:t>
            </a:r>
          </a:p>
          <a:p>
            <a:r>
              <a:rPr lang="en-US" dirty="0" smtClean="0"/>
              <a:t>IV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дальтонік</a:t>
            </a:r>
            <a:r>
              <a:rPr lang="ru-RU" dirty="0" smtClean="0"/>
              <a:t> — 1/16 = 6,25%;</a:t>
            </a:r>
          </a:p>
          <a:p>
            <a:r>
              <a:rPr lang="ru-RU" dirty="0" smtClean="0"/>
              <a:t>Хлопчики:</a:t>
            </a:r>
          </a:p>
          <a:p>
            <a:r>
              <a:rPr lang="en-US" dirty="0" smtClean="0"/>
              <a:t>II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нормальний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— 2/16 = 12,5%;</a:t>
            </a:r>
          </a:p>
          <a:p>
            <a:r>
              <a:rPr lang="en-US" dirty="0" smtClean="0"/>
              <a:t>III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нормальний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— 1/16 = 6,25%;</a:t>
            </a:r>
          </a:p>
          <a:p>
            <a:r>
              <a:rPr lang="en-US" dirty="0" smtClean="0"/>
              <a:t>IV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нормальний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— 1/16 = 6,25%;</a:t>
            </a:r>
          </a:p>
          <a:p>
            <a:r>
              <a:rPr lang="en-US" dirty="0" smtClean="0"/>
              <a:t>II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дальтонік</a:t>
            </a:r>
            <a:r>
              <a:rPr lang="ru-RU" dirty="0" smtClean="0"/>
              <a:t> — 2/16 = 12,5% ;</a:t>
            </a:r>
          </a:p>
          <a:p>
            <a:r>
              <a:rPr lang="en-US" dirty="0" smtClean="0"/>
              <a:t>III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дальтонік</a:t>
            </a:r>
            <a:r>
              <a:rPr lang="ru-RU" dirty="0" smtClean="0"/>
              <a:t> — 1/16 = 6,25%;</a:t>
            </a:r>
          </a:p>
          <a:p>
            <a:r>
              <a:rPr lang="en-US" dirty="0" smtClean="0"/>
              <a:t>IV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дальтонік</a:t>
            </a:r>
            <a:r>
              <a:rPr lang="ru-RU" dirty="0" smtClean="0"/>
              <a:t> — 1/16 = 6,25%.</a:t>
            </a:r>
          </a:p>
          <a:p>
            <a:r>
              <a:rPr lang="ru-RU" b="1" dirty="0" err="1" smtClean="0"/>
              <a:t>Відповідь</a:t>
            </a:r>
            <a:r>
              <a:rPr lang="ru-RU" b="1" dirty="0" smtClean="0"/>
              <a:t>.</a:t>
            </a:r>
            <a:r>
              <a:rPr lang="ru-RU" dirty="0" smtClean="0"/>
              <a:t> Генотип </a:t>
            </a:r>
            <a:r>
              <a:rPr lang="ru-RU" dirty="0" err="1" smtClean="0"/>
              <a:t>матері</a:t>
            </a:r>
            <a:r>
              <a:rPr lang="ru-RU" dirty="0" smtClean="0"/>
              <a:t> — </a:t>
            </a:r>
            <a:r>
              <a:rPr lang="ru-RU" dirty="0" err="1" smtClean="0"/>
              <a:t>І</a:t>
            </a:r>
            <a:r>
              <a:rPr lang="ru-RU" baseline="30000" dirty="0" err="1" smtClean="0"/>
              <a:t>А</a:t>
            </a:r>
            <a:r>
              <a:rPr lang="ru-RU" dirty="0" err="1" smtClean="0"/>
              <a:t>І</a:t>
            </a:r>
            <a:r>
              <a:rPr lang="ru-RU" baseline="30000" dirty="0" err="1" smtClean="0"/>
              <a:t>О</a:t>
            </a:r>
            <a:r>
              <a:rPr lang="ru-RU" dirty="0" err="1" smtClean="0"/>
              <a:t>ХСХс</a:t>
            </a:r>
            <a:r>
              <a:rPr lang="ru-RU" dirty="0" smtClean="0"/>
              <a:t>, батька — </a:t>
            </a:r>
            <a:r>
              <a:rPr lang="en-US" dirty="0" smtClean="0"/>
              <a:t>I</a:t>
            </a:r>
            <a:r>
              <a:rPr lang="en-US" baseline="30000" dirty="0" smtClean="0"/>
              <a:t>A</a:t>
            </a:r>
            <a:r>
              <a:rPr lang="en-US" dirty="0" smtClean="0"/>
              <a:t>I</a:t>
            </a:r>
            <a:r>
              <a:rPr lang="ru-RU" baseline="30000" dirty="0" smtClean="0"/>
              <a:t>В</a:t>
            </a:r>
            <a:r>
              <a:rPr lang="en-US" dirty="0" err="1" smtClean="0"/>
              <a:t>XcY</a:t>
            </a:r>
            <a:r>
              <a:rPr lang="en-US" dirty="0" smtClean="0"/>
              <a:t>, </a:t>
            </a:r>
            <a:r>
              <a:rPr lang="ru-RU" dirty="0" err="1" smtClean="0"/>
              <a:t>дівчинки</a:t>
            </a:r>
            <a:r>
              <a:rPr lang="ru-RU" dirty="0" smtClean="0"/>
              <a:t> — </a:t>
            </a:r>
            <a:r>
              <a:rPr lang="ru-RU" dirty="0" err="1" smtClean="0"/>
              <a:t>І</a:t>
            </a:r>
            <a:r>
              <a:rPr lang="ru-RU" baseline="30000" dirty="0" err="1" smtClean="0"/>
              <a:t>А</a:t>
            </a:r>
            <a:r>
              <a:rPr lang="ru-RU" dirty="0" err="1" smtClean="0"/>
              <a:t>І</a:t>
            </a:r>
            <a:r>
              <a:rPr lang="ru-RU" baseline="30000" dirty="0" err="1" smtClean="0"/>
              <a:t>А</a:t>
            </a:r>
            <a:r>
              <a:rPr lang="ru-RU" dirty="0" err="1" smtClean="0"/>
              <a:t>ХСХс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baseline="30000" dirty="0" err="1" smtClean="0"/>
              <a:t>А</a:t>
            </a:r>
            <a:r>
              <a:rPr lang="ru-RU" dirty="0" err="1" smtClean="0"/>
              <a:t>І</a:t>
            </a:r>
            <a:r>
              <a:rPr lang="ru-RU" baseline="30000" dirty="0" err="1" smtClean="0"/>
              <a:t>О</a:t>
            </a:r>
            <a:r>
              <a:rPr lang="ru-RU" dirty="0" err="1" smtClean="0"/>
              <a:t>ХСХс</a:t>
            </a:r>
            <a:r>
              <a:rPr lang="ru-RU" dirty="0" smtClean="0"/>
              <a:t>, хлопчика — </a:t>
            </a:r>
            <a:r>
              <a:rPr lang="ru-RU" dirty="0" err="1" smtClean="0"/>
              <a:t>І</a:t>
            </a:r>
            <a:r>
              <a:rPr lang="ru-RU" baseline="30000" dirty="0" err="1" smtClean="0"/>
              <a:t>В</a:t>
            </a:r>
            <a:r>
              <a:rPr lang="ru-RU" dirty="0" err="1" smtClean="0"/>
              <a:t>І</a:t>
            </a:r>
            <a:r>
              <a:rPr lang="ru-RU" baseline="30000" dirty="0" err="1" smtClean="0"/>
              <a:t>О</a:t>
            </a:r>
            <a:r>
              <a:rPr lang="ru-RU" dirty="0" err="1" smtClean="0"/>
              <a:t>Хс</a:t>
            </a:r>
            <a:r>
              <a:rPr lang="en-US" dirty="0" smtClean="0"/>
              <a:t>Y.</a:t>
            </a:r>
          </a:p>
          <a:p>
            <a:r>
              <a:rPr lang="ru-RU" dirty="0" err="1" smtClean="0"/>
              <a:t>Вірогідність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в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сім’ї</a:t>
            </a:r>
            <a:r>
              <a:rPr lang="ru-RU" dirty="0" smtClean="0"/>
              <a:t> </a:t>
            </a:r>
            <a:r>
              <a:rPr lang="ru-RU" dirty="0" err="1" smtClean="0"/>
              <a:t>дівчинки-дальтоніка</a:t>
            </a:r>
            <a:r>
              <a:rPr lang="ru-RU" dirty="0" smtClean="0"/>
              <a:t> становить 25%, </a:t>
            </a:r>
            <a:r>
              <a:rPr lang="ru-RU" dirty="0" err="1" smtClean="0"/>
              <a:t>хлопчика-дальтоніка</a:t>
            </a:r>
            <a:r>
              <a:rPr lang="ru-RU" dirty="0" smtClean="0"/>
              <a:t> — </a:t>
            </a:r>
            <a:r>
              <a:rPr lang="ru-RU" dirty="0" err="1" smtClean="0"/>
              <a:t>теж</a:t>
            </a:r>
            <a:r>
              <a:rPr lang="ru-RU" dirty="0" smtClean="0"/>
              <a:t> 25%.</a:t>
            </a:r>
          </a:p>
          <a:p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вірогідність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дитини-дальтоніка</a:t>
            </a:r>
            <a:r>
              <a:rPr lang="ru-RU" dirty="0" smtClean="0"/>
              <a:t> становить 50%.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сім’ї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народитися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групами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12. </a:t>
            </a:r>
            <a:r>
              <a:rPr lang="ru-RU" dirty="0" err="1" smtClean="0"/>
              <a:t>Чоловік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блакитними</a:t>
            </a:r>
            <a:r>
              <a:rPr lang="ru-RU" dirty="0" smtClean="0"/>
              <a:t> </a:t>
            </a:r>
            <a:r>
              <a:rPr lang="ru-RU" dirty="0" err="1" smtClean="0"/>
              <a:t>очима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нормальним</a:t>
            </a:r>
            <a:r>
              <a:rPr lang="ru-RU" dirty="0" smtClean="0"/>
              <a:t> </a:t>
            </a:r>
            <a:r>
              <a:rPr lang="ru-RU" dirty="0" err="1" smtClean="0"/>
              <a:t>зором</a:t>
            </a:r>
            <a:r>
              <a:rPr lang="ru-RU" dirty="0" smtClean="0"/>
              <a:t>, батьки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сірі</a:t>
            </a:r>
            <a:r>
              <a:rPr lang="ru-RU" dirty="0" smtClean="0"/>
              <a:t> </a:t>
            </a:r>
            <a:r>
              <a:rPr lang="ru-RU" dirty="0" err="1" smtClean="0"/>
              <a:t>очі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нормальний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, </a:t>
            </a:r>
            <a:r>
              <a:rPr lang="ru-RU" dirty="0" err="1" smtClean="0"/>
              <a:t>одружився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жінкою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мала </a:t>
            </a:r>
            <a:r>
              <a:rPr lang="ru-RU" dirty="0" err="1" smtClean="0"/>
              <a:t>нормальний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сірі</a:t>
            </a:r>
            <a:r>
              <a:rPr lang="ru-RU" dirty="0" smtClean="0"/>
              <a:t> </a:t>
            </a:r>
            <a:r>
              <a:rPr lang="ru-RU" dirty="0" err="1" smtClean="0"/>
              <a:t>очі</a:t>
            </a:r>
            <a:r>
              <a:rPr lang="ru-RU" dirty="0" smtClean="0"/>
              <a:t>. Батьки </a:t>
            </a: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сірі</a:t>
            </a:r>
            <a:r>
              <a:rPr lang="ru-RU" dirty="0" smtClean="0"/>
              <a:t> </a:t>
            </a:r>
            <a:r>
              <a:rPr lang="ru-RU" dirty="0" err="1" smtClean="0"/>
              <a:t>очі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нормальний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, а </a:t>
            </a:r>
            <a:r>
              <a:rPr lang="ru-RU" dirty="0" err="1" smtClean="0"/>
              <a:t>блакитноокий</a:t>
            </a:r>
            <a:r>
              <a:rPr lang="ru-RU" dirty="0" smtClean="0"/>
              <a:t> брат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дальтоніком</a:t>
            </a:r>
            <a:r>
              <a:rPr lang="ru-RU" dirty="0" smtClean="0"/>
              <a:t>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шлюбу</a:t>
            </a:r>
            <a:r>
              <a:rPr lang="ru-RU" dirty="0" smtClean="0"/>
              <a:t> народилась </a:t>
            </a:r>
            <a:r>
              <a:rPr lang="ru-RU" dirty="0" err="1" smtClean="0"/>
              <a:t>дівчинка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сірими</a:t>
            </a:r>
            <a:r>
              <a:rPr lang="ru-RU" dirty="0" smtClean="0"/>
              <a:t> </a:t>
            </a:r>
            <a:r>
              <a:rPr lang="ru-RU" dirty="0" err="1" smtClean="0"/>
              <a:t>очима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нормальним</a:t>
            </a:r>
            <a:r>
              <a:rPr lang="ru-RU" dirty="0" smtClean="0"/>
              <a:t> </a:t>
            </a:r>
            <a:r>
              <a:rPr lang="ru-RU" dirty="0" err="1" smtClean="0"/>
              <a:t>зором</a:t>
            </a:r>
            <a:r>
              <a:rPr lang="ru-RU" dirty="0" smtClean="0"/>
              <a:t> та </a:t>
            </a:r>
            <a:r>
              <a:rPr lang="ru-RU" dirty="0" err="1" smtClean="0"/>
              <a:t>двоє</a:t>
            </a:r>
            <a:r>
              <a:rPr lang="ru-RU" dirty="0" smtClean="0"/>
              <a:t> </a:t>
            </a:r>
            <a:r>
              <a:rPr lang="ru-RU" dirty="0" err="1" smtClean="0"/>
              <a:t>блакитнооких</a:t>
            </a:r>
            <a:r>
              <a:rPr lang="ru-RU" dirty="0" smtClean="0"/>
              <a:t> </a:t>
            </a:r>
            <a:r>
              <a:rPr lang="ru-RU" dirty="0" err="1" smtClean="0"/>
              <a:t>хлопчиків</a:t>
            </a:r>
            <a:r>
              <a:rPr lang="ru-RU" dirty="0" smtClean="0"/>
              <a:t>,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дальтоніком</a:t>
            </a:r>
            <a:r>
              <a:rPr lang="ru-RU" dirty="0" smtClean="0"/>
              <a:t>. </a:t>
            </a:r>
            <a:r>
              <a:rPr lang="ru-RU" dirty="0" err="1" smtClean="0"/>
              <a:t>Визначте</a:t>
            </a:r>
            <a:r>
              <a:rPr lang="ru-RU" dirty="0" smtClean="0"/>
              <a:t> </a:t>
            </a:r>
            <a:r>
              <a:rPr lang="ru-RU" dirty="0" err="1" smtClean="0"/>
              <a:t>генотипи</a:t>
            </a:r>
            <a:r>
              <a:rPr lang="ru-RU" dirty="0" smtClean="0"/>
              <a:t> </a:t>
            </a:r>
            <a:r>
              <a:rPr lang="ru-RU" dirty="0" err="1" smtClean="0"/>
              <a:t>згаданих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Розв’язання</a:t>
            </a:r>
            <a:endParaRPr lang="ru-RU" dirty="0"/>
          </a:p>
        </p:txBody>
      </p:sp>
      <p:pic>
        <p:nvPicPr>
          <p:cNvPr id="38914" name="Picture 2" descr="https://uahistory.co/zno/general-biology-a-collection-of-tasks-2020-barna/general-biology-a-collection-of-tasks-2020-barna.files/image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4419600" cy="2286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4365104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Відповідь</a:t>
            </a:r>
            <a:r>
              <a:rPr lang="ru-RU" b="1" dirty="0" smtClean="0"/>
              <a:t>.</a:t>
            </a:r>
            <a:r>
              <a:rPr lang="ru-RU" dirty="0" smtClean="0"/>
              <a:t> Генотип </a:t>
            </a:r>
            <a:r>
              <a:rPr lang="ru-RU" dirty="0" err="1" smtClean="0"/>
              <a:t>чоловіка</a:t>
            </a:r>
            <a:r>
              <a:rPr lang="ru-RU" dirty="0" smtClean="0"/>
              <a:t> — </a:t>
            </a:r>
            <a:r>
              <a:rPr lang="en-US" dirty="0" err="1" smtClean="0"/>
              <a:t>aaXDY</a:t>
            </a:r>
            <a:r>
              <a:rPr lang="en-US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 — </a:t>
            </a:r>
            <a:r>
              <a:rPr lang="en-US" dirty="0" err="1" smtClean="0"/>
              <a:t>AaXDXD</a:t>
            </a:r>
            <a:r>
              <a:rPr lang="en-US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батька — </a:t>
            </a:r>
            <a:r>
              <a:rPr lang="en-US" dirty="0" err="1" smtClean="0"/>
              <a:t>AaXDY</a:t>
            </a:r>
            <a:r>
              <a:rPr lang="en-US" dirty="0" smtClean="0"/>
              <a:t>, </a:t>
            </a:r>
            <a:r>
              <a:rPr lang="ru-RU" dirty="0" err="1" smtClean="0"/>
              <a:t>дружини</a:t>
            </a:r>
            <a:r>
              <a:rPr lang="ru-RU" dirty="0" smtClean="0"/>
              <a:t> — </a:t>
            </a:r>
            <a:r>
              <a:rPr lang="en-US" dirty="0" err="1" smtClean="0"/>
              <a:t>AaXDXd</a:t>
            </a:r>
            <a:r>
              <a:rPr lang="en-US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 — </a:t>
            </a:r>
            <a:r>
              <a:rPr lang="en-US" dirty="0" err="1" smtClean="0"/>
              <a:t>AaXDXd</a:t>
            </a:r>
            <a:r>
              <a:rPr lang="en-US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батька — </a:t>
            </a:r>
            <a:r>
              <a:rPr lang="en-US" dirty="0" err="1" smtClean="0"/>
              <a:t>AaXDY</a:t>
            </a:r>
            <a:r>
              <a:rPr lang="en-US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брата — </a:t>
            </a:r>
            <a:r>
              <a:rPr lang="en-US" dirty="0" err="1" smtClean="0"/>
              <a:t>aaXdY</a:t>
            </a:r>
            <a:r>
              <a:rPr lang="en-US" dirty="0" smtClean="0"/>
              <a:t>.</a:t>
            </a:r>
          </a:p>
          <a:p>
            <a:r>
              <a:rPr lang="ru-RU" dirty="0" smtClean="0"/>
              <a:t>Генотип </a:t>
            </a:r>
            <a:r>
              <a:rPr lang="ru-RU" dirty="0" err="1" smtClean="0"/>
              <a:t>дівчинки</a:t>
            </a:r>
            <a:r>
              <a:rPr lang="ru-RU" dirty="0" smtClean="0"/>
              <a:t> — </a:t>
            </a:r>
            <a:r>
              <a:rPr lang="en-US" dirty="0" err="1" smtClean="0"/>
              <a:t>AaXDXD</a:t>
            </a:r>
            <a:r>
              <a:rPr lang="en-US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en-US" dirty="0" err="1" smtClean="0"/>
              <a:t>AaXDXd</a:t>
            </a:r>
            <a:r>
              <a:rPr lang="en-US" dirty="0" smtClean="0"/>
              <a:t>, </a:t>
            </a:r>
            <a:r>
              <a:rPr lang="ru-RU" dirty="0" err="1" smtClean="0"/>
              <a:t>хлопчиків</a:t>
            </a:r>
            <a:r>
              <a:rPr lang="ru-RU" dirty="0" smtClean="0"/>
              <a:t> — </a:t>
            </a:r>
            <a:r>
              <a:rPr lang="en-US" dirty="0" err="1" smtClean="0"/>
              <a:t>aaXDY</a:t>
            </a:r>
            <a:r>
              <a:rPr lang="en-US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err="1" smtClean="0"/>
              <a:t>aaXdY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13. </a:t>
            </a:r>
            <a:r>
              <a:rPr lang="ru-RU" sz="1400" dirty="0" err="1" smtClean="0"/>
              <a:t>Серед</a:t>
            </a:r>
            <a:r>
              <a:rPr lang="ru-RU" sz="1400" dirty="0" smtClean="0"/>
              <a:t> </a:t>
            </a:r>
            <a:r>
              <a:rPr lang="ru-RU" sz="1400" dirty="0" err="1" smtClean="0"/>
              <a:t>населення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середземноморських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</a:t>
            </a:r>
            <a:r>
              <a:rPr lang="ru-RU" sz="1400" dirty="0" smtClean="0"/>
              <a:t> </a:t>
            </a:r>
            <a:r>
              <a:rPr lang="ru-RU" sz="1400" dirty="0" err="1" smtClean="0"/>
              <a:t>поширений</a:t>
            </a:r>
            <a:r>
              <a:rPr lang="ru-RU" sz="1400" dirty="0" smtClean="0"/>
              <a:t> один </a:t>
            </a:r>
            <a:r>
              <a:rPr lang="ru-RU" sz="1400" dirty="0" err="1" smtClean="0"/>
              <a:t>із</a:t>
            </a:r>
            <a:r>
              <a:rPr lang="ru-RU" sz="1400" dirty="0" smtClean="0"/>
              <a:t> </a:t>
            </a:r>
            <a:r>
              <a:rPr lang="ru-RU" sz="1400" dirty="0" err="1" smtClean="0"/>
              <a:t>видів</a:t>
            </a:r>
            <a:r>
              <a:rPr lang="ru-RU" sz="1400" dirty="0" smtClean="0"/>
              <a:t> </a:t>
            </a:r>
            <a:r>
              <a:rPr lang="ru-RU" sz="1400" dirty="0" err="1" smtClean="0"/>
              <a:t>анемії</a:t>
            </a:r>
            <a:r>
              <a:rPr lang="ru-RU" sz="1400" dirty="0" smtClean="0"/>
              <a:t> — </a:t>
            </a:r>
            <a:r>
              <a:rPr lang="ru-RU" sz="1400" dirty="0" err="1" smtClean="0"/>
              <a:t>таласемія</a:t>
            </a:r>
            <a:r>
              <a:rPr lang="ru-RU" sz="1400" dirty="0" smtClean="0"/>
              <a:t>, яка </a:t>
            </a:r>
            <a:r>
              <a:rPr lang="ru-RU" sz="1400" dirty="0" err="1" smtClean="0"/>
              <a:t>обумовлена</a:t>
            </a:r>
            <a:r>
              <a:rPr lang="ru-RU" sz="1400" dirty="0" smtClean="0"/>
              <a:t> </a:t>
            </a:r>
            <a:r>
              <a:rPr lang="ru-RU" sz="1400" dirty="0" err="1" smtClean="0"/>
              <a:t>аутосомним</a:t>
            </a:r>
            <a:r>
              <a:rPr lang="ru-RU" sz="1400" dirty="0" smtClean="0"/>
              <a:t> </a:t>
            </a:r>
            <a:r>
              <a:rPr lang="ru-RU" sz="1400" dirty="0" err="1" smtClean="0"/>
              <a:t>рецесивним</a:t>
            </a:r>
            <a:r>
              <a:rPr lang="ru-RU" sz="1400" dirty="0" smtClean="0"/>
              <a:t> геном.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визначає</a:t>
            </a:r>
            <a:r>
              <a:rPr lang="ru-RU" sz="1400" dirty="0" smtClean="0"/>
              <a:t> в гомозиготному </a:t>
            </a:r>
            <a:r>
              <a:rPr lang="ru-RU" sz="1400" dirty="0" err="1" smtClean="0"/>
              <a:t>стані</a:t>
            </a:r>
            <a:r>
              <a:rPr lang="ru-RU" sz="1400" dirty="0" smtClean="0"/>
              <a:t> </a:t>
            </a:r>
            <a:r>
              <a:rPr lang="ru-RU" sz="1400" dirty="0" err="1" smtClean="0"/>
              <a:t>найбільш</a:t>
            </a:r>
            <a:r>
              <a:rPr lang="ru-RU" sz="1400" dirty="0" smtClean="0"/>
              <a:t> </a:t>
            </a:r>
            <a:r>
              <a:rPr lang="ru-RU" sz="1400" dirty="0" err="1" smtClean="0"/>
              <a:t>важку</a:t>
            </a:r>
            <a:r>
              <a:rPr lang="ru-RU" sz="1400" dirty="0" smtClean="0"/>
              <a:t> форму </a:t>
            </a:r>
            <a:r>
              <a:rPr lang="ru-RU" sz="1400" dirty="0" err="1" smtClean="0"/>
              <a:t>захворювання</a:t>
            </a:r>
            <a:r>
              <a:rPr lang="ru-RU" sz="1400" dirty="0" smtClean="0"/>
              <a:t> — </a:t>
            </a:r>
            <a:r>
              <a:rPr lang="ru-RU" sz="1400" dirty="0" err="1" smtClean="0"/>
              <a:t>велику</a:t>
            </a:r>
            <a:r>
              <a:rPr lang="ru-RU" sz="1400" dirty="0" smtClean="0"/>
              <a:t> </a:t>
            </a:r>
            <a:r>
              <a:rPr lang="ru-RU" sz="1400" dirty="0" err="1" smtClean="0"/>
              <a:t>таласемію</a:t>
            </a:r>
            <a:r>
              <a:rPr lang="ru-RU" sz="1400" dirty="0" smtClean="0"/>
              <a:t>, </a:t>
            </a:r>
            <a:r>
              <a:rPr lang="ru-RU" sz="1400" dirty="0" err="1" smtClean="0"/>
              <a:t>здебільшого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смертельну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. У гетерозиготному </a:t>
            </a:r>
            <a:r>
              <a:rPr lang="ru-RU" sz="1400" dirty="0" err="1" smtClean="0"/>
              <a:t>стані</a:t>
            </a:r>
            <a:r>
              <a:rPr lang="ru-RU" sz="1400" dirty="0" smtClean="0"/>
              <a:t> </a:t>
            </a:r>
            <a:r>
              <a:rPr lang="ru-RU" sz="1400" dirty="0" err="1" smtClean="0"/>
              <a:t>виявляється</a:t>
            </a:r>
            <a:r>
              <a:rPr lang="ru-RU" sz="1400" dirty="0" smtClean="0"/>
              <a:t> легка форма </a:t>
            </a:r>
            <a:r>
              <a:rPr lang="ru-RU" sz="1400" dirty="0" err="1" smtClean="0"/>
              <a:t>таласемії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Жінка-дальтонік</a:t>
            </a:r>
            <a:r>
              <a:rPr lang="ru-RU" sz="1400" dirty="0" smtClean="0"/>
              <a:t>, хвора легкою формою </a:t>
            </a:r>
            <a:r>
              <a:rPr lang="ru-RU" sz="1400" dirty="0" err="1" smtClean="0"/>
              <a:t>таласемії</a:t>
            </a:r>
            <a:r>
              <a:rPr lang="ru-RU" sz="1400" dirty="0" smtClean="0"/>
              <a:t>, </a:t>
            </a:r>
            <a:r>
              <a:rPr lang="ru-RU" sz="1400" dirty="0" err="1" smtClean="0"/>
              <a:t>одружилась</a:t>
            </a:r>
            <a:r>
              <a:rPr lang="ru-RU" sz="1400" dirty="0" smtClean="0"/>
              <a:t> </a:t>
            </a:r>
            <a:r>
              <a:rPr lang="ru-RU" sz="1400" dirty="0" err="1" smtClean="0"/>
              <a:t>із</a:t>
            </a:r>
            <a:r>
              <a:rPr lang="ru-RU" sz="1400" dirty="0" smtClean="0"/>
              <a:t> </a:t>
            </a:r>
            <a:r>
              <a:rPr lang="ru-RU" sz="1400" dirty="0" err="1" smtClean="0"/>
              <a:t>чоловіком</a:t>
            </a:r>
            <a:r>
              <a:rPr lang="ru-RU" sz="1400" dirty="0" smtClean="0"/>
              <a:t>,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</a:t>
            </a:r>
            <a:r>
              <a:rPr lang="ru-RU" sz="1400" dirty="0" err="1" smtClean="0"/>
              <a:t>теж</a:t>
            </a:r>
            <a:r>
              <a:rPr lang="ru-RU" sz="1400" dirty="0" smtClean="0"/>
              <a:t> </a:t>
            </a:r>
            <a:r>
              <a:rPr lang="ru-RU" sz="1400" dirty="0" err="1" smtClean="0"/>
              <a:t>хворий</a:t>
            </a:r>
            <a:r>
              <a:rPr lang="ru-RU" sz="1400" dirty="0" smtClean="0"/>
              <a:t> легкою формою </a:t>
            </a:r>
            <a:r>
              <a:rPr lang="ru-RU" sz="1400" dirty="0" err="1" smtClean="0"/>
              <a:t>таласемії</a:t>
            </a:r>
            <a:r>
              <a:rPr lang="ru-RU" sz="1400" dirty="0" smtClean="0"/>
              <a:t>, </a:t>
            </a:r>
            <a:r>
              <a:rPr lang="ru-RU" sz="1400" dirty="0" err="1" smtClean="0"/>
              <a:t>але</a:t>
            </a:r>
            <a:r>
              <a:rPr lang="ru-RU" sz="1400" dirty="0" smtClean="0"/>
              <a:t> </a:t>
            </a:r>
            <a:r>
              <a:rPr lang="ru-RU" sz="1400" dirty="0" err="1" smtClean="0"/>
              <a:t>має</a:t>
            </a:r>
            <a:r>
              <a:rPr lang="ru-RU" sz="1400" dirty="0" smtClean="0"/>
              <a:t> </a:t>
            </a:r>
            <a:r>
              <a:rPr lang="ru-RU" sz="1400" dirty="0" err="1" smtClean="0"/>
              <a:t>нормальний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зір</a:t>
            </a:r>
            <a:r>
              <a:rPr lang="ru-RU" sz="1400" dirty="0" smtClean="0"/>
              <a:t>. </a:t>
            </a:r>
            <a:r>
              <a:rPr lang="ru-RU" sz="1400" dirty="0" err="1" smtClean="0"/>
              <a:t>Визначте</a:t>
            </a:r>
            <a:r>
              <a:rPr lang="ru-RU" sz="1400" dirty="0" smtClean="0"/>
              <a:t> </a:t>
            </a:r>
            <a:r>
              <a:rPr lang="ru-RU" sz="1400" dirty="0" err="1" smtClean="0"/>
              <a:t>генотипи</a:t>
            </a:r>
            <a:r>
              <a:rPr lang="ru-RU" sz="1400" dirty="0" smtClean="0"/>
              <a:t> </a:t>
            </a:r>
            <a:r>
              <a:rPr lang="ru-RU" sz="1400" dirty="0" err="1" smtClean="0"/>
              <a:t>цих</a:t>
            </a:r>
            <a:r>
              <a:rPr lang="ru-RU" sz="1400" dirty="0" smtClean="0"/>
              <a:t> людей. </a:t>
            </a:r>
            <a:r>
              <a:rPr lang="ru-RU" sz="1400" dirty="0" err="1" smtClean="0"/>
              <a:t>Вкажіть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можливі</a:t>
            </a:r>
            <a:r>
              <a:rPr lang="ru-RU" sz="1400" dirty="0" smtClean="0"/>
              <a:t> </a:t>
            </a:r>
            <a:r>
              <a:rPr lang="ru-RU" sz="1400" dirty="0" err="1" smtClean="0"/>
              <a:t>генотипи</a:t>
            </a:r>
            <a:r>
              <a:rPr lang="ru-RU" sz="1400" dirty="0" smtClean="0"/>
              <a:t>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. </a:t>
            </a:r>
            <a:r>
              <a:rPr lang="ru-RU" sz="1400" dirty="0" err="1" smtClean="0"/>
              <a:t>Яким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них </a:t>
            </a:r>
            <a:r>
              <a:rPr lang="ru-RU" sz="1400" dirty="0" err="1" smtClean="0"/>
              <a:t>загрожує</a:t>
            </a:r>
            <a:r>
              <a:rPr lang="ru-RU" sz="1400" dirty="0" smtClean="0"/>
              <a:t> смерть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таласемії</a:t>
            </a:r>
            <a:r>
              <a:rPr lang="ru-RU" sz="1400" dirty="0" smtClean="0"/>
              <a:t>?</a:t>
            </a:r>
          </a:p>
          <a:p>
            <a:r>
              <a:rPr lang="ru-RU" sz="1400" b="1" dirty="0" err="1" smtClean="0"/>
              <a:t>Розв’язання</a:t>
            </a:r>
            <a:endParaRPr lang="ru-RU" sz="1400" dirty="0"/>
          </a:p>
        </p:txBody>
      </p:sp>
      <p:pic>
        <p:nvPicPr>
          <p:cNvPr id="40962" name="Picture 2" descr="https://uahistory.co/zno/general-biology-a-collection-of-tasks-2020-barna/general-biology-a-collection-of-tasks-2020-barna.files/image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352925" cy="2286001"/>
          </a:xfrm>
          <a:prstGeom prst="rect">
            <a:avLst/>
          </a:prstGeom>
          <a:noFill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4644008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418034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Дівчатка</a:t>
            </a:r>
            <a:r>
              <a:rPr lang="ru-RU" sz="1400" dirty="0" smtClean="0"/>
              <a:t>:</a:t>
            </a:r>
          </a:p>
          <a:p>
            <a:r>
              <a:rPr lang="ru-RU" sz="1400" dirty="0" err="1" smtClean="0"/>
              <a:t>Здорові</a:t>
            </a:r>
            <a:r>
              <a:rPr lang="ru-RU" sz="1400" dirty="0" smtClean="0"/>
              <a:t> </a:t>
            </a:r>
            <a:r>
              <a:rPr lang="ru-RU" sz="1400" dirty="0" err="1" smtClean="0"/>
              <a:t>стосовно</a:t>
            </a:r>
            <a:r>
              <a:rPr lang="ru-RU" sz="1400" dirty="0" smtClean="0"/>
              <a:t> </a:t>
            </a:r>
            <a:r>
              <a:rPr lang="ru-RU" sz="1400" dirty="0" err="1" smtClean="0"/>
              <a:t>анемії</a:t>
            </a:r>
            <a:r>
              <a:rPr lang="ru-RU" sz="1400" dirty="0" smtClean="0"/>
              <a:t>, </a:t>
            </a:r>
            <a:r>
              <a:rPr lang="ru-RU" sz="1400" dirty="0" err="1" smtClean="0"/>
              <a:t>нормальний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зір</a:t>
            </a:r>
            <a:r>
              <a:rPr lang="ru-RU" sz="1400" dirty="0" smtClean="0"/>
              <a:t> — 1/8 = 12,5%;</a:t>
            </a:r>
          </a:p>
          <a:p>
            <a:r>
              <a:rPr lang="ru-RU" sz="1400" dirty="0" smtClean="0"/>
              <a:t>Легка </a:t>
            </a:r>
            <a:r>
              <a:rPr lang="ru-RU" sz="1400" dirty="0" err="1" smtClean="0"/>
              <a:t>таласемія</a:t>
            </a:r>
            <a:r>
              <a:rPr lang="ru-RU" sz="1400" dirty="0" smtClean="0"/>
              <a:t>, </a:t>
            </a:r>
            <a:r>
              <a:rPr lang="ru-RU" sz="1400" dirty="0" err="1" smtClean="0"/>
              <a:t>нормальний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зір</a:t>
            </a:r>
            <a:r>
              <a:rPr lang="ru-RU" sz="1400" dirty="0" smtClean="0"/>
              <a:t> — 2/8 = 25%;</a:t>
            </a:r>
          </a:p>
          <a:p>
            <a:r>
              <a:rPr lang="ru-RU" sz="1400" dirty="0" err="1" smtClean="0"/>
              <a:t>Важка</a:t>
            </a:r>
            <a:r>
              <a:rPr lang="ru-RU" sz="1400" dirty="0" smtClean="0"/>
              <a:t> </a:t>
            </a:r>
            <a:r>
              <a:rPr lang="ru-RU" sz="1400" dirty="0" err="1" smtClean="0"/>
              <a:t>таласемія</a:t>
            </a:r>
            <a:r>
              <a:rPr lang="ru-RU" sz="1400" dirty="0" smtClean="0"/>
              <a:t>, </a:t>
            </a:r>
            <a:r>
              <a:rPr lang="ru-RU" sz="1400" dirty="0" err="1" smtClean="0"/>
              <a:t>нормальний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зір</a:t>
            </a:r>
            <a:r>
              <a:rPr lang="ru-RU" sz="1400" dirty="0" smtClean="0"/>
              <a:t> — 1/8 = 12,5%;</a:t>
            </a:r>
          </a:p>
          <a:p>
            <a:r>
              <a:rPr lang="ru-RU" sz="1400" dirty="0" smtClean="0"/>
              <a:t>Хлопчики:</a:t>
            </a:r>
          </a:p>
          <a:p>
            <a:r>
              <a:rPr lang="ru-RU" sz="1400" dirty="0" err="1" smtClean="0"/>
              <a:t>Здорові</a:t>
            </a:r>
            <a:r>
              <a:rPr lang="ru-RU" sz="1400" dirty="0" smtClean="0"/>
              <a:t> </a:t>
            </a:r>
            <a:r>
              <a:rPr lang="ru-RU" sz="1400" dirty="0" err="1" smtClean="0"/>
              <a:t>стосовно</a:t>
            </a:r>
            <a:r>
              <a:rPr lang="ru-RU" sz="1400" dirty="0" smtClean="0"/>
              <a:t> </a:t>
            </a:r>
            <a:r>
              <a:rPr lang="ru-RU" sz="1400" dirty="0" err="1" smtClean="0"/>
              <a:t>анемії</a:t>
            </a:r>
            <a:r>
              <a:rPr lang="ru-RU" sz="1400" dirty="0" smtClean="0"/>
              <a:t>, </a:t>
            </a:r>
            <a:r>
              <a:rPr lang="ru-RU" sz="1400" dirty="0" err="1" smtClean="0"/>
              <a:t>дальтоніки</a:t>
            </a:r>
            <a:r>
              <a:rPr lang="ru-RU" sz="1400" dirty="0" smtClean="0"/>
              <a:t> — 1/8 = 12,5%;</a:t>
            </a:r>
          </a:p>
          <a:p>
            <a:r>
              <a:rPr lang="ru-RU" sz="1400" dirty="0" smtClean="0"/>
              <a:t>Легка </a:t>
            </a:r>
            <a:r>
              <a:rPr lang="ru-RU" sz="1400" dirty="0" err="1" smtClean="0"/>
              <a:t>таласемія</a:t>
            </a:r>
            <a:r>
              <a:rPr lang="ru-RU" sz="1400" dirty="0" smtClean="0"/>
              <a:t>, </a:t>
            </a:r>
            <a:r>
              <a:rPr lang="ru-RU" sz="1400" dirty="0" err="1" smtClean="0"/>
              <a:t>дальтоніки</a:t>
            </a:r>
            <a:r>
              <a:rPr lang="ru-RU" sz="1400" dirty="0" smtClean="0"/>
              <a:t> — 2/8 = 25%;</a:t>
            </a:r>
          </a:p>
          <a:p>
            <a:r>
              <a:rPr lang="ru-RU" sz="1400" dirty="0" err="1" smtClean="0"/>
              <a:t>Важка</a:t>
            </a:r>
            <a:r>
              <a:rPr lang="ru-RU" sz="1400" dirty="0" smtClean="0"/>
              <a:t> </a:t>
            </a:r>
            <a:r>
              <a:rPr lang="ru-RU" sz="1400" dirty="0" err="1" smtClean="0"/>
              <a:t>таласемія</a:t>
            </a:r>
            <a:r>
              <a:rPr lang="ru-RU" sz="1400" dirty="0" smtClean="0"/>
              <a:t>, </a:t>
            </a:r>
            <a:r>
              <a:rPr lang="ru-RU" sz="1400" dirty="0" err="1" smtClean="0"/>
              <a:t>дальтоніки</a:t>
            </a:r>
            <a:r>
              <a:rPr lang="ru-RU" sz="1400" dirty="0" smtClean="0"/>
              <a:t> — 1/8 = 12,5%.</a:t>
            </a:r>
          </a:p>
          <a:p>
            <a:r>
              <a:rPr lang="ru-RU" sz="1400" b="1" dirty="0" err="1" smtClean="0"/>
              <a:t>Відповідь</a:t>
            </a:r>
            <a:r>
              <a:rPr lang="ru-RU" sz="1400" b="1" dirty="0" smtClean="0"/>
              <a:t>.</a:t>
            </a:r>
            <a:r>
              <a:rPr lang="ru-RU" sz="1400" dirty="0" smtClean="0"/>
              <a:t> </a:t>
            </a:r>
            <a:r>
              <a:rPr lang="ru-RU" sz="1400" dirty="0" err="1" smtClean="0"/>
              <a:t>Можливі</a:t>
            </a:r>
            <a:r>
              <a:rPr lang="ru-RU" sz="1400" dirty="0" smtClean="0"/>
              <a:t> </a:t>
            </a:r>
            <a:r>
              <a:rPr lang="ru-RU" sz="1400" dirty="0" err="1" smtClean="0"/>
              <a:t>генотипи</a:t>
            </a:r>
            <a:r>
              <a:rPr lang="ru-RU" sz="1400" dirty="0" smtClean="0"/>
              <a:t>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 в </a:t>
            </a:r>
            <a:r>
              <a:rPr lang="ru-RU" sz="1400" dirty="0" err="1" smtClean="0"/>
              <a:t>цьому</a:t>
            </a:r>
            <a:r>
              <a:rPr lang="ru-RU" sz="1400" dirty="0" smtClean="0"/>
              <a:t> </a:t>
            </a:r>
            <a:r>
              <a:rPr lang="ru-RU" sz="1400" dirty="0" err="1" smtClean="0"/>
              <a:t>шлюбі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1</a:t>
            </a:r>
            <a:r>
              <a:rPr lang="en-US" sz="1400" dirty="0" err="1" smtClean="0"/>
              <a:t>TTXDXd</a:t>
            </a:r>
            <a:r>
              <a:rPr lang="en-US" sz="1400" dirty="0" smtClean="0"/>
              <a:t> : 1TTXdY : 2TtXDXd : 2TtXdY : 1ttXDXd : 1ttXdY.</a:t>
            </a:r>
          </a:p>
          <a:p>
            <a:r>
              <a:rPr lang="ru-RU" sz="1400" dirty="0" err="1" smtClean="0"/>
              <a:t>Дівчинці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генотипом </a:t>
            </a:r>
            <a:r>
              <a:rPr lang="en-US" sz="1400" dirty="0" err="1" smtClean="0"/>
              <a:t>ttXDXd</a:t>
            </a:r>
            <a:r>
              <a:rPr lang="en-US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хлопчику </a:t>
            </a:r>
            <a:r>
              <a:rPr lang="ru-RU" sz="1400" dirty="0" err="1" smtClean="0"/>
              <a:t>з</a:t>
            </a:r>
            <a:r>
              <a:rPr lang="ru-RU" sz="1400" dirty="0" smtClean="0"/>
              <a:t> генотипом </a:t>
            </a:r>
            <a:r>
              <a:rPr lang="en-US" sz="1400" dirty="0" err="1" smtClean="0"/>
              <a:t>ttXdY</a:t>
            </a:r>
            <a:r>
              <a:rPr lang="en-US" sz="1400" dirty="0" smtClean="0"/>
              <a:t> </a:t>
            </a:r>
            <a:r>
              <a:rPr lang="ru-RU" sz="1400" dirty="0" err="1" smtClean="0"/>
              <a:t>загрожує</a:t>
            </a:r>
            <a:r>
              <a:rPr lang="ru-RU" sz="1400" dirty="0" smtClean="0"/>
              <a:t> смерть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таласемії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Генотип </a:t>
            </a:r>
            <a:r>
              <a:rPr lang="ru-RU" sz="1400" dirty="0" err="1" smtClean="0"/>
              <a:t>матері</a:t>
            </a:r>
            <a:r>
              <a:rPr lang="ru-RU" sz="1400" dirty="0" smtClean="0"/>
              <a:t> — </a:t>
            </a:r>
            <a:r>
              <a:rPr lang="en-US" sz="1400" dirty="0" err="1" smtClean="0"/>
              <a:t>TtXdXd</a:t>
            </a:r>
            <a:r>
              <a:rPr lang="en-US" sz="1400" dirty="0" smtClean="0"/>
              <a:t>, </a:t>
            </a:r>
            <a:r>
              <a:rPr lang="ru-RU" sz="1400" dirty="0" smtClean="0"/>
              <a:t>батька — </a:t>
            </a:r>
            <a:r>
              <a:rPr lang="en-US" sz="1400" dirty="0" err="1" smtClean="0"/>
              <a:t>TtXDY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/>
              <a:t>14. У </a:t>
            </a:r>
            <a:r>
              <a:rPr lang="ru-RU" sz="1300" dirty="0" err="1" smtClean="0"/>
              <a:t>людини</a:t>
            </a:r>
            <a:r>
              <a:rPr lang="ru-RU" sz="1300" dirty="0" smtClean="0"/>
              <a:t> </a:t>
            </a:r>
            <a:r>
              <a:rPr lang="ru-RU" sz="1300" dirty="0" err="1" smtClean="0"/>
              <a:t>альбінізм</a:t>
            </a:r>
            <a:r>
              <a:rPr lang="ru-RU" sz="1300" dirty="0" smtClean="0"/>
              <a:t> </a:t>
            </a:r>
            <a:r>
              <a:rPr lang="ru-RU" sz="1300" dirty="0" err="1" smtClean="0"/>
              <a:t>зумовлений</a:t>
            </a:r>
            <a:r>
              <a:rPr lang="ru-RU" sz="1300" dirty="0" smtClean="0"/>
              <a:t> </a:t>
            </a:r>
            <a:r>
              <a:rPr lang="ru-RU" sz="1300" dirty="0" err="1" smtClean="0"/>
              <a:t>аутосомним</a:t>
            </a:r>
            <a:r>
              <a:rPr lang="ru-RU" sz="1300" dirty="0" smtClean="0"/>
              <a:t> </a:t>
            </a:r>
            <a:r>
              <a:rPr lang="ru-RU" sz="1300" dirty="0" err="1" smtClean="0"/>
              <a:t>рецесивним</a:t>
            </a:r>
            <a:r>
              <a:rPr lang="ru-RU" sz="1300" dirty="0" smtClean="0"/>
              <a:t> геном (а). </a:t>
            </a:r>
            <a:r>
              <a:rPr lang="ru-RU" sz="1300" dirty="0" err="1" smtClean="0"/>
              <a:t>Ангідротична</a:t>
            </a:r>
            <a:r>
              <a:rPr lang="ru-RU" sz="1300" dirty="0" smtClean="0"/>
              <a:t> </a:t>
            </a:r>
            <a:r>
              <a:rPr lang="ru-RU" sz="1300" dirty="0" err="1" smtClean="0"/>
              <a:t>ектодермальна</a:t>
            </a:r>
            <a:r>
              <a:rPr lang="ru-RU" sz="1300" dirty="0" smtClean="0"/>
              <a:t> </a:t>
            </a:r>
            <a:r>
              <a:rPr lang="ru-RU" sz="1300" dirty="0" err="1" smtClean="0"/>
              <a:t>дисплазія</a:t>
            </a:r>
            <a:r>
              <a:rPr lang="ru-RU" sz="1300" dirty="0" smtClean="0"/>
              <a:t> </a:t>
            </a:r>
            <a:r>
              <a:rPr lang="ru-RU" sz="1300" dirty="0" err="1" smtClean="0"/>
              <a:t>передається</a:t>
            </a:r>
            <a:r>
              <a:rPr lang="ru-RU" sz="1300" dirty="0" smtClean="0"/>
              <a:t> як </a:t>
            </a:r>
            <a:r>
              <a:rPr lang="ru-RU" sz="1300" dirty="0" err="1" smtClean="0"/>
              <a:t>рецесивна</a:t>
            </a:r>
            <a:r>
              <a:rPr lang="ru-RU" sz="1300" dirty="0" smtClean="0"/>
              <a:t> </a:t>
            </a:r>
            <a:r>
              <a:rPr lang="ru-RU" sz="1300" dirty="0" err="1" smtClean="0"/>
              <a:t>ознака</a:t>
            </a:r>
            <a:r>
              <a:rPr lang="ru-RU" sz="1300" dirty="0" smtClean="0"/>
              <a:t>, </a:t>
            </a:r>
            <a:r>
              <a:rPr lang="ru-RU" sz="1300" dirty="0" err="1" smtClean="0"/>
              <a:t>зчеплена</a:t>
            </a:r>
            <a:r>
              <a:rPr lang="ru-RU" sz="1300" dirty="0" smtClean="0"/>
              <a:t> </a:t>
            </a:r>
            <a:r>
              <a:rPr lang="ru-RU" sz="1300" dirty="0" err="1" smtClean="0"/>
              <a:t>з</a:t>
            </a:r>
            <a:r>
              <a:rPr lang="ru-RU" sz="1300" dirty="0" smtClean="0"/>
              <a:t> Х-хромосомою. У </a:t>
            </a:r>
            <a:r>
              <a:rPr lang="ru-RU" sz="1300" dirty="0" err="1" smtClean="0"/>
              <a:t>подружньої</a:t>
            </a:r>
            <a:r>
              <a:rPr lang="ru-RU" sz="1300" dirty="0" smtClean="0"/>
              <a:t> пари, </a:t>
            </a:r>
            <a:r>
              <a:rPr lang="ru-RU" sz="1300" dirty="0" err="1" smtClean="0"/>
              <a:t>нормальної</a:t>
            </a:r>
            <a:r>
              <a:rPr lang="ru-RU" sz="1300" dirty="0" smtClean="0"/>
              <a:t> за </a:t>
            </a:r>
            <a:r>
              <a:rPr lang="ru-RU" sz="1300" dirty="0" err="1" smtClean="0"/>
              <a:t>обома</a:t>
            </a:r>
            <a:r>
              <a:rPr lang="ru-RU" sz="1300" dirty="0" smtClean="0"/>
              <a:t> </a:t>
            </a:r>
            <a:r>
              <a:rPr lang="ru-RU" sz="1300" dirty="0" err="1" smtClean="0"/>
              <a:t>ознаками</a:t>
            </a:r>
            <a:r>
              <a:rPr lang="ru-RU" sz="1300" dirty="0" smtClean="0"/>
              <a:t>, </a:t>
            </a:r>
            <a:r>
              <a:rPr lang="ru-RU" sz="1300" dirty="0" err="1" smtClean="0"/>
              <a:t>народився</a:t>
            </a:r>
            <a:r>
              <a:rPr lang="ru-RU" sz="1300" dirty="0" smtClean="0"/>
              <a:t> </a:t>
            </a:r>
            <a:r>
              <a:rPr lang="ru-RU" sz="1300" dirty="0" err="1" smtClean="0"/>
              <a:t>син</a:t>
            </a:r>
            <a:r>
              <a:rPr lang="ru-RU" sz="1300" dirty="0" smtClean="0"/>
              <a:t> </a:t>
            </a:r>
            <a:r>
              <a:rPr lang="ru-RU" sz="1300" dirty="0" err="1" smtClean="0"/>
              <a:t>з</a:t>
            </a:r>
            <a:r>
              <a:rPr lang="ru-RU" sz="1300" dirty="0" smtClean="0"/>
              <a:t> </a:t>
            </a:r>
            <a:r>
              <a:rPr lang="ru-RU" sz="1300" dirty="0" err="1" smtClean="0"/>
              <a:t>обома</a:t>
            </a:r>
            <a:r>
              <a:rPr lang="ru-RU" sz="1300" dirty="0" smtClean="0"/>
              <a:t> </a:t>
            </a:r>
            <a:r>
              <a:rPr lang="ru-RU" sz="1300" dirty="0" err="1" smtClean="0"/>
              <a:t>аномаліями</a:t>
            </a:r>
            <a:r>
              <a:rPr lang="ru-RU" sz="1300" dirty="0" smtClean="0"/>
              <a:t>.</a:t>
            </a:r>
          </a:p>
          <a:p>
            <a:r>
              <a:rPr lang="ru-RU" sz="1300" dirty="0" smtClean="0"/>
              <a:t>1. Яка </a:t>
            </a:r>
            <a:r>
              <a:rPr lang="ru-RU" sz="1300" dirty="0" err="1" smtClean="0"/>
              <a:t>вірогідність</a:t>
            </a:r>
            <a:r>
              <a:rPr lang="ru-RU" sz="1300" dirty="0" smtClean="0"/>
              <a:t> того, </a:t>
            </a:r>
            <a:r>
              <a:rPr lang="ru-RU" sz="1300" dirty="0" err="1" smtClean="0"/>
              <a:t>що</a:t>
            </a:r>
            <a:r>
              <a:rPr lang="ru-RU" sz="1300" dirty="0" smtClean="0"/>
              <a:t> </a:t>
            </a:r>
            <a:r>
              <a:rPr lang="ru-RU" sz="1300" dirty="0" err="1" smtClean="0"/>
              <a:t>їх</a:t>
            </a:r>
            <a:r>
              <a:rPr lang="ru-RU" sz="1300" dirty="0" smtClean="0"/>
              <a:t> другою </a:t>
            </a:r>
            <a:r>
              <a:rPr lang="ru-RU" sz="1300" dirty="0" err="1" smtClean="0"/>
              <a:t>дитиною</a:t>
            </a:r>
            <a:r>
              <a:rPr lang="ru-RU" sz="1300" dirty="0" smtClean="0"/>
              <a:t> буде </a:t>
            </a:r>
            <a:r>
              <a:rPr lang="ru-RU" sz="1300" dirty="0" err="1" smtClean="0"/>
              <a:t>дівчинка</a:t>
            </a:r>
            <a:r>
              <a:rPr lang="ru-RU" sz="1300" dirty="0" smtClean="0"/>
              <a:t>, нормальна за </a:t>
            </a:r>
            <a:r>
              <a:rPr lang="ru-RU" sz="1300" dirty="0" err="1" smtClean="0"/>
              <a:t>обома</a:t>
            </a:r>
            <a:r>
              <a:rPr lang="ru-RU" sz="1300" dirty="0" smtClean="0"/>
              <a:t> </a:t>
            </a:r>
            <a:r>
              <a:rPr lang="ru-RU" sz="1300" dirty="0" err="1" smtClean="0"/>
              <a:t>ознаками</a:t>
            </a:r>
            <a:r>
              <a:rPr lang="ru-RU" sz="1300" dirty="0" smtClean="0"/>
              <a:t>?</a:t>
            </a:r>
          </a:p>
          <a:p>
            <a:r>
              <a:rPr lang="ru-RU" sz="1300" dirty="0" smtClean="0"/>
              <a:t>2. Яка </a:t>
            </a:r>
            <a:r>
              <a:rPr lang="ru-RU" sz="1300" dirty="0" err="1" smtClean="0"/>
              <a:t>вірогідність</a:t>
            </a:r>
            <a:r>
              <a:rPr lang="ru-RU" sz="1300" dirty="0" smtClean="0"/>
              <a:t> того, </a:t>
            </a:r>
            <a:r>
              <a:rPr lang="ru-RU" sz="1300" dirty="0" err="1" smtClean="0"/>
              <a:t>що</a:t>
            </a:r>
            <a:r>
              <a:rPr lang="ru-RU" sz="1300" dirty="0" smtClean="0"/>
              <a:t> </a:t>
            </a:r>
            <a:r>
              <a:rPr lang="ru-RU" sz="1300" dirty="0" err="1" smtClean="0"/>
              <a:t>наступною</a:t>
            </a:r>
            <a:r>
              <a:rPr lang="ru-RU" sz="1300" dirty="0" smtClean="0"/>
              <a:t> </a:t>
            </a:r>
            <a:r>
              <a:rPr lang="ru-RU" sz="1300" dirty="0" err="1" smtClean="0"/>
              <a:t>дитиною</a:t>
            </a:r>
            <a:r>
              <a:rPr lang="ru-RU" sz="1300" dirty="0" smtClean="0"/>
              <a:t> буде </a:t>
            </a:r>
            <a:r>
              <a:rPr lang="ru-RU" sz="1300" dirty="0" err="1" smtClean="0"/>
              <a:t>нормальний</a:t>
            </a:r>
            <a:r>
              <a:rPr lang="ru-RU" sz="1300" dirty="0" smtClean="0"/>
              <a:t> </a:t>
            </a:r>
            <a:r>
              <a:rPr lang="ru-RU" sz="1300" dirty="0" err="1" smtClean="0"/>
              <a:t>син</a:t>
            </a:r>
            <a:r>
              <a:rPr lang="ru-RU" sz="1300" dirty="0" smtClean="0"/>
              <a:t>?</a:t>
            </a:r>
          </a:p>
          <a:p>
            <a:r>
              <a:rPr lang="ru-RU" sz="1300" b="1" dirty="0" err="1" smtClean="0"/>
              <a:t>Розв’язання</a:t>
            </a:r>
            <a:endParaRPr lang="ru-RU" sz="1300" dirty="0"/>
          </a:p>
        </p:txBody>
      </p:sp>
      <p:pic>
        <p:nvPicPr>
          <p:cNvPr id="41986" name="Picture 2" descr="https://uahistory.co/zno/general-biology-a-collection-of-tasks-2020-barna/general-biology-a-collection-of-tasks-2020-barna.files/image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362450" cy="2305050"/>
          </a:xfrm>
          <a:prstGeom prst="rect">
            <a:avLst/>
          </a:prstGeo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24744"/>
            <a:ext cx="471601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3429000"/>
            <a:ext cx="457200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Дівчатка</a:t>
            </a:r>
            <a:r>
              <a:rPr lang="ru-RU" sz="1400" dirty="0" smtClean="0"/>
              <a:t>:</a:t>
            </a:r>
          </a:p>
          <a:p>
            <a:r>
              <a:rPr lang="ru-RU" sz="1300" dirty="0" smtClean="0"/>
              <a:t>Нормальна </a:t>
            </a:r>
            <a:r>
              <a:rPr lang="ru-RU" sz="1300" dirty="0" err="1" smtClean="0"/>
              <a:t>пігментація</a:t>
            </a:r>
            <a:r>
              <a:rPr lang="ru-RU" sz="1300" dirty="0" smtClean="0"/>
              <a:t> </a:t>
            </a:r>
            <a:r>
              <a:rPr lang="ru-RU" sz="1300" dirty="0" err="1" smtClean="0"/>
              <a:t>тіла</a:t>
            </a:r>
            <a:r>
              <a:rPr lang="ru-RU" sz="1300" dirty="0" smtClean="0"/>
              <a:t> </a:t>
            </a:r>
            <a:r>
              <a:rPr lang="ru-RU" sz="1300" dirty="0" err="1" smtClean="0"/>
              <a:t>й</a:t>
            </a:r>
            <a:r>
              <a:rPr lang="ru-RU" sz="1300" dirty="0" smtClean="0"/>
              <a:t> </a:t>
            </a:r>
            <a:r>
              <a:rPr lang="ru-RU" sz="1300" dirty="0" err="1" smtClean="0"/>
              <a:t>нормальні</a:t>
            </a:r>
            <a:r>
              <a:rPr lang="ru-RU" sz="1300" dirty="0" smtClean="0"/>
              <a:t> </a:t>
            </a:r>
            <a:r>
              <a:rPr lang="ru-RU" sz="1300" dirty="0" err="1" smtClean="0"/>
              <a:t>потові</a:t>
            </a:r>
            <a:r>
              <a:rPr lang="ru-RU" sz="1300" dirty="0" smtClean="0"/>
              <a:t> </a:t>
            </a:r>
            <a:r>
              <a:rPr lang="ru-RU" sz="1300" dirty="0" err="1" smtClean="0"/>
              <a:t>залози</a:t>
            </a:r>
            <a:r>
              <a:rPr lang="ru-RU" sz="1300" dirty="0" smtClean="0"/>
              <a:t> — 6/16 = 37,5%;</a:t>
            </a:r>
          </a:p>
          <a:p>
            <a:r>
              <a:rPr lang="ru-RU" sz="1300" dirty="0" err="1" smtClean="0"/>
              <a:t>альбіноси</a:t>
            </a:r>
            <a:r>
              <a:rPr lang="ru-RU" sz="1300" dirty="0" smtClean="0"/>
              <a:t> </a:t>
            </a:r>
            <a:r>
              <a:rPr lang="ru-RU" sz="1300" dirty="0" err="1" smtClean="0"/>
              <a:t>з</a:t>
            </a:r>
            <a:r>
              <a:rPr lang="ru-RU" sz="1300" dirty="0" smtClean="0"/>
              <a:t> </a:t>
            </a:r>
            <a:r>
              <a:rPr lang="ru-RU" sz="1300" dirty="0" err="1" smtClean="0"/>
              <a:t>нормальними</a:t>
            </a:r>
            <a:r>
              <a:rPr lang="ru-RU" sz="1300" dirty="0" smtClean="0"/>
              <a:t> </a:t>
            </a:r>
            <a:r>
              <a:rPr lang="ru-RU" sz="1300" dirty="0" err="1" smtClean="0"/>
              <a:t>потовими</a:t>
            </a:r>
            <a:r>
              <a:rPr lang="ru-RU" sz="1300" dirty="0" smtClean="0"/>
              <a:t> </a:t>
            </a:r>
            <a:r>
              <a:rPr lang="ru-RU" sz="1300" dirty="0" err="1" smtClean="0"/>
              <a:t>залозами</a:t>
            </a:r>
            <a:r>
              <a:rPr lang="ru-RU" sz="1300" dirty="0" smtClean="0"/>
              <a:t> — 2/16 = 12,5%;</a:t>
            </a:r>
          </a:p>
          <a:p>
            <a:r>
              <a:rPr lang="ru-RU" sz="1300" dirty="0" smtClean="0"/>
              <a:t>Хлопчики:</a:t>
            </a:r>
          </a:p>
          <a:p>
            <a:r>
              <a:rPr lang="ru-RU" sz="1300" dirty="0" smtClean="0"/>
              <a:t>Нормальна </a:t>
            </a:r>
            <a:r>
              <a:rPr lang="ru-RU" sz="1300" dirty="0" err="1" smtClean="0"/>
              <a:t>пігментація</a:t>
            </a:r>
            <a:r>
              <a:rPr lang="ru-RU" sz="1300" dirty="0" smtClean="0"/>
              <a:t> </a:t>
            </a:r>
            <a:r>
              <a:rPr lang="ru-RU" sz="1300" dirty="0" err="1" smtClean="0"/>
              <a:t>тіла</a:t>
            </a:r>
            <a:r>
              <a:rPr lang="ru-RU" sz="1300" dirty="0" smtClean="0"/>
              <a:t> </a:t>
            </a:r>
            <a:r>
              <a:rPr lang="ru-RU" sz="1300" dirty="0" err="1" smtClean="0"/>
              <a:t>й</a:t>
            </a:r>
            <a:r>
              <a:rPr lang="ru-RU" sz="1300" dirty="0" smtClean="0"/>
              <a:t> </a:t>
            </a:r>
            <a:r>
              <a:rPr lang="ru-RU" sz="1300" dirty="0" err="1" smtClean="0"/>
              <a:t>нормальні</a:t>
            </a:r>
            <a:r>
              <a:rPr lang="ru-RU" sz="1300" dirty="0" smtClean="0"/>
              <a:t> </a:t>
            </a:r>
            <a:r>
              <a:rPr lang="ru-RU" sz="1300" dirty="0" err="1" smtClean="0"/>
              <a:t>потові</a:t>
            </a:r>
            <a:r>
              <a:rPr lang="ru-RU" sz="1300" dirty="0" smtClean="0"/>
              <a:t> </a:t>
            </a:r>
            <a:r>
              <a:rPr lang="ru-RU" sz="1300" dirty="0" err="1" smtClean="0"/>
              <a:t>залози</a:t>
            </a:r>
            <a:r>
              <a:rPr lang="ru-RU" sz="1300" dirty="0" smtClean="0"/>
              <a:t> — 3/16 = 18,75%;</a:t>
            </a:r>
          </a:p>
          <a:p>
            <a:r>
              <a:rPr lang="ru-RU" sz="1300" dirty="0" smtClean="0"/>
              <a:t>нормальна </a:t>
            </a:r>
            <a:r>
              <a:rPr lang="ru-RU" sz="1300" dirty="0" err="1" smtClean="0"/>
              <a:t>пігментація</a:t>
            </a:r>
            <a:r>
              <a:rPr lang="ru-RU" sz="1300" dirty="0" smtClean="0"/>
              <a:t> </a:t>
            </a:r>
            <a:r>
              <a:rPr lang="ru-RU" sz="1300" dirty="0" err="1" smtClean="0"/>
              <a:t>тіла</a:t>
            </a:r>
            <a:r>
              <a:rPr lang="ru-RU" sz="1300" dirty="0" smtClean="0"/>
              <a:t> </a:t>
            </a:r>
            <a:r>
              <a:rPr lang="ru-RU" sz="1300" dirty="0" err="1" smtClean="0"/>
              <a:t>і</a:t>
            </a:r>
            <a:r>
              <a:rPr lang="ru-RU" sz="1300" dirty="0" smtClean="0"/>
              <a:t> </a:t>
            </a:r>
            <a:r>
              <a:rPr lang="ru-RU" sz="1300" dirty="0" err="1" smtClean="0"/>
              <a:t>дисплазія</a:t>
            </a:r>
            <a:r>
              <a:rPr lang="ru-RU" sz="1300" dirty="0" smtClean="0"/>
              <a:t> — 3/16 = 18,75%;</a:t>
            </a:r>
          </a:p>
          <a:p>
            <a:r>
              <a:rPr lang="ru-RU" sz="1300" dirty="0" err="1" smtClean="0"/>
              <a:t>альбінос</a:t>
            </a:r>
            <a:r>
              <a:rPr lang="ru-RU" sz="1300" dirty="0" smtClean="0"/>
              <a:t> </a:t>
            </a:r>
            <a:r>
              <a:rPr lang="ru-RU" sz="1300" dirty="0" err="1" smtClean="0"/>
              <a:t>з</a:t>
            </a:r>
            <a:r>
              <a:rPr lang="ru-RU" sz="1300" dirty="0" smtClean="0"/>
              <a:t> </a:t>
            </a:r>
            <a:r>
              <a:rPr lang="ru-RU" sz="1300" dirty="0" err="1" smtClean="0"/>
              <a:t>нормальними</a:t>
            </a:r>
            <a:r>
              <a:rPr lang="ru-RU" sz="1300" dirty="0" smtClean="0"/>
              <a:t> </a:t>
            </a:r>
            <a:r>
              <a:rPr lang="ru-RU" sz="1300" dirty="0" err="1" smtClean="0"/>
              <a:t>потовими</a:t>
            </a:r>
            <a:r>
              <a:rPr lang="ru-RU" sz="1300" dirty="0" smtClean="0"/>
              <a:t> </a:t>
            </a:r>
            <a:r>
              <a:rPr lang="ru-RU" sz="1300" dirty="0" err="1" smtClean="0"/>
              <a:t>залозами</a:t>
            </a:r>
            <a:r>
              <a:rPr lang="ru-RU" sz="1300" dirty="0" smtClean="0"/>
              <a:t> — 1/16 = 6,25%;</a:t>
            </a:r>
          </a:p>
          <a:p>
            <a:r>
              <a:rPr lang="ru-RU" sz="1300" dirty="0" err="1" smtClean="0"/>
              <a:t>альбінос</a:t>
            </a:r>
            <a:r>
              <a:rPr lang="ru-RU" sz="1300" dirty="0" smtClean="0"/>
              <a:t>, </a:t>
            </a:r>
            <a:r>
              <a:rPr lang="ru-RU" sz="1300" dirty="0" err="1" smtClean="0"/>
              <a:t>хворий</a:t>
            </a:r>
            <a:r>
              <a:rPr lang="ru-RU" sz="1300" dirty="0" smtClean="0"/>
              <a:t> на </a:t>
            </a:r>
            <a:r>
              <a:rPr lang="ru-RU" sz="1300" dirty="0" err="1" smtClean="0"/>
              <a:t>дисплазію</a:t>
            </a:r>
            <a:r>
              <a:rPr lang="ru-RU" sz="1300" dirty="0" smtClean="0"/>
              <a:t> — 1/16 = 6,25%.</a:t>
            </a:r>
          </a:p>
          <a:p>
            <a:r>
              <a:rPr lang="ru-RU" sz="1300" b="1" dirty="0" err="1" smtClean="0"/>
              <a:t>Відповідь</a:t>
            </a:r>
            <a:r>
              <a:rPr lang="ru-RU" sz="1300" b="1" dirty="0" smtClean="0"/>
              <a:t>.</a:t>
            </a:r>
            <a:r>
              <a:rPr lang="ru-RU" sz="1300" dirty="0" smtClean="0"/>
              <a:t> 1. </a:t>
            </a:r>
            <a:r>
              <a:rPr lang="ru-RU" sz="1300" dirty="0" err="1" smtClean="0"/>
              <a:t>Вірогідність</a:t>
            </a:r>
            <a:r>
              <a:rPr lang="ru-RU" sz="1300" dirty="0" smtClean="0"/>
              <a:t>, </a:t>
            </a:r>
            <a:r>
              <a:rPr lang="ru-RU" sz="1300" dirty="0" err="1" smtClean="0"/>
              <a:t>що</a:t>
            </a:r>
            <a:r>
              <a:rPr lang="ru-RU" sz="1300" dirty="0" smtClean="0"/>
              <a:t> </a:t>
            </a:r>
            <a:r>
              <a:rPr lang="ru-RU" sz="1300" dirty="0" err="1" smtClean="0"/>
              <a:t>наступною</a:t>
            </a:r>
            <a:r>
              <a:rPr lang="ru-RU" sz="1300" dirty="0" smtClean="0"/>
              <a:t> </a:t>
            </a:r>
            <a:r>
              <a:rPr lang="ru-RU" sz="1300" dirty="0" err="1" smtClean="0"/>
              <a:t>дитиною</a:t>
            </a:r>
            <a:r>
              <a:rPr lang="ru-RU" sz="1300" dirty="0" smtClean="0"/>
              <a:t> буде </a:t>
            </a:r>
            <a:r>
              <a:rPr lang="ru-RU" sz="1300" dirty="0" err="1" smtClean="0"/>
              <a:t>дівчинка</a:t>
            </a:r>
            <a:r>
              <a:rPr lang="ru-RU" sz="1300" dirty="0" smtClean="0"/>
              <a:t> без </a:t>
            </a:r>
            <a:r>
              <a:rPr lang="ru-RU" sz="1300" dirty="0" err="1" smtClean="0"/>
              <a:t>обох</a:t>
            </a:r>
            <a:r>
              <a:rPr lang="ru-RU" sz="1300" dirty="0" smtClean="0"/>
              <a:t> </a:t>
            </a:r>
            <a:r>
              <a:rPr lang="ru-RU" sz="1300" dirty="0" err="1" smtClean="0"/>
              <a:t>аномалій</a:t>
            </a:r>
            <a:r>
              <a:rPr lang="ru-RU" sz="1300" dirty="0" smtClean="0"/>
              <a:t>, становить 37,5%.</a:t>
            </a:r>
          </a:p>
          <a:p>
            <a:r>
              <a:rPr lang="ru-RU" sz="1300" dirty="0" smtClean="0"/>
              <a:t>2. </a:t>
            </a:r>
            <a:r>
              <a:rPr lang="ru-RU" sz="1300" dirty="0" err="1" smtClean="0"/>
              <a:t>Вірогідність</a:t>
            </a:r>
            <a:r>
              <a:rPr lang="ru-RU" sz="1300" dirty="0" smtClean="0"/>
              <a:t>, </a:t>
            </a:r>
            <a:r>
              <a:rPr lang="ru-RU" sz="1300" dirty="0" err="1" smtClean="0"/>
              <a:t>що</a:t>
            </a:r>
            <a:r>
              <a:rPr lang="ru-RU" sz="1300" dirty="0" smtClean="0"/>
              <a:t> </a:t>
            </a:r>
            <a:r>
              <a:rPr lang="ru-RU" sz="1300" dirty="0" err="1" smtClean="0"/>
              <a:t>другий</a:t>
            </a:r>
            <a:r>
              <a:rPr lang="ru-RU" sz="1300" dirty="0" smtClean="0"/>
              <a:t> хлопчик народиться без </a:t>
            </a:r>
            <a:r>
              <a:rPr lang="ru-RU" sz="1300" dirty="0" err="1" smtClean="0"/>
              <a:t>обох</a:t>
            </a:r>
            <a:r>
              <a:rPr lang="ru-RU" sz="1300" dirty="0" smtClean="0"/>
              <a:t> </a:t>
            </a:r>
            <a:r>
              <a:rPr lang="ru-RU" sz="1300" dirty="0" err="1" smtClean="0"/>
              <a:t>аномалій</a:t>
            </a:r>
            <a:r>
              <a:rPr lang="ru-RU" sz="1300" dirty="0" smtClean="0"/>
              <a:t> становить 18,75%.</a:t>
            </a:r>
            <a:endParaRPr lang="ru-RU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15. </a:t>
            </a:r>
            <a:r>
              <a:rPr lang="ru-RU" dirty="0" err="1" smtClean="0"/>
              <a:t>Гіпоплазія</a:t>
            </a:r>
            <a:r>
              <a:rPr lang="ru-RU" dirty="0" smtClean="0"/>
              <a:t> </a:t>
            </a:r>
            <a:r>
              <a:rPr lang="ru-RU" dirty="0" err="1" smtClean="0"/>
              <a:t>емалі</a:t>
            </a:r>
            <a:r>
              <a:rPr lang="ru-RU" dirty="0" smtClean="0"/>
              <a:t> </a:t>
            </a:r>
            <a:r>
              <a:rPr lang="ru-RU" dirty="0" err="1" smtClean="0"/>
              <a:t>спадкується</a:t>
            </a:r>
            <a:r>
              <a:rPr lang="ru-RU" dirty="0" smtClean="0"/>
              <a:t> як </a:t>
            </a:r>
            <a:r>
              <a:rPr lang="ru-RU" dirty="0" err="1" smtClean="0"/>
              <a:t>зчеплена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Х-хромосомою </a:t>
            </a:r>
            <a:r>
              <a:rPr lang="ru-RU" dirty="0" err="1" smtClean="0"/>
              <a:t>домінантна</a:t>
            </a:r>
            <a:r>
              <a:rPr lang="ru-RU" dirty="0" smtClean="0"/>
              <a:t> </a:t>
            </a:r>
            <a:r>
              <a:rPr lang="ru-RU" dirty="0" err="1" smtClean="0"/>
              <a:t>ознака</a:t>
            </a:r>
            <a:r>
              <a:rPr lang="ru-RU" dirty="0" smtClean="0"/>
              <a:t>. У </a:t>
            </a:r>
            <a:r>
              <a:rPr lang="ru-RU" dirty="0" err="1" smtClean="0"/>
              <a:t>сім’ї</a:t>
            </a:r>
            <a:r>
              <a:rPr lang="ru-RU" dirty="0" smtClean="0"/>
              <a:t>, де </a:t>
            </a:r>
            <a:r>
              <a:rPr lang="ru-RU" dirty="0" err="1" smtClean="0"/>
              <a:t>обоє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гіпоплазію</a:t>
            </a:r>
            <a:r>
              <a:rPr lang="ru-RU" dirty="0" smtClean="0"/>
              <a:t> </a:t>
            </a:r>
            <a:r>
              <a:rPr lang="ru-RU" dirty="0" err="1" smtClean="0"/>
              <a:t>емалі</a:t>
            </a:r>
            <a:r>
              <a:rPr lang="ru-RU" dirty="0" smtClean="0"/>
              <a:t>,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нормальними</a:t>
            </a:r>
            <a:r>
              <a:rPr lang="ru-RU" dirty="0" smtClean="0"/>
              <a:t> зубами. </a:t>
            </a:r>
            <a:r>
              <a:rPr lang="ru-RU" dirty="0" err="1" smtClean="0"/>
              <a:t>Чи</a:t>
            </a:r>
            <a:r>
              <a:rPr lang="ru-RU" dirty="0" smtClean="0"/>
              <a:t> буде </a:t>
            </a:r>
            <a:r>
              <a:rPr lang="ru-RU" dirty="0" err="1" smtClean="0"/>
              <a:t>здоровим</a:t>
            </a:r>
            <a:r>
              <a:rPr lang="ru-RU" dirty="0" smtClean="0"/>
              <a:t> </a:t>
            </a:r>
            <a:r>
              <a:rPr lang="ru-RU" dirty="0" err="1" smtClean="0"/>
              <a:t>їхній</a:t>
            </a:r>
            <a:r>
              <a:rPr lang="ru-RU" dirty="0" smtClean="0"/>
              <a:t> </a:t>
            </a:r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?</a:t>
            </a:r>
          </a:p>
          <a:p>
            <a:r>
              <a:rPr lang="ru-RU" b="1" dirty="0" err="1" smtClean="0"/>
              <a:t>Розв’язання</a:t>
            </a:r>
            <a:endParaRPr lang="ru-RU" dirty="0"/>
          </a:p>
        </p:txBody>
      </p:sp>
      <p:pic>
        <p:nvPicPr>
          <p:cNvPr id="43010" name="Picture 2" descr="https://uahistory.co/zno/general-biology-a-collection-of-tasks-2020-barna/general-biology-a-collection-of-tasks-2020-barna.files/image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1412776"/>
            <a:ext cx="5926033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16. </a:t>
            </a:r>
            <a:r>
              <a:rPr lang="ru-RU" sz="1400" dirty="0" err="1" smtClean="0"/>
              <a:t>Кароока</a:t>
            </a:r>
            <a:r>
              <a:rPr lang="ru-RU" sz="1400" dirty="0" smtClean="0"/>
              <a:t> </a:t>
            </a:r>
            <a:r>
              <a:rPr lang="ru-RU" sz="1400" dirty="0" err="1" smtClean="0"/>
              <a:t>жінка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нормальним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зором</a:t>
            </a:r>
            <a:r>
              <a:rPr lang="ru-RU" sz="1400" dirty="0" smtClean="0"/>
              <a:t>, </a:t>
            </a:r>
            <a:r>
              <a:rPr lang="ru-RU" sz="1400" dirty="0" err="1" smtClean="0"/>
              <a:t>батько</a:t>
            </a:r>
            <a:r>
              <a:rPr lang="ru-RU" sz="1400" dirty="0" smtClean="0"/>
              <a:t> </a:t>
            </a:r>
            <a:r>
              <a:rPr lang="ru-RU" sz="1400" dirty="0" err="1" smtClean="0"/>
              <a:t>якої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мав</a:t>
            </a:r>
            <a:r>
              <a:rPr lang="ru-RU" sz="1400" dirty="0" smtClean="0"/>
              <a:t> </a:t>
            </a:r>
            <a:r>
              <a:rPr lang="ru-RU" sz="1400" dirty="0" err="1" smtClean="0"/>
              <a:t>блакитні</a:t>
            </a:r>
            <a:r>
              <a:rPr lang="ru-RU" sz="1400" dirty="0" smtClean="0"/>
              <a:t> </a:t>
            </a:r>
            <a:r>
              <a:rPr lang="ru-RU" sz="1400" dirty="0" err="1" smtClean="0"/>
              <a:t>очі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кольорову</a:t>
            </a:r>
            <a:r>
              <a:rPr lang="ru-RU" sz="1400" dirty="0" smtClean="0"/>
              <a:t> </a:t>
            </a:r>
            <a:r>
              <a:rPr lang="ru-RU" sz="1400" dirty="0" err="1" smtClean="0"/>
              <a:t>сліпоту</a:t>
            </a:r>
            <a:r>
              <a:rPr lang="ru-RU" sz="1400" dirty="0" smtClean="0"/>
              <a:t>, </a:t>
            </a:r>
            <a:r>
              <a:rPr lang="ru-RU" sz="1400" dirty="0" err="1" smtClean="0"/>
              <a:t>одружилась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блакитнооким</a:t>
            </a:r>
            <a:r>
              <a:rPr lang="ru-RU" sz="1400" dirty="0" smtClean="0"/>
              <a:t> </a:t>
            </a:r>
            <a:r>
              <a:rPr lang="ru-RU" sz="1400" dirty="0" err="1" smtClean="0"/>
              <a:t>чоловіком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має</a:t>
            </a:r>
            <a:r>
              <a:rPr lang="ru-RU" sz="1400" dirty="0" smtClean="0"/>
              <a:t> </a:t>
            </a:r>
            <a:r>
              <a:rPr lang="ru-RU" sz="1400" dirty="0" err="1" smtClean="0"/>
              <a:t>нормальний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зір</a:t>
            </a:r>
            <a:r>
              <a:rPr lang="ru-RU" sz="1400" dirty="0" smtClean="0"/>
              <a:t>. </a:t>
            </a:r>
            <a:r>
              <a:rPr lang="ru-RU" sz="1400" dirty="0" err="1" smtClean="0"/>
              <a:t>Якими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будуть</a:t>
            </a:r>
            <a:r>
              <a:rPr lang="ru-RU" sz="1400" dirty="0" smtClean="0"/>
              <a:t> </a:t>
            </a:r>
            <a:r>
              <a:rPr lang="ru-RU" sz="1400" dirty="0" err="1" smtClean="0"/>
              <a:t>діти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цього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шлюбу</a:t>
            </a:r>
            <a:r>
              <a:rPr lang="ru-RU" sz="1400" dirty="0" smtClean="0"/>
              <a:t>, </a:t>
            </a:r>
            <a:r>
              <a:rPr lang="ru-RU" sz="1400" dirty="0" err="1" smtClean="0"/>
              <a:t>якщо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відомо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ген карих очей </a:t>
            </a:r>
            <a:r>
              <a:rPr lang="ru-RU" sz="1400" dirty="0" err="1" smtClean="0"/>
              <a:t>успадковується</a:t>
            </a:r>
            <a:r>
              <a:rPr lang="ru-RU" sz="1400" dirty="0" smtClean="0"/>
              <a:t> як </a:t>
            </a:r>
            <a:r>
              <a:rPr lang="ru-RU" sz="1400" dirty="0" err="1" smtClean="0"/>
              <a:t>аутосомна</a:t>
            </a:r>
            <a:r>
              <a:rPr lang="ru-RU" sz="1400" dirty="0" smtClean="0"/>
              <a:t> </a:t>
            </a:r>
            <a:r>
              <a:rPr lang="ru-RU" sz="1400" dirty="0" err="1" smtClean="0"/>
              <a:t>домінантна</a:t>
            </a:r>
            <a:r>
              <a:rPr lang="ru-RU" sz="1400" dirty="0" smtClean="0"/>
              <a:t> </a:t>
            </a:r>
            <a:r>
              <a:rPr lang="ru-RU" sz="1400" dirty="0" err="1" smtClean="0"/>
              <a:t>ознака</a:t>
            </a:r>
            <a:r>
              <a:rPr lang="ru-RU" sz="1400" dirty="0" smtClean="0"/>
              <a:t>, а ген </a:t>
            </a:r>
            <a:r>
              <a:rPr lang="ru-RU" sz="1400" dirty="0" err="1" smtClean="0"/>
              <a:t>кольорової</a:t>
            </a:r>
            <a:r>
              <a:rPr lang="ru-RU" sz="1400" dirty="0" smtClean="0"/>
              <a:t> </a:t>
            </a:r>
            <a:r>
              <a:rPr lang="ru-RU" sz="1400" dirty="0" err="1" smtClean="0"/>
              <a:t>сліпоти</a:t>
            </a:r>
            <a:r>
              <a:rPr lang="ru-RU" sz="1400" dirty="0" smtClean="0"/>
              <a:t> — </a:t>
            </a:r>
            <a:r>
              <a:rPr lang="ru-RU" sz="1400" dirty="0" err="1" smtClean="0"/>
              <a:t>рецесивний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зчеплений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Х-хромосомою?</a:t>
            </a:r>
          </a:p>
          <a:p>
            <a:r>
              <a:rPr lang="ru-RU" sz="1400" b="1" dirty="0" err="1" smtClean="0"/>
              <a:t>Розв’язання</a:t>
            </a:r>
            <a:endParaRPr lang="ru-RU" sz="1400" dirty="0"/>
          </a:p>
        </p:txBody>
      </p:sp>
      <p:pic>
        <p:nvPicPr>
          <p:cNvPr id="44034" name="Picture 2" descr="https://uahistory.co/zno/general-biology-a-collection-of-tasks-2020-barna/general-biology-a-collection-of-tasks-2020-barna.files/image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314825" cy="2190750"/>
          </a:xfrm>
          <a:prstGeom prst="rect">
            <a:avLst/>
          </a:prstGeom>
          <a:noFill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268760"/>
            <a:ext cx="493204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3749457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Дівчатка</a:t>
            </a:r>
            <a:r>
              <a:rPr lang="ru-RU" sz="1400" dirty="0" smtClean="0"/>
              <a:t>:</a:t>
            </a:r>
          </a:p>
          <a:p>
            <a:r>
              <a:rPr lang="ru-RU" sz="1400" dirty="0" err="1" smtClean="0"/>
              <a:t>Кароокі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нормальним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зором</a:t>
            </a:r>
            <a:r>
              <a:rPr lang="ru-RU" sz="1400" dirty="0" smtClean="0"/>
              <a:t> — 2/8 = 25%;</a:t>
            </a:r>
          </a:p>
          <a:p>
            <a:r>
              <a:rPr lang="ru-RU" sz="1400" dirty="0" err="1" smtClean="0"/>
              <a:t>Блакитноокі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нормальним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зором</a:t>
            </a:r>
            <a:r>
              <a:rPr lang="ru-RU" sz="1400" dirty="0" smtClean="0"/>
              <a:t> — 2/8 = 25%;</a:t>
            </a:r>
          </a:p>
          <a:p>
            <a:r>
              <a:rPr lang="ru-RU" sz="1400" dirty="0" smtClean="0"/>
              <a:t>Хлопчики:</a:t>
            </a:r>
          </a:p>
          <a:p>
            <a:r>
              <a:rPr lang="ru-RU" sz="1400" dirty="0" err="1" smtClean="0"/>
              <a:t>Кароокі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нормальним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зором</a:t>
            </a:r>
            <a:r>
              <a:rPr lang="ru-RU" sz="1400" dirty="0" smtClean="0"/>
              <a:t> — 1/8 = 12,5%;</a:t>
            </a:r>
          </a:p>
          <a:p>
            <a:r>
              <a:rPr lang="ru-RU" sz="1400" dirty="0" err="1" smtClean="0"/>
              <a:t>Кароокі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кольоровою</a:t>
            </a:r>
            <a:r>
              <a:rPr lang="ru-RU" sz="1400" dirty="0" smtClean="0"/>
              <a:t> </a:t>
            </a:r>
            <a:r>
              <a:rPr lang="ru-RU" sz="1400" dirty="0" err="1" smtClean="0"/>
              <a:t>сліпотою</a:t>
            </a:r>
            <a:r>
              <a:rPr lang="ru-RU" sz="1400" dirty="0" smtClean="0"/>
              <a:t> — 1/8 = 12,5%;</a:t>
            </a:r>
          </a:p>
          <a:p>
            <a:r>
              <a:rPr lang="ru-RU" sz="1400" dirty="0" err="1" smtClean="0"/>
              <a:t>Блакитноокі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нормальним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зором</a:t>
            </a:r>
            <a:r>
              <a:rPr lang="ru-RU" sz="1400" dirty="0" smtClean="0"/>
              <a:t> — 1/8 = 12,5%;</a:t>
            </a:r>
          </a:p>
          <a:p>
            <a:r>
              <a:rPr lang="ru-RU" sz="1400" dirty="0" err="1" smtClean="0"/>
              <a:t>Блакитноокі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кольоровою</a:t>
            </a:r>
            <a:r>
              <a:rPr lang="ru-RU" sz="1400" dirty="0" smtClean="0"/>
              <a:t> </a:t>
            </a:r>
            <a:r>
              <a:rPr lang="ru-RU" sz="1400" dirty="0" err="1" smtClean="0"/>
              <a:t>сліпотою</a:t>
            </a:r>
            <a:r>
              <a:rPr lang="ru-RU" sz="1400" dirty="0" smtClean="0"/>
              <a:t> — 1/8 = 12,5%.</a:t>
            </a:r>
          </a:p>
          <a:p>
            <a:r>
              <a:rPr lang="ru-RU" sz="1400" b="1" dirty="0" err="1" smtClean="0"/>
              <a:t>Відповідь</a:t>
            </a:r>
            <a:r>
              <a:rPr lang="ru-RU" sz="1400" b="1" dirty="0" smtClean="0"/>
              <a:t>.</a:t>
            </a:r>
            <a:r>
              <a:rPr lang="ru-RU" sz="1400" dirty="0" smtClean="0"/>
              <a:t> У </a:t>
            </a:r>
            <a:r>
              <a:rPr lang="ru-RU" sz="1400" dirty="0" err="1" smtClean="0"/>
              <a:t>всіх</a:t>
            </a:r>
            <a:r>
              <a:rPr lang="ru-RU" sz="1400" dirty="0" smtClean="0"/>
              <a:t> </a:t>
            </a:r>
            <a:r>
              <a:rPr lang="ru-RU" sz="1400" dirty="0" err="1" smtClean="0"/>
              <a:t>дівчаток</a:t>
            </a:r>
            <a:r>
              <a:rPr lang="ru-RU" sz="1400" dirty="0" smtClean="0"/>
              <a:t> буде </a:t>
            </a:r>
            <a:r>
              <a:rPr lang="ru-RU" sz="1400" dirty="0" err="1" smtClean="0"/>
              <a:t>нормальний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зір</a:t>
            </a:r>
            <a:r>
              <a:rPr lang="ru-RU" sz="1400" dirty="0" smtClean="0"/>
              <a:t>, а </a:t>
            </a:r>
            <a:r>
              <a:rPr lang="ru-RU" sz="1400" dirty="0" err="1" smtClean="0"/>
              <a:t>очі</a:t>
            </a:r>
            <a:r>
              <a:rPr lang="ru-RU" sz="1400" dirty="0" smtClean="0"/>
              <a:t> </a:t>
            </a:r>
            <a:r>
              <a:rPr lang="ru-RU" sz="1400" dirty="0" err="1" smtClean="0"/>
              <a:t>карі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блакитні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Вірогідність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народження</a:t>
            </a:r>
            <a:r>
              <a:rPr lang="ru-RU" sz="1400" dirty="0" smtClean="0"/>
              <a:t> в </a:t>
            </a:r>
            <a:r>
              <a:rPr lang="ru-RU" sz="1400" dirty="0" err="1" smtClean="0"/>
              <a:t>цій</a:t>
            </a:r>
            <a:r>
              <a:rPr lang="ru-RU" sz="1400" dirty="0" smtClean="0"/>
              <a:t> </a:t>
            </a:r>
            <a:r>
              <a:rPr lang="ru-RU" sz="1400" dirty="0" err="1" smtClean="0"/>
              <a:t>сім’ї</a:t>
            </a:r>
            <a:r>
              <a:rPr lang="ru-RU" sz="1400" dirty="0" smtClean="0"/>
              <a:t> </a:t>
            </a:r>
            <a:r>
              <a:rPr lang="ru-RU" sz="1400" dirty="0" err="1" smtClean="0"/>
              <a:t>сина</a:t>
            </a:r>
            <a:r>
              <a:rPr lang="ru-RU" sz="1400" dirty="0" smtClean="0"/>
              <a:t> з:</a:t>
            </a:r>
          </a:p>
          <a:p>
            <a:r>
              <a:rPr lang="ru-RU" sz="1400" dirty="0" smtClean="0"/>
              <a:t>карими </a:t>
            </a:r>
            <a:r>
              <a:rPr lang="ru-RU" sz="1400" dirty="0" err="1" smtClean="0"/>
              <a:t>очима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нормальним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зором</a:t>
            </a:r>
            <a:r>
              <a:rPr lang="ru-RU" sz="1400" dirty="0" smtClean="0"/>
              <a:t> становить 12,5%;</a:t>
            </a:r>
          </a:p>
          <a:p>
            <a:r>
              <a:rPr lang="ru-RU" sz="1400" dirty="0" smtClean="0"/>
              <a:t>карими </a:t>
            </a:r>
            <a:r>
              <a:rPr lang="ru-RU" sz="1400" dirty="0" err="1" smtClean="0"/>
              <a:t>очима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кольоровою</a:t>
            </a:r>
            <a:r>
              <a:rPr lang="ru-RU" sz="1400" dirty="0" smtClean="0"/>
              <a:t> </a:t>
            </a:r>
            <a:r>
              <a:rPr lang="ru-RU" sz="1400" dirty="0" err="1" smtClean="0"/>
              <a:t>сліпотою</a:t>
            </a:r>
            <a:r>
              <a:rPr lang="ru-RU" sz="1400" dirty="0" smtClean="0"/>
              <a:t> — 12,5%;</a:t>
            </a:r>
          </a:p>
          <a:p>
            <a:r>
              <a:rPr lang="ru-RU" sz="1400" dirty="0" err="1" smtClean="0"/>
              <a:t>блакитними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очима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нормальним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зором</a:t>
            </a:r>
            <a:r>
              <a:rPr lang="ru-RU" sz="1400" dirty="0" smtClean="0"/>
              <a:t> — 12,5%;</a:t>
            </a:r>
          </a:p>
          <a:p>
            <a:r>
              <a:rPr lang="ru-RU" sz="1400" dirty="0" err="1" smtClean="0"/>
              <a:t>блакитними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очима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кольоровою</a:t>
            </a:r>
            <a:r>
              <a:rPr lang="ru-RU" sz="1400" dirty="0" smtClean="0"/>
              <a:t> </a:t>
            </a:r>
            <a:r>
              <a:rPr lang="ru-RU" sz="1400" dirty="0" err="1" smtClean="0"/>
              <a:t>сліпотою</a:t>
            </a:r>
            <a:r>
              <a:rPr lang="ru-RU" sz="1400" dirty="0" smtClean="0"/>
              <a:t> — 12,5%.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/>
              <a:t>Успадкування</a:t>
            </a:r>
            <a:r>
              <a:rPr lang="ru-RU" b="1" i="1" dirty="0"/>
              <a:t>, </a:t>
            </a:r>
            <a:r>
              <a:rPr lang="ru-RU" b="1" i="1" dirty="0" err="1"/>
              <a:t>зчеплене</a:t>
            </a:r>
            <a:r>
              <a:rPr lang="ru-RU" b="1" i="1" dirty="0"/>
              <a:t> </a:t>
            </a:r>
            <a:r>
              <a:rPr lang="ru-RU" b="1" i="1" dirty="0" err="1"/>
              <a:t>із</a:t>
            </a:r>
            <a:r>
              <a:rPr lang="ru-RU" b="1" i="1" dirty="0"/>
              <a:t> </a:t>
            </a:r>
            <a:r>
              <a:rPr lang="ru-RU" b="1" i="1" dirty="0" err="1"/>
              <a:t>статтю</a:t>
            </a:r>
            <a:r>
              <a:rPr lang="ru-RU" b="1" i="1" dirty="0"/>
              <a:t>. </a:t>
            </a:r>
            <a:r>
              <a:rPr lang="ru-RU" b="1" i="1" dirty="0" err="1"/>
              <a:t>Ознаки</a:t>
            </a:r>
            <a:r>
              <a:rPr lang="ru-RU" b="1" i="1" dirty="0"/>
              <a:t>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успадковуються</a:t>
            </a:r>
            <a:r>
              <a:rPr lang="ru-RU" b="1" i="1" dirty="0"/>
              <a:t> через </a:t>
            </a:r>
            <a:r>
              <a:rPr lang="ru-RU" b="1" i="1" dirty="0" err="1"/>
              <a:t>статеві</a:t>
            </a:r>
            <a:r>
              <a:rPr lang="ru-RU" b="1" i="1" dirty="0"/>
              <a:t> </a:t>
            </a:r>
            <a:r>
              <a:rPr lang="ru-RU" b="1" i="1" dirty="0" err="1"/>
              <a:t>хромосоми</a:t>
            </a:r>
            <a:r>
              <a:rPr lang="ru-RU" b="1" i="1" dirty="0"/>
              <a:t> </a:t>
            </a:r>
            <a:r>
              <a:rPr lang="ru-RU" b="1" i="1" dirty="0" err="1"/>
              <a:t>називають</a:t>
            </a:r>
            <a:r>
              <a:rPr lang="ru-RU" b="1" i="1" dirty="0"/>
              <a:t> </a:t>
            </a:r>
            <a:r>
              <a:rPr lang="ru-RU" b="1" i="1" dirty="0" err="1"/>
              <a:t>зчепленими</a:t>
            </a:r>
            <a:r>
              <a:rPr lang="ru-RU" b="1" i="1" dirty="0"/>
              <a:t> </a:t>
            </a:r>
            <a:r>
              <a:rPr lang="ru-RU" b="1" i="1" dirty="0" err="1"/>
              <a:t>із</a:t>
            </a:r>
            <a:r>
              <a:rPr lang="ru-RU" b="1" i="1" dirty="0"/>
              <a:t> </a:t>
            </a:r>
            <a:r>
              <a:rPr lang="ru-RU" b="1" i="1" dirty="0" err="1"/>
              <a:t>статтю</a:t>
            </a:r>
            <a:r>
              <a:rPr lang="ru-RU" b="1" i="1" dirty="0"/>
              <a:t>. У </a:t>
            </a:r>
            <a:r>
              <a:rPr lang="ru-RU" b="1" i="1" dirty="0" err="1"/>
              <a:t>людини</a:t>
            </a:r>
            <a:r>
              <a:rPr lang="ru-RU" b="1" i="1" dirty="0"/>
              <a:t> </a:t>
            </a:r>
            <a:r>
              <a:rPr lang="ru-RU" b="1" i="1" dirty="0" err="1"/>
              <a:t>ознаки</a:t>
            </a:r>
            <a:r>
              <a:rPr lang="ru-RU" b="1" i="1" dirty="0"/>
              <a:t>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успадковуються</a:t>
            </a:r>
            <a:r>
              <a:rPr lang="ru-RU" b="1" i="1" dirty="0"/>
              <a:t> через </a:t>
            </a:r>
            <a:r>
              <a:rPr lang="en-US" b="1" i="1" dirty="0"/>
              <a:t>Y-</a:t>
            </a:r>
            <a:r>
              <a:rPr lang="ru-RU" b="1" i="1" dirty="0"/>
              <a:t>хромосому, </a:t>
            </a:r>
            <a:r>
              <a:rPr lang="ru-RU" b="1" i="1" dirty="0" err="1"/>
              <a:t>можуть</a:t>
            </a:r>
            <a:r>
              <a:rPr lang="ru-RU" b="1" i="1" dirty="0"/>
              <a:t> бути </a:t>
            </a:r>
            <a:r>
              <a:rPr lang="ru-RU" b="1" i="1" dirty="0" err="1"/>
              <a:t>тільки</a:t>
            </a:r>
            <a:r>
              <a:rPr lang="ru-RU" b="1" i="1" dirty="0"/>
              <a:t> в </a:t>
            </a:r>
            <a:r>
              <a:rPr lang="ru-RU" b="1" i="1" dirty="0" err="1"/>
              <a:t>осіб</a:t>
            </a:r>
            <a:r>
              <a:rPr lang="ru-RU" b="1" i="1" dirty="0"/>
              <a:t> </a:t>
            </a:r>
            <a:r>
              <a:rPr lang="ru-RU" b="1" i="1" dirty="0" err="1"/>
              <a:t>чоловічої</a:t>
            </a:r>
            <a:r>
              <a:rPr lang="ru-RU" b="1" i="1" dirty="0"/>
              <a:t> </a:t>
            </a:r>
            <a:r>
              <a:rPr lang="ru-RU" b="1" i="1" dirty="0" err="1"/>
              <a:t>статі</a:t>
            </a:r>
            <a:r>
              <a:rPr lang="ru-RU" b="1" i="1" dirty="0"/>
              <a:t>, а </a:t>
            </a:r>
            <a:r>
              <a:rPr lang="ru-RU" b="1" i="1" dirty="0" err="1"/>
              <a:t>успадковані</a:t>
            </a:r>
            <a:r>
              <a:rPr lang="ru-RU" b="1" i="1" dirty="0"/>
              <a:t> через Х-хромосому – в </a:t>
            </a:r>
            <a:r>
              <a:rPr lang="ru-RU" b="1" i="1" dirty="0" err="1"/>
              <a:t>осіб</a:t>
            </a:r>
            <a:r>
              <a:rPr lang="ru-RU" b="1" i="1" dirty="0"/>
              <a:t> як </a:t>
            </a:r>
            <a:r>
              <a:rPr lang="ru-RU" b="1" i="1" dirty="0" err="1"/>
              <a:t>однієї</a:t>
            </a:r>
            <a:r>
              <a:rPr lang="ru-RU" b="1" i="1" dirty="0"/>
              <a:t>, так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іншої</a:t>
            </a:r>
            <a:r>
              <a:rPr lang="ru-RU" b="1" i="1" dirty="0"/>
              <a:t> </a:t>
            </a:r>
            <a:r>
              <a:rPr lang="ru-RU" b="1" i="1" dirty="0" err="1"/>
              <a:t>статі</a:t>
            </a:r>
            <a:r>
              <a:rPr lang="ru-RU" b="1" i="1" dirty="0"/>
              <a:t>. </a:t>
            </a:r>
            <a:r>
              <a:rPr lang="ru-RU" b="1" i="1" dirty="0" err="1"/>
              <a:t>Особина</a:t>
            </a:r>
            <a:r>
              <a:rPr lang="ru-RU" b="1" i="1" dirty="0"/>
              <a:t> </a:t>
            </a:r>
            <a:r>
              <a:rPr lang="ru-RU" b="1" i="1" dirty="0" err="1"/>
              <a:t>жіночої</a:t>
            </a:r>
            <a:r>
              <a:rPr lang="ru-RU" b="1" i="1" dirty="0"/>
              <a:t> </a:t>
            </a:r>
            <a:r>
              <a:rPr lang="ru-RU" b="1" i="1" dirty="0" err="1"/>
              <a:t>статі</a:t>
            </a:r>
            <a:r>
              <a:rPr lang="ru-RU" b="1" i="1" dirty="0"/>
              <a:t> </a:t>
            </a:r>
            <a:r>
              <a:rPr lang="ru-RU" b="1" i="1" dirty="0" err="1"/>
              <a:t>може</a:t>
            </a:r>
            <a:r>
              <a:rPr lang="ru-RU" b="1" i="1" dirty="0"/>
              <a:t> бути як гомо-, так </a:t>
            </a:r>
            <a:r>
              <a:rPr lang="ru-RU" b="1" i="1" dirty="0" err="1"/>
              <a:t>і</a:t>
            </a:r>
            <a:r>
              <a:rPr lang="ru-RU" b="1" i="1" dirty="0"/>
              <a:t> гетерозиготною за генами,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локалізовані</a:t>
            </a:r>
            <a:r>
              <a:rPr lang="ru-RU" b="1" i="1" dirty="0"/>
              <a:t> у </a:t>
            </a:r>
            <a:r>
              <a:rPr lang="ru-RU" b="1" i="1" dirty="0" err="1"/>
              <a:t>Х-хромосомі</a:t>
            </a:r>
            <a:r>
              <a:rPr lang="ru-RU" b="1" i="1" dirty="0"/>
              <a:t>, а </a:t>
            </a:r>
            <a:r>
              <a:rPr lang="ru-RU" b="1" i="1" dirty="0" err="1"/>
              <a:t>рецесивні</a:t>
            </a:r>
            <a:r>
              <a:rPr lang="ru-RU" b="1" i="1" dirty="0"/>
              <a:t> </a:t>
            </a:r>
            <a:r>
              <a:rPr lang="ru-RU" b="1" i="1" dirty="0" err="1"/>
              <a:t>алелі</a:t>
            </a:r>
            <a:r>
              <a:rPr lang="ru-RU" b="1" i="1" dirty="0"/>
              <a:t> </a:t>
            </a:r>
            <a:r>
              <a:rPr lang="ru-RU" b="1" i="1" dirty="0" err="1"/>
              <a:t>генів</a:t>
            </a:r>
            <a:r>
              <a:rPr lang="ru-RU" b="1" i="1" dirty="0"/>
              <a:t> у </a:t>
            </a:r>
            <a:r>
              <a:rPr lang="ru-RU" b="1" i="1" dirty="0" err="1"/>
              <a:t>неї</a:t>
            </a:r>
            <a:r>
              <a:rPr lang="ru-RU" b="1" i="1" dirty="0"/>
              <a:t> </a:t>
            </a:r>
            <a:r>
              <a:rPr lang="ru-RU" b="1" i="1" dirty="0" err="1"/>
              <a:t>проявляються</a:t>
            </a:r>
            <a:r>
              <a:rPr lang="ru-RU" b="1" i="1" dirty="0"/>
              <a:t> </a:t>
            </a:r>
            <a:r>
              <a:rPr lang="ru-RU" b="1" i="1" dirty="0" err="1"/>
              <a:t>тільки</a:t>
            </a:r>
            <a:r>
              <a:rPr lang="ru-RU" b="1" i="1" dirty="0"/>
              <a:t> </a:t>
            </a:r>
            <a:r>
              <a:rPr lang="ru-RU" b="1" i="1" dirty="0" err="1"/>
              <a:t>у</a:t>
            </a:r>
            <a:r>
              <a:rPr lang="ru-RU" b="1" i="1" dirty="0"/>
              <a:t> гомозиготному </a:t>
            </a:r>
            <a:r>
              <a:rPr lang="ru-RU" b="1" i="1" dirty="0" err="1"/>
              <a:t>стані</a:t>
            </a:r>
            <a:r>
              <a:rPr lang="ru-RU" b="1" i="1" dirty="0"/>
              <a:t>. </a:t>
            </a:r>
            <a:r>
              <a:rPr lang="ru-RU" b="1" i="1" dirty="0" err="1"/>
              <a:t>Оскільки</a:t>
            </a:r>
            <a:r>
              <a:rPr lang="ru-RU" b="1" i="1" dirty="0"/>
              <a:t> в </a:t>
            </a:r>
            <a:r>
              <a:rPr lang="ru-RU" b="1" i="1" dirty="0" err="1"/>
              <a:t>осіб</a:t>
            </a:r>
            <a:r>
              <a:rPr lang="ru-RU" b="1" i="1" dirty="0"/>
              <a:t> </a:t>
            </a:r>
            <a:r>
              <a:rPr lang="ru-RU" b="1" i="1" dirty="0" err="1"/>
              <a:t>чоловічої</a:t>
            </a:r>
            <a:r>
              <a:rPr lang="ru-RU" b="1" i="1" dirty="0"/>
              <a:t> </a:t>
            </a:r>
            <a:r>
              <a:rPr lang="ru-RU" b="1" i="1" dirty="0" err="1"/>
              <a:t>статі</a:t>
            </a:r>
            <a:r>
              <a:rPr lang="ru-RU" b="1" i="1" dirty="0"/>
              <a:t> </a:t>
            </a:r>
            <a:r>
              <a:rPr lang="ru-RU" b="1" i="1" dirty="0" err="1"/>
              <a:t>тільки</a:t>
            </a:r>
            <a:r>
              <a:rPr lang="ru-RU" b="1" i="1" dirty="0"/>
              <a:t> одна Х-хромосома, </a:t>
            </a:r>
            <a:r>
              <a:rPr lang="ru-RU" b="1" i="1" dirty="0" err="1"/>
              <a:t>всі</a:t>
            </a:r>
            <a:r>
              <a:rPr lang="ru-RU" b="1" i="1" dirty="0"/>
              <a:t> </a:t>
            </a:r>
            <a:r>
              <a:rPr lang="ru-RU" b="1" i="1" dirty="0" err="1"/>
              <a:t>локалізовані</a:t>
            </a:r>
            <a:r>
              <a:rPr lang="ru-RU" b="1" i="1" dirty="0"/>
              <a:t> у </a:t>
            </a:r>
            <a:r>
              <a:rPr lang="ru-RU" b="1" i="1" dirty="0" err="1"/>
              <a:t>ній</a:t>
            </a:r>
            <a:r>
              <a:rPr lang="ru-RU" b="1" i="1" dirty="0"/>
              <a:t> </a:t>
            </a:r>
            <a:r>
              <a:rPr lang="ru-RU" b="1" i="1" dirty="0" err="1"/>
              <a:t>гени</a:t>
            </a:r>
            <a:r>
              <a:rPr lang="ru-RU" b="1" i="1" dirty="0"/>
              <a:t>, </a:t>
            </a:r>
            <a:r>
              <a:rPr lang="ru-RU" b="1" i="1" dirty="0" err="1"/>
              <a:t>навіть</a:t>
            </a:r>
            <a:r>
              <a:rPr lang="ru-RU" b="1" i="1" dirty="0"/>
              <a:t> </a:t>
            </a:r>
            <a:r>
              <a:rPr lang="ru-RU" b="1" i="1" dirty="0" err="1"/>
              <a:t>рецесивні</a:t>
            </a:r>
            <a:r>
              <a:rPr lang="ru-RU" b="1" i="1" dirty="0"/>
              <a:t>, </a:t>
            </a:r>
            <a:r>
              <a:rPr lang="ru-RU" b="1" i="1" dirty="0" err="1"/>
              <a:t>проявляються</a:t>
            </a:r>
            <a:r>
              <a:rPr lang="ru-RU" b="1" i="1" dirty="0"/>
              <a:t> </a:t>
            </a:r>
            <a:r>
              <a:rPr lang="ru-RU" b="1" i="1" dirty="0" err="1"/>
              <a:t>у</a:t>
            </a:r>
            <a:r>
              <a:rPr lang="ru-RU" b="1" i="1" dirty="0"/>
              <a:t> </a:t>
            </a:r>
            <a:r>
              <a:rPr lang="ru-RU" b="1" i="1" dirty="0" err="1"/>
              <a:t>фенотипі</a:t>
            </a:r>
            <a:r>
              <a:rPr lang="ru-RU" b="1" i="1" dirty="0"/>
              <a:t>. </a:t>
            </a:r>
            <a:r>
              <a:rPr lang="ru-RU" b="1" i="1" dirty="0" err="1"/>
              <a:t>Такий</a:t>
            </a:r>
            <a:r>
              <a:rPr lang="ru-RU" b="1" i="1" dirty="0"/>
              <a:t> </a:t>
            </a:r>
            <a:r>
              <a:rPr lang="ru-RU" b="1" i="1" dirty="0" err="1"/>
              <a:t>організм</a:t>
            </a:r>
            <a:r>
              <a:rPr lang="ru-RU" b="1" i="1" dirty="0"/>
              <a:t> </a:t>
            </a:r>
            <a:r>
              <a:rPr lang="ru-RU" b="1" i="1" dirty="0" err="1"/>
              <a:t>називають</a:t>
            </a:r>
            <a:r>
              <a:rPr lang="ru-RU" b="1" i="1" dirty="0"/>
              <a:t> </a:t>
            </a:r>
            <a:r>
              <a:rPr lang="ru-RU" b="1" i="1" dirty="0" err="1"/>
              <a:t>гемізиготним</a:t>
            </a:r>
            <a:r>
              <a:rPr lang="ru-RU" b="1" i="1" dirty="0"/>
              <a:t>. </a:t>
            </a:r>
          </a:p>
          <a:p>
            <a:r>
              <a:rPr lang="ru-RU" dirty="0"/>
              <a:t>У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патологічні</a:t>
            </a:r>
            <a:r>
              <a:rPr lang="ru-RU" dirty="0"/>
              <a:t> </a:t>
            </a:r>
            <a:r>
              <a:rPr lang="ru-RU" dirty="0" err="1"/>
              <a:t>стани</a:t>
            </a:r>
            <a:r>
              <a:rPr lang="ru-RU" dirty="0"/>
              <a:t> </a:t>
            </a:r>
            <a:r>
              <a:rPr lang="ru-RU" dirty="0" err="1"/>
              <a:t>успадковуються</a:t>
            </a:r>
            <a:r>
              <a:rPr lang="ru-RU" dirty="0"/>
              <a:t> </a:t>
            </a:r>
            <a:r>
              <a:rPr lang="ru-RU" dirty="0" err="1"/>
              <a:t>зчеплено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статтю</a:t>
            </a:r>
            <a:r>
              <a:rPr lang="ru-RU" dirty="0"/>
              <a:t>. До них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гемофілія</a:t>
            </a:r>
            <a:r>
              <a:rPr lang="ru-RU" dirty="0"/>
              <a:t> (</a:t>
            </a:r>
            <a:r>
              <a:rPr lang="ru-RU" dirty="0" err="1"/>
              <a:t>знижена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зсідання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підвищену</a:t>
            </a:r>
            <a:r>
              <a:rPr lang="ru-RU" dirty="0"/>
              <a:t> </a:t>
            </a:r>
            <a:r>
              <a:rPr lang="ru-RU" dirty="0" err="1"/>
              <a:t>кровотечу</a:t>
            </a:r>
            <a:r>
              <a:rPr lang="ru-RU" dirty="0"/>
              <a:t>. </a:t>
            </a:r>
            <a:r>
              <a:rPr lang="ru-RU" dirty="0" err="1"/>
              <a:t>Алель</a:t>
            </a:r>
            <a:r>
              <a:rPr lang="ru-RU" dirty="0"/>
              <a:t> гена,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контролює</a:t>
            </a:r>
            <a:r>
              <a:rPr lang="ru-RU" dirty="0"/>
              <a:t> </a:t>
            </a:r>
            <a:r>
              <a:rPr lang="ru-RU" dirty="0" err="1"/>
              <a:t>нормальне</a:t>
            </a:r>
            <a:r>
              <a:rPr lang="ru-RU" dirty="0"/>
              <a:t> </a:t>
            </a:r>
            <a:r>
              <a:rPr lang="ru-RU" dirty="0" err="1"/>
              <a:t>зсідання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(Н)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алельна</a:t>
            </a:r>
            <a:r>
              <a:rPr lang="ru-RU" dirty="0"/>
              <a:t> пара “ген </a:t>
            </a:r>
            <a:r>
              <a:rPr lang="ru-RU" dirty="0" err="1"/>
              <a:t>гемофілії</a:t>
            </a:r>
            <a:r>
              <a:rPr lang="ru-RU" dirty="0"/>
              <a:t>” (</a:t>
            </a:r>
            <a:r>
              <a:rPr lang="en-US" dirty="0"/>
              <a:t>h) </a:t>
            </a:r>
            <a:r>
              <a:rPr lang="ru-RU" dirty="0" err="1"/>
              <a:t>знаходяться</a:t>
            </a:r>
            <a:r>
              <a:rPr lang="ru-RU" dirty="0"/>
              <a:t> у </a:t>
            </a:r>
            <a:r>
              <a:rPr lang="ru-RU" dirty="0" err="1"/>
              <a:t>Х-хромосомі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перший </a:t>
            </a:r>
            <a:r>
              <a:rPr lang="ru-RU" dirty="0" err="1"/>
              <a:t>домінує</a:t>
            </a:r>
            <a:r>
              <a:rPr lang="ru-RU" dirty="0"/>
              <a:t> над другим. </a:t>
            </a:r>
            <a:r>
              <a:rPr lang="ru-RU" dirty="0" err="1"/>
              <a:t>Запис</a:t>
            </a:r>
            <a:r>
              <a:rPr lang="ru-RU" dirty="0"/>
              <a:t> генотипу </a:t>
            </a: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ru-RU" dirty="0" err="1"/>
              <a:t>гетерозиготної</a:t>
            </a:r>
            <a:r>
              <a:rPr lang="ru-RU" dirty="0"/>
              <a:t> за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матиме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ХНХ </a:t>
            </a:r>
            <a:r>
              <a:rPr lang="en-US" dirty="0"/>
              <a:t>h –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жінка</a:t>
            </a:r>
            <a:r>
              <a:rPr lang="ru-RU" dirty="0"/>
              <a:t> </a:t>
            </a:r>
            <a:r>
              <a:rPr lang="ru-RU" dirty="0" err="1"/>
              <a:t>матиме</a:t>
            </a:r>
            <a:r>
              <a:rPr lang="ru-RU" dirty="0"/>
              <a:t> </a:t>
            </a:r>
            <a:r>
              <a:rPr lang="ru-RU" dirty="0" err="1"/>
              <a:t>нормальний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зсідання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вона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носієм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вади. У </a:t>
            </a:r>
            <a:r>
              <a:rPr lang="ru-RU" dirty="0" err="1"/>
              <a:t>чоловіків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одна Х-хромосома. </a:t>
            </a:r>
          </a:p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в </a:t>
            </a:r>
            <a:r>
              <a:rPr lang="ru-RU" dirty="0" err="1"/>
              <a:t>Х-хромосомі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алель</a:t>
            </a:r>
            <a:r>
              <a:rPr lang="ru-RU" dirty="0"/>
              <a:t> Н, </a:t>
            </a:r>
            <a:r>
              <a:rPr lang="ru-RU" dirty="0" err="1"/>
              <a:t>він</a:t>
            </a:r>
            <a:r>
              <a:rPr lang="ru-RU" dirty="0"/>
              <a:t> буде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нормальний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зсідання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ж Х-хромосома </a:t>
            </a:r>
            <a:r>
              <a:rPr lang="ru-RU" dirty="0" err="1"/>
              <a:t>чоловіка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алель</a:t>
            </a:r>
            <a:r>
              <a:rPr lang="ru-RU" dirty="0"/>
              <a:t> </a:t>
            </a:r>
            <a:r>
              <a:rPr lang="en-US" dirty="0"/>
              <a:t>h, </a:t>
            </a:r>
            <a:r>
              <a:rPr lang="ru-RU" dirty="0"/>
              <a:t>то </a:t>
            </a:r>
            <a:r>
              <a:rPr lang="ru-RU" dirty="0" err="1"/>
              <a:t>він</a:t>
            </a:r>
            <a:r>
              <a:rPr lang="ru-RU" dirty="0"/>
              <a:t> буде </a:t>
            </a:r>
            <a:r>
              <a:rPr lang="ru-RU" dirty="0" err="1"/>
              <a:t>хворіти</a:t>
            </a:r>
            <a:r>
              <a:rPr lang="ru-RU" dirty="0"/>
              <a:t> на </a:t>
            </a:r>
            <a:r>
              <a:rPr lang="ru-RU" dirty="0" err="1"/>
              <a:t>гемофілію</a:t>
            </a:r>
            <a:r>
              <a:rPr lang="ru-RU" dirty="0"/>
              <a:t>: </a:t>
            </a:r>
            <a:r>
              <a:rPr lang="en-US" dirty="0"/>
              <a:t>Y-</a:t>
            </a:r>
            <a:r>
              <a:rPr lang="ru-RU" dirty="0"/>
              <a:t>хромосома не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зсідання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17. </a:t>
            </a:r>
            <a:r>
              <a:rPr lang="ru-RU" dirty="0" err="1" smtClean="0"/>
              <a:t>Темні</a:t>
            </a:r>
            <a:r>
              <a:rPr lang="ru-RU" dirty="0" smtClean="0"/>
              <a:t> </a:t>
            </a:r>
            <a:r>
              <a:rPr lang="ru-RU" dirty="0" err="1" smtClean="0"/>
              <a:t>зуби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детермінуватися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домінантними</a:t>
            </a:r>
            <a:r>
              <a:rPr lang="ru-RU" dirty="0" smtClean="0"/>
              <a:t> генами,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локалізований</a:t>
            </a:r>
            <a:r>
              <a:rPr lang="ru-RU" dirty="0" smtClean="0"/>
              <a:t> в </a:t>
            </a:r>
            <a:r>
              <a:rPr lang="ru-RU" dirty="0" err="1" smtClean="0"/>
              <a:t>аутосомі</a:t>
            </a:r>
            <a:r>
              <a:rPr lang="ru-RU" dirty="0" smtClean="0"/>
              <a:t>, а </a:t>
            </a:r>
            <a:r>
              <a:rPr lang="ru-RU" dirty="0" err="1" smtClean="0"/>
              <a:t>інший</a:t>
            </a:r>
            <a:r>
              <a:rPr lang="ru-RU" dirty="0" smtClean="0"/>
              <a:t> — </a:t>
            </a:r>
            <a:r>
              <a:rPr lang="ru-RU" dirty="0" err="1" smtClean="0"/>
              <a:t>зчеплений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Х-хромосомою. У </a:t>
            </a:r>
            <a:r>
              <a:rPr lang="ru-RU" dirty="0" err="1" smtClean="0"/>
              <a:t>сім’ї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темними</a:t>
            </a:r>
            <a:r>
              <a:rPr lang="ru-RU" dirty="0" smtClean="0"/>
              <a:t> зубами </a:t>
            </a:r>
            <a:r>
              <a:rPr lang="ru-RU" dirty="0" err="1" smtClean="0"/>
              <a:t>народилися</a:t>
            </a:r>
            <a:r>
              <a:rPr lang="ru-RU" dirty="0" smtClean="0"/>
              <a:t> дочка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білими</a:t>
            </a:r>
            <a:r>
              <a:rPr lang="ru-RU" dirty="0" smtClean="0"/>
              <a:t> зубами. </a:t>
            </a:r>
            <a:r>
              <a:rPr lang="ru-RU" dirty="0" err="1" smtClean="0"/>
              <a:t>Визначте</a:t>
            </a:r>
            <a:r>
              <a:rPr lang="ru-RU" dirty="0" smtClean="0"/>
              <a:t> </a:t>
            </a:r>
            <a:r>
              <a:rPr lang="ru-RU" dirty="0" err="1" smtClean="0"/>
              <a:t>вірогідність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наступної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білими</a:t>
            </a:r>
            <a:r>
              <a:rPr lang="ru-RU" dirty="0" smtClean="0"/>
              <a:t> зубами,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темні</a:t>
            </a:r>
            <a:r>
              <a:rPr lang="ru-RU" dirty="0" smtClean="0"/>
              <a:t> </a:t>
            </a:r>
            <a:r>
              <a:rPr lang="ru-RU" dirty="0" err="1" smtClean="0"/>
              <a:t>зуби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 </a:t>
            </a:r>
            <a:r>
              <a:rPr lang="ru-RU" dirty="0" err="1" smtClean="0"/>
              <a:t>зумовлені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геном, </a:t>
            </a:r>
            <a:r>
              <a:rPr lang="ru-RU" dirty="0" err="1" smtClean="0"/>
              <a:t>зчепленим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Х-хромосомою, а </a:t>
            </a:r>
            <a:r>
              <a:rPr lang="ru-RU" dirty="0" err="1" smtClean="0"/>
              <a:t>темні</a:t>
            </a:r>
            <a:r>
              <a:rPr lang="ru-RU" dirty="0" smtClean="0"/>
              <a:t> </a:t>
            </a:r>
            <a:r>
              <a:rPr lang="ru-RU" dirty="0" err="1" smtClean="0"/>
              <a:t>зуби</a:t>
            </a:r>
            <a:r>
              <a:rPr lang="ru-RU" dirty="0" smtClean="0"/>
              <a:t> батька — </a:t>
            </a:r>
            <a:r>
              <a:rPr lang="ru-RU" dirty="0" err="1" smtClean="0"/>
              <a:t>аутосомним</a:t>
            </a:r>
            <a:r>
              <a:rPr lang="ru-RU" dirty="0" smtClean="0"/>
              <a:t> геном, за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гетерозиготний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Розв’язання</a:t>
            </a:r>
            <a:endParaRPr lang="ru-RU" dirty="0"/>
          </a:p>
        </p:txBody>
      </p:sp>
      <p:pic>
        <p:nvPicPr>
          <p:cNvPr id="45058" name="Picture 2" descr="https://uahistory.co/zno/general-biology-a-collection-of-tasks-2020-barna/general-biology-a-collection-of-tasks-2020-barna.files/image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4314825" cy="2152650"/>
          </a:xfrm>
          <a:prstGeom prst="rect">
            <a:avLst/>
          </a:prstGeom>
          <a:noFill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4091" y="2060848"/>
            <a:ext cx="4789909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465313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Дівчатка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Темні</a:t>
            </a:r>
            <a:r>
              <a:rPr lang="ru-RU" dirty="0" smtClean="0"/>
              <a:t> </a:t>
            </a:r>
            <a:r>
              <a:rPr lang="ru-RU" dirty="0" err="1" smtClean="0"/>
              <a:t>зуби</a:t>
            </a:r>
            <a:r>
              <a:rPr lang="ru-RU" dirty="0" smtClean="0"/>
              <a:t> — 3/8 = 37,5%; </a:t>
            </a:r>
            <a:r>
              <a:rPr lang="ru-RU" dirty="0" err="1" smtClean="0"/>
              <a:t>білі</a:t>
            </a:r>
            <a:r>
              <a:rPr lang="ru-RU" dirty="0" smtClean="0"/>
              <a:t> </a:t>
            </a:r>
            <a:r>
              <a:rPr lang="ru-RU" dirty="0" err="1" smtClean="0"/>
              <a:t>зуби</a:t>
            </a:r>
            <a:r>
              <a:rPr lang="ru-RU" dirty="0" smtClean="0"/>
              <a:t> — 1/8 = 12,5%.</a:t>
            </a:r>
          </a:p>
          <a:p>
            <a:r>
              <a:rPr lang="ru-RU" dirty="0" smtClean="0"/>
              <a:t>Хлопчики:</a:t>
            </a:r>
          </a:p>
          <a:p>
            <a:r>
              <a:rPr lang="ru-RU" dirty="0" err="1" smtClean="0"/>
              <a:t>Темні</a:t>
            </a:r>
            <a:r>
              <a:rPr lang="ru-RU" dirty="0" smtClean="0"/>
              <a:t> </a:t>
            </a:r>
            <a:r>
              <a:rPr lang="ru-RU" dirty="0" err="1" smtClean="0"/>
              <a:t>зуби</a:t>
            </a:r>
            <a:r>
              <a:rPr lang="ru-RU" dirty="0" smtClean="0"/>
              <a:t> — 3/8 = 37,5%; </a:t>
            </a:r>
            <a:r>
              <a:rPr lang="ru-RU" dirty="0" err="1" smtClean="0"/>
              <a:t>білі</a:t>
            </a:r>
            <a:r>
              <a:rPr lang="ru-RU" dirty="0" smtClean="0"/>
              <a:t> </a:t>
            </a:r>
            <a:r>
              <a:rPr lang="ru-RU" dirty="0" err="1" smtClean="0"/>
              <a:t>зуби</a:t>
            </a:r>
            <a:r>
              <a:rPr lang="ru-RU" dirty="0" smtClean="0"/>
              <a:t> — 1/8 = 12,5%.</a:t>
            </a:r>
          </a:p>
          <a:p>
            <a:r>
              <a:rPr lang="ru-RU" b="1" dirty="0" err="1" smtClean="0"/>
              <a:t>Відповідь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Вірогідність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наступної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(хлопчика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дівчинки</a:t>
            </a:r>
            <a:r>
              <a:rPr lang="ru-RU" dirty="0" smtClean="0"/>
              <a:t>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білими</a:t>
            </a:r>
            <a:r>
              <a:rPr lang="ru-RU" dirty="0" smtClean="0"/>
              <a:t> зубами становить 25%.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18. Одна </a:t>
            </a:r>
            <a:r>
              <a:rPr lang="ru-RU" dirty="0" err="1" smtClean="0"/>
              <a:t>з</a:t>
            </a:r>
            <a:r>
              <a:rPr lang="ru-RU" dirty="0" smtClean="0"/>
              <a:t> форм </a:t>
            </a:r>
            <a:r>
              <a:rPr lang="ru-RU" dirty="0" err="1" smtClean="0"/>
              <a:t>агамаглобулінемії</a:t>
            </a:r>
            <a:r>
              <a:rPr lang="ru-RU" dirty="0" smtClean="0"/>
              <a:t> </a:t>
            </a:r>
            <a:r>
              <a:rPr lang="ru-RU" dirty="0" err="1" smtClean="0"/>
              <a:t>успадковується</a:t>
            </a:r>
            <a:r>
              <a:rPr lang="ru-RU" dirty="0" smtClean="0"/>
              <a:t> як </a:t>
            </a:r>
            <a:r>
              <a:rPr lang="ru-RU" dirty="0" err="1" smtClean="0"/>
              <a:t>аутосомно-рецесивна</a:t>
            </a:r>
            <a:r>
              <a:rPr lang="ru-RU" dirty="0" smtClean="0"/>
              <a:t> </a:t>
            </a:r>
            <a:r>
              <a:rPr lang="ru-RU" dirty="0" err="1" smtClean="0"/>
              <a:t>ознака</a:t>
            </a:r>
            <a:r>
              <a:rPr lang="ru-RU" dirty="0" smtClean="0"/>
              <a:t>, </a:t>
            </a:r>
            <a:r>
              <a:rPr lang="ru-RU" dirty="0" err="1" smtClean="0"/>
              <a:t>інша</a:t>
            </a:r>
            <a:r>
              <a:rPr lang="ru-RU" dirty="0" smtClean="0"/>
              <a:t> — </a:t>
            </a:r>
            <a:r>
              <a:rPr lang="ru-RU" dirty="0" err="1" smtClean="0"/>
              <a:t>як</a:t>
            </a:r>
            <a:r>
              <a:rPr lang="ru-RU" dirty="0" smtClean="0"/>
              <a:t> </a:t>
            </a:r>
            <a:r>
              <a:rPr lang="ru-RU" dirty="0" err="1" smtClean="0"/>
              <a:t>рецесивна</a:t>
            </a:r>
            <a:r>
              <a:rPr lang="ru-RU" dirty="0" smtClean="0"/>
              <a:t>, </a:t>
            </a:r>
            <a:r>
              <a:rPr lang="ru-RU" dirty="0" err="1" smtClean="0"/>
              <a:t>зчеплена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Х-хромосомою.</a:t>
            </a:r>
          </a:p>
          <a:p>
            <a:r>
              <a:rPr lang="ru-RU" dirty="0" err="1" smtClean="0"/>
              <a:t>Визначте</a:t>
            </a:r>
            <a:r>
              <a:rPr lang="ru-RU" dirty="0" smtClean="0"/>
              <a:t> </a:t>
            </a:r>
            <a:r>
              <a:rPr lang="ru-RU" dirty="0" err="1" smtClean="0"/>
              <a:t>вірогідність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хворих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в </a:t>
            </a:r>
            <a:r>
              <a:rPr lang="ru-RU" dirty="0" err="1" smtClean="0"/>
              <a:t>сім’ї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гетерозиготна</a:t>
            </a:r>
            <a:r>
              <a:rPr lang="ru-RU" dirty="0" smtClean="0"/>
              <a:t> за </a:t>
            </a:r>
            <a:r>
              <a:rPr lang="ru-RU" dirty="0" err="1" smtClean="0"/>
              <a:t>обома</a:t>
            </a:r>
            <a:r>
              <a:rPr lang="ru-RU" dirty="0" smtClean="0"/>
              <a:t> парами </a:t>
            </a:r>
            <a:r>
              <a:rPr lang="ru-RU" dirty="0" err="1" smtClean="0"/>
              <a:t>генів</a:t>
            </a:r>
            <a:r>
              <a:rPr lang="ru-RU" dirty="0" smtClean="0"/>
              <a:t>, а </a:t>
            </a:r>
            <a:r>
              <a:rPr lang="ru-RU" dirty="0" err="1" smtClean="0"/>
              <a:t>батько</a:t>
            </a:r>
            <a:r>
              <a:rPr lang="ru-RU" dirty="0" smtClean="0"/>
              <a:t> здоровий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домінантні</a:t>
            </a:r>
            <a:r>
              <a:rPr lang="ru-RU" dirty="0" smtClean="0"/>
              <a:t> </a:t>
            </a:r>
            <a:r>
              <a:rPr lang="ru-RU" dirty="0" err="1" smtClean="0"/>
              <a:t>гени</a:t>
            </a:r>
            <a:r>
              <a:rPr lang="ru-RU" dirty="0" smtClean="0"/>
              <a:t> </a:t>
            </a:r>
            <a:r>
              <a:rPr lang="ru-RU" dirty="0" err="1" smtClean="0"/>
              <a:t>аналізованих</a:t>
            </a:r>
            <a:r>
              <a:rPr lang="ru-RU" dirty="0" smtClean="0"/>
              <a:t> </a:t>
            </a:r>
            <a:r>
              <a:rPr lang="ru-RU" dirty="0" err="1" smtClean="0"/>
              <a:t>алелей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Розв’язання</a:t>
            </a:r>
            <a:endParaRPr lang="ru-RU" dirty="0"/>
          </a:p>
        </p:txBody>
      </p:sp>
      <p:pic>
        <p:nvPicPr>
          <p:cNvPr id="46082" name="Picture 2" descr="https://uahistory.co/zno/general-biology-a-collection-of-tasks-2020-barna/general-biology-a-collection-of-tasks-2020-barna.files/image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352925" cy="2295526"/>
          </a:xfrm>
          <a:prstGeom prst="rect">
            <a:avLst/>
          </a:prstGeom>
          <a:noFill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72816"/>
            <a:ext cx="4860032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43651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Дівчатка</a:t>
            </a:r>
            <a:r>
              <a:rPr lang="ru-RU" dirty="0" smtClean="0"/>
              <a:t>: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здорові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Хлопчики: </a:t>
            </a:r>
            <a:r>
              <a:rPr lang="ru-RU" dirty="0" err="1" smtClean="0"/>
              <a:t>здорові</a:t>
            </a:r>
            <a:r>
              <a:rPr lang="ru-RU" dirty="0" smtClean="0"/>
              <a:t> — 25%; </a:t>
            </a:r>
            <a:r>
              <a:rPr lang="ru-RU" dirty="0" err="1" smtClean="0"/>
              <a:t>хворі</a:t>
            </a:r>
            <a:r>
              <a:rPr lang="ru-RU" dirty="0" smtClean="0"/>
              <a:t> — 25%.</a:t>
            </a:r>
          </a:p>
          <a:p>
            <a:r>
              <a:rPr lang="ru-RU" b="1" dirty="0" err="1" smtClean="0"/>
              <a:t>Відповідь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Вірогідність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хворої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в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сім’ї</a:t>
            </a:r>
            <a:r>
              <a:rPr lang="ru-RU" dirty="0" smtClean="0"/>
              <a:t> становить 25%. </a:t>
            </a:r>
            <a:r>
              <a:rPr lang="ru-RU" dirty="0" err="1" smtClean="0"/>
              <a:t>Це</a:t>
            </a:r>
            <a:r>
              <a:rPr lang="ru-RU" dirty="0" smtClean="0"/>
              <a:t> буде </a:t>
            </a:r>
            <a:r>
              <a:rPr lang="ru-RU" dirty="0" err="1" smtClean="0"/>
              <a:t>син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19. </a:t>
            </a:r>
            <a:r>
              <a:rPr lang="ru-RU" sz="1400" dirty="0" err="1" smtClean="0"/>
              <a:t>Глухий</a:t>
            </a:r>
            <a:r>
              <a:rPr lang="ru-RU" sz="1400" dirty="0" smtClean="0"/>
              <a:t> </a:t>
            </a:r>
            <a:r>
              <a:rPr lang="ru-RU" sz="1400" dirty="0" err="1" smtClean="0"/>
              <a:t>дальтонік</a:t>
            </a:r>
            <a:r>
              <a:rPr lang="ru-RU" sz="1400" dirty="0" smtClean="0"/>
              <a:t> </a:t>
            </a:r>
            <a:r>
              <a:rPr lang="ru-RU" sz="1400" dirty="0" err="1" smtClean="0"/>
              <a:t>одружився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жінкою</a:t>
            </a:r>
            <a:r>
              <a:rPr lang="ru-RU" sz="1400" dirty="0" smtClean="0"/>
              <a:t>, яка </a:t>
            </a:r>
            <a:r>
              <a:rPr lang="ru-RU" sz="1400" dirty="0" err="1" smtClean="0"/>
              <a:t>має</a:t>
            </a:r>
            <a:r>
              <a:rPr lang="ru-RU" sz="1400" dirty="0" smtClean="0"/>
              <a:t> </a:t>
            </a:r>
            <a:r>
              <a:rPr lang="ru-RU" sz="1400" dirty="0" err="1" smtClean="0"/>
              <a:t>нормальний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зір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слух. У них </a:t>
            </a:r>
            <a:r>
              <a:rPr lang="ru-RU" sz="1400" dirty="0" err="1" smtClean="0"/>
              <a:t>народився</a:t>
            </a:r>
            <a:r>
              <a:rPr lang="ru-RU" sz="1400" dirty="0" smtClean="0"/>
              <a:t> </a:t>
            </a:r>
            <a:r>
              <a:rPr lang="ru-RU" sz="1400" dirty="0" err="1" smtClean="0"/>
              <a:t>глухий</a:t>
            </a:r>
            <a:r>
              <a:rPr lang="ru-RU" sz="1400" dirty="0" smtClean="0"/>
              <a:t> </a:t>
            </a:r>
            <a:r>
              <a:rPr lang="ru-RU" sz="1400" dirty="0" err="1" smtClean="0"/>
              <a:t>син-дальтонік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дочка-дальтонік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нормальним</a:t>
            </a:r>
            <a:r>
              <a:rPr lang="ru-RU" sz="1400" dirty="0" smtClean="0"/>
              <a:t> слухом. </a:t>
            </a:r>
            <a:r>
              <a:rPr lang="ru-RU" sz="1400" dirty="0" err="1" smtClean="0"/>
              <a:t>Визначте</a:t>
            </a:r>
            <a:r>
              <a:rPr lang="ru-RU" sz="1400" dirty="0" smtClean="0"/>
              <a:t> </a:t>
            </a:r>
            <a:r>
              <a:rPr lang="ru-RU" sz="1400" dirty="0" err="1" smtClean="0"/>
              <a:t>вірогідність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народження</a:t>
            </a:r>
            <a:r>
              <a:rPr lang="ru-RU" sz="1400" dirty="0" smtClean="0"/>
              <a:t> в </a:t>
            </a:r>
            <a:r>
              <a:rPr lang="ru-RU" sz="1400" dirty="0" err="1" smtClean="0"/>
              <a:t>цій</a:t>
            </a:r>
            <a:r>
              <a:rPr lang="ru-RU" sz="1400" dirty="0" smtClean="0"/>
              <a:t> </a:t>
            </a:r>
            <a:r>
              <a:rPr lang="ru-RU" sz="1400" dirty="0" err="1" smtClean="0"/>
              <a:t>сім’ї</a:t>
            </a:r>
            <a:r>
              <a:rPr lang="ru-RU" sz="1400" dirty="0" smtClean="0"/>
              <a:t> дочки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обома</a:t>
            </a:r>
            <a:r>
              <a:rPr lang="ru-RU" sz="1400" dirty="0" smtClean="0"/>
              <a:t> </a:t>
            </a:r>
            <a:r>
              <a:rPr lang="ru-RU" sz="1400" dirty="0" err="1" smtClean="0"/>
              <a:t>аномаліями</a:t>
            </a:r>
            <a:r>
              <a:rPr lang="ru-RU" sz="1400" dirty="0" smtClean="0"/>
              <a:t>, </a:t>
            </a:r>
            <a:r>
              <a:rPr lang="ru-RU" sz="1400" dirty="0" err="1" smtClean="0"/>
              <a:t>якщо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відомо</a:t>
            </a:r>
            <a:r>
              <a:rPr lang="ru-RU" sz="1400" dirty="0" smtClean="0"/>
              <a:t> </a:t>
            </a:r>
            <a:r>
              <a:rPr lang="ru-RU" sz="1400" dirty="0" err="1" smtClean="0"/>
              <a:t>що</a:t>
            </a:r>
            <a:r>
              <a:rPr lang="ru-RU" sz="1400" dirty="0" smtClean="0"/>
              <a:t> глухота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дальтонізм</a:t>
            </a:r>
            <a:r>
              <a:rPr lang="ru-RU" sz="1400" dirty="0" smtClean="0"/>
              <a:t> — </a:t>
            </a:r>
            <a:r>
              <a:rPr lang="ru-RU" sz="1400" dirty="0" err="1" smtClean="0"/>
              <a:t>ознаки</a:t>
            </a:r>
            <a:r>
              <a:rPr lang="ru-RU" sz="1400" dirty="0" smtClean="0"/>
              <a:t> </a:t>
            </a:r>
            <a:r>
              <a:rPr lang="ru-RU" sz="1400" dirty="0" err="1" smtClean="0"/>
              <a:t>рецесивні</a:t>
            </a:r>
            <a:r>
              <a:rPr lang="ru-RU" sz="1400" dirty="0" smtClean="0"/>
              <a:t>, </a:t>
            </a:r>
            <a:r>
              <a:rPr lang="ru-RU" sz="1400" dirty="0" err="1" smtClean="0"/>
              <a:t>але</a:t>
            </a:r>
            <a:r>
              <a:rPr lang="ru-RU" sz="1400" dirty="0" smtClean="0"/>
              <a:t> ген </a:t>
            </a:r>
            <a:r>
              <a:rPr lang="ru-RU" sz="1400" dirty="0" err="1" smtClean="0"/>
              <a:t>дальтонізму</a:t>
            </a:r>
            <a:r>
              <a:rPr lang="ru-RU" sz="1400" dirty="0" smtClean="0"/>
              <a:t> </a:t>
            </a:r>
            <a:r>
              <a:rPr lang="ru-RU" sz="1400" dirty="0" err="1" smtClean="0"/>
              <a:t>зчеплений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Х-хромосомою, а глухота — </a:t>
            </a:r>
            <a:r>
              <a:rPr lang="ru-RU" sz="1400" dirty="0" err="1" smtClean="0"/>
              <a:t>аутосомна</a:t>
            </a:r>
            <a:r>
              <a:rPr lang="ru-RU" sz="1400" dirty="0" smtClean="0"/>
              <a:t> </a:t>
            </a:r>
            <a:r>
              <a:rPr lang="ru-RU" sz="1400" dirty="0" err="1" smtClean="0"/>
              <a:t>ознака</a:t>
            </a:r>
            <a:r>
              <a:rPr lang="ru-RU" sz="1400" dirty="0" smtClean="0"/>
              <a:t>.</a:t>
            </a:r>
          </a:p>
          <a:p>
            <a:r>
              <a:rPr lang="ru-RU" sz="1400" b="1" dirty="0" err="1" smtClean="0"/>
              <a:t>Розв’язання</a:t>
            </a:r>
            <a:endParaRPr lang="ru-RU" sz="14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7106" name="Picture 2" descr="https://uahistory.co/zno/general-biology-a-collection-of-tasks-2020-barna/general-biology-a-collection-of-tasks-2020-barna.files/image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352925" cy="1247775"/>
          </a:xfrm>
          <a:prstGeom prst="rect">
            <a:avLst/>
          </a:prstGeom>
          <a:noFill/>
        </p:spPr>
      </p:pic>
      <p:pic>
        <p:nvPicPr>
          <p:cNvPr id="47108" name="Picture 4" descr="https://uahistory.co/zno/general-biology-a-collection-of-tasks-2020-barna/general-biology-a-collection-of-tasks-2020-barna.files/image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4305300" cy="1704976"/>
          </a:xfrm>
          <a:prstGeom prst="rect">
            <a:avLst/>
          </a:prstGeom>
          <a:noFill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196752"/>
            <a:ext cx="4860032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4395787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Дівчатка</a:t>
            </a:r>
            <a:r>
              <a:rPr lang="ru-RU" sz="1400" dirty="0" smtClean="0"/>
              <a:t>:</a:t>
            </a:r>
          </a:p>
          <a:p>
            <a:r>
              <a:rPr lang="ru-RU" sz="1400" dirty="0" err="1" smtClean="0"/>
              <a:t>нормальний</a:t>
            </a:r>
            <a:r>
              <a:rPr lang="ru-RU" sz="1400" dirty="0" smtClean="0"/>
              <a:t> слух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зір</a:t>
            </a:r>
            <a:r>
              <a:rPr lang="ru-RU" sz="1400" dirty="0" smtClean="0"/>
              <a:t> — 1/8 = 12,5%;</a:t>
            </a:r>
          </a:p>
          <a:p>
            <a:r>
              <a:rPr lang="ru-RU" sz="1400" dirty="0" err="1" smtClean="0"/>
              <a:t>нормальний</a:t>
            </a:r>
            <a:r>
              <a:rPr lang="ru-RU" sz="1400" dirty="0" smtClean="0"/>
              <a:t> слух, </a:t>
            </a:r>
            <a:r>
              <a:rPr lang="ru-RU" sz="1400" dirty="0" err="1" smtClean="0"/>
              <a:t>дальтонізм</a:t>
            </a:r>
            <a:r>
              <a:rPr lang="ru-RU" sz="1400" dirty="0" smtClean="0"/>
              <a:t> — 1/8 = 12,5%;</a:t>
            </a:r>
          </a:p>
          <a:p>
            <a:r>
              <a:rPr lang="ru-RU" sz="1400" dirty="0" smtClean="0"/>
              <a:t>глухота, </a:t>
            </a:r>
            <a:r>
              <a:rPr lang="ru-RU" sz="1400" dirty="0" err="1" smtClean="0"/>
              <a:t>нормальний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зір</a:t>
            </a:r>
            <a:r>
              <a:rPr lang="ru-RU" sz="1400" dirty="0" smtClean="0"/>
              <a:t> — 1/8 = 12,5%;</a:t>
            </a:r>
          </a:p>
          <a:p>
            <a:r>
              <a:rPr lang="ru-RU" sz="1400" dirty="0" smtClean="0"/>
              <a:t>глуха, </a:t>
            </a:r>
            <a:r>
              <a:rPr lang="ru-RU" sz="1400" dirty="0" err="1" smtClean="0"/>
              <a:t>дальтонік</a:t>
            </a:r>
            <a:r>
              <a:rPr lang="ru-RU" sz="1400" dirty="0" smtClean="0"/>
              <a:t> — 1/8 = 12,5%;</a:t>
            </a:r>
          </a:p>
          <a:p>
            <a:r>
              <a:rPr lang="ru-RU" sz="1400" dirty="0" smtClean="0"/>
              <a:t>Хлопчики:</a:t>
            </a:r>
          </a:p>
          <a:p>
            <a:r>
              <a:rPr lang="ru-RU" sz="1400" dirty="0" err="1" smtClean="0"/>
              <a:t>нормальний</a:t>
            </a:r>
            <a:r>
              <a:rPr lang="ru-RU" sz="1400" dirty="0" smtClean="0"/>
              <a:t> слух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зір</a:t>
            </a:r>
            <a:r>
              <a:rPr lang="ru-RU" sz="1400" dirty="0" smtClean="0"/>
              <a:t> — 1/8 = 12,5%;</a:t>
            </a:r>
          </a:p>
          <a:p>
            <a:r>
              <a:rPr lang="ru-RU" sz="1400" dirty="0" err="1" smtClean="0"/>
              <a:t>нормальний</a:t>
            </a:r>
            <a:r>
              <a:rPr lang="ru-RU" sz="1400" dirty="0" smtClean="0"/>
              <a:t> слух, </a:t>
            </a:r>
            <a:r>
              <a:rPr lang="ru-RU" sz="1400" dirty="0" err="1" smtClean="0"/>
              <a:t>дальтонізм</a:t>
            </a:r>
            <a:r>
              <a:rPr lang="ru-RU" sz="1400" dirty="0" smtClean="0"/>
              <a:t> — 1/8 = 12,5%;</a:t>
            </a:r>
          </a:p>
          <a:p>
            <a:r>
              <a:rPr lang="ru-RU" sz="1400" dirty="0" smtClean="0"/>
              <a:t>глухота, </a:t>
            </a:r>
            <a:r>
              <a:rPr lang="ru-RU" sz="1400" dirty="0" err="1" smtClean="0"/>
              <a:t>нормальний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зір</a:t>
            </a:r>
            <a:r>
              <a:rPr lang="ru-RU" sz="1400" dirty="0" smtClean="0"/>
              <a:t> — 1/8 = 12,5%;</a:t>
            </a:r>
          </a:p>
          <a:p>
            <a:r>
              <a:rPr lang="ru-RU" sz="1400" dirty="0" smtClean="0"/>
              <a:t>глухота, </a:t>
            </a:r>
            <a:r>
              <a:rPr lang="ru-RU" sz="1400" dirty="0" err="1" smtClean="0"/>
              <a:t>дальтонік</a:t>
            </a:r>
            <a:r>
              <a:rPr lang="ru-RU" sz="1400" dirty="0" smtClean="0"/>
              <a:t> — 1/8 = 12,5%.</a:t>
            </a:r>
          </a:p>
          <a:p>
            <a:r>
              <a:rPr lang="ru-RU" sz="1400" b="1" dirty="0" err="1" smtClean="0"/>
              <a:t>Відповідь</a:t>
            </a:r>
            <a:r>
              <a:rPr lang="ru-RU" sz="1400" b="1" dirty="0" smtClean="0"/>
              <a:t>.</a:t>
            </a:r>
            <a:r>
              <a:rPr lang="ru-RU" sz="1400" dirty="0" smtClean="0"/>
              <a:t> </a:t>
            </a:r>
            <a:r>
              <a:rPr lang="ru-RU" sz="1400" dirty="0" err="1" smtClean="0"/>
              <a:t>Вірогідність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народження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другої</a:t>
            </a:r>
            <a:r>
              <a:rPr lang="ru-RU" sz="1400" dirty="0" smtClean="0"/>
              <a:t> </a:t>
            </a:r>
            <a:r>
              <a:rPr lang="ru-RU" sz="1400" dirty="0" err="1" smtClean="0"/>
              <a:t>дівчинки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обома</a:t>
            </a:r>
            <a:r>
              <a:rPr lang="ru-RU" sz="1400" dirty="0" smtClean="0"/>
              <a:t> </a:t>
            </a:r>
            <a:r>
              <a:rPr lang="ru-RU" sz="1400" dirty="0" err="1" smtClean="0"/>
              <a:t>аномаліями</a:t>
            </a:r>
            <a:r>
              <a:rPr lang="ru-RU" sz="1400" dirty="0" smtClean="0"/>
              <a:t> становить 12,5%.</a:t>
            </a:r>
            <a:endParaRPr lang="ru-RU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20. </a:t>
            </a:r>
            <a:r>
              <a:rPr lang="ru-RU" dirty="0" err="1" smtClean="0"/>
              <a:t>Гіпертріхоз</a:t>
            </a:r>
            <a:r>
              <a:rPr lang="ru-RU" dirty="0" smtClean="0"/>
              <a:t> </a:t>
            </a:r>
            <a:r>
              <a:rPr lang="ru-RU" dirty="0" err="1" smtClean="0"/>
              <a:t>успадковується</a:t>
            </a:r>
            <a:r>
              <a:rPr lang="ru-RU" dirty="0" smtClean="0"/>
              <a:t> як </a:t>
            </a:r>
            <a:r>
              <a:rPr lang="ru-RU" dirty="0" err="1" smtClean="0"/>
              <a:t>зчеплена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el-GR" dirty="0" smtClean="0"/>
              <a:t>Υ-</a:t>
            </a:r>
            <a:r>
              <a:rPr lang="ru-RU" dirty="0" smtClean="0"/>
              <a:t>хромосомою </a:t>
            </a:r>
            <a:r>
              <a:rPr lang="ru-RU" dirty="0" err="1" smtClean="0"/>
              <a:t>ознака</a:t>
            </a:r>
            <a:r>
              <a:rPr lang="ru-RU" dirty="0" smtClean="0"/>
              <a:t>, яка </a:t>
            </a:r>
            <a:r>
              <a:rPr lang="ru-RU" dirty="0" err="1" smtClean="0"/>
              <a:t>проявляється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17 року </a:t>
            </a:r>
            <a:r>
              <a:rPr lang="ru-RU" dirty="0" err="1" smtClean="0"/>
              <a:t>життя</a:t>
            </a:r>
            <a:r>
              <a:rPr lang="ru-RU" dirty="0" smtClean="0"/>
              <a:t>. Одна </a:t>
            </a:r>
            <a:r>
              <a:rPr lang="ru-RU" dirty="0" err="1" smtClean="0"/>
              <a:t>з</a:t>
            </a:r>
            <a:r>
              <a:rPr lang="ru-RU" dirty="0" smtClean="0"/>
              <a:t> форм </a:t>
            </a:r>
            <a:r>
              <a:rPr lang="ru-RU" dirty="0" err="1" smtClean="0"/>
              <a:t>іхтіозу</a:t>
            </a:r>
            <a:r>
              <a:rPr lang="ru-RU" dirty="0" smtClean="0"/>
              <a:t> </a:t>
            </a:r>
            <a:r>
              <a:rPr lang="ru-RU" dirty="0" err="1" smtClean="0"/>
              <a:t>успадковується</a:t>
            </a:r>
            <a:r>
              <a:rPr lang="ru-RU" dirty="0" smtClean="0"/>
              <a:t> як </a:t>
            </a:r>
            <a:r>
              <a:rPr lang="ru-RU" dirty="0" err="1" smtClean="0"/>
              <a:t>рецесивна</a:t>
            </a:r>
            <a:r>
              <a:rPr lang="ru-RU" dirty="0" smtClean="0"/>
              <a:t>, </a:t>
            </a:r>
            <a:r>
              <a:rPr lang="ru-RU" dirty="0" err="1" smtClean="0"/>
              <a:t>зчеплена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Х-хромосомою </a:t>
            </a:r>
            <a:r>
              <a:rPr lang="ru-RU" dirty="0" err="1" smtClean="0"/>
              <a:t>ознака</a:t>
            </a:r>
            <a:r>
              <a:rPr lang="ru-RU" dirty="0" smtClean="0"/>
              <a:t>. У </a:t>
            </a:r>
            <a:r>
              <a:rPr lang="ru-RU" dirty="0" err="1" smtClean="0"/>
              <a:t>сім’ї</a:t>
            </a:r>
            <a:r>
              <a:rPr lang="ru-RU" dirty="0" smtClean="0"/>
              <a:t>, де </a:t>
            </a:r>
            <a:r>
              <a:rPr lang="ru-RU" dirty="0" err="1" smtClean="0"/>
              <a:t>жінка</a:t>
            </a:r>
            <a:r>
              <a:rPr lang="ru-RU" dirty="0" smtClean="0"/>
              <a:t> нормальна, а </a:t>
            </a:r>
            <a:r>
              <a:rPr lang="ru-RU" dirty="0" err="1" smtClean="0"/>
              <a:t>чоловік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гіпертріхоз</a:t>
            </a:r>
            <a:r>
              <a:rPr lang="ru-RU" dirty="0" smtClean="0"/>
              <a:t>, </a:t>
            </a:r>
            <a:r>
              <a:rPr lang="ru-RU" dirty="0" err="1" smtClean="0"/>
              <a:t>народився</a:t>
            </a:r>
            <a:r>
              <a:rPr lang="ru-RU" dirty="0" smtClean="0"/>
              <a:t> хлопчик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ознаками</a:t>
            </a:r>
            <a:r>
              <a:rPr lang="ru-RU" dirty="0" smtClean="0"/>
              <a:t> </a:t>
            </a:r>
            <a:r>
              <a:rPr lang="ru-RU" dirty="0" err="1" smtClean="0"/>
              <a:t>іхтіозу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Визначте</a:t>
            </a:r>
            <a:r>
              <a:rPr lang="ru-RU" dirty="0" smtClean="0"/>
              <a:t> </a:t>
            </a:r>
            <a:r>
              <a:rPr lang="ru-RU" dirty="0" err="1" smtClean="0"/>
              <a:t>вірогідність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хлопчика на </a:t>
            </a:r>
            <a:r>
              <a:rPr lang="ru-RU" dirty="0" err="1" smtClean="0"/>
              <a:t>гіпертріхоз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Визначте</a:t>
            </a:r>
            <a:r>
              <a:rPr lang="ru-RU" dirty="0" smtClean="0"/>
              <a:t> </a:t>
            </a:r>
            <a:r>
              <a:rPr lang="ru-RU" dirty="0" err="1" smtClean="0"/>
              <a:t>вірогідність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без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аномалій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стать.</a:t>
            </a:r>
          </a:p>
          <a:p>
            <a:r>
              <a:rPr lang="ru-RU" b="1" dirty="0" err="1" smtClean="0"/>
              <a:t>Розв’язання</a:t>
            </a:r>
            <a:endParaRPr lang="ru-RU" dirty="0"/>
          </a:p>
        </p:txBody>
      </p:sp>
      <p:pic>
        <p:nvPicPr>
          <p:cNvPr id="48130" name="Picture 2" descr="https://uahistory.co/zno/general-biology-a-collection-of-tasks-2020-barna/general-biology-a-collection-of-tasks-2020-barna.files/image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4752528" cy="3452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427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21. Праворука </a:t>
            </a:r>
            <a:r>
              <a:rPr lang="ru-RU" dirty="0" err="1" smtClean="0"/>
              <a:t>жінка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карими </a:t>
            </a:r>
            <a:r>
              <a:rPr lang="ru-RU" dirty="0" err="1" smtClean="0"/>
              <a:t>очима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нормальним</a:t>
            </a:r>
            <a:r>
              <a:rPr lang="ru-RU" dirty="0" smtClean="0"/>
              <a:t> </a:t>
            </a:r>
            <a:r>
              <a:rPr lang="ru-RU" dirty="0" err="1" smtClean="0"/>
              <a:t>зором</a:t>
            </a:r>
            <a:r>
              <a:rPr lang="ru-RU" dirty="0" smtClean="0"/>
              <a:t> </a:t>
            </a:r>
            <a:r>
              <a:rPr lang="ru-RU" dirty="0" err="1" smtClean="0"/>
              <a:t>одружилась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праворуким </a:t>
            </a:r>
            <a:r>
              <a:rPr lang="ru-RU" dirty="0" err="1" smtClean="0"/>
              <a:t>чоловіком-дальтоніком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голубі</a:t>
            </a:r>
            <a:r>
              <a:rPr lang="ru-RU" dirty="0" smtClean="0"/>
              <a:t> </a:t>
            </a:r>
            <a:r>
              <a:rPr lang="ru-RU" dirty="0" err="1" smtClean="0"/>
              <a:t>очі</a:t>
            </a:r>
            <a:r>
              <a:rPr lang="ru-RU" dirty="0" smtClean="0"/>
              <a:t>. У них народилась голубоока </a:t>
            </a:r>
            <a:r>
              <a:rPr lang="ru-RU" dirty="0" err="1" smtClean="0"/>
              <a:t>дочка-шульга</a:t>
            </a:r>
            <a:r>
              <a:rPr lang="ru-RU" dirty="0" smtClean="0"/>
              <a:t>, хвора на </a:t>
            </a:r>
            <a:r>
              <a:rPr lang="ru-RU" dirty="0" err="1" smtClean="0"/>
              <a:t>дальтонізм</a:t>
            </a:r>
            <a:r>
              <a:rPr lang="ru-RU" dirty="0" smtClean="0"/>
              <a:t>. Яка </a:t>
            </a:r>
            <a:r>
              <a:rPr lang="ru-RU" dirty="0" err="1" smtClean="0"/>
              <a:t>вірогідність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наступна</a:t>
            </a:r>
            <a:r>
              <a:rPr lang="ru-RU" dirty="0" smtClean="0"/>
              <a:t> </a:t>
            </a:r>
            <a:r>
              <a:rPr lang="ru-RU" dirty="0" err="1" smtClean="0"/>
              <a:t>дитина</a:t>
            </a:r>
            <a:r>
              <a:rPr lang="ru-RU" dirty="0" smtClean="0"/>
              <a:t> в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сім’ї</a:t>
            </a:r>
            <a:r>
              <a:rPr lang="ru-RU" dirty="0" smtClean="0"/>
              <a:t> буде </a:t>
            </a:r>
            <a:r>
              <a:rPr lang="ru-RU" dirty="0" err="1" smtClean="0"/>
              <a:t>шульгою-дальтоніком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карий </a:t>
            </a:r>
            <a:r>
              <a:rPr lang="ru-RU" dirty="0" err="1" smtClean="0"/>
              <a:t>колір</a:t>
            </a:r>
            <a:r>
              <a:rPr lang="ru-RU" dirty="0" smtClean="0"/>
              <a:t> очей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уміння</a:t>
            </a:r>
            <a:r>
              <a:rPr lang="ru-RU" dirty="0" smtClean="0"/>
              <a:t> </a:t>
            </a:r>
            <a:r>
              <a:rPr lang="ru-RU" dirty="0" err="1" smtClean="0"/>
              <a:t>користуватись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правою рукою — </a:t>
            </a:r>
            <a:r>
              <a:rPr lang="ru-RU" dirty="0" err="1" smtClean="0"/>
              <a:t>домінантні</a:t>
            </a:r>
            <a:r>
              <a:rPr lang="ru-RU" dirty="0" smtClean="0"/>
              <a:t> </a:t>
            </a:r>
            <a:r>
              <a:rPr lang="ru-RU" dirty="0" err="1" smtClean="0"/>
              <a:t>аутосомні</a:t>
            </a:r>
            <a:r>
              <a:rPr lang="ru-RU" dirty="0" smtClean="0"/>
              <a:t>, не </a:t>
            </a:r>
            <a:r>
              <a:rPr lang="ru-RU" dirty="0" err="1" smtClean="0"/>
              <a:t>зчеплені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</a:t>
            </a:r>
            <a:r>
              <a:rPr lang="ru-RU" dirty="0" err="1" smtClean="0"/>
              <a:t>ознаки</a:t>
            </a:r>
            <a:r>
              <a:rPr lang="ru-RU" dirty="0" smtClean="0"/>
              <a:t>, а </a:t>
            </a:r>
            <a:r>
              <a:rPr lang="ru-RU" dirty="0" err="1" smtClean="0"/>
              <a:t>дальтонізм</a:t>
            </a:r>
            <a:r>
              <a:rPr lang="ru-RU" dirty="0" smtClean="0"/>
              <a:t> — </a:t>
            </a:r>
            <a:r>
              <a:rPr lang="ru-RU" dirty="0" err="1" smtClean="0"/>
              <a:t>рецесивна</a:t>
            </a:r>
            <a:r>
              <a:rPr lang="ru-RU" dirty="0" smtClean="0"/>
              <a:t>, </a:t>
            </a:r>
            <a:r>
              <a:rPr lang="ru-RU" dirty="0" err="1" smtClean="0"/>
              <a:t>зчеплена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Х-хромосомою </a:t>
            </a:r>
            <a:r>
              <a:rPr lang="ru-RU" dirty="0" err="1" smtClean="0"/>
              <a:t>ознака</a:t>
            </a:r>
            <a:r>
              <a:rPr lang="ru-RU" dirty="0" smtClean="0"/>
              <a:t>?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очей буде у </a:t>
            </a:r>
            <a:r>
              <a:rPr lang="ru-RU" dirty="0" err="1" smtClean="0"/>
              <a:t>хворих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?</a:t>
            </a:r>
          </a:p>
          <a:p>
            <a:r>
              <a:rPr lang="ru-RU" b="1" dirty="0" err="1" smtClean="0"/>
              <a:t>Розв’язання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9154" name="Picture 2" descr="https://uahistory.co/zno/general-biology-a-collection-of-tasks-2020-barna/general-biology-a-collection-of-tasks-2020-barna.files/image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4"/>
            <a:ext cx="4343400" cy="1581151"/>
          </a:xfrm>
          <a:prstGeom prst="rect">
            <a:avLst/>
          </a:prstGeom>
          <a:noFill/>
        </p:spPr>
      </p:pic>
      <p:pic>
        <p:nvPicPr>
          <p:cNvPr id="49156" name="Picture 4" descr="https://uahistory.co/zno/general-biology-a-collection-of-tasks-2020-barna/general-biology-a-collection-of-tasks-2020-barna.files/image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50" y="0"/>
            <a:ext cx="4362450" cy="6181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uahistory.co/zno/general-biology-a-collection-of-tasks-2020-barna/general-biology-a-collection-of-tasks-2020-barna.files/image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305300" cy="20574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0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 smtClean="0"/>
              <a:t>Дівчатка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праворука, </a:t>
            </a:r>
            <a:r>
              <a:rPr lang="ru-RU" sz="1400" dirty="0" err="1" smtClean="0"/>
              <a:t>карі</a:t>
            </a:r>
            <a:r>
              <a:rPr lang="ru-RU" sz="1400" dirty="0" smtClean="0"/>
              <a:t> </a:t>
            </a:r>
            <a:r>
              <a:rPr lang="ru-RU" sz="1400" dirty="0" err="1" smtClean="0"/>
              <a:t>очі</a:t>
            </a:r>
            <a:r>
              <a:rPr lang="ru-RU" sz="1400" dirty="0" smtClean="0"/>
              <a:t>, </a:t>
            </a:r>
            <a:r>
              <a:rPr lang="ru-RU" sz="1400" dirty="0" err="1" smtClean="0"/>
              <a:t>нормальний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зір</a:t>
            </a:r>
            <a:r>
              <a:rPr lang="ru-RU" sz="1400" dirty="0" smtClean="0"/>
              <a:t> — 3/32 = 9,375%;</a:t>
            </a:r>
          </a:p>
          <a:p>
            <a:r>
              <a:rPr lang="ru-RU" sz="1400" dirty="0" smtClean="0"/>
              <a:t>праворука, </a:t>
            </a:r>
            <a:r>
              <a:rPr lang="ru-RU" sz="1400" dirty="0" err="1" smtClean="0"/>
              <a:t>карі</a:t>
            </a:r>
            <a:r>
              <a:rPr lang="ru-RU" sz="1400" dirty="0" smtClean="0"/>
              <a:t> </a:t>
            </a:r>
            <a:r>
              <a:rPr lang="ru-RU" sz="1400" dirty="0" err="1" smtClean="0"/>
              <a:t>очі</a:t>
            </a:r>
            <a:r>
              <a:rPr lang="ru-RU" sz="1400" dirty="0" smtClean="0"/>
              <a:t>, </a:t>
            </a:r>
            <a:r>
              <a:rPr lang="ru-RU" sz="1400" dirty="0" err="1" smtClean="0"/>
              <a:t>дальтонік</a:t>
            </a:r>
            <a:r>
              <a:rPr lang="ru-RU" sz="1400" dirty="0" smtClean="0"/>
              <a:t> — 3/32 = 9,375%;</a:t>
            </a:r>
          </a:p>
          <a:p>
            <a:r>
              <a:rPr lang="ru-RU" sz="1400" dirty="0" smtClean="0"/>
              <a:t>праворука, </a:t>
            </a:r>
            <a:r>
              <a:rPr lang="ru-RU" sz="1400" dirty="0" err="1" smtClean="0"/>
              <a:t>голубі</a:t>
            </a:r>
            <a:r>
              <a:rPr lang="ru-RU" sz="1400" dirty="0" smtClean="0"/>
              <a:t> </a:t>
            </a:r>
            <a:r>
              <a:rPr lang="ru-RU" sz="1400" dirty="0" err="1" smtClean="0"/>
              <a:t>очі</a:t>
            </a:r>
            <a:r>
              <a:rPr lang="ru-RU" sz="1400" dirty="0" smtClean="0"/>
              <a:t>, </a:t>
            </a:r>
            <a:r>
              <a:rPr lang="ru-RU" sz="1400" dirty="0" err="1" smtClean="0"/>
              <a:t>нормальний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зір</a:t>
            </a:r>
            <a:r>
              <a:rPr lang="ru-RU" sz="1400" dirty="0" smtClean="0"/>
              <a:t> — 3/32 = 9,375%;</a:t>
            </a:r>
          </a:p>
          <a:p>
            <a:r>
              <a:rPr lang="ru-RU" sz="1400" dirty="0" smtClean="0"/>
              <a:t>праворука, </a:t>
            </a:r>
            <a:r>
              <a:rPr lang="ru-RU" sz="1400" dirty="0" err="1" smtClean="0"/>
              <a:t>голубі</a:t>
            </a:r>
            <a:r>
              <a:rPr lang="ru-RU" sz="1400" dirty="0" smtClean="0"/>
              <a:t> </a:t>
            </a:r>
            <a:r>
              <a:rPr lang="ru-RU" sz="1400" dirty="0" err="1" smtClean="0"/>
              <a:t>очі</a:t>
            </a:r>
            <a:r>
              <a:rPr lang="ru-RU" sz="1400" dirty="0" smtClean="0"/>
              <a:t>, </a:t>
            </a:r>
            <a:r>
              <a:rPr lang="ru-RU" sz="1400" dirty="0" err="1" smtClean="0"/>
              <a:t>дальтонік</a:t>
            </a:r>
            <a:r>
              <a:rPr lang="ru-RU" sz="1400" dirty="0" smtClean="0"/>
              <a:t> — 3/32 = 9,375%;</a:t>
            </a:r>
          </a:p>
          <a:p>
            <a:r>
              <a:rPr lang="ru-RU" sz="1400" dirty="0" err="1" smtClean="0"/>
              <a:t>шульга</a:t>
            </a:r>
            <a:r>
              <a:rPr lang="ru-RU" sz="1400" dirty="0" smtClean="0"/>
              <a:t>, </a:t>
            </a:r>
            <a:r>
              <a:rPr lang="ru-RU" sz="1400" dirty="0" err="1" smtClean="0"/>
              <a:t>карі</a:t>
            </a:r>
            <a:r>
              <a:rPr lang="ru-RU" sz="1400" dirty="0" smtClean="0"/>
              <a:t> </a:t>
            </a:r>
            <a:r>
              <a:rPr lang="ru-RU" sz="1400" dirty="0" err="1" smtClean="0"/>
              <a:t>очі</a:t>
            </a:r>
            <a:r>
              <a:rPr lang="ru-RU" sz="1400" dirty="0" smtClean="0"/>
              <a:t>, </a:t>
            </a:r>
            <a:r>
              <a:rPr lang="ru-RU" sz="1400" dirty="0" err="1" smtClean="0"/>
              <a:t>нормальний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зір</a:t>
            </a:r>
            <a:r>
              <a:rPr lang="ru-RU" sz="1400" dirty="0" smtClean="0"/>
              <a:t> — 1/32 = 3,125%;</a:t>
            </a:r>
          </a:p>
          <a:p>
            <a:r>
              <a:rPr lang="ru-RU" sz="1400" dirty="0" err="1" smtClean="0"/>
              <a:t>шульга</a:t>
            </a:r>
            <a:r>
              <a:rPr lang="ru-RU" sz="1400" dirty="0" smtClean="0"/>
              <a:t>, </a:t>
            </a:r>
            <a:r>
              <a:rPr lang="ru-RU" sz="1400" dirty="0" err="1" smtClean="0"/>
              <a:t>карі</a:t>
            </a:r>
            <a:r>
              <a:rPr lang="ru-RU" sz="1400" dirty="0" smtClean="0"/>
              <a:t> </a:t>
            </a:r>
            <a:r>
              <a:rPr lang="ru-RU" sz="1400" dirty="0" err="1" smtClean="0"/>
              <a:t>очі</a:t>
            </a:r>
            <a:r>
              <a:rPr lang="ru-RU" sz="1400" dirty="0" smtClean="0"/>
              <a:t>, </a:t>
            </a:r>
            <a:r>
              <a:rPr lang="ru-RU" sz="1400" dirty="0" err="1" smtClean="0"/>
              <a:t>дальтонік</a:t>
            </a:r>
            <a:r>
              <a:rPr lang="ru-RU" sz="1400" dirty="0" smtClean="0"/>
              <a:t> — 1/32 = 3,125%;</a:t>
            </a:r>
          </a:p>
          <a:p>
            <a:r>
              <a:rPr lang="ru-RU" sz="1400" dirty="0" err="1" smtClean="0"/>
              <a:t>шульга</a:t>
            </a:r>
            <a:r>
              <a:rPr lang="ru-RU" sz="1400" dirty="0" smtClean="0"/>
              <a:t>, </a:t>
            </a:r>
            <a:r>
              <a:rPr lang="ru-RU" sz="1400" dirty="0" err="1" smtClean="0"/>
              <a:t>голубі</a:t>
            </a:r>
            <a:r>
              <a:rPr lang="ru-RU" sz="1400" dirty="0" smtClean="0"/>
              <a:t> </a:t>
            </a:r>
            <a:r>
              <a:rPr lang="ru-RU" sz="1400" dirty="0" err="1" smtClean="0"/>
              <a:t>очі</a:t>
            </a:r>
            <a:r>
              <a:rPr lang="ru-RU" sz="1400" dirty="0" smtClean="0"/>
              <a:t>, </a:t>
            </a:r>
            <a:r>
              <a:rPr lang="ru-RU" sz="1400" dirty="0" err="1" smtClean="0"/>
              <a:t>нормальний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зір</a:t>
            </a:r>
            <a:r>
              <a:rPr lang="ru-RU" sz="1400" dirty="0" smtClean="0"/>
              <a:t> — 1/32 = 3,125%;</a:t>
            </a:r>
          </a:p>
          <a:p>
            <a:r>
              <a:rPr lang="ru-RU" sz="1400" dirty="0" err="1" smtClean="0"/>
              <a:t>шульга</a:t>
            </a:r>
            <a:r>
              <a:rPr lang="ru-RU" sz="1400" dirty="0" smtClean="0"/>
              <a:t>, </a:t>
            </a:r>
            <a:r>
              <a:rPr lang="ru-RU" sz="1400" dirty="0" err="1" smtClean="0"/>
              <a:t>голубі</a:t>
            </a:r>
            <a:r>
              <a:rPr lang="ru-RU" sz="1400" dirty="0" smtClean="0"/>
              <a:t> </a:t>
            </a:r>
            <a:r>
              <a:rPr lang="ru-RU" sz="1400" dirty="0" err="1" smtClean="0"/>
              <a:t>очі</a:t>
            </a:r>
            <a:r>
              <a:rPr lang="ru-RU" sz="1400" dirty="0" smtClean="0"/>
              <a:t>, </a:t>
            </a:r>
            <a:r>
              <a:rPr lang="ru-RU" sz="1400" dirty="0" err="1" smtClean="0"/>
              <a:t>дальтонік</a:t>
            </a:r>
            <a:r>
              <a:rPr lang="ru-RU" sz="1400" dirty="0" smtClean="0"/>
              <a:t> — 1/32 = 3,125%.</a:t>
            </a:r>
          </a:p>
          <a:p>
            <a:r>
              <a:rPr lang="ru-RU" sz="1400" dirty="0" smtClean="0"/>
              <a:t>Хлопчики:</a:t>
            </a:r>
          </a:p>
          <a:p>
            <a:r>
              <a:rPr lang="ru-RU" sz="1400" dirty="0" smtClean="0"/>
              <a:t>праворукий, </a:t>
            </a:r>
            <a:r>
              <a:rPr lang="ru-RU" sz="1400" dirty="0" err="1" smtClean="0"/>
              <a:t>карі</a:t>
            </a:r>
            <a:r>
              <a:rPr lang="ru-RU" sz="1400" dirty="0" smtClean="0"/>
              <a:t> </a:t>
            </a:r>
            <a:r>
              <a:rPr lang="ru-RU" sz="1400" dirty="0" err="1" smtClean="0"/>
              <a:t>очі</a:t>
            </a:r>
            <a:r>
              <a:rPr lang="ru-RU" sz="1400" dirty="0" smtClean="0"/>
              <a:t>, </a:t>
            </a:r>
            <a:r>
              <a:rPr lang="ru-RU" sz="1400" dirty="0" err="1" smtClean="0"/>
              <a:t>нормальний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зір</a:t>
            </a:r>
            <a:r>
              <a:rPr lang="ru-RU" sz="1400" dirty="0" smtClean="0"/>
              <a:t> — 3/32 = 9,375%;</a:t>
            </a:r>
          </a:p>
          <a:p>
            <a:r>
              <a:rPr lang="ru-RU" sz="1400" dirty="0" smtClean="0"/>
              <a:t>праворукий, </a:t>
            </a:r>
            <a:r>
              <a:rPr lang="ru-RU" sz="1400" dirty="0" err="1" smtClean="0"/>
              <a:t>карі</a:t>
            </a:r>
            <a:r>
              <a:rPr lang="ru-RU" sz="1400" dirty="0" smtClean="0"/>
              <a:t> </a:t>
            </a:r>
            <a:r>
              <a:rPr lang="ru-RU" sz="1400" dirty="0" err="1" smtClean="0"/>
              <a:t>очі</a:t>
            </a:r>
            <a:r>
              <a:rPr lang="ru-RU" sz="1400" dirty="0" smtClean="0"/>
              <a:t>, </a:t>
            </a:r>
            <a:r>
              <a:rPr lang="ru-RU" sz="1400" dirty="0" err="1" smtClean="0"/>
              <a:t>дальтонік</a:t>
            </a:r>
            <a:r>
              <a:rPr lang="ru-RU" sz="1400" dirty="0" smtClean="0"/>
              <a:t> — 3/32 = 9,375%;</a:t>
            </a:r>
          </a:p>
          <a:p>
            <a:r>
              <a:rPr lang="ru-RU" sz="1400" dirty="0" smtClean="0"/>
              <a:t>праворукий, </a:t>
            </a:r>
            <a:r>
              <a:rPr lang="ru-RU" sz="1400" dirty="0" err="1" smtClean="0"/>
              <a:t>голубі</a:t>
            </a:r>
            <a:r>
              <a:rPr lang="ru-RU" sz="1400" dirty="0" smtClean="0"/>
              <a:t> </a:t>
            </a:r>
            <a:r>
              <a:rPr lang="ru-RU" sz="1400" dirty="0" err="1" smtClean="0"/>
              <a:t>очі</a:t>
            </a:r>
            <a:r>
              <a:rPr lang="ru-RU" sz="1400" dirty="0" smtClean="0"/>
              <a:t>, </a:t>
            </a:r>
            <a:r>
              <a:rPr lang="ru-RU" sz="1400" dirty="0" err="1" smtClean="0"/>
              <a:t>нормальний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зір</a:t>
            </a:r>
            <a:r>
              <a:rPr lang="ru-RU" sz="1400" dirty="0" smtClean="0"/>
              <a:t> — 3/32 = 9,375%;</a:t>
            </a:r>
          </a:p>
          <a:p>
            <a:r>
              <a:rPr lang="ru-RU" sz="1400" dirty="0" smtClean="0"/>
              <a:t>праворукий, </a:t>
            </a:r>
            <a:r>
              <a:rPr lang="ru-RU" sz="1400" dirty="0" err="1" smtClean="0"/>
              <a:t>голубі</a:t>
            </a:r>
            <a:r>
              <a:rPr lang="ru-RU" sz="1400" dirty="0" smtClean="0"/>
              <a:t> </a:t>
            </a:r>
            <a:r>
              <a:rPr lang="ru-RU" sz="1400" dirty="0" err="1" smtClean="0"/>
              <a:t>очі</a:t>
            </a:r>
            <a:r>
              <a:rPr lang="ru-RU" sz="1400" dirty="0" smtClean="0"/>
              <a:t>, </a:t>
            </a:r>
            <a:r>
              <a:rPr lang="ru-RU" sz="1400" dirty="0" err="1" smtClean="0"/>
              <a:t>дальтонік</a:t>
            </a:r>
            <a:r>
              <a:rPr lang="ru-RU" sz="1400" dirty="0" smtClean="0"/>
              <a:t> — 3/32 = 9,375%;</a:t>
            </a:r>
          </a:p>
          <a:p>
            <a:r>
              <a:rPr lang="ru-RU" sz="1400" dirty="0" err="1" smtClean="0"/>
              <a:t>шульга</a:t>
            </a:r>
            <a:r>
              <a:rPr lang="ru-RU" sz="1400" dirty="0" smtClean="0"/>
              <a:t>, </a:t>
            </a:r>
            <a:r>
              <a:rPr lang="ru-RU" sz="1400" dirty="0" err="1" smtClean="0"/>
              <a:t>карі</a:t>
            </a:r>
            <a:r>
              <a:rPr lang="ru-RU" sz="1400" dirty="0" smtClean="0"/>
              <a:t> </a:t>
            </a:r>
            <a:r>
              <a:rPr lang="ru-RU" sz="1400" dirty="0" err="1" smtClean="0"/>
              <a:t>очі</a:t>
            </a:r>
            <a:r>
              <a:rPr lang="ru-RU" sz="1400" dirty="0" smtClean="0"/>
              <a:t>, </a:t>
            </a:r>
            <a:r>
              <a:rPr lang="ru-RU" sz="1400" dirty="0" err="1" smtClean="0"/>
              <a:t>нормальний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зір</a:t>
            </a:r>
            <a:r>
              <a:rPr lang="ru-RU" sz="1400" dirty="0" smtClean="0"/>
              <a:t> — 1/32 = 3,125%;</a:t>
            </a:r>
          </a:p>
          <a:p>
            <a:r>
              <a:rPr lang="ru-RU" sz="1400" dirty="0" err="1" smtClean="0"/>
              <a:t>шульга</a:t>
            </a:r>
            <a:r>
              <a:rPr lang="ru-RU" sz="1400" dirty="0" smtClean="0"/>
              <a:t>, </a:t>
            </a:r>
            <a:r>
              <a:rPr lang="ru-RU" sz="1400" dirty="0" err="1" smtClean="0"/>
              <a:t>карі</a:t>
            </a:r>
            <a:r>
              <a:rPr lang="ru-RU" sz="1400" dirty="0" smtClean="0"/>
              <a:t> </a:t>
            </a:r>
            <a:r>
              <a:rPr lang="ru-RU" sz="1400" dirty="0" err="1" smtClean="0"/>
              <a:t>очі</a:t>
            </a:r>
            <a:r>
              <a:rPr lang="ru-RU" sz="1400" dirty="0" smtClean="0"/>
              <a:t>, </a:t>
            </a:r>
            <a:r>
              <a:rPr lang="ru-RU" sz="1400" dirty="0" err="1" smtClean="0"/>
              <a:t>дальтонік</a:t>
            </a:r>
            <a:r>
              <a:rPr lang="ru-RU" sz="1400" dirty="0" smtClean="0"/>
              <a:t> — 1/32 = 3,125%;</a:t>
            </a:r>
          </a:p>
          <a:p>
            <a:r>
              <a:rPr lang="ru-RU" sz="1400" dirty="0" err="1" smtClean="0"/>
              <a:t>шульга</a:t>
            </a:r>
            <a:r>
              <a:rPr lang="ru-RU" sz="1400" dirty="0" smtClean="0"/>
              <a:t>, </a:t>
            </a:r>
            <a:r>
              <a:rPr lang="ru-RU" sz="1400" dirty="0" err="1" smtClean="0"/>
              <a:t>голубі</a:t>
            </a:r>
            <a:r>
              <a:rPr lang="ru-RU" sz="1400" dirty="0" smtClean="0"/>
              <a:t> </a:t>
            </a:r>
            <a:r>
              <a:rPr lang="ru-RU" sz="1400" dirty="0" err="1" smtClean="0"/>
              <a:t>очі</a:t>
            </a:r>
            <a:r>
              <a:rPr lang="ru-RU" sz="1400" dirty="0" smtClean="0"/>
              <a:t>, </a:t>
            </a:r>
            <a:r>
              <a:rPr lang="ru-RU" sz="1400" dirty="0" err="1" smtClean="0"/>
              <a:t>нормальний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зір</a:t>
            </a:r>
            <a:r>
              <a:rPr lang="ru-RU" sz="1400" dirty="0" smtClean="0"/>
              <a:t> — 1/32 = 3,125%;</a:t>
            </a:r>
          </a:p>
          <a:p>
            <a:r>
              <a:rPr lang="ru-RU" sz="1400" dirty="0" err="1" smtClean="0"/>
              <a:t>шульга</a:t>
            </a:r>
            <a:r>
              <a:rPr lang="ru-RU" sz="1400" dirty="0" smtClean="0"/>
              <a:t>, </a:t>
            </a:r>
            <a:r>
              <a:rPr lang="ru-RU" sz="1400" dirty="0" err="1" smtClean="0"/>
              <a:t>голубі</a:t>
            </a:r>
            <a:r>
              <a:rPr lang="ru-RU" sz="1400" dirty="0" smtClean="0"/>
              <a:t> </a:t>
            </a:r>
            <a:r>
              <a:rPr lang="ru-RU" sz="1400" dirty="0" err="1" smtClean="0"/>
              <a:t>очі</a:t>
            </a:r>
            <a:r>
              <a:rPr lang="ru-RU" sz="1400" dirty="0" smtClean="0"/>
              <a:t>, </a:t>
            </a:r>
            <a:r>
              <a:rPr lang="ru-RU" sz="1400" dirty="0" err="1" smtClean="0"/>
              <a:t>дальтонік</a:t>
            </a:r>
            <a:r>
              <a:rPr lang="ru-RU" sz="1400" dirty="0" smtClean="0"/>
              <a:t> — 1/32 = 3,125%.</a:t>
            </a:r>
          </a:p>
          <a:p>
            <a:r>
              <a:rPr lang="ru-RU" sz="1400" b="1" dirty="0" err="1" smtClean="0"/>
              <a:t>Відповідь</a:t>
            </a:r>
            <a:r>
              <a:rPr lang="ru-RU" sz="1400" b="1" dirty="0" smtClean="0"/>
              <a:t>.</a:t>
            </a:r>
            <a:r>
              <a:rPr lang="ru-RU" sz="1400" dirty="0" smtClean="0"/>
              <a:t> </a:t>
            </a:r>
            <a:r>
              <a:rPr lang="ru-RU" sz="1400" dirty="0" err="1" smtClean="0"/>
              <a:t>Вірогідність</a:t>
            </a:r>
            <a:r>
              <a:rPr lang="ru-RU" sz="1400" dirty="0" smtClean="0"/>
              <a:t> того,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наступна</a:t>
            </a:r>
            <a:r>
              <a:rPr lang="ru-RU" sz="1400" dirty="0" smtClean="0"/>
              <a:t> </a:t>
            </a:r>
            <a:r>
              <a:rPr lang="ru-RU" sz="1400" dirty="0" err="1" smtClean="0"/>
              <a:t>дитина</a:t>
            </a:r>
            <a:r>
              <a:rPr lang="ru-RU" sz="1400" dirty="0" smtClean="0"/>
              <a:t> в </a:t>
            </a:r>
            <a:r>
              <a:rPr lang="ru-RU" sz="1400" dirty="0" err="1" smtClean="0"/>
              <a:t>цій</a:t>
            </a:r>
            <a:r>
              <a:rPr lang="ru-RU" sz="1400" dirty="0" smtClean="0"/>
              <a:t> </a:t>
            </a:r>
            <a:r>
              <a:rPr lang="ru-RU" sz="1400" dirty="0" err="1" smtClean="0"/>
              <a:t>сім’ї</a:t>
            </a:r>
            <a:r>
              <a:rPr lang="ru-RU" sz="1400" dirty="0" smtClean="0"/>
              <a:t> буде </a:t>
            </a:r>
            <a:r>
              <a:rPr lang="ru-RU" sz="1400" dirty="0" err="1" smtClean="0"/>
              <a:t>шульгою-дальтоніком</a:t>
            </a:r>
            <a:r>
              <a:rPr lang="ru-RU" sz="1400" dirty="0" smtClean="0"/>
              <a:t>, становить 12,5%. </a:t>
            </a:r>
            <a:r>
              <a:rPr lang="ru-RU" sz="1400" dirty="0" err="1" smtClean="0"/>
              <a:t>Вірогідність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народження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кароокої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дівчинки-шульги</a:t>
            </a:r>
            <a:r>
              <a:rPr lang="ru-RU" sz="1400" dirty="0" smtClean="0"/>
              <a:t>, </a:t>
            </a:r>
            <a:r>
              <a:rPr lang="ru-RU" sz="1400" dirty="0" err="1" smtClean="0"/>
              <a:t>хворої</a:t>
            </a:r>
            <a:r>
              <a:rPr lang="ru-RU" sz="1400" dirty="0" smtClean="0"/>
              <a:t> на </a:t>
            </a:r>
            <a:r>
              <a:rPr lang="ru-RU" sz="1400" dirty="0" err="1" smtClean="0"/>
              <a:t>дальтонізм</a:t>
            </a:r>
            <a:r>
              <a:rPr lang="ru-RU" sz="1400" dirty="0" smtClean="0"/>
              <a:t>, становить 3,125%; </a:t>
            </a:r>
            <a:r>
              <a:rPr lang="ru-RU" sz="1400" dirty="0" err="1" smtClean="0"/>
              <a:t>голубоокої</a:t>
            </a:r>
            <a:r>
              <a:rPr lang="ru-RU" sz="1400" dirty="0" smtClean="0"/>
              <a:t> </a:t>
            </a:r>
            <a:r>
              <a:rPr lang="ru-RU" sz="1400" dirty="0" err="1" smtClean="0"/>
              <a:t>шульги-дальтоніка</a:t>
            </a:r>
            <a:r>
              <a:rPr lang="ru-RU" sz="1400" dirty="0" smtClean="0"/>
              <a:t> — 3,125%; </a:t>
            </a:r>
            <a:r>
              <a:rPr lang="ru-RU" sz="1400" dirty="0" err="1" smtClean="0"/>
              <a:t>кароокого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хлопчика-шульги</a:t>
            </a:r>
            <a:r>
              <a:rPr lang="ru-RU" sz="1400" dirty="0" smtClean="0"/>
              <a:t>, хворого на </a:t>
            </a:r>
            <a:r>
              <a:rPr lang="ru-RU" sz="1400" dirty="0" err="1" smtClean="0"/>
              <a:t>дальтонізм</a:t>
            </a:r>
            <a:r>
              <a:rPr lang="ru-RU" sz="1400" dirty="0" smtClean="0"/>
              <a:t> — 3,125%; голубоокого </a:t>
            </a:r>
            <a:r>
              <a:rPr lang="ru-RU" sz="1400" dirty="0" err="1" smtClean="0"/>
              <a:t>шульги-дальтоніка</a:t>
            </a:r>
            <a:r>
              <a:rPr lang="ru-RU" sz="1400" dirty="0" smtClean="0"/>
              <a:t> — 3,125%.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Синдром </a:t>
            </a:r>
            <a:r>
              <a:rPr lang="ru-RU" dirty="0" err="1" smtClean="0"/>
              <a:t>Клайнфельтера</a:t>
            </a:r>
            <a:r>
              <a:rPr lang="ru-RU" dirty="0" smtClean="0"/>
              <a:t> </a:t>
            </a:r>
            <a:r>
              <a:rPr lang="ru-RU" dirty="0" err="1" smtClean="0"/>
              <a:t>зумовлений</a:t>
            </a:r>
            <a:r>
              <a:rPr lang="ru-RU" dirty="0" smtClean="0"/>
              <a:t> </a:t>
            </a:r>
            <a:r>
              <a:rPr lang="ru-RU" dirty="0" err="1" smtClean="0"/>
              <a:t>збільшенням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статевих</a:t>
            </a:r>
            <a:r>
              <a:rPr lang="ru-RU" dirty="0" smtClean="0"/>
              <a:t> хромосом (ХХ</a:t>
            </a:r>
            <a:r>
              <a:rPr lang="en-US" dirty="0" smtClean="0"/>
              <a:t>Y). </a:t>
            </a:r>
            <a:r>
              <a:rPr lang="ru-RU" dirty="0" smtClean="0"/>
              <a:t>Хвороба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великою </a:t>
            </a:r>
            <a:r>
              <a:rPr lang="ru-RU" dirty="0" err="1" smtClean="0"/>
              <a:t>повнотою</a:t>
            </a:r>
            <a:r>
              <a:rPr lang="ru-RU" dirty="0" smtClean="0"/>
              <a:t>, </a:t>
            </a:r>
            <a:r>
              <a:rPr lang="ru-RU" dirty="0" err="1" smtClean="0"/>
              <a:t>збільшенням</a:t>
            </a:r>
            <a:r>
              <a:rPr lang="ru-RU" dirty="0" smtClean="0"/>
              <a:t> </a:t>
            </a:r>
            <a:r>
              <a:rPr lang="ru-RU" dirty="0" err="1" smtClean="0"/>
              <a:t>залоз</a:t>
            </a:r>
            <a:r>
              <a:rPr lang="ru-RU" dirty="0" smtClean="0"/>
              <a:t>, </a:t>
            </a:r>
            <a:r>
              <a:rPr lang="ru-RU" dirty="0" err="1" smtClean="0"/>
              <a:t>недорозвиненням</a:t>
            </a:r>
            <a:r>
              <a:rPr lang="ru-RU" dirty="0" smtClean="0"/>
              <a:t> </a:t>
            </a:r>
            <a:r>
              <a:rPr lang="ru-RU" dirty="0" err="1" smtClean="0"/>
              <a:t>статевих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, </a:t>
            </a:r>
            <a:r>
              <a:rPr lang="ru-RU" dirty="0" err="1" smtClean="0"/>
              <a:t>безплідністю</a:t>
            </a:r>
            <a:r>
              <a:rPr lang="ru-RU" dirty="0" smtClean="0"/>
              <a:t>, а </a:t>
            </a:r>
            <a:r>
              <a:rPr lang="ru-RU" dirty="0" err="1" smtClean="0"/>
              <a:t>інколи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порушеннями</a:t>
            </a:r>
            <a:r>
              <a:rPr lang="ru-RU" dirty="0" smtClean="0"/>
              <a:t> </a:t>
            </a:r>
            <a:r>
              <a:rPr lang="ru-RU" dirty="0" err="1" smtClean="0"/>
              <a:t>психіки</a:t>
            </a:r>
            <a:r>
              <a:rPr lang="ru-RU" dirty="0" smtClean="0"/>
              <a:t>. За </a:t>
            </a:r>
            <a:r>
              <a:rPr lang="ru-RU" dirty="0" err="1" smtClean="0"/>
              <a:t>яких</a:t>
            </a:r>
            <a:r>
              <a:rPr lang="ru-RU" dirty="0" smtClean="0"/>
              <a:t> умов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народитися</a:t>
            </a:r>
            <a:r>
              <a:rPr lang="ru-RU" dirty="0" smtClean="0"/>
              <a:t> хвора </a:t>
            </a:r>
            <a:r>
              <a:rPr lang="ru-RU" dirty="0" err="1" smtClean="0"/>
              <a:t>дитина</a:t>
            </a:r>
            <a:r>
              <a:rPr lang="ru-RU" dirty="0" smtClean="0"/>
              <a:t>?</a:t>
            </a:r>
          </a:p>
          <a:p>
            <a:endParaRPr lang="ru-RU" b="1" dirty="0" smtClean="0"/>
          </a:p>
          <a:p>
            <a:r>
              <a:rPr lang="ru-RU" b="1" dirty="0" err="1" smtClean="0"/>
              <a:t>Розв'язання-відповідь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uahistory.co/zno/general-biology-a-collection-of-tasks-2020-barna/general-biology-a-collection-of-tasks-2020-barna.files/image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72816"/>
            <a:ext cx="4572000" cy="1512168"/>
          </a:xfrm>
          <a:prstGeom prst="rect">
            <a:avLst/>
          </a:prstGeom>
          <a:noFill/>
        </p:spPr>
      </p:pic>
      <p:pic>
        <p:nvPicPr>
          <p:cNvPr id="1028" name="Picture 4" descr="https://uahistory.co/zno/general-biology-a-collection-of-tasks-2020-barna/general-biology-a-collection-of-tasks-2020-barna.files/image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175" y="2428874"/>
            <a:ext cx="4314825" cy="4429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Чоловік</a:t>
            </a:r>
            <a:r>
              <a:rPr lang="ru-RU" dirty="0" smtClean="0"/>
              <a:t>, </a:t>
            </a:r>
            <a:r>
              <a:rPr lang="ru-RU" dirty="0" err="1" smtClean="0"/>
              <a:t>хворий</a:t>
            </a:r>
            <a:r>
              <a:rPr lang="ru-RU" dirty="0" smtClean="0"/>
              <a:t> на </a:t>
            </a:r>
            <a:r>
              <a:rPr lang="ru-RU" dirty="0" err="1" smtClean="0"/>
              <a:t>гемофілію</a:t>
            </a:r>
            <a:r>
              <a:rPr lang="ru-RU" dirty="0" smtClean="0"/>
              <a:t>, взяв </a:t>
            </a:r>
            <a:r>
              <a:rPr lang="ru-RU" dirty="0" err="1" smtClean="0"/>
              <a:t>шлюб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жінкою</a:t>
            </a:r>
            <a:r>
              <a:rPr lang="ru-RU" dirty="0" smtClean="0"/>
              <a:t>,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гемофіліком</a:t>
            </a:r>
            <a:r>
              <a:rPr lang="ru-RU" dirty="0" smtClean="0"/>
              <a:t>. </a:t>
            </a:r>
            <a:r>
              <a:rPr lang="ru-RU" dirty="0" err="1" smtClean="0"/>
              <a:t>Встановіть</a:t>
            </a:r>
            <a:r>
              <a:rPr lang="ru-RU" dirty="0" smtClean="0"/>
              <a:t> </a:t>
            </a:r>
            <a:r>
              <a:rPr lang="ru-RU" dirty="0" err="1" smtClean="0"/>
              <a:t>ймовірність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в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родині</a:t>
            </a:r>
            <a:r>
              <a:rPr lang="ru-RU" dirty="0" smtClean="0"/>
              <a:t> </a:t>
            </a:r>
            <a:r>
              <a:rPr lang="ru-RU" dirty="0" err="1" smtClean="0"/>
              <a:t>хворих</a:t>
            </a:r>
            <a:r>
              <a:rPr lang="ru-RU" dirty="0" smtClean="0"/>
              <a:t> на </a:t>
            </a:r>
            <a:r>
              <a:rPr lang="ru-RU" dirty="0" err="1" smtClean="0"/>
              <a:t>гемофілію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Розв’язання</a:t>
            </a:r>
            <a:endParaRPr lang="ru-RU" dirty="0"/>
          </a:p>
        </p:txBody>
      </p:sp>
      <p:pic>
        <p:nvPicPr>
          <p:cNvPr id="28674" name="Picture 2" descr="https://uahistory.co/zno/general-biology-a-collection-of-tasks-2020-barna/general-biology-a-collection-of-tasks-2020-barna.files/image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52736"/>
            <a:ext cx="587413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У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потових</a:t>
            </a:r>
            <a:r>
              <a:rPr lang="ru-RU" dirty="0" smtClean="0"/>
              <a:t> </a:t>
            </a:r>
            <a:r>
              <a:rPr lang="ru-RU" dirty="0" err="1" smtClean="0"/>
              <a:t>залоз</a:t>
            </a:r>
            <a:r>
              <a:rPr lang="ru-RU" dirty="0" smtClean="0"/>
              <a:t> </a:t>
            </a:r>
            <a:r>
              <a:rPr lang="ru-RU" dirty="0" err="1" smtClean="0"/>
              <a:t>зумовлена</a:t>
            </a:r>
            <a:r>
              <a:rPr lang="ru-RU" dirty="0" smtClean="0"/>
              <a:t> </a:t>
            </a:r>
            <a:r>
              <a:rPr lang="ru-RU" dirty="0" err="1" smtClean="0"/>
              <a:t>рецесивною</a:t>
            </a:r>
            <a:r>
              <a:rPr lang="ru-RU" dirty="0" smtClean="0"/>
              <a:t> </a:t>
            </a:r>
            <a:r>
              <a:rPr lang="ru-RU" dirty="0" err="1" smtClean="0"/>
              <a:t>алеллю</a:t>
            </a:r>
            <a:r>
              <a:rPr lang="ru-RU" dirty="0" smtClean="0"/>
              <a:t>, </a:t>
            </a:r>
            <a:r>
              <a:rPr lang="ru-RU" dirty="0" err="1" smtClean="0"/>
              <a:t>локалізованою</a:t>
            </a:r>
            <a:r>
              <a:rPr lang="ru-RU" dirty="0" smtClean="0"/>
              <a:t> в </a:t>
            </a:r>
            <a:r>
              <a:rPr lang="ru-RU" dirty="0" err="1" smtClean="0"/>
              <a:t>Х-хромосомі</a:t>
            </a:r>
            <a:r>
              <a:rPr lang="ru-RU" dirty="0" smtClean="0"/>
              <a:t>. </a:t>
            </a:r>
            <a:r>
              <a:rPr lang="ru-RU" dirty="0" err="1" smtClean="0"/>
              <a:t>Чоловік</a:t>
            </a:r>
            <a:r>
              <a:rPr lang="ru-RU" dirty="0" smtClean="0"/>
              <a:t>, у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відсутні</a:t>
            </a:r>
            <a:r>
              <a:rPr lang="ru-RU" dirty="0" smtClean="0"/>
              <a:t> </a:t>
            </a:r>
            <a:r>
              <a:rPr lang="ru-RU" dirty="0" err="1" smtClean="0"/>
              <a:t>потові</a:t>
            </a:r>
            <a:r>
              <a:rPr lang="ru-RU" dirty="0" smtClean="0"/>
              <a:t> </a:t>
            </a:r>
            <a:r>
              <a:rPr lang="ru-RU" dirty="0" err="1" smtClean="0"/>
              <a:t>залози</a:t>
            </a:r>
            <a:r>
              <a:rPr lang="ru-RU" dirty="0" smtClean="0"/>
              <a:t>, </a:t>
            </a:r>
            <a:r>
              <a:rPr lang="ru-RU" dirty="0" err="1" smtClean="0"/>
              <a:t>одружився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здоровою </a:t>
            </a:r>
            <a:r>
              <a:rPr lang="ru-RU" dirty="0" err="1" smtClean="0"/>
              <a:t>жінкою</a:t>
            </a:r>
            <a:r>
              <a:rPr lang="ru-RU" dirty="0" smtClean="0"/>
              <a:t>, гетерозиготною за </a:t>
            </a:r>
            <a:r>
              <a:rPr lang="ru-RU" dirty="0" err="1" smtClean="0"/>
              <a:t>цією</a:t>
            </a:r>
            <a:r>
              <a:rPr lang="ru-RU" dirty="0" smtClean="0"/>
              <a:t> </a:t>
            </a:r>
            <a:r>
              <a:rPr lang="ru-RU" dirty="0" err="1" smtClean="0"/>
              <a:t>ознакою</a:t>
            </a:r>
            <a:r>
              <a:rPr lang="ru-RU" dirty="0" smtClean="0"/>
              <a:t>. </a:t>
            </a:r>
            <a:r>
              <a:rPr lang="ru-RU" dirty="0" err="1" smtClean="0"/>
              <a:t>Визначте</a:t>
            </a:r>
            <a:r>
              <a:rPr lang="ru-RU" dirty="0" smtClean="0"/>
              <a:t> </a:t>
            </a:r>
            <a:r>
              <a:rPr lang="ru-RU" dirty="0" err="1" smtClean="0"/>
              <a:t>імовірність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нормальними</a:t>
            </a:r>
            <a:r>
              <a:rPr lang="ru-RU" dirty="0" smtClean="0"/>
              <a:t> </a:t>
            </a:r>
            <a:r>
              <a:rPr lang="ru-RU" dirty="0" err="1" smtClean="0"/>
              <a:t>потовими</a:t>
            </a:r>
            <a:r>
              <a:rPr lang="ru-RU" dirty="0" smtClean="0"/>
              <a:t> </a:t>
            </a:r>
            <a:r>
              <a:rPr lang="ru-RU" dirty="0" err="1" smtClean="0"/>
              <a:t>залозами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Розв’язання</a:t>
            </a:r>
            <a:endParaRPr lang="ru-RU" dirty="0"/>
          </a:p>
        </p:txBody>
      </p:sp>
      <p:pic>
        <p:nvPicPr>
          <p:cNvPr id="29698" name="Picture 2" descr="https://uahistory.co/zno/general-biology-a-collection-of-tasks-2020-barna/general-biology-a-collection-of-tasks-2020-barna.files/image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5608801" cy="2736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30120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Відповідь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Вірогідність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нормальними</a:t>
            </a:r>
            <a:r>
              <a:rPr lang="ru-RU" dirty="0" smtClean="0"/>
              <a:t> </a:t>
            </a:r>
            <a:r>
              <a:rPr lang="ru-RU" dirty="0" err="1" smtClean="0"/>
              <a:t>потовими</a:t>
            </a:r>
            <a:r>
              <a:rPr lang="ru-RU" dirty="0" smtClean="0"/>
              <a:t> </a:t>
            </a:r>
            <a:r>
              <a:rPr lang="ru-RU" dirty="0" err="1" smtClean="0"/>
              <a:t>залозами</a:t>
            </a:r>
            <a:r>
              <a:rPr lang="ru-RU" dirty="0" smtClean="0"/>
              <a:t> становить 50% для </a:t>
            </a:r>
            <a:r>
              <a:rPr lang="ru-RU" dirty="0" err="1" smtClean="0"/>
              <a:t>дівчаток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50% для </a:t>
            </a:r>
            <a:r>
              <a:rPr lang="ru-RU" dirty="0" err="1" smtClean="0"/>
              <a:t>хлопчиків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Вірогідність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без </a:t>
            </a:r>
            <a:r>
              <a:rPr lang="ru-RU" dirty="0" err="1" smtClean="0"/>
              <a:t>потових</a:t>
            </a:r>
            <a:r>
              <a:rPr lang="ru-RU" dirty="0" smtClean="0"/>
              <a:t> </a:t>
            </a:r>
            <a:r>
              <a:rPr lang="ru-RU" dirty="0" err="1" smtClean="0"/>
              <a:t>залоз</a:t>
            </a:r>
            <a:r>
              <a:rPr lang="ru-RU" dirty="0" smtClean="0"/>
              <a:t> становить 50% (</a:t>
            </a:r>
            <a:r>
              <a:rPr lang="ru-RU" dirty="0" err="1" smtClean="0"/>
              <a:t>дівчинка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хлопчик).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4.Надмірне </a:t>
            </a:r>
            <a:r>
              <a:rPr lang="ru-RU" dirty="0" err="1" smtClean="0"/>
              <a:t>оволосіння</a:t>
            </a:r>
            <a:r>
              <a:rPr lang="ru-RU" dirty="0" smtClean="0"/>
              <a:t> </a:t>
            </a:r>
            <a:r>
              <a:rPr lang="ru-RU" dirty="0" err="1" smtClean="0"/>
              <a:t>вушних</a:t>
            </a:r>
            <a:r>
              <a:rPr lang="ru-RU" dirty="0" smtClean="0"/>
              <a:t> раковин (</a:t>
            </a:r>
            <a:r>
              <a:rPr lang="ru-RU" dirty="0" err="1" smtClean="0"/>
              <a:t>гіпертріхоз</a:t>
            </a:r>
            <a:r>
              <a:rPr lang="ru-RU" dirty="0" smtClean="0"/>
              <a:t>) </a:t>
            </a:r>
            <a:r>
              <a:rPr lang="ru-RU" dirty="0" err="1" smtClean="0"/>
              <a:t>зумовлене</a:t>
            </a:r>
            <a:r>
              <a:rPr lang="ru-RU" dirty="0" smtClean="0"/>
              <a:t> геном, </a:t>
            </a:r>
            <a:r>
              <a:rPr lang="ru-RU" dirty="0" err="1" smtClean="0"/>
              <a:t>локалізованим</a:t>
            </a:r>
            <a:r>
              <a:rPr lang="ru-RU" dirty="0" smtClean="0"/>
              <a:t> в </a:t>
            </a:r>
            <a:r>
              <a:rPr lang="en-US" dirty="0" smtClean="0"/>
              <a:t>Y-</a:t>
            </a:r>
            <a:r>
              <a:rPr lang="ru-RU" dirty="0" err="1" smtClean="0"/>
              <a:t>хромосомі</a:t>
            </a:r>
            <a:r>
              <a:rPr lang="ru-RU" dirty="0" smtClean="0"/>
              <a:t>. Яка </a:t>
            </a:r>
            <a:r>
              <a:rPr lang="ru-RU" dirty="0" err="1" smtClean="0"/>
              <a:t>ймовірність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такою ж </a:t>
            </a:r>
            <a:r>
              <a:rPr lang="ru-RU" dirty="0" err="1" smtClean="0"/>
              <a:t>ознакою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?</a:t>
            </a:r>
          </a:p>
          <a:p>
            <a:endParaRPr lang="ru-RU" dirty="0" smtClean="0"/>
          </a:p>
          <a:p>
            <a:r>
              <a:rPr lang="ru-RU" b="1" dirty="0" err="1" smtClean="0"/>
              <a:t>Розв’язання</a:t>
            </a:r>
            <a:endParaRPr lang="ru-RU" dirty="0"/>
          </a:p>
        </p:txBody>
      </p:sp>
      <p:pic>
        <p:nvPicPr>
          <p:cNvPr id="30722" name="Picture 2" descr="https://uahistory.co/zno/general-biology-a-collection-of-tasks-2020-barna/general-biology-a-collection-of-tasks-2020-barna.files/image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571667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 </a:t>
            </a:r>
            <a:r>
              <a:rPr lang="ru-RU" dirty="0" err="1" smtClean="0"/>
              <a:t>Жінка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нормальним</a:t>
            </a:r>
            <a:r>
              <a:rPr lang="ru-RU" dirty="0" smtClean="0"/>
              <a:t> </a:t>
            </a:r>
            <a:r>
              <a:rPr lang="ru-RU" dirty="0" err="1" smtClean="0"/>
              <a:t>зором</a:t>
            </a:r>
            <a:r>
              <a:rPr lang="ru-RU" dirty="0" smtClean="0"/>
              <a:t>,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дальтоніком</a:t>
            </a:r>
            <a:r>
              <a:rPr lang="ru-RU" dirty="0" smtClean="0"/>
              <a:t>, </a:t>
            </a:r>
            <a:r>
              <a:rPr lang="ru-RU" dirty="0" err="1" smtClean="0"/>
              <a:t>одружилась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чоловіком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гіпертріхоз</a:t>
            </a:r>
            <a:r>
              <a:rPr lang="ru-RU" dirty="0" smtClean="0"/>
              <a:t> </a:t>
            </a:r>
            <a:r>
              <a:rPr lang="ru-RU" dirty="0" err="1" smtClean="0"/>
              <a:t>вушних</a:t>
            </a:r>
            <a:r>
              <a:rPr lang="ru-RU" dirty="0" smtClean="0"/>
              <a:t> раковин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нормальний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. Яка </a:t>
            </a:r>
            <a:r>
              <a:rPr lang="ru-RU" dirty="0" err="1" smtClean="0"/>
              <a:t>ймовірність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в них </a:t>
            </a:r>
            <a:r>
              <a:rPr lang="ru-RU" dirty="0" err="1" smtClean="0"/>
              <a:t>сина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матиме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аномалії</a:t>
            </a:r>
            <a:r>
              <a:rPr lang="ru-RU" dirty="0" smtClean="0"/>
              <a:t>?</a:t>
            </a:r>
          </a:p>
          <a:p>
            <a:endParaRPr lang="ru-RU" dirty="0" smtClean="0"/>
          </a:p>
          <a:p>
            <a:r>
              <a:rPr lang="ru-RU" b="1" dirty="0" err="1" smtClean="0"/>
              <a:t>Розв’язання</a:t>
            </a:r>
            <a:endParaRPr lang="ru-RU" dirty="0"/>
          </a:p>
        </p:txBody>
      </p:sp>
      <p:pic>
        <p:nvPicPr>
          <p:cNvPr id="31746" name="Picture 2" descr="https://uahistory.co/zno/general-biology-a-collection-of-tasks-2020-barna/general-biology-a-collection-of-tasks-2020-barna.files/image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328592" cy="3331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6. У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домінантний</a:t>
            </a:r>
            <a:r>
              <a:rPr lang="ru-RU" dirty="0" smtClean="0"/>
              <a:t> ген Р,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стійкий</a:t>
            </a:r>
            <a:r>
              <a:rPr lang="ru-RU" dirty="0" smtClean="0"/>
              <a:t> </a:t>
            </a:r>
            <a:r>
              <a:rPr lang="ru-RU" dirty="0" err="1" smtClean="0"/>
              <a:t>рахіт</a:t>
            </a:r>
            <a:r>
              <a:rPr lang="ru-RU" dirty="0" smtClean="0"/>
              <a:t>, </a:t>
            </a:r>
            <a:r>
              <a:rPr lang="ru-RU" dirty="0" err="1" smtClean="0"/>
              <a:t>зчеплений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статтю</a:t>
            </a:r>
            <a:r>
              <a:rPr lang="ru-RU" dirty="0" smtClean="0"/>
              <a:t>. Яка </a:t>
            </a:r>
            <a:r>
              <a:rPr lang="ru-RU" dirty="0" err="1" smtClean="0"/>
              <a:t>вірогідність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хворих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у </a:t>
            </a:r>
            <a:r>
              <a:rPr lang="ru-RU" dirty="0" err="1" smtClean="0"/>
              <a:t>жінки</a:t>
            </a:r>
            <a:r>
              <a:rPr lang="ru-RU" dirty="0" smtClean="0"/>
              <a:t>, </a:t>
            </a:r>
            <a:r>
              <a:rPr lang="ru-RU" dirty="0" err="1" smtClean="0"/>
              <a:t>гетерозиготної</a:t>
            </a:r>
            <a:r>
              <a:rPr lang="ru-RU" dirty="0" smtClean="0"/>
              <a:t> за геном </a:t>
            </a:r>
            <a:r>
              <a:rPr lang="ru-RU" dirty="0" err="1" smtClean="0"/>
              <a:t>рахіту</a:t>
            </a:r>
            <a:r>
              <a:rPr lang="ru-RU" dirty="0" smtClean="0"/>
              <a:t>?</a:t>
            </a:r>
          </a:p>
          <a:p>
            <a:endParaRPr lang="ru-RU" dirty="0" smtClean="0"/>
          </a:p>
          <a:p>
            <a:r>
              <a:rPr lang="ru-RU" b="1" dirty="0" err="1" smtClean="0"/>
              <a:t>Розв’язання</a:t>
            </a:r>
            <a:endParaRPr lang="ru-RU" dirty="0"/>
          </a:p>
        </p:txBody>
      </p:sp>
      <p:pic>
        <p:nvPicPr>
          <p:cNvPr id="32770" name="Picture 2" descr="https://uahistory.co/zno/general-biology-a-collection-of-tasks-2020-barna/general-biology-a-collection-of-tasks-2020-barna.files/image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1" y="1268760"/>
            <a:ext cx="5246805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7. </a:t>
            </a:r>
            <a:r>
              <a:rPr lang="ru-RU" dirty="0" err="1" smtClean="0"/>
              <a:t>Рецесивний</a:t>
            </a:r>
            <a:r>
              <a:rPr lang="ru-RU" dirty="0" smtClean="0"/>
              <a:t> ген </a:t>
            </a:r>
            <a:r>
              <a:rPr lang="ru-RU" dirty="0" err="1" smtClean="0"/>
              <a:t>дальтонізму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в </a:t>
            </a:r>
            <a:r>
              <a:rPr lang="ru-RU" dirty="0" err="1" smtClean="0"/>
              <a:t>Х-хромосомі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Чоловік</a:t>
            </a:r>
            <a:r>
              <a:rPr lang="ru-RU" dirty="0" smtClean="0"/>
              <a:t> </a:t>
            </a:r>
            <a:r>
              <a:rPr lang="ru-RU" dirty="0" err="1" smtClean="0"/>
              <a:t>хворіє</a:t>
            </a:r>
            <a:r>
              <a:rPr lang="ru-RU" dirty="0" smtClean="0"/>
              <a:t> на </a:t>
            </a:r>
            <a:r>
              <a:rPr lang="ru-RU" dirty="0" err="1" smtClean="0"/>
              <a:t>дальтонізм</a:t>
            </a:r>
            <a:r>
              <a:rPr lang="ru-RU" dirty="0" smtClean="0"/>
              <a:t>, а дружина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батьки </a:t>
            </a:r>
            <a:r>
              <a:rPr lang="ru-RU" dirty="0" err="1" smtClean="0"/>
              <a:t>розпізнають</a:t>
            </a:r>
            <a:r>
              <a:rPr lang="ru-RU" dirty="0" smtClean="0"/>
              <a:t> </a:t>
            </a:r>
            <a:r>
              <a:rPr lang="ru-RU" dirty="0" err="1" smtClean="0"/>
              <a:t>кольори</a:t>
            </a:r>
            <a:r>
              <a:rPr lang="ru-RU" dirty="0" smtClean="0"/>
              <a:t> нормально. Яка </a:t>
            </a:r>
            <a:r>
              <a:rPr lang="ru-RU" dirty="0" err="1" smtClean="0"/>
              <a:t>ймовірність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в </a:t>
            </a:r>
            <a:r>
              <a:rPr lang="ru-RU" dirty="0" err="1" smtClean="0"/>
              <a:t>подружжя</a:t>
            </a:r>
            <a:r>
              <a:rPr lang="ru-RU" dirty="0" smtClean="0"/>
              <a:t> </a:t>
            </a:r>
            <a:r>
              <a:rPr lang="ru-RU" dirty="0" err="1" smtClean="0"/>
              <a:t>хворої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2. У </a:t>
            </a:r>
            <a:r>
              <a:rPr lang="ru-RU" dirty="0" err="1" smtClean="0"/>
              <a:t>сім’ї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— </a:t>
            </a:r>
            <a:r>
              <a:rPr lang="ru-RU" dirty="0" err="1" smtClean="0"/>
              <a:t>дальтоніки</a:t>
            </a:r>
            <a:r>
              <a:rPr lang="ru-RU" dirty="0" smtClean="0"/>
              <a:t>, а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розпізнає</a:t>
            </a:r>
            <a:r>
              <a:rPr lang="ru-RU" dirty="0" smtClean="0"/>
              <a:t> </a:t>
            </a:r>
            <a:r>
              <a:rPr lang="ru-RU" dirty="0" err="1" smtClean="0"/>
              <a:t>кольори</a:t>
            </a:r>
            <a:r>
              <a:rPr lang="ru-RU" dirty="0" smtClean="0"/>
              <a:t> нормально. </a:t>
            </a:r>
            <a:r>
              <a:rPr lang="ru-RU" dirty="0" err="1" smtClean="0"/>
              <a:t>Від</a:t>
            </a:r>
            <a:r>
              <a:rPr lang="ru-RU" dirty="0" smtClean="0"/>
              <a:t> кого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успадкував</a:t>
            </a:r>
            <a:r>
              <a:rPr lang="ru-RU" dirty="0" smtClean="0"/>
              <a:t> ген </a:t>
            </a:r>
            <a:r>
              <a:rPr lang="ru-RU" dirty="0" err="1" smtClean="0"/>
              <a:t>дальтонізму</a:t>
            </a:r>
            <a:r>
              <a:rPr lang="ru-RU" dirty="0" smtClean="0"/>
              <a:t>?</a:t>
            </a:r>
          </a:p>
          <a:p>
            <a:r>
              <a:rPr lang="ru-RU" b="1" dirty="0" err="1" smtClean="0"/>
              <a:t>Розв’язання</a:t>
            </a:r>
            <a:endParaRPr lang="ru-RU" dirty="0"/>
          </a:p>
        </p:txBody>
      </p:sp>
      <p:pic>
        <p:nvPicPr>
          <p:cNvPr id="33794" name="Picture 2" descr="https://uahistory.co/zno/general-biology-a-collection-of-tasks-2020-barna/general-biology-a-collection-of-tasks-2020-barna.files/image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048672" cy="3673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</TotalTime>
  <Words>2092</Words>
  <Application>Microsoft Office PowerPoint</Application>
  <PresentationFormat>Экран (4:3)</PresentationFormat>
  <Paragraphs>163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додаток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 робота 9</dc:title>
  <dc:creator>Руслан Аминов</dc:creator>
  <cp:lastModifiedBy>Руслан Аминов</cp:lastModifiedBy>
  <cp:revision>32</cp:revision>
  <dcterms:created xsi:type="dcterms:W3CDTF">2023-01-23T17:10:48Z</dcterms:created>
  <dcterms:modified xsi:type="dcterms:W3CDTF">2024-03-31T21:09:29Z</dcterms:modified>
</cp:coreProperties>
</file>