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4" r:id="rId3"/>
    <p:sldId id="257" r:id="rId4"/>
    <p:sldId id="258" r:id="rId5"/>
    <p:sldId id="265" r:id="rId6"/>
    <p:sldId id="260" r:id="rId7"/>
    <p:sldId id="262" r:id="rId8"/>
    <p:sldId id="261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98" autoAdjust="0"/>
  </p:normalViewPr>
  <p:slideViewPr>
    <p:cSldViewPr>
      <p:cViewPr>
        <p:scale>
          <a:sx n="70" d="100"/>
          <a:sy n="70" d="100"/>
        </p:scale>
        <p:origin x="-108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E3A0F5-0E6B-47E6-A943-E56D0F5DBDC7}" type="datetimeFigureOut">
              <a:rPr lang="ru-RU"/>
              <a:pPr>
                <a:defRPr/>
              </a:pPr>
              <a:t>05.08.2021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30BFB51-CAC7-46E8-9DBB-34D736FAF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8F6CA-1216-4CF6-AD28-6E54A3170DDB}" type="datetimeFigureOut">
              <a:rPr lang="ru-RU"/>
              <a:pPr>
                <a:defRPr/>
              </a:pPr>
              <a:t>05.08.2021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2C05-C790-42B2-8E96-36C350B8D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45D0-9D49-4692-B9DD-8794361F7B0C}" type="datetimeFigureOut">
              <a:rPr lang="ru-RU"/>
              <a:pPr>
                <a:defRPr/>
              </a:pPr>
              <a:t>05.08.2021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2390-8F6B-4FB7-BB35-228611F7C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B263-E210-4535-94D6-87AE2DCEC040}" type="datetimeFigureOut">
              <a:rPr lang="ru-RU"/>
              <a:pPr>
                <a:defRPr/>
              </a:pPr>
              <a:t>05.08.2021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9A038-0F11-427C-A1D5-9498AB2C2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1D5-A80F-4FF2-BFBD-7E6D869820D2}" type="datetimeFigureOut">
              <a:rPr lang="ru-RU"/>
              <a:pPr>
                <a:defRPr/>
              </a:pPr>
              <a:t>05.08.2021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3629-531A-407B-8510-6B0832BBB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BC3F-09AD-4FEF-A08C-87D4AB904F0C}" type="datetimeFigureOut">
              <a:rPr lang="ru-RU"/>
              <a:pPr>
                <a:defRPr/>
              </a:pPr>
              <a:t>05.08.2021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7B803-F859-45E7-9959-8057DBCEB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F533E-94BA-4061-9BF3-03D7AB1ABB84}" type="datetimeFigureOut">
              <a:rPr lang="ru-RU"/>
              <a:pPr>
                <a:defRPr/>
              </a:pPr>
              <a:t>05.08.2021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5800B-FC7A-4921-A7D3-880ED7C6B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B220-6E3D-42D8-824E-C5E5DF4F60E8}" type="datetimeFigureOut">
              <a:rPr lang="ru-RU"/>
              <a:pPr>
                <a:defRPr/>
              </a:pPr>
              <a:t>05.08.2021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D4E8-C7FC-478F-8968-3FE064186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B65B-ED31-4BFA-ABE1-45038B5DF8F1}" type="datetimeFigureOut">
              <a:rPr lang="ru-RU"/>
              <a:pPr>
                <a:defRPr/>
              </a:pPr>
              <a:t>05.08.2021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59DE-7486-47E0-B1DE-D6E0B6B47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E7AE6-65B2-4881-9359-51B4E8BC8C05}" type="datetimeFigureOut">
              <a:rPr lang="ru-RU"/>
              <a:pPr>
                <a:defRPr/>
              </a:pPr>
              <a:t>05.08.2021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AC1BF-C05B-449A-912B-C2E99A646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7B93A-6D3C-4770-AE40-3661E0A79A04}" type="datetimeFigureOut">
              <a:rPr lang="ru-RU"/>
              <a:pPr>
                <a:defRPr/>
              </a:pPr>
              <a:t>05.08.2021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6FF8-7A97-47D8-AD2F-15DD2A98B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FA228D4-9B60-455E-A352-CB864964CB20}" type="datetimeFigureOut">
              <a:rPr lang="ru-RU"/>
              <a:pPr>
                <a:defRPr/>
              </a:pPr>
              <a:t>05.08.2021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2B21862-1500-4EA9-8895-789656E90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25" r:id="rId7"/>
    <p:sldLayoutId id="2147483826" r:id="rId8"/>
    <p:sldLayoutId id="2147483827" r:id="rId9"/>
    <p:sldLayoutId id="2147483834" r:id="rId10"/>
    <p:sldLayoutId id="21474838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268760"/>
            <a:ext cx="8712968" cy="1731982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r>
              <a:rPr lang="uk-UA" sz="2800" b="1" dirty="0">
                <a:solidFill>
                  <a:schemeClr val="tx2"/>
                </a:solidFill>
                <a:effectLst/>
              </a:rPr>
              <a:t>ЛІТЕРАТУРА НОН-ФІКШН</a:t>
            </a:r>
            <a:r>
              <a:rPr lang="uk-UA" sz="2800" b="1" dirty="0" smtClean="0">
                <a:solidFill>
                  <a:schemeClr val="tx2"/>
                </a:solidFill>
                <a:effectLst/>
              </a:rPr>
              <a:t>:</a:t>
            </a:r>
            <a:br>
              <a:rPr lang="uk-UA" sz="2800" b="1" dirty="0" smtClean="0">
                <a:solidFill>
                  <a:schemeClr val="tx2"/>
                </a:solidFill>
                <a:effectLst/>
              </a:rPr>
            </a:br>
            <a:r>
              <a:rPr lang="uk-UA" sz="2800" b="1" dirty="0" smtClean="0">
                <a:solidFill>
                  <a:schemeClr val="tx2"/>
                </a:solidFill>
                <a:effectLst/>
              </a:rPr>
              <a:t> </a:t>
            </a:r>
            <a:r>
              <a:rPr lang="uk-UA" sz="2800" b="1" dirty="0">
                <a:solidFill>
                  <a:schemeClr val="tx2"/>
                </a:solidFill>
                <a:effectLst/>
              </a:rPr>
              <a:t/>
            </a:r>
            <a:br>
              <a:rPr lang="uk-UA" sz="2800" b="1" dirty="0">
                <a:solidFill>
                  <a:schemeClr val="tx2"/>
                </a:solidFill>
                <a:effectLst/>
              </a:rPr>
            </a:br>
            <a:r>
              <a:rPr lang="uk-UA" sz="2800" b="1" dirty="0">
                <a:solidFill>
                  <a:schemeClr val="tx2"/>
                </a:solidFill>
                <a:effectLst/>
              </a:rPr>
              <a:t>ПРОБЛЕМИ СУЧАСНОЇ НАУКОВОЇ РЕЦЕПЦІЇ</a:t>
            </a:r>
            <a:r>
              <a:rPr lang="uk-UA" sz="2800" dirty="0">
                <a:solidFill>
                  <a:srgbClr val="C00000"/>
                </a:solidFill>
                <a:effectLst/>
              </a:rPr>
              <a:t/>
            </a:r>
            <a:br>
              <a:rPr lang="uk-UA" sz="2800" dirty="0">
                <a:solidFill>
                  <a:srgbClr val="C00000"/>
                </a:solidFill>
                <a:effectLst/>
              </a:rPr>
            </a:br>
            <a:endParaRPr lang="ru-RU" sz="2800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err="1" smtClean="0">
                <a:latin typeface="Arial Black" pitchFamily="34" charset="0"/>
              </a:rPr>
              <a:t>Сучасний</a:t>
            </a:r>
            <a:r>
              <a:rPr lang="ru-RU" sz="2400" b="1" dirty="0" smtClean="0">
                <a:latin typeface="Arial Black" pitchFamily="34" charset="0"/>
              </a:rPr>
              <a:t> стан </a:t>
            </a:r>
            <a:r>
              <a:rPr lang="ru-RU" sz="2400" b="1" dirty="0" err="1" smtClean="0">
                <a:latin typeface="Arial Black" pitchFamily="34" charset="0"/>
              </a:rPr>
              <a:t>розвитку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br>
              <a:rPr lang="ru-RU" sz="2400" b="1" dirty="0" smtClean="0">
                <a:latin typeface="Arial Black" pitchFamily="34" charset="0"/>
              </a:rPr>
            </a:br>
            <a:r>
              <a:rPr lang="ru-RU" sz="2400" b="1" dirty="0" err="1" smtClean="0">
                <a:latin typeface="Arial Black" pitchFamily="34" charset="0"/>
              </a:rPr>
              <a:t>літератури</a:t>
            </a:r>
            <a:r>
              <a:rPr lang="ru-RU" sz="2400" b="1" dirty="0" smtClean="0">
                <a:latin typeface="Arial Black" pitchFamily="34" charset="0"/>
              </a:rPr>
              <a:t> нон-</a:t>
            </a:r>
            <a:r>
              <a:rPr lang="ru-RU" sz="2400" b="1" dirty="0" err="1" smtClean="0">
                <a:latin typeface="Arial Black" pitchFamily="34" charset="0"/>
              </a:rPr>
              <a:t>фікшн</a:t>
            </a:r>
            <a:r>
              <a:rPr lang="ru-RU" sz="2400" b="1" dirty="0" smtClean="0">
                <a:latin typeface="Arial Black" pitchFamily="34" charset="0"/>
              </a:rPr>
              <a:t/>
            </a:r>
            <a:br>
              <a:rPr lang="ru-RU" sz="2400" b="1" dirty="0" smtClean="0">
                <a:latin typeface="Arial Black" pitchFamily="34" charset="0"/>
              </a:rPr>
            </a:br>
            <a:endParaRPr lang="ru-RU" sz="2400" b="1" dirty="0" smtClean="0">
              <a:latin typeface="Arial Black" pitchFamily="34" charset="0"/>
            </a:endParaRP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6484381" y="6141907"/>
            <a:ext cx="1995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</a:endParaRPr>
          </a:p>
          <a:p>
            <a:endParaRPr lang="ru-RU" b="1" dirty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9620" y="1628800"/>
            <a:ext cx="7027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4562" y="1412776"/>
            <a:ext cx="69435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+mn-lt"/>
              </a:rPr>
              <a:t>Боротьба</a:t>
            </a:r>
            <a:r>
              <a:rPr lang="ru-RU" sz="2400" b="1" dirty="0" smtClean="0">
                <a:latin typeface="+mn-lt"/>
              </a:rPr>
              <a:t> за </a:t>
            </a:r>
            <a:r>
              <a:rPr lang="ru-RU" sz="2400" b="1" dirty="0" err="1" smtClean="0">
                <a:latin typeface="+mn-lt"/>
              </a:rPr>
              <a:t>незалежність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України</a:t>
            </a:r>
            <a:r>
              <a:rPr lang="ru-RU" sz="2400" b="1" dirty="0" smtClean="0">
                <a:latin typeface="+mn-lt"/>
              </a:rPr>
              <a:t> </a:t>
            </a:r>
          </a:p>
          <a:p>
            <a:pPr algn="ctr"/>
            <a:r>
              <a:rPr lang="ru-RU" sz="2400" b="1" dirty="0" smtClean="0">
                <a:latin typeface="+mn-lt"/>
              </a:rPr>
              <a:t>у </a:t>
            </a:r>
            <a:r>
              <a:rPr lang="ru-RU" sz="2400" b="1" dirty="0" err="1" smtClean="0">
                <a:latin typeface="+mn-lt"/>
              </a:rPr>
              <a:t>дзеркалі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нефікційної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літератури</a:t>
            </a:r>
            <a:r>
              <a:rPr lang="ru-RU" sz="2400" b="1" dirty="0" smtClean="0">
                <a:latin typeface="+mn-lt"/>
              </a:rPr>
              <a:t>. </a:t>
            </a:r>
          </a:p>
          <a:p>
            <a:pPr algn="ctr"/>
            <a:r>
              <a:rPr lang="ru-RU" sz="2400" b="1" dirty="0" err="1" smtClean="0">
                <a:latin typeface="+mn-lt"/>
              </a:rPr>
              <a:t>Події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останніх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років</a:t>
            </a:r>
            <a:r>
              <a:rPr lang="ru-RU" sz="2400" b="1" dirty="0" smtClean="0">
                <a:latin typeface="+mn-lt"/>
              </a:rPr>
              <a:t>, </a:t>
            </a:r>
            <a:r>
              <a:rPr lang="ru-RU" sz="2400" b="1" dirty="0" err="1" smtClean="0">
                <a:latin typeface="+mn-lt"/>
              </a:rPr>
              <a:t>зафіксовані</a:t>
            </a:r>
            <a:r>
              <a:rPr lang="ru-RU" sz="2400" b="1" dirty="0" smtClean="0">
                <a:latin typeface="+mn-lt"/>
              </a:rPr>
              <a:t> в </a:t>
            </a:r>
            <a:r>
              <a:rPr lang="ru-RU" sz="2400" b="1" dirty="0" err="1" smtClean="0">
                <a:latin typeface="+mn-lt"/>
              </a:rPr>
              <a:t>літературі</a:t>
            </a:r>
            <a:r>
              <a:rPr lang="ru-RU" sz="2400" b="1" dirty="0" smtClean="0">
                <a:latin typeface="+mn-lt"/>
              </a:rPr>
              <a:t> нон-</a:t>
            </a:r>
            <a:r>
              <a:rPr lang="ru-RU" sz="2400" b="1" dirty="0" err="1" smtClean="0">
                <a:latin typeface="+mn-lt"/>
              </a:rPr>
              <a:t>фікшн</a:t>
            </a:r>
            <a:r>
              <a:rPr lang="ru-RU" sz="2400" b="1" dirty="0" smtClean="0">
                <a:latin typeface="+mn-lt"/>
              </a:rPr>
              <a:t>. </a:t>
            </a:r>
            <a:r>
              <a:rPr lang="ru-RU" sz="2400" b="1" dirty="0" err="1" smtClean="0">
                <a:latin typeface="+mn-lt"/>
              </a:rPr>
              <a:t>Література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Майдану</a:t>
            </a:r>
            <a:r>
              <a:rPr lang="ru-RU" sz="2400" b="1" dirty="0" smtClean="0">
                <a:latin typeface="+mn-lt"/>
              </a:rPr>
              <a:t>.</a:t>
            </a:r>
          </a:p>
          <a:p>
            <a:pPr algn="just"/>
            <a:endParaRPr lang="ru-RU" sz="2400" dirty="0" smtClean="0">
              <a:latin typeface="+mn-lt"/>
            </a:endParaRPr>
          </a:p>
          <a:p>
            <a:pPr algn="just"/>
            <a:endParaRPr lang="ru-RU" sz="2400" dirty="0" smtClean="0">
              <a:latin typeface="+mn-lt"/>
            </a:endParaRPr>
          </a:p>
          <a:p>
            <a:pPr algn="just"/>
            <a:r>
              <a:rPr lang="ru-RU" sz="2400" dirty="0" smtClean="0">
                <a:latin typeface="+mn-lt"/>
              </a:rPr>
              <a:t> </a:t>
            </a:r>
            <a:endParaRPr lang="uk-UA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1907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36" y="3113654"/>
            <a:ext cx="2190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04" y="3113654"/>
            <a:ext cx="21812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22175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err="1" smtClean="0">
                <a:latin typeface="Arial Black" pitchFamily="34" charset="0"/>
              </a:rPr>
              <a:t>Сучасний</a:t>
            </a:r>
            <a:r>
              <a:rPr lang="ru-RU" sz="2400" b="1" dirty="0" smtClean="0">
                <a:latin typeface="Arial Black" pitchFamily="34" charset="0"/>
              </a:rPr>
              <a:t> стан </a:t>
            </a:r>
            <a:r>
              <a:rPr lang="ru-RU" sz="2400" b="1" dirty="0" err="1" smtClean="0">
                <a:latin typeface="Arial Black" pitchFamily="34" charset="0"/>
              </a:rPr>
              <a:t>розвитку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br>
              <a:rPr lang="ru-RU" sz="2400" b="1" dirty="0" smtClean="0">
                <a:latin typeface="Arial Black" pitchFamily="34" charset="0"/>
              </a:rPr>
            </a:br>
            <a:r>
              <a:rPr lang="ru-RU" sz="2400" b="1" dirty="0" err="1" smtClean="0">
                <a:latin typeface="Arial Black" pitchFamily="34" charset="0"/>
              </a:rPr>
              <a:t>літератури</a:t>
            </a:r>
            <a:r>
              <a:rPr lang="ru-RU" sz="2400" b="1" dirty="0" smtClean="0">
                <a:latin typeface="Arial Black" pitchFamily="34" charset="0"/>
              </a:rPr>
              <a:t> нон-</a:t>
            </a:r>
            <a:r>
              <a:rPr lang="ru-RU" sz="2400" b="1" dirty="0" err="1" smtClean="0">
                <a:latin typeface="Arial Black" pitchFamily="34" charset="0"/>
              </a:rPr>
              <a:t>фікшн</a:t>
            </a:r>
            <a:endParaRPr lang="ru-RU" sz="2400" b="1" dirty="0" smtClean="0">
              <a:latin typeface="Arial Black" pitchFamily="34" charset="0"/>
            </a:endParaRP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6484381" y="6141907"/>
            <a:ext cx="1995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</a:endParaRPr>
          </a:p>
          <a:p>
            <a:endParaRPr lang="ru-RU" b="1" dirty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9620" y="1628800"/>
            <a:ext cx="7027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5"/>
            <a:ext cx="852772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 </a:t>
            </a:r>
          </a:p>
          <a:p>
            <a:pPr algn="ctr"/>
            <a:r>
              <a:rPr lang="ru-RU" sz="2400" b="1" dirty="0" err="1" smtClean="0">
                <a:latin typeface="+mn-lt"/>
              </a:rPr>
              <a:t>Жанрове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розмаїття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травелогів</a:t>
            </a:r>
            <a:r>
              <a:rPr lang="ru-RU" sz="2400" b="1" dirty="0" smtClean="0">
                <a:latin typeface="+mn-lt"/>
              </a:rPr>
              <a:t> – </a:t>
            </a:r>
          </a:p>
          <a:p>
            <a:pPr algn="ctr"/>
            <a:r>
              <a:rPr lang="ru-RU" sz="2400" b="1" dirty="0" err="1" smtClean="0">
                <a:latin typeface="+mn-lt"/>
              </a:rPr>
              <a:t>свідчення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отриманої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свободи</a:t>
            </a:r>
            <a:r>
              <a:rPr lang="ru-RU" sz="2400" b="1" dirty="0" smtClean="0">
                <a:latin typeface="+mn-lt"/>
              </a:rPr>
              <a:t>: </a:t>
            </a:r>
          </a:p>
          <a:p>
            <a:pPr indent="361950" algn="just"/>
            <a:r>
              <a:rPr lang="uk-UA" sz="2000" dirty="0">
                <a:latin typeface="+mn-lt"/>
              </a:rPr>
              <a:t> </a:t>
            </a:r>
            <a:r>
              <a:rPr lang="uk-UA" sz="2000" dirty="0" smtClean="0">
                <a:latin typeface="+mn-lt"/>
              </a:rPr>
              <a:t>- «</a:t>
            </a:r>
            <a:r>
              <a:rPr lang="en-US" sz="2000" dirty="0">
                <a:latin typeface="+mn-lt"/>
              </a:rPr>
              <a:t>Anarchy in the </a:t>
            </a:r>
            <a:r>
              <a:rPr lang="en-US" sz="2000" dirty="0" err="1">
                <a:latin typeface="+mn-lt"/>
              </a:rPr>
              <a:t>Ukr</a:t>
            </a:r>
            <a:r>
              <a:rPr lang="en-US" sz="2000" dirty="0">
                <a:latin typeface="+mn-lt"/>
              </a:rPr>
              <a:t>» </a:t>
            </a:r>
            <a:r>
              <a:rPr lang="uk-UA" sz="2000" dirty="0" smtClean="0">
                <a:latin typeface="+mn-lt"/>
              </a:rPr>
              <a:t>Сергія Жадана </a:t>
            </a:r>
            <a:r>
              <a:rPr lang="uk-UA" sz="2000" dirty="0">
                <a:latin typeface="+mn-lt"/>
              </a:rPr>
              <a:t>– опис мандрів колишнім краєм Махновської вольності, дослідження території української анархії з вкрапленням багатьох ліричних </a:t>
            </a:r>
            <a:r>
              <a:rPr lang="uk-UA" sz="2000" dirty="0" smtClean="0">
                <a:latin typeface="+mn-lt"/>
              </a:rPr>
              <a:t>моментів;</a:t>
            </a:r>
          </a:p>
          <a:p>
            <a:pPr indent="442913" algn="just"/>
            <a:r>
              <a:rPr lang="uk-UA" sz="2000" dirty="0" smtClean="0">
                <a:latin typeface="+mn-lt"/>
              </a:rPr>
              <a:t>-</a:t>
            </a:r>
            <a:r>
              <a:rPr lang="uk-UA" sz="2000" dirty="0">
                <a:latin typeface="+mn-lt"/>
              </a:rPr>
              <a:t> «Біг Мак та інші </a:t>
            </a:r>
            <a:r>
              <a:rPr lang="uk-UA" sz="2000" dirty="0" err="1">
                <a:latin typeface="+mn-lt"/>
              </a:rPr>
              <a:t>сторії</a:t>
            </a:r>
            <a:r>
              <a:rPr lang="uk-UA" sz="2000" dirty="0">
                <a:latin typeface="+mn-lt"/>
              </a:rPr>
              <a:t>» </a:t>
            </a:r>
            <a:r>
              <a:rPr lang="uk-UA" sz="2000" dirty="0" smtClean="0">
                <a:latin typeface="+mn-lt"/>
              </a:rPr>
              <a:t>Сергія Жадана </a:t>
            </a:r>
            <a:r>
              <a:rPr lang="uk-UA" sz="2000" dirty="0">
                <a:latin typeface="+mn-lt"/>
              </a:rPr>
              <a:t>– подорожі не культурною, а «</a:t>
            </a:r>
            <a:r>
              <a:rPr lang="uk-UA" sz="2000" dirty="0" err="1">
                <a:latin typeface="+mn-lt"/>
              </a:rPr>
              <a:t>трешовою</a:t>
            </a:r>
            <a:r>
              <a:rPr lang="uk-UA" sz="2000" dirty="0">
                <a:latin typeface="+mn-lt"/>
              </a:rPr>
              <a:t>» Європою початку 2000-х </a:t>
            </a:r>
            <a:r>
              <a:rPr lang="uk-UA" sz="2000" dirty="0" smtClean="0">
                <a:latin typeface="+mn-lt"/>
              </a:rPr>
              <a:t>років;</a:t>
            </a:r>
            <a:endParaRPr lang="uk-UA" sz="2000" dirty="0">
              <a:latin typeface="+mn-lt"/>
            </a:endParaRPr>
          </a:p>
          <a:p>
            <a:pPr indent="361950" algn="just"/>
            <a:r>
              <a:rPr lang="uk-UA" sz="2000" dirty="0" smtClean="0">
                <a:latin typeface="+mn-lt"/>
              </a:rPr>
              <a:t>- «</a:t>
            </a:r>
            <a:r>
              <a:rPr lang="uk-UA" sz="2000" dirty="0">
                <a:latin typeface="+mn-lt"/>
              </a:rPr>
              <a:t>Я, </a:t>
            </a:r>
            <a:r>
              <a:rPr lang="uk-UA" sz="2000" dirty="0" err="1">
                <a:latin typeface="+mn-lt"/>
              </a:rPr>
              <a:t>побєда</a:t>
            </a:r>
            <a:r>
              <a:rPr lang="uk-UA" sz="2000" dirty="0">
                <a:latin typeface="+mn-lt"/>
              </a:rPr>
              <a:t> і Берлін» </a:t>
            </a:r>
            <a:r>
              <a:rPr lang="uk-UA" sz="2000" dirty="0" smtClean="0">
                <a:latin typeface="+mn-lt"/>
              </a:rPr>
              <a:t>Кузьми Скрябіна </a:t>
            </a:r>
            <a:r>
              <a:rPr lang="uk-UA" sz="2000" dirty="0">
                <a:latin typeface="+mn-lt"/>
              </a:rPr>
              <a:t> – подорож до Берліна і назад.</a:t>
            </a:r>
          </a:p>
          <a:p>
            <a:pPr indent="361950" algn="just"/>
            <a:r>
              <a:rPr lang="uk-UA" sz="2000" dirty="0">
                <a:latin typeface="+mn-lt"/>
              </a:rPr>
              <a:t> </a:t>
            </a:r>
            <a:r>
              <a:rPr lang="uk-UA" sz="2000" dirty="0" smtClean="0">
                <a:latin typeface="+mn-lt"/>
              </a:rPr>
              <a:t>- «</a:t>
            </a:r>
            <a:r>
              <a:rPr lang="uk-UA" sz="2000" dirty="0" err="1">
                <a:latin typeface="+mn-lt"/>
              </a:rPr>
              <a:t>Левантійські</a:t>
            </a:r>
            <a:r>
              <a:rPr lang="uk-UA" sz="2000" dirty="0">
                <a:latin typeface="+mn-lt"/>
              </a:rPr>
              <a:t> канікули» </a:t>
            </a:r>
            <a:r>
              <a:rPr lang="uk-UA" sz="2000" dirty="0" smtClean="0">
                <a:latin typeface="+mn-lt"/>
              </a:rPr>
              <a:t>Антона </a:t>
            </a:r>
            <a:r>
              <a:rPr lang="uk-UA" sz="2000" dirty="0" err="1" smtClean="0">
                <a:latin typeface="+mn-lt"/>
              </a:rPr>
              <a:t>Санченка</a:t>
            </a:r>
            <a:r>
              <a:rPr lang="uk-UA" sz="2000" dirty="0" smtClean="0">
                <a:latin typeface="+mn-lt"/>
              </a:rPr>
              <a:t> </a:t>
            </a:r>
            <a:r>
              <a:rPr lang="uk-UA" sz="2000" dirty="0">
                <a:latin typeface="+mn-lt"/>
              </a:rPr>
              <a:t>– підлітковий травелог про морські мандри</a:t>
            </a:r>
            <a:r>
              <a:rPr lang="uk-UA" sz="2000" dirty="0" smtClean="0">
                <a:latin typeface="+mn-lt"/>
              </a:rPr>
              <a:t>.</a:t>
            </a:r>
          </a:p>
          <a:p>
            <a:pPr indent="361950" algn="just"/>
            <a:endParaRPr lang="ru-RU" sz="2000" dirty="0" smtClean="0"/>
          </a:p>
          <a:p>
            <a:pPr indent="361950" algn="ctr"/>
            <a:r>
              <a:rPr lang="ru-RU" sz="2400" b="1" dirty="0">
                <a:latin typeface="+mn-lt"/>
              </a:rPr>
              <a:t>Феномен </a:t>
            </a:r>
            <a:r>
              <a:rPr lang="ru-RU" sz="2400" b="1" dirty="0" err="1">
                <a:latin typeface="+mn-lt"/>
              </a:rPr>
              <a:t>мережевої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літератури</a:t>
            </a:r>
            <a:r>
              <a:rPr lang="ru-RU" sz="2400" b="1" dirty="0">
                <a:latin typeface="+mn-lt"/>
              </a:rPr>
              <a:t>. </a:t>
            </a:r>
          </a:p>
          <a:p>
            <a:pPr indent="361950" algn="ctr"/>
            <a:r>
              <a:rPr lang="ru-RU" sz="2400" b="1" dirty="0" err="1">
                <a:latin typeface="+mn-lt"/>
              </a:rPr>
              <a:t>Розвиток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блогосфери</a:t>
            </a:r>
            <a:r>
              <a:rPr lang="ru-RU" sz="2400" b="1" dirty="0">
                <a:latin typeface="+mn-lt"/>
              </a:rPr>
              <a:t>.</a:t>
            </a:r>
            <a:endParaRPr lang="uk-UA" sz="2400" b="1" dirty="0">
              <a:latin typeface="+mn-lt"/>
            </a:endParaRPr>
          </a:p>
          <a:p>
            <a:pPr algn="ctr"/>
            <a:r>
              <a:rPr lang="uk-UA" sz="2400" b="1" dirty="0">
                <a:latin typeface="+mn-lt"/>
              </a:rPr>
              <a:t> </a:t>
            </a:r>
            <a:endParaRPr lang="ru-RU" sz="2400" b="1" dirty="0">
              <a:latin typeface="+mn-lt"/>
            </a:endParaRPr>
          </a:p>
          <a:p>
            <a:pPr algn="just"/>
            <a:endParaRPr lang="ru-RU" sz="2400" dirty="0">
              <a:latin typeface="+mn-lt"/>
            </a:endParaRPr>
          </a:p>
          <a:p>
            <a:pPr algn="just"/>
            <a:endParaRPr lang="ru-RU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662300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755650" y="1125538"/>
            <a:ext cx="7776790" cy="5183782"/>
          </a:xfrm>
          <a:solidFill>
            <a:schemeClr val="bg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3200" b="1" i="1" dirty="0" err="1" smtClean="0">
                <a:solidFill>
                  <a:srgbClr val="C00000"/>
                </a:solidFill>
              </a:rPr>
              <a:t>Література</a:t>
            </a:r>
            <a:r>
              <a:rPr lang="ru-RU" sz="3200" b="1" i="1" dirty="0" smtClean="0">
                <a:solidFill>
                  <a:srgbClr val="C00000"/>
                </a:solidFill>
              </a:rPr>
              <a:t> нон-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фікшн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800" b="1" i="1" dirty="0" smtClean="0">
                <a:solidFill>
                  <a:schemeClr val="accent1"/>
                </a:solidFill>
              </a:rPr>
              <a:t>(</a:t>
            </a:r>
            <a:r>
              <a:rPr lang="uk-UA" sz="2800" b="1" i="1" dirty="0" smtClean="0">
                <a:solidFill>
                  <a:schemeClr val="accent1"/>
                </a:solidFill>
              </a:rPr>
              <a:t>література </a:t>
            </a:r>
            <a:r>
              <a:rPr lang="uk-UA" sz="2800" b="1" i="1" dirty="0">
                <a:solidFill>
                  <a:schemeClr val="accent1"/>
                </a:solidFill>
              </a:rPr>
              <a:t>факту, </a:t>
            </a:r>
            <a:r>
              <a:rPr lang="uk-UA" sz="2800" b="1" i="1" dirty="0" smtClean="0">
                <a:solidFill>
                  <a:schemeClr val="accent1"/>
                </a:solidFill>
              </a:rPr>
              <a:t>фактографічна література, </a:t>
            </a:r>
            <a:r>
              <a:rPr lang="uk-UA" sz="2800" b="1" i="1" dirty="0" err="1" smtClean="0">
                <a:solidFill>
                  <a:schemeClr val="accent1"/>
                </a:solidFill>
              </a:rPr>
              <a:t>нефікційна</a:t>
            </a:r>
            <a:r>
              <a:rPr lang="uk-UA" sz="2800" b="1" i="1" dirty="0" smtClean="0">
                <a:solidFill>
                  <a:schemeClr val="accent1"/>
                </a:solidFill>
              </a:rPr>
              <a:t> література, </a:t>
            </a:r>
            <a:r>
              <a:rPr lang="uk-UA" sz="2800" b="1" i="1" dirty="0">
                <a:solidFill>
                  <a:schemeClr val="accent1"/>
                </a:solidFill>
              </a:rPr>
              <a:t>т</a:t>
            </a:r>
            <a:r>
              <a:rPr lang="uk-UA" sz="2800" b="1" i="1" dirty="0" smtClean="0">
                <a:solidFill>
                  <a:schemeClr val="accent1"/>
                </a:solidFill>
              </a:rPr>
              <a:t>. б</a:t>
            </a:r>
            <a:r>
              <a:rPr lang="uk-UA" sz="2800" b="1" i="1" dirty="0">
                <a:solidFill>
                  <a:schemeClr val="accent1"/>
                </a:solidFill>
              </a:rPr>
              <a:t>. </a:t>
            </a:r>
            <a:r>
              <a:rPr lang="uk-UA" sz="2800" b="1" i="1" dirty="0" smtClean="0">
                <a:solidFill>
                  <a:schemeClr val="accent1"/>
                </a:solidFill>
              </a:rPr>
              <a:t>невигадана література </a:t>
            </a:r>
            <a:r>
              <a:rPr lang="uk-UA" sz="2800" b="1" i="1" dirty="0">
                <a:solidFill>
                  <a:schemeClr val="accent1"/>
                </a:solidFill>
              </a:rPr>
              <a:t>про </a:t>
            </a:r>
            <a:r>
              <a:rPr lang="uk-UA" sz="2800" b="1" i="1" dirty="0" smtClean="0">
                <a:solidFill>
                  <a:schemeClr val="accent1"/>
                </a:solidFill>
              </a:rPr>
              <a:t>реальність)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 smtClean="0"/>
              <a:t>Література </a:t>
            </a:r>
            <a:r>
              <a:rPr lang="en-US" b="1" dirty="0"/>
              <a:t>non-fiction – </a:t>
            </a:r>
            <a:r>
              <a:rPr lang="uk-UA" b="1" dirty="0"/>
              <a:t>це різновид літератури, яка перебуває на межі художності і документальності. </a:t>
            </a:r>
            <a:endParaRPr lang="uk-UA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 smtClean="0"/>
              <a:t>Основними </a:t>
            </a:r>
            <a:r>
              <a:rPr lang="uk-UA" b="1" dirty="0"/>
              <a:t>жанрами </a:t>
            </a:r>
            <a:r>
              <a:rPr lang="en-US" b="1" dirty="0"/>
              <a:t>non-fiction </a:t>
            </a:r>
            <a:r>
              <a:rPr lang="uk-UA" b="1" dirty="0" smtClean="0"/>
              <a:t>є: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 smtClean="0"/>
              <a:t>	- щоденник</a:t>
            </a:r>
            <a:r>
              <a:rPr lang="uk-UA" b="1" dirty="0"/>
              <a:t>, </a:t>
            </a:r>
            <a:endParaRPr lang="uk-UA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b="1" dirty="0" smtClean="0"/>
              <a:t>	- автобіографія</a:t>
            </a:r>
            <a:r>
              <a:rPr lang="uk-UA" b="1" dirty="0"/>
              <a:t>, </a:t>
            </a:r>
            <a:r>
              <a:rPr lang="uk-UA" b="1" dirty="0" smtClean="0"/>
              <a:t>біографія</a:t>
            </a:r>
            <a:r>
              <a:rPr lang="uk-UA" b="1" dirty="0"/>
              <a:t>, </a:t>
            </a:r>
            <a:endParaRPr lang="uk-UA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b="1" dirty="0" smtClean="0"/>
              <a:t>	- мемуари</a:t>
            </a:r>
            <a:r>
              <a:rPr lang="uk-UA" b="1" dirty="0"/>
              <a:t>, </a:t>
            </a:r>
            <a:endParaRPr lang="uk-UA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b="1" dirty="0" smtClean="0"/>
              <a:t>	- спогади, сповідь</a:t>
            </a:r>
            <a:r>
              <a:rPr lang="uk-UA" b="1" dirty="0"/>
              <a:t>, </a:t>
            </a:r>
            <a:endParaRPr lang="uk-UA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b="1" dirty="0"/>
              <a:t>	</a:t>
            </a:r>
            <a:r>
              <a:rPr lang="uk-UA" b="1" dirty="0" smtClean="0"/>
              <a:t>- листи </a:t>
            </a:r>
            <a:r>
              <a:rPr lang="uk-UA" b="1" dirty="0"/>
              <a:t>тощо</a:t>
            </a:r>
            <a:r>
              <a:rPr lang="uk-UA" b="1" dirty="0" smtClean="0"/>
              <a:t>. </a:t>
            </a:r>
            <a:endParaRPr lang="uk-UA" b="1" i="1" dirty="0" smtClean="0"/>
          </a:p>
        </p:txBody>
      </p:sp>
      <p:pic>
        <p:nvPicPr>
          <p:cNvPr id="2150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82641">
            <a:off x="23813" y="454025"/>
            <a:ext cx="28638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407160">
            <a:off x="6289675" y="341313"/>
            <a:ext cx="286385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uk-UA" sz="2800" b="1" dirty="0" smtClean="0"/>
              <a:t>Мета </a:t>
            </a:r>
            <a:r>
              <a:rPr lang="uk-UA" sz="2800" b="1" dirty="0"/>
              <a:t>викладання </a:t>
            </a:r>
            <a:endParaRPr lang="uk-UA" sz="2800" b="1" dirty="0" smtClean="0"/>
          </a:p>
          <a:p>
            <a:pPr marL="365760" indent="-365760" algn="ctr" fontAlgn="auto">
              <a:spcAft>
                <a:spcPts val="0"/>
              </a:spcAft>
              <a:defRPr/>
            </a:pPr>
            <a:r>
              <a:rPr lang="uk-UA" sz="2800" b="1" dirty="0" smtClean="0"/>
              <a:t>навчальної </a:t>
            </a:r>
            <a:r>
              <a:rPr lang="uk-UA" sz="2800" b="1" dirty="0"/>
              <a:t>дисципліни </a:t>
            </a:r>
            <a:r>
              <a:rPr lang="uk-UA" sz="2800" b="1" dirty="0" smtClean="0"/>
              <a:t>- </a:t>
            </a:r>
            <a:r>
              <a:rPr lang="uk-UA" sz="2800" b="1" dirty="0"/>
              <a:t>формування </a:t>
            </a:r>
            <a:r>
              <a:rPr lang="uk-UA" sz="2800" b="1" dirty="0" smtClean="0"/>
              <a:t>цілісного </a:t>
            </a:r>
            <a:r>
              <a:rPr lang="uk-UA" sz="2800" b="1" dirty="0"/>
              <a:t>уявлення про виникнення, еволюцію та сучасний стан розвитку літератури </a:t>
            </a:r>
            <a:r>
              <a:rPr lang="uk-UA" sz="2800" b="1" dirty="0" err="1"/>
              <a:t>нон-фікшн</a:t>
            </a:r>
            <a:r>
              <a:rPr lang="uk-UA" sz="2800" b="1" dirty="0"/>
              <a:t> </a:t>
            </a:r>
            <a:r>
              <a:rPr lang="uk-UA" sz="2800" b="1" dirty="0" smtClean="0"/>
              <a:t>(</a:t>
            </a:r>
            <a:r>
              <a:rPr lang="uk-UA" sz="2800" b="1" dirty="0" err="1" smtClean="0"/>
              <a:t>невигадоної</a:t>
            </a:r>
            <a:r>
              <a:rPr lang="uk-UA" sz="2800" b="1" dirty="0" smtClean="0"/>
              <a:t> літератури про реальні події)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uk-UA" sz="2400" b="1" dirty="0" smtClean="0">
                <a:latin typeface="Arial Black" pitchFamily="34" charset="0"/>
                <a:ea typeface="Batang"/>
                <a:cs typeface="Batang"/>
              </a:rPr>
              <a:t>МЕТА </a:t>
            </a:r>
            <a:r>
              <a:rPr lang="uk-UA" sz="2400" b="1" dirty="0">
                <a:latin typeface="Arial Black" pitchFamily="34" charset="0"/>
                <a:ea typeface="Batang"/>
                <a:cs typeface="Batang"/>
              </a:rPr>
              <a:t>КУРСУ</a:t>
            </a:r>
            <a:endParaRPr lang="ru-RU" sz="2400" b="1" dirty="0">
              <a:latin typeface="Arial Black" pitchFamily="34" charset="0"/>
              <a:ea typeface="Batang"/>
              <a:cs typeface="Batang"/>
            </a:endParaRP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8997" y="4149080"/>
            <a:ext cx="26225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1397" y="4301480"/>
            <a:ext cx="26225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745413" cy="4608512"/>
          </a:xfrm>
        </p:spPr>
        <p:txBody>
          <a:bodyPr/>
          <a:lstStyle/>
          <a:p>
            <a:pPr lvl="0"/>
            <a:endParaRPr lang="uk-UA" dirty="0" smtClean="0"/>
          </a:p>
          <a:p>
            <a:pPr lvl="0" algn="just"/>
            <a:r>
              <a:rPr lang="uk-UA" dirty="0" smtClean="0"/>
              <a:t>- ознайомлення </a:t>
            </a:r>
            <a:r>
              <a:rPr lang="uk-UA" dirty="0"/>
              <a:t>з теоретичними параметрами та жанровою палітрою літератури </a:t>
            </a:r>
            <a:r>
              <a:rPr lang="uk-UA" dirty="0" err="1"/>
              <a:t>нон-фікшн</a:t>
            </a:r>
            <a:r>
              <a:rPr lang="uk-UA" dirty="0"/>
              <a:t>; </a:t>
            </a:r>
          </a:p>
          <a:p>
            <a:pPr lvl="0" algn="just"/>
            <a:r>
              <a:rPr lang="uk-UA" dirty="0" smtClean="0"/>
              <a:t>- визначення </a:t>
            </a:r>
            <a:r>
              <a:rPr lang="uk-UA" dirty="0"/>
              <a:t>основних тенденцій розвитку </a:t>
            </a:r>
            <a:r>
              <a:rPr lang="uk-UA" dirty="0" err="1"/>
              <a:t>нефікційної</a:t>
            </a:r>
            <a:r>
              <a:rPr lang="uk-UA" dirty="0"/>
              <a:t> літератури; </a:t>
            </a:r>
          </a:p>
          <a:p>
            <a:pPr lvl="0" algn="just"/>
            <a:r>
              <a:rPr lang="uk-UA" dirty="0" smtClean="0"/>
              <a:t>- огляд </a:t>
            </a:r>
            <a:r>
              <a:rPr lang="uk-UA" dirty="0"/>
              <a:t>основних наукових джерел зарубіжного та вітчизняного фактографічного дискурсу; </a:t>
            </a:r>
          </a:p>
          <a:p>
            <a:pPr lvl="0" algn="just"/>
            <a:r>
              <a:rPr lang="uk-UA" dirty="0" smtClean="0"/>
              <a:t>- ознайомлення </a:t>
            </a:r>
            <a:r>
              <a:rPr lang="uk-UA" dirty="0"/>
              <a:t>з розмаїттям сучасної літератури </a:t>
            </a:r>
            <a:r>
              <a:rPr lang="uk-UA" dirty="0" err="1"/>
              <a:t>нон-фікшн</a:t>
            </a:r>
            <a:r>
              <a:rPr lang="uk-UA" dirty="0"/>
              <a:t>;</a:t>
            </a:r>
          </a:p>
          <a:p>
            <a:pPr lvl="0" algn="just"/>
            <a:r>
              <a:rPr lang="uk-UA" dirty="0" smtClean="0"/>
              <a:t>- характеристика </a:t>
            </a:r>
            <a:r>
              <a:rPr lang="uk-UA" dirty="0"/>
              <a:t>кращих зразків української </a:t>
            </a:r>
            <a:r>
              <a:rPr lang="uk-UA" dirty="0" err="1"/>
              <a:t>нефікційної</a:t>
            </a:r>
            <a:r>
              <a:rPr lang="uk-UA" dirty="0"/>
              <a:t> літератури;</a:t>
            </a:r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86713" cy="1203325"/>
          </a:xfrm>
        </p:spPr>
        <p:txBody>
          <a:bodyPr/>
          <a:lstStyle/>
          <a:p>
            <a:r>
              <a:rPr lang="uk-UA" sz="2400" b="1" dirty="0">
                <a:latin typeface="Arial Black" pitchFamily="34" charset="0"/>
                <a:ea typeface="Batang"/>
                <a:cs typeface="Batang"/>
              </a:rPr>
              <a:t>ЗАВДАННЯ КУРСУ</a:t>
            </a:r>
            <a:endParaRPr lang="ru-RU" sz="2200" b="1" dirty="0" smtClean="0">
              <a:latin typeface="Batang"/>
              <a:ea typeface="Batang"/>
              <a:cs typeface="Batang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755650" y="2060575"/>
            <a:ext cx="7745413" cy="3878263"/>
          </a:xfrm>
        </p:spPr>
        <p:txBody>
          <a:bodyPr/>
          <a:lstStyle/>
          <a:p>
            <a:pPr lvl="0" algn="just"/>
            <a:r>
              <a:rPr lang="uk-UA" dirty="0" smtClean="0"/>
              <a:t>- формування </a:t>
            </a:r>
            <a:r>
              <a:rPr lang="uk-UA" dirty="0"/>
              <a:t>навичок літературознавчого аналізу </a:t>
            </a:r>
            <a:r>
              <a:rPr lang="uk-UA" dirty="0" err="1"/>
              <a:t>нефікційної</a:t>
            </a:r>
            <a:r>
              <a:rPr lang="uk-UA" dirty="0"/>
              <a:t> літератури, оцінки естетичної вартості таких текстів; </a:t>
            </a:r>
          </a:p>
          <a:p>
            <a:pPr lvl="0" algn="just"/>
            <a:r>
              <a:rPr lang="uk-UA" dirty="0" smtClean="0"/>
              <a:t>- поглиблення </a:t>
            </a:r>
            <a:r>
              <a:rPr lang="uk-UA" dirty="0"/>
              <a:t>базової фахової компетентності – вміння розуміти, аналізувати та здійснювати інтерпретацію творів літератури факту; </a:t>
            </a:r>
          </a:p>
          <a:p>
            <a:pPr algn="just"/>
            <a:r>
              <a:rPr lang="uk-UA" dirty="0" smtClean="0"/>
              <a:t>- розширення </a:t>
            </a:r>
            <a:r>
              <a:rPr lang="uk-UA" dirty="0"/>
              <a:t>загальних </a:t>
            </a:r>
            <a:r>
              <a:rPr lang="uk-UA" dirty="0" err="1"/>
              <a:t>компетентностей</a:t>
            </a:r>
            <a:r>
              <a:rPr lang="uk-UA" dirty="0"/>
              <a:t> здобувача гуманітарної освіти, формування світоглядних орієнтирів в умовах глобалізації культурно-освітнього простору</a:t>
            </a:r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86713" cy="1203325"/>
          </a:xfrm>
        </p:spPr>
        <p:txBody>
          <a:bodyPr/>
          <a:lstStyle/>
          <a:p>
            <a:r>
              <a:rPr lang="uk-UA" sz="2400" b="1" dirty="0" smtClean="0">
                <a:latin typeface="Arial Black" pitchFamily="34" charset="0"/>
                <a:ea typeface="Batang"/>
                <a:cs typeface="Batang"/>
              </a:rPr>
              <a:t>ЗАВДАННЯ </a:t>
            </a:r>
            <a:r>
              <a:rPr lang="uk-UA" sz="2400" b="1" dirty="0">
                <a:latin typeface="Arial Black" pitchFamily="34" charset="0"/>
                <a:ea typeface="Batang"/>
                <a:cs typeface="Batang"/>
              </a:rPr>
              <a:t>КУРСУ</a:t>
            </a:r>
            <a:endParaRPr lang="ru-RU" sz="2400" b="1" dirty="0">
              <a:latin typeface="Arial Black" pitchFamily="34" charset="0"/>
              <a:ea typeface="Batang"/>
              <a:cs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4081075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696119" y="1268760"/>
            <a:ext cx="7747000" cy="223167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uk-UA" sz="1900" dirty="0" smtClean="0"/>
              <a:t>Правдивість, фактографічність, документальна достовірність щоденників. </a:t>
            </a:r>
            <a:r>
              <a:rPr lang="uk-UA" sz="1900" dirty="0" smtClean="0"/>
              <a:t>Особливості світогляду, естетичні вподобання, секрети творчої лабораторії, літературний та життєвий контекст у щоденниках М.Драй-Хмари, О.Довженка, В.Симоненка («Окрайці думок»), О.Гончара, Гр. Тютюнника («Бути письменником»). </a:t>
            </a:r>
          </a:p>
          <a:p>
            <a:pPr marL="0" indent="0" algn="ctr">
              <a:buFont typeface="Wingdings" pitchFamily="2" charset="2"/>
              <a:buNone/>
            </a:pPr>
            <a:r>
              <a:rPr lang="uk-UA" sz="1900" dirty="0" smtClean="0"/>
              <a:t>Розкриття внутрішнього світу особистості </a:t>
            </a:r>
            <a:r>
              <a:rPr lang="uk-UA" sz="1900" dirty="0" smtClean="0"/>
              <a:t>у </a:t>
            </a:r>
            <a:r>
              <a:rPr lang="uk-UA" sz="1900" dirty="0" err="1" smtClean="0"/>
              <a:t>нефікційній</a:t>
            </a:r>
            <a:r>
              <a:rPr lang="uk-UA" sz="1900" dirty="0" smtClean="0"/>
              <a:t> літературі письменників-шістдесятників.</a:t>
            </a:r>
            <a:endParaRPr lang="ru-RU" dirty="0" smtClean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-34759"/>
            <a:ext cx="8713787" cy="1584176"/>
          </a:xfrm>
        </p:spPr>
        <p:txBody>
          <a:bodyPr/>
          <a:lstStyle/>
          <a:p>
            <a:r>
              <a:rPr lang="uk-UA" sz="2400" b="1" dirty="0" smtClean="0">
                <a:latin typeface="Arial Black" pitchFamily="34" charset="0"/>
                <a:ea typeface="Batang"/>
                <a:cs typeface="Batang"/>
              </a:rPr>
              <a:t>Щоденники </a:t>
            </a:r>
            <a:r>
              <a:rPr lang="uk-UA" sz="2400" b="1" dirty="0" smtClean="0">
                <a:latin typeface="Arial Black" pitchFamily="34" charset="0"/>
                <a:ea typeface="Batang"/>
                <a:cs typeface="Batang"/>
              </a:rPr>
              <a:t>– як форма документального відображення дійсності</a:t>
            </a:r>
            <a:endParaRPr lang="ru-RU" sz="2400" dirty="0" smtClean="0">
              <a:latin typeface="Arial Black" pitchFamily="34" charset="0"/>
              <a:ea typeface="Batang"/>
              <a:cs typeface="Batang"/>
            </a:endParaRPr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500438"/>
            <a:ext cx="1868488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500438"/>
            <a:ext cx="1976438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024313"/>
            <a:ext cx="445928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err="1" smtClean="0">
                <a:latin typeface="Arial Black" pitchFamily="34" charset="0"/>
              </a:rPr>
              <a:t>Спогадова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література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br>
              <a:rPr lang="ru-RU" sz="2400" b="1" dirty="0" smtClean="0">
                <a:latin typeface="Arial Black" pitchFamily="34" charset="0"/>
              </a:rPr>
            </a:br>
            <a:r>
              <a:rPr lang="ru-RU" sz="2400" b="1" dirty="0" smtClean="0">
                <a:latin typeface="Arial Black" pitchFamily="34" charset="0"/>
              </a:rPr>
              <a:t>як </a:t>
            </a:r>
            <a:r>
              <a:rPr lang="ru-RU" sz="2400" b="1" dirty="0" err="1" smtClean="0">
                <a:latin typeface="Arial Black" pitchFamily="34" charset="0"/>
              </a:rPr>
              <a:t>особистий</a:t>
            </a:r>
            <a:r>
              <a:rPr lang="ru-RU" sz="2400" b="1" dirty="0" smtClean="0">
                <a:latin typeface="Arial Black" pitchFamily="34" charset="0"/>
              </a:rPr>
              <a:t> документ</a:t>
            </a:r>
            <a:endParaRPr lang="ru-RU" sz="2400" b="1" dirty="0" smtClean="0">
              <a:latin typeface="Arial Black" pitchFamily="34" charset="0"/>
            </a:endParaRP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186" y="3786088"/>
            <a:ext cx="180498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4905" y="3717032"/>
            <a:ext cx="19939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4346" y="3967174"/>
            <a:ext cx="1793479" cy="254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6484381" y="6141907"/>
            <a:ext cx="1995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</a:rPr>
              <a:t>М. Коцюбинська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1010642" y="6300483"/>
            <a:ext cx="1362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</a:rPr>
              <a:t>І. Жиленко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9620" y="1628800"/>
            <a:ext cx="70275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+mj-lt"/>
              </a:rPr>
              <a:t>Синтез щоденника, епістолярію й автобіографічної </a:t>
            </a:r>
            <a:r>
              <a:rPr lang="uk-UA" sz="2400" dirty="0" err="1">
                <a:latin typeface="+mj-lt"/>
              </a:rPr>
              <a:t>нарації</a:t>
            </a:r>
            <a:r>
              <a:rPr lang="uk-UA" sz="2400" dirty="0">
                <a:latin typeface="+mj-lt"/>
              </a:rPr>
              <a:t> у </a:t>
            </a:r>
            <a:r>
              <a:rPr lang="uk-UA" sz="2400" dirty="0" smtClean="0">
                <a:latin typeface="+mj-lt"/>
              </a:rPr>
              <a:t>літературі особистого спогаду. </a:t>
            </a:r>
          </a:p>
          <a:p>
            <a:pPr algn="ctr"/>
            <a:r>
              <a:rPr lang="uk-UA" sz="2400" dirty="0" smtClean="0">
                <a:latin typeface="+mj-lt"/>
              </a:rPr>
              <a:t>Образ </a:t>
            </a:r>
            <a:r>
              <a:rPr lang="uk-UA" sz="2400" dirty="0">
                <a:latin typeface="+mj-lt"/>
              </a:rPr>
              <a:t>літературного покоління </a:t>
            </a:r>
            <a:r>
              <a:rPr lang="uk-UA" sz="2400" dirty="0" smtClean="0">
                <a:latin typeface="+mj-lt"/>
              </a:rPr>
              <a:t>шістдесятників (І.Дзюби, І.Драча, І.Світличного, Є.Сверстюка, В.Стуса та інших) у спогадах</a:t>
            </a:r>
            <a:endParaRPr lang="uk-UA" sz="2400" b="1" dirty="0">
              <a:latin typeface="+mj-lt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740724" cy="2405162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uk-UA" b="1" dirty="0" smtClean="0"/>
              <a:t>Табірні спомини С.</a:t>
            </a:r>
            <a:r>
              <a:rPr lang="uk-UA" b="1" dirty="0" err="1" smtClean="0"/>
              <a:t>Підгайного</a:t>
            </a:r>
            <a:r>
              <a:rPr lang="uk-UA" b="1" dirty="0" smtClean="0"/>
              <a:t> «Українська інтелігенція на Соловках», Є.Іваничука «Холодне небо Півночі». Колективне табірне світосприйняття (представлення не себе, а свого народу). Феномен Соловків у творах.</a:t>
            </a:r>
            <a:endParaRPr lang="ru-RU" b="1" dirty="0" smtClean="0"/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88975" y="569913"/>
            <a:ext cx="7756525" cy="986879"/>
          </a:xfrm>
        </p:spPr>
        <p:txBody>
          <a:bodyPr/>
          <a:lstStyle/>
          <a:p>
            <a:r>
              <a:rPr lang="uk-UA" sz="2400" b="1" dirty="0" smtClean="0">
                <a:latin typeface="Arial Black" pitchFamily="34" charset="0"/>
              </a:rPr>
              <a:t>Табірна проза </a:t>
            </a:r>
            <a:r>
              <a:rPr lang="uk-UA" sz="2400" b="1" dirty="0" smtClean="0">
                <a:latin typeface="Arial Black" pitchFamily="34" charset="0"/>
              </a:rPr>
              <a:t>– документальна спадщина втраченого покоління; </a:t>
            </a:r>
            <a:r>
              <a:rPr lang="uk-UA" sz="2400" b="1" dirty="0" err="1" smtClean="0">
                <a:latin typeface="Arial Black" pitchFamily="34" charset="0"/>
              </a:rPr>
              <a:t>андеграундна</a:t>
            </a:r>
            <a:r>
              <a:rPr lang="uk-UA" sz="2400" b="1" dirty="0" smtClean="0">
                <a:latin typeface="Arial Black" pitchFamily="34" charset="0"/>
              </a:rPr>
              <a:t> документальна </a:t>
            </a:r>
            <a:r>
              <a:rPr lang="uk-UA" sz="2400" b="1" dirty="0" smtClean="0">
                <a:latin typeface="Arial Black" pitchFamily="34" charset="0"/>
              </a:rPr>
              <a:t>література </a:t>
            </a:r>
            <a:r>
              <a:rPr lang="uk-UA" sz="2400" b="1" dirty="0" smtClean="0">
                <a:latin typeface="Arial Black" pitchFamily="34" charset="0"/>
              </a:rPr>
              <a:t/>
            </a:r>
            <a:br>
              <a:rPr lang="uk-UA" sz="2400" b="1" dirty="0" smtClean="0">
                <a:latin typeface="Arial Black" pitchFamily="34" charset="0"/>
              </a:rPr>
            </a:br>
            <a:endParaRPr lang="ru-RU" sz="2400" dirty="0" smtClean="0">
              <a:latin typeface="Arial Black" pitchFamily="34" charset="0"/>
            </a:endParaRP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644900"/>
            <a:ext cx="424815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094" y="2824163"/>
            <a:ext cx="1908176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0272" y="2965450"/>
            <a:ext cx="183515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554831" y="1480319"/>
            <a:ext cx="7747000" cy="14684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uk-UA" dirty="0" smtClean="0"/>
              <a:t>Поєднання </a:t>
            </a:r>
            <a:r>
              <a:rPr lang="uk-UA" dirty="0" smtClean="0"/>
              <a:t>документального й художнього </a:t>
            </a:r>
            <a:r>
              <a:rPr lang="uk-UA" dirty="0" smtClean="0"/>
              <a:t>мислення у спогадах Ю.Клена «Спогади про неокласиків», </a:t>
            </a:r>
          </a:p>
          <a:p>
            <a:pPr marL="0" indent="0" algn="ctr">
              <a:buFont typeface="Wingdings" pitchFamily="2" charset="2"/>
              <a:buNone/>
            </a:pPr>
            <a:r>
              <a:rPr lang="uk-UA" dirty="0" smtClean="0"/>
              <a:t>І.</a:t>
            </a:r>
            <a:r>
              <a:rPr lang="uk-UA" dirty="0" err="1" smtClean="0"/>
              <a:t>Кошелівця</a:t>
            </a:r>
            <a:r>
              <a:rPr lang="uk-UA" dirty="0" smtClean="0"/>
              <a:t> «Розмова в дорозі до себе» </a:t>
            </a:r>
            <a:endParaRPr lang="ru-RU" dirty="0" smtClean="0"/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 </a:t>
            </a:r>
            <a:r>
              <a:rPr lang="uk-UA" sz="2400" b="1" dirty="0" smtClean="0">
                <a:latin typeface="Arial Black" pitchFamily="34" charset="0"/>
              </a:rPr>
              <a:t>Література </a:t>
            </a:r>
            <a:r>
              <a:rPr lang="uk-UA" sz="2400" b="1" dirty="0" err="1" smtClean="0">
                <a:latin typeface="Arial Black" pitchFamily="34" charset="0"/>
              </a:rPr>
              <a:t>нон-фікшн</a:t>
            </a:r>
            <a:r>
              <a:rPr lang="uk-UA" sz="2400" b="1" dirty="0" smtClean="0">
                <a:latin typeface="Arial Black" pitchFamily="34" charset="0"/>
              </a:rPr>
              <a:t> </a:t>
            </a:r>
            <a:br>
              <a:rPr lang="uk-UA" sz="2400" b="1" dirty="0" smtClean="0">
                <a:latin typeface="Arial Black" pitchFamily="34" charset="0"/>
              </a:rPr>
            </a:br>
            <a:r>
              <a:rPr lang="uk-UA" sz="2400" b="1" dirty="0" smtClean="0">
                <a:latin typeface="Arial Black" pitchFamily="34" charset="0"/>
              </a:rPr>
              <a:t>письменників </a:t>
            </a:r>
            <a:r>
              <a:rPr lang="uk-UA" sz="2400" b="1" dirty="0" smtClean="0">
                <a:latin typeface="Arial Black" pitchFamily="34" charset="0"/>
              </a:rPr>
              <a:t>діаспори</a:t>
            </a:r>
            <a:br>
              <a:rPr lang="uk-UA" sz="2400" b="1" dirty="0" smtClean="0">
                <a:latin typeface="Arial Black" pitchFamily="34" charset="0"/>
              </a:rPr>
            </a:br>
            <a:endParaRPr lang="ru-RU" sz="2400" b="1" dirty="0" smtClean="0">
              <a:latin typeface="Arial Black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21979">
            <a:off x="764546" y="3227321"/>
            <a:ext cx="222567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36962">
            <a:off x="6360069" y="3267481"/>
            <a:ext cx="2194747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5856" y="2964538"/>
            <a:ext cx="2592387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308</TotalTime>
  <Words>355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ЛІТЕРАТУРА НОН-ФІКШН:   ПРОБЛЕМИ СУЧАСНОЇ НАУКОВОЇ РЕЦЕПЦІЇ </vt:lpstr>
      <vt:lpstr>Презентация PowerPoint</vt:lpstr>
      <vt:lpstr>МЕТА КУРСУ</vt:lpstr>
      <vt:lpstr>ЗАВДАННЯ КУРСУ</vt:lpstr>
      <vt:lpstr>ЗАВДАННЯ КУРСУ</vt:lpstr>
      <vt:lpstr>Щоденники – як форма документального відображення дійсності</vt:lpstr>
      <vt:lpstr>Спогадова література  як особистий документ</vt:lpstr>
      <vt:lpstr>Табірна проза – документальна спадщина втраченого покоління; андеграундна документальна література  </vt:lpstr>
      <vt:lpstr> Література нон-фікшн  письменників діаспори </vt:lpstr>
      <vt:lpstr>Сучасний стан розвитку  літератури нон-фікшн </vt:lpstr>
      <vt:lpstr>Сучасний стан розвитку  літератури нон-фікшн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Мемурна і щоденникова проза</dc:title>
  <dc:creator>Администратор</dc:creator>
  <cp:lastModifiedBy>User</cp:lastModifiedBy>
  <cp:revision>25</cp:revision>
  <dcterms:created xsi:type="dcterms:W3CDTF">2016-02-01T13:07:29Z</dcterms:created>
  <dcterms:modified xsi:type="dcterms:W3CDTF">2021-08-05T14:05:33Z</dcterms:modified>
</cp:coreProperties>
</file>