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8" r:id="rId9"/>
    <p:sldId id="269" r:id="rId10"/>
    <p:sldId id="274" r:id="rId11"/>
    <p:sldId id="271" r:id="rId12"/>
    <p:sldId id="272" r:id="rId13"/>
    <p:sldId id="259" r:id="rId14"/>
    <p:sldId id="260" r:id="rId15"/>
    <p:sldId id="261" r:id="rId16"/>
    <p:sldId id="262" r:id="rId17"/>
    <p:sldId id="275" r:id="rId18"/>
    <p:sldId id="279" r:id="rId19"/>
    <p:sldId id="276" r:id="rId20"/>
    <p:sldId id="277" r:id="rId21"/>
    <p:sldId id="278" r:id="rId22"/>
    <p:sldId id="280" r:id="rId23"/>
    <p:sldId id="282" r:id="rId24"/>
    <p:sldId id="283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8" r:id="rId36"/>
    <p:sldId id="299" r:id="rId37"/>
    <p:sldId id="300" r:id="rId38"/>
    <p:sldId id="296" r:id="rId39"/>
    <p:sldId id="301" r:id="rId40"/>
    <p:sldId id="302" r:id="rId41"/>
    <p:sldId id="297" r:id="rId42"/>
    <p:sldId id="28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D00C-C2E1-4DC3-A523-A1E6174957F0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4D63-9480-4304-8486-5FE9134F9E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D00C-C2E1-4DC3-A523-A1E6174957F0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4D63-9480-4304-8486-5FE9134F9E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D00C-C2E1-4DC3-A523-A1E6174957F0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4D63-9480-4304-8486-5FE9134F9E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D00C-C2E1-4DC3-A523-A1E6174957F0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4D63-9480-4304-8486-5FE9134F9E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D00C-C2E1-4DC3-A523-A1E6174957F0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4D63-9480-4304-8486-5FE9134F9E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D00C-C2E1-4DC3-A523-A1E6174957F0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4D63-9480-4304-8486-5FE9134F9E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D00C-C2E1-4DC3-A523-A1E6174957F0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4D63-9480-4304-8486-5FE9134F9E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D00C-C2E1-4DC3-A523-A1E6174957F0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4D63-9480-4304-8486-5FE9134F9E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D00C-C2E1-4DC3-A523-A1E6174957F0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4D63-9480-4304-8486-5FE9134F9E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D00C-C2E1-4DC3-A523-A1E6174957F0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4D63-9480-4304-8486-5FE9134F9E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D00C-C2E1-4DC3-A523-A1E6174957F0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4D63-9480-4304-8486-5FE9134F9E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9D00C-C2E1-4DC3-A523-A1E6174957F0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4D63-9480-4304-8486-5FE9134F9E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5;&#1086;&#1083;&#1100;&#1079;&#1086;&#1074;&#1072;&#1090;&#1077;&#1083;&#1100;\&#1044;&#1086;&#1082;&#1091;&#1084;&#1077;&#1085;&#1090;&#1099;\&#1051;&#1077;&#1082;&#1094;&#1080;&#1080;%20&#1048;&#1044;&#1055;&#1059;\&#1050;&#1086;&#1085;&#1082;&#1091;&#1088;&#1089;\aleksandr_domogarov_-_oy_chiy_to_k_n_sto_t_(zaycev.net).mp3" TargetMode="Externa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60648"/>
            <a:ext cx="7772400" cy="5544616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latin typeface="Arno Pro Smbd Caption" pitchFamily="18" charset="0"/>
              </a:rPr>
              <a:t>Новий погляд на Запорізький край або </a:t>
            </a:r>
            <a:r>
              <a:rPr lang="uk-UA" sz="7200" b="1" dirty="0" smtClean="0">
                <a:latin typeface="Arno Pro Smbd Caption" pitchFamily="18" charset="0"/>
              </a:rPr>
              <a:t>відкриваймо </a:t>
            </a:r>
            <a:r>
              <a:rPr lang="uk-UA" sz="7200" b="1" dirty="0" smtClean="0">
                <a:latin typeface="Arno Pro Smbd Caption" pitchFamily="18" charset="0"/>
              </a:rPr>
              <a:t>Запоріжжя разо</a:t>
            </a:r>
            <a:r>
              <a:rPr lang="uk-UA" sz="7200" dirty="0" smtClean="0">
                <a:latin typeface="Arno Pro Smbd Caption" pitchFamily="18" charset="0"/>
              </a:rPr>
              <a:t>м</a:t>
            </a:r>
            <a:endParaRPr lang="ru-RU" sz="7200" dirty="0">
              <a:latin typeface="Arno Pro Smbd Captio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1228998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atin typeface="Arno Pro Smbd Caption" pitchFamily="18" charset="0"/>
                <a:cs typeface="Times New Roman" pitchFamily="18" charset="0"/>
              </a:rPr>
              <a:t>Садиба </a:t>
            </a:r>
            <a:r>
              <a:rPr lang="uk-UA" sz="5400" b="1" dirty="0" err="1" smtClean="0">
                <a:latin typeface="Arno Pro Smbd Caption" pitchFamily="18" charset="0"/>
                <a:cs typeface="Times New Roman" pitchFamily="18" charset="0"/>
              </a:rPr>
              <a:t>Міклошевських</a:t>
            </a:r>
            <a:endParaRPr lang="ru-RU" sz="5400" b="1" dirty="0">
              <a:latin typeface="Arno Pro Smbd Captio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357298"/>
            <a:ext cx="6881862" cy="516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16632"/>
            <a:ext cx="5400600" cy="648072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uk-UA" dirty="0" smtClean="0"/>
              <a:t>		</a:t>
            </a:r>
            <a:endParaRPr lang="uk-UA" dirty="0" smtClean="0"/>
          </a:p>
          <a:p>
            <a:pPr algn="just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Біленьке - засноване поблизу річки Біленької в другій половині 18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ст.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Крім запорізьких козаків, тут селилися селяни-кріпаки з Чернігівщини. У 1779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р.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землі, ліквідованої Запорізької січі, розташовані навколо Білій (нині Лисій) горі, були віддані під рангову дачу генерал-фельдмаршалу Каменському, а в 1802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р.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село перейшло у володіння до поміщика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Міклашевського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Михайла Павловича (дійсний статський радник), рід якого бере свій початок від князя Мстислава - сина Володимира Мономаха.</a:t>
            </a:r>
          </a:p>
          <a:p>
            <a:pPr algn="just"/>
            <a:endParaRPr lang="ru-RU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836712"/>
            <a:ext cx="311563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476672"/>
            <a:ext cx="4302220" cy="1143000"/>
          </a:xfrm>
        </p:spPr>
        <p:txBody>
          <a:bodyPr/>
          <a:lstStyle/>
          <a:p>
            <a:r>
              <a:rPr lang="uk-UA" b="1" dirty="0" err="1" smtClean="0">
                <a:latin typeface="Arno Pro Smbd Caption" pitchFamily="18" charset="0"/>
              </a:rPr>
              <a:t>Мамай-гора</a:t>
            </a:r>
            <a:endParaRPr lang="ru-RU" b="1" dirty="0">
              <a:latin typeface="Arno Pro Smbd Captio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4038600" cy="685800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uk-UA" dirty="0" smtClean="0"/>
              <a:t>		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Знаходиться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березі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Каховського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водосховища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села Велика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Знам'янка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Запорізькій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Відома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найбільшого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Європі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могильника.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Висота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гори становить 80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метрів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місцеві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скіфські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поховання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відомі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унікальними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своєму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роді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них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поховані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скіфські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царі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належать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знайдені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могилах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особисті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речі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сережки,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намисто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персні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скроневі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кільця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браслети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численні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амулети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речі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творах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Геродот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згадував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місцевість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643050"/>
            <a:ext cx="4929190" cy="369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785794"/>
            <a:ext cx="5715040" cy="300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52128"/>
          </a:xfrm>
        </p:spPr>
        <p:txBody>
          <a:bodyPr>
            <a:noAutofit/>
          </a:bodyPr>
          <a:lstStyle/>
          <a:p>
            <a:r>
              <a:rPr lang="uk-UA" sz="5400" b="1" dirty="0" err="1" smtClean="0">
                <a:latin typeface="Arno Pro Smbd Caption" pitchFamily="18" charset="0"/>
              </a:rPr>
              <a:t>Єлисіївський</a:t>
            </a:r>
            <a:r>
              <a:rPr lang="uk-UA" sz="5400" b="1" dirty="0" smtClean="0">
                <a:latin typeface="Arno Pro Smbd Caption" pitchFamily="18" charset="0"/>
              </a:rPr>
              <a:t> кар</a:t>
            </a:r>
            <a:r>
              <a:rPr lang="en-US" sz="5400" b="1" dirty="0" smtClean="0">
                <a:latin typeface="Arno Pro Smbd Caption" pitchFamily="18" charset="0"/>
              </a:rPr>
              <a:t>’</a:t>
            </a:r>
            <a:r>
              <a:rPr lang="uk-UA" sz="5400" b="1" dirty="0" err="1" smtClean="0">
                <a:latin typeface="Arno Pro Smbd Caption" pitchFamily="18" charset="0"/>
              </a:rPr>
              <a:t>єр</a:t>
            </a:r>
            <a:r>
              <a:rPr lang="uk-UA" sz="5400" b="1" dirty="0" smtClean="0">
                <a:latin typeface="Arno Pro Smbd Caption" pitchFamily="18" charset="0"/>
              </a:rPr>
              <a:t> (Приморський р-н)</a:t>
            </a:r>
            <a:endParaRPr lang="ru-RU" sz="5400" b="1" dirty="0">
              <a:latin typeface="Arno Pro Smbd Caption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786190"/>
            <a:ext cx="4648511" cy="292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5494" y="3929066"/>
            <a:ext cx="4257636" cy="274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latin typeface="Arno Pro Smbd Caption" pitchFamily="18" charset="0"/>
                <a:cs typeface="Times New Roman" pitchFamily="18" charset="0"/>
              </a:rPr>
              <a:t>Терпінівські</a:t>
            </a:r>
            <a:r>
              <a:rPr lang="uk-UA" b="1" dirty="0" smtClean="0">
                <a:latin typeface="Arno Pro Smbd Caption" pitchFamily="18" charset="0"/>
                <a:cs typeface="Times New Roman" pitchFamily="18" charset="0"/>
              </a:rPr>
              <a:t> джерела (Мелітопольський р-н)</a:t>
            </a:r>
            <a:endParaRPr lang="ru-RU" b="1" dirty="0">
              <a:latin typeface="Arno Pro Smbd Captio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uk-UA" dirty="0" smtClean="0"/>
              <a:t>		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Заповідник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“Терпінівські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джерела”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складається з таких основник лікувальних джерел:Божої Матері, в якому тече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“жива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вода”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святого Пантелеймона, вода якого лікує внутрішні органи, Миколи Угодника, в якому тече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“мертва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вода”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яка призупиняє розвиток хвороб, лікує хвороби кісток та ніг.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495416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4286248" cy="321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512168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latin typeface="Arno Pro Smbd Caption" pitchFamily="18" charset="0"/>
              </a:rPr>
              <a:t>Панське озеро </a:t>
            </a:r>
            <a:r>
              <a:rPr lang="uk-UA" sz="6000" b="1" dirty="0" smtClean="0">
                <a:latin typeface="Arno Pro Smbd Caption" pitchFamily="18" charset="0"/>
              </a:rPr>
              <a:t> </a:t>
            </a:r>
            <a:r>
              <a:rPr lang="uk-UA" sz="6000" b="1" dirty="0" err="1" smtClean="0">
                <a:latin typeface="Arno Pro Smbd Caption" pitchFamily="18" charset="0"/>
              </a:rPr>
              <a:t>Григорівка</a:t>
            </a:r>
            <a:endParaRPr lang="ru-RU" sz="6000" b="1" dirty="0">
              <a:latin typeface="Arno Pro Smbd Captio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916832"/>
            <a:ext cx="3071802" cy="41044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/>
              <a:t>		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 легендою це була купель Катерини ІІ. Багато-хто вважає це місце сакральним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000240"/>
            <a:ext cx="5667388" cy="427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latin typeface="Arno Pro Smbd Caption" pitchFamily="18" charset="0"/>
              </a:rPr>
              <a:t>Балка Партизанська</a:t>
            </a:r>
            <a:endParaRPr lang="ru-RU" sz="6000" b="1" dirty="0">
              <a:latin typeface="Arno Pro Smbd Captio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68760"/>
            <a:ext cx="4038600" cy="540060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uk-UA" dirty="0" smtClean="0"/>
              <a:t>		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Мальовнича балка з красивими луками, засіяними багатим польовим різнотрав'ям. По руслу балки протікає річка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Хортічанка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 Рукава балки проходять крізь залізничний насип через кам'яні водовідвідні тунелі, побудовані німцями-менонітами в 1902 році, під час будівництва залізниці, яка обходить балку півкільцем із західного боку. У долині цієї балки народжується один з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притоків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р. Верхня Хортиця - річка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Хортічанка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285860"/>
            <a:ext cx="3357771" cy="225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571852"/>
            <a:ext cx="488252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48680"/>
            <a:ext cx="8229600" cy="51663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/>
              <a:t>	</a:t>
            </a:r>
            <a:r>
              <a:rPr lang="uk-UA" sz="6600" b="1" dirty="0" smtClean="0">
                <a:latin typeface="Monotype Corsiva" pitchFamily="66" charset="0"/>
              </a:rPr>
              <a:t>Іноді, непомітними у світі буденності залишаються і будівлі м. Запоріжжя…</a:t>
            </a:r>
            <a:endParaRPr lang="ru-RU" sz="66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0"/>
            <a:ext cx="4330824" cy="1556792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latin typeface="Arno Pro Smbd Caption" pitchFamily="18" charset="0"/>
              </a:rPr>
              <a:t>Будинок </a:t>
            </a:r>
            <a:r>
              <a:rPr lang="uk-UA" sz="4800" b="1" dirty="0" err="1" smtClean="0">
                <a:latin typeface="Arno Pro Smbd Caption" pitchFamily="18" charset="0"/>
              </a:rPr>
              <a:t>Бадовського</a:t>
            </a:r>
            <a:endParaRPr lang="ru-RU" sz="4800" b="1" dirty="0">
              <a:latin typeface="Arno Pro Smbd Captio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332656"/>
            <a:ext cx="4038600" cy="6336704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 1880-1882 рр. будо побудовано прибутковий дім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Бадовського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(австрієць, завдяки ньому в Запоріжжі з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явився завод землеробських машин), який він здавав для проживання багатим людям та отримував з цього прибуток.</a:t>
            </a:r>
          </a:p>
          <a:p>
            <a:pPr>
              <a:buFont typeface="Wingdings" pitchFamily="2" charset="2"/>
              <a:buChar char="ü"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А вже потім цей дім був революційним штабом радянської армії.</a:t>
            </a:r>
          </a:p>
          <a:p>
            <a:pPr>
              <a:buFont typeface="Wingdings" pitchFamily="2" charset="2"/>
              <a:buChar char="ü"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Сьогодні це студентська поліклініка.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1857364"/>
            <a:ext cx="5024452" cy="376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655272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dirty="0" smtClean="0"/>
              <a:t>    	</a:t>
            </a:r>
            <a:r>
              <a:rPr lang="uk-UA" sz="4400" b="1" dirty="0" smtClean="0">
                <a:latin typeface="Monotype Corsiva" pitchFamily="66" charset="0"/>
              </a:rPr>
              <a:t>Запорізький край асоціюється в нас із могучим та великим </a:t>
            </a:r>
            <a:r>
              <a:rPr lang="uk-UA" sz="4400" b="1" dirty="0" err="1" smtClean="0">
                <a:latin typeface="Monotype Corsiva" pitchFamily="66" charset="0"/>
              </a:rPr>
              <a:t>ДніпроГЕСом</a:t>
            </a:r>
            <a:r>
              <a:rPr lang="uk-UA" sz="4400" b="1" dirty="0" smtClean="0">
                <a:latin typeface="Monotype Corsiva" pitchFamily="66" charset="0"/>
              </a:rPr>
              <a:t>, із проспектом ім. Леніна, із численними вуличками, парками та скверами, у кращому випадку із Хортицею – матір</a:t>
            </a:r>
            <a:r>
              <a:rPr lang="en-US" sz="4400" b="1" dirty="0" smtClean="0">
                <a:latin typeface="Monotype Corsiva" pitchFamily="66" charset="0"/>
              </a:rPr>
              <a:t>’</a:t>
            </a:r>
            <a:r>
              <a:rPr lang="uk-UA" sz="4400" b="1" dirty="0" smtClean="0">
                <a:latin typeface="Monotype Corsiva" pitchFamily="66" charset="0"/>
              </a:rPr>
              <a:t>ю козацтва. Але невже це все, що має цей край, невже усе його багатство, велично змальоване у красномовних віршах поетів, упирається у такі вузькі рамки…</a:t>
            </a:r>
            <a:endParaRPr lang="ru-RU" sz="4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0"/>
            <a:ext cx="4834880" cy="141763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Arno Pro Smbd" pitchFamily="18" charset="0"/>
              </a:rPr>
              <a:t>Дім, побудований градоначальником</a:t>
            </a:r>
            <a:endParaRPr lang="ru-RU" sz="3600" b="1" dirty="0">
              <a:latin typeface="Arno Pro Smb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260648"/>
            <a:ext cx="3857620" cy="6383038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uk-UA" dirty="0" smtClean="0"/>
              <a:t>		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Багатий торговець Павло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Захарин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1865 р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 Побудував садибу, з 1872р.він стає градоначальником. За однією з версій, через борги він змушений був продати садибу м. Олександрівську. Муніципалітет перетворив будинок на прибутковий дім. Під час Жовтневої революції в колишній садибі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Захаріна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розташовувався лазарет, а з 1918 року відкрилося відділення поштового зв'язку № 63, яке функціонує тут донині.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143116"/>
            <a:ext cx="4762513" cy="357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Arno Pro Smbd" pitchFamily="18" charset="0"/>
              </a:rPr>
              <a:t>Прибутковий дім купця </a:t>
            </a:r>
            <a:r>
              <a:rPr lang="uk-UA" b="1" dirty="0" err="1" smtClean="0">
                <a:latin typeface="Arno Pro Smbd" pitchFamily="18" charset="0"/>
              </a:rPr>
              <a:t>Лещинського</a:t>
            </a:r>
            <a:endParaRPr lang="ru-RU" b="1" dirty="0">
              <a:latin typeface="Arno Pro Smb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428736"/>
            <a:ext cx="3714776" cy="521495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uk-UA" dirty="0" smtClean="0"/>
              <a:t>		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 1901 р. в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м.Олександрівську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з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явилося перша триповерхова будівля, яка належала купцю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Лещинському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і функціонувала як  прибутковий дім. Під час революційних сутичок дім постраждав від пожару, але невдовзі його було реконструйовано. Після Жовтневої революції в домі знаходився друкований орган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“Єднання”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та рада робітничих і солдатських депутатів.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000240"/>
            <a:ext cx="523878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338936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Arno Pro Smbd" pitchFamily="18" charset="0"/>
              </a:rPr>
              <a:t>Заїжджий двір </a:t>
            </a:r>
            <a:r>
              <a:rPr lang="uk-UA" b="1" dirty="0" err="1" smtClean="0">
                <a:latin typeface="Arno Pro Smbd" pitchFamily="18" charset="0"/>
              </a:rPr>
              <a:t>Мінаєва</a:t>
            </a:r>
            <a:endParaRPr lang="ru-RU" b="1" dirty="0">
              <a:latin typeface="Arno Pro Smb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6632"/>
            <a:ext cx="3114668" cy="648072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uk-UA" dirty="0" smtClean="0"/>
              <a:t>	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кінці ХІХ ст. з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являються будівлі, в яких проживали приїжджі торговці та мандрівники, а також студенти. У 1908 році за ініціативою купця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Мінаєва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було об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єднано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ці дві будівлі та добудовано арку, яка їх з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єднувала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928802"/>
            <a:ext cx="5760434" cy="352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		</a:t>
            </a:r>
            <a:r>
              <a:rPr lang="uk-UA" b="1" dirty="0" smtClean="0">
                <a:latin typeface="Monotype Corsiva" pitchFamily="66" charset="0"/>
              </a:rPr>
              <a:t>Отже, Запорізький край має дуже багату історію, має багато дивовижних та унікальних місць. Але чомусь, іноді, люди забувають про це. Іноді не </a:t>
            </a:r>
            <a:r>
              <a:rPr lang="uk-UA" b="1" smtClean="0">
                <a:latin typeface="Monotype Corsiva" pitchFamily="66" charset="0"/>
              </a:rPr>
              <a:t>до кінця </a:t>
            </a:r>
            <a:r>
              <a:rPr lang="uk-UA" b="1" dirty="0" smtClean="0">
                <a:latin typeface="Monotype Corsiva" pitchFamily="66" charset="0"/>
              </a:rPr>
              <a:t>досліджується самобутність рідного краю. Тож слід не зупинятися на вже добре знайомому, а досліджувати і нове. А нове, воно так близько, слід просто уважно дивитися по сторонах. Але зробити це можна лише щиро полюбивши Батьківщину свою…</a:t>
            </a:r>
            <a:endParaRPr lang="ru-RU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928670"/>
            <a:ext cx="7856552" cy="494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aleksandr_domogarov_-_oy_chiy_to_k_n_sto_t_(zaycev.net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1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user\Рабочий стол\66666666666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533400"/>
            <a:ext cx="8648700" cy="5791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66666666666\2_1284985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422"/>
            <a:ext cx="7554047" cy="486252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user\Рабочий стол\66666666666\d0bad0b0d0b1d0b0d0bd-d0bdd0b0-d185d0bed180d182d0b8d186d0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42984"/>
            <a:ext cx="7496194" cy="50381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user\Рабочий стол\66666666666\dnepr_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14356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user\Рабочий стол\66666666666\krasivyj-ostrov-khortica-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71546"/>
            <a:ext cx="7215238" cy="541864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40871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dirty="0" smtClean="0"/>
              <a:t>		</a:t>
            </a:r>
            <a:r>
              <a:rPr lang="uk-UA" b="1" dirty="0" smtClean="0">
                <a:latin typeface="Monotype Corsiva" pitchFamily="66" charset="0"/>
              </a:rPr>
              <a:t>…</a:t>
            </a:r>
            <a:r>
              <a:rPr lang="uk-UA" sz="4800" b="1" dirty="0" smtClean="0">
                <a:latin typeface="Monotype Corsiva" pitchFamily="66" charset="0"/>
              </a:rPr>
              <a:t>Звісно що ні. Існує багато цікавих місць, про які мало хто чув, а якщо і чув, то у місцях цих не бував. Не мають вони такого широкого розголосу, як ті, про які всі ми знаємо та чуємо. Отже, пропоную зануритися у новий світ, </a:t>
            </a:r>
            <a:r>
              <a:rPr lang="uk-UA" sz="4800" b="1" dirty="0" err="1" smtClean="0">
                <a:latin typeface="Monotype Corsiva" pitchFamily="66" charset="0"/>
              </a:rPr>
              <a:t>світ</a:t>
            </a:r>
            <a:r>
              <a:rPr lang="uk-UA" sz="4800" b="1" dirty="0" smtClean="0">
                <a:latin typeface="Monotype Corsiva" pitchFamily="66" charset="0"/>
              </a:rPr>
              <a:t> цікавості та невивченості. Пропоную відкрити нове Запоріжжя. </a:t>
            </a:r>
            <a:endParaRPr lang="ru-RU" sz="48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user\Рабочий стол\66666666666\image.ax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89416"/>
            <a:ext cx="7575559" cy="56811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66666666666\naberezh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7620001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user\Рабочий стол\66666666666\16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982248"/>
            <a:ext cx="6867556" cy="51506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user\Рабочий стол\66666666666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85794"/>
            <a:ext cx="7215198" cy="541139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user\Рабочий стол\66666666666\08643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7620000" cy="50958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user\Рабочий стол\66666666666\f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7620001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user\Рабочий стол\66666666666\1275080970-_DSC0184-Panorama-kopija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8096250" cy="3886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Documents and Settings\user\Рабочий стол\66666666666\Xortica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42984"/>
            <a:ext cx="7373943" cy="492523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user\Рабочий стол\66666666666\1263394519_00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8572500" cy="56292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28604"/>
            <a:ext cx="7931311" cy="594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0"/>
            <a:ext cx="5040560" cy="1268760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latin typeface="Arno Pro Smbd Caption" pitchFamily="18" charset="0"/>
              </a:rPr>
              <a:t>Садиба Попова</a:t>
            </a:r>
            <a:endParaRPr lang="ru-RU" sz="5400" b="1" dirty="0">
              <a:latin typeface="Arno Pro Smbd Captio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6632"/>
            <a:ext cx="4038600" cy="6741368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	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поблизу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майбутнього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Запоріжжя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минулому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Олександрівська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даровані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імператрицею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Катериною ІІ генералу Попову Василю Степановичу.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став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засновником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поселення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пізніше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стало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містом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Василівка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Раніше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місцевість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використовувалась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зимовників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козаків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мала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декілька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хуторів.Велике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будівництво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фундував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онук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генерала — Василь Павлович Попов у 2-й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половині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19 ст. Родина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Попових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володіла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садибою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замком до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більшовицького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превороту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1917 року.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785926"/>
            <a:ext cx="4767974" cy="335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8358278" cy="540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user\Рабочий стол\66666666666\kaz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85728"/>
            <a:ext cx="4635501" cy="6197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sz="8000" dirty="0" smtClean="0">
                <a:latin typeface="Arno Pro Smbd Caption" pitchFamily="18" charset="0"/>
              </a:rPr>
              <a:t>Дякую за увагу</a:t>
            </a:r>
            <a:endParaRPr lang="ru-RU" sz="8000" dirty="0">
              <a:latin typeface="Arno Pro Smbd Captio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0"/>
            <a:ext cx="4949722" cy="1143000"/>
          </a:xfrm>
        </p:spPr>
        <p:txBody>
          <a:bodyPr>
            <a:normAutofit/>
          </a:bodyPr>
          <a:lstStyle/>
          <a:p>
            <a:r>
              <a:rPr lang="uk-UA" sz="6600" b="1" dirty="0" err="1" smtClean="0">
                <a:latin typeface="Arno Pro Smbd Caption" pitchFamily="18" charset="0"/>
              </a:rPr>
              <a:t>Протолче</a:t>
            </a:r>
            <a:endParaRPr lang="ru-RU" sz="6600" b="1" dirty="0">
              <a:latin typeface="Arno Pro Smbd Captio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0"/>
            <a:ext cx="3607240" cy="666936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uk-UA" dirty="0" smtClean="0"/>
              <a:t>		</a:t>
            </a: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Місто на півдні </a:t>
            </a:r>
            <a:r>
              <a:rPr lang="uk-UA" sz="3100" b="1" dirty="0" err="1" smtClean="0">
                <a:latin typeface="Times New Roman" pitchFamily="18" charset="0"/>
                <a:cs typeface="Times New Roman" pitchFamily="18" charset="0"/>
              </a:rPr>
              <a:t>о.Хортиця</a:t>
            </a: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. Згадується у літописі “ Повість минулих </a:t>
            </a:r>
            <a:r>
              <a:rPr lang="uk-UA" sz="3100" b="1" dirty="0" err="1" smtClean="0">
                <a:latin typeface="Times New Roman" pitchFamily="18" charset="0"/>
                <a:cs typeface="Times New Roman" pitchFamily="18" charset="0"/>
              </a:rPr>
              <a:t>літ”</a:t>
            </a: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, з приводу розташування на цьому місці війська Ізяслава. Це було не тільки поселення </a:t>
            </a:r>
            <a:r>
              <a:rPr lang="uk-UA" sz="3100" b="1" dirty="0" err="1" smtClean="0">
                <a:latin typeface="Times New Roman" pitchFamily="18" charset="0"/>
                <a:cs typeface="Times New Roman" pitchFamily="18" charset="0"/>
              </a:rPr>
              <a:t>бродників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а і місце збору руських князів.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Олександр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Всеволодович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Бодянський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учень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Дмитра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Яворницького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вперше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знайшов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Протолчу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. У 1976 року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почалися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археологічні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виявлено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останки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дружинників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, слав</a:t>
            </a: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100" b="1" dirty="0" err="1" smtClean="0">
                <a:latin typeface="Times New Roman" pitchFamily="18" charset="0"/>
                <a:cs typeface="Times New Roman" pitchFamily="18" charset="0"/>
              </a:rPr>
              <a:t>янських</a:t>
            </a: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 землянок, </a:t>
            </a:r>
            <a:r>
              <a:rPr lang="uk-UA" sz="3100" b="1" dirty="0" err="1" smtClean="0">
                <a:latin typeface="Times New Roman" pitchFamily="18" charset="0"/>
                <a:cs typeface="Times New Roman" pitchFamily="18" charset="0"/>
              </a:rPr>
              <a:t>майстерен</a:t>
            </a: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484784"/>
            <a:ext cx="504828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latin typeface="Arno Pro Smbd Caption" pitchFamily="18" charset="0"/>
              </a:rPr>
              <a:t>Водоспад</a:t>
            </a:r>
            <a:endParaRPr lang="ru-RU" sz="6000" b="1" dirty="0">
              <a:latin typeface="Arno Pro Smbd Captio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340768"/>
            <a:ext cx="9144000" cy="208823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dirty="0" smtClean="0"/>
              <a:t>	</a:t>
            </a: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Рукотворний водоспад, утворений в результаті насипання дамби. </a:t>
            </a:r>
            <a:endParaRPr lang="uk-UA" sz="4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Вода </a:t>
            </a: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тече по гранітній основі. Висота скидання води 5 метрів. Знаходиться він у </a:t>
            </a:r>
            <a:r>
              <a:rPr lang="uk-UA" sz="4600" b="1" dirty="0" err="1" smtClean="0">
                <a:latin typeface="Times New Roman" pitchFamily="18" charset="0"/>
                <a:cs typeface="Times New Roman" pitchFamily="18" charset="0"/>
              </a:rPr>
              <a:t>Вільнянську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5786454"/>
            <a:ext cx="280990" cy="339709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6"/>
            <a:ext cx="9144000" cy="315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14300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latin typeface="Arno Pro Smbd Caption" pitchFamily="18" charset="0"/>
              </a:rPr>
              <a:t>Млин</a:t>
            </a:r>
            <a:endParaRPr lang="ru-RU" sz="7200" b="1" dirty="0">
              <a:latin typeface="Arno Pro Smbd Captio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6632"/>
            <a:ext cx="4038600" cy="6741368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uk-UA" dirty="0" smtClean="0"/>
              <a:t>		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ятник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трудової діяльності 1903 р. – старий млин знаходиться у с.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Кам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янське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 Це жорновий млин (великий циліндричний камінь перемелює зерно ). У другій половині двадцятого століття покинуті старовинні жорна тисяч зруйнованих млинів переважно використовувалися як придорожні стовпчики на узбіччях сільських доріг. В останні роки вони почали переїжджати на музейні дворики.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500174"/>
            <a:ext cx="459358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728192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atin typeface="Arno Pro Smbd Caption" pitchFamily="18" charset="0"/>
              </a:rPr>
              <a:t>Приморський р-н, с. Мануйлівка, </a:t>
            </a:r>
            <a:r>
              <a:rPr lang="uk-UA" sz="3600" b="1" dirty="0" smtClean="0">
                <a:latin typeface="Arno Pro Smbd Caption" pitchFamily="18" charset="0"/>
              </a:rPr>
              <a:t/>
            </a:r>
            <a:br>
              <a:rPr lang="uk-UA" sz="3600" b="1" dirty="0" smtClean="0">
                <a:latin typeface="Arno Pro Smbd Caption" pitchFamily="18" charset="0"/>
              </a:rPr>
            </a:br>
            <a:r>
              <a:rPr lang="uk-UA" sz="3600" b="1" dirty="0" smtClean="0">
                <a:latin typeface="Arno Pro Smbd Caption" pitchFamily="18" charset="0"/>
              </a:rPr>
              <a:t>5 </a:t>
            </a:r>
            <a:r>
              <a:rPr lang="uk-UA" sz="3600" b="1" dirty="0" err="1" smtClean="0">
                <a:latin typeface="Arno Pro Smbd Caption" pitchFamily="18" charset="0"/>
              </a:rPr>
              <a:t>кам</a:t>
            </a:r>
            <a:r>
              <a:rPr lang="en-US" sz="3600" b="1" dirty="0" smtClean="0">
                <a:latin typeface="Arno Pro Smbd Caption" pitchFamily="18" charset="0"/>
              </a:rPr>
              <a:t>’</a:t>
            </a:r>
            <a:r>
              <a:rPr lang="uk-UA" sz="3600" b="1" dirty="0" err="1" smtClean="0">
                <a:latin typeface="Arno Pro Smbd Caption" pitchFamily="18" charset="0"/>
              </a:rPr>
              <a:t>янистих</a:t>
            </a:r>
            <a:r>
              <a:rPr lang="uk-UA" sz="3600" b="1" dirty="0" smtClean="0">
                <a:latin typeface="Arno Pro Smbd Caption" pitchFamily="18" charset="0"/>
              </a:rPr>
              <a:t> </a:t>
            </a:r>
            <a:r>
              <a:rPr lang="uk-UA" sz="3600" b="1" dirty="0" err="1" smtClean="0">
                <a:latin typeface="Arno Pro Smbd Caption" pitchFamily="18" charset="0"/>
              </a:rPr>
              <a:t>холмів</a:t>
            </a:r>
            <a:r>
              <a:rPr lang="uk-UA" sz="3600" b="1" dirty="0" smtClean="0">
                <a:latin typeface="Arno Pro Smbd Caption" pitchFamily="18" charset="0"/>
              </a:rPr>
              <a:t> з унікальною степною рослинністю </a:t>
            </a:r>
            <a:endParaRPr lang="ru-RU" sz="3600" b="1" dirty="0">
              <a:latin typeface="Arno Pro Smbd Captio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28802"/>
            <a:ext cx="8683389" cy="436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560840" cy="114300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latin typeface="Arno Pro Smbd Caption" pitchFamily="18" charset="0"/>
              </a:rPr>
              <a:t>Троїцька церква</a:t>
            </a:r>
            <a:endParaRPr lang="ru-RU" sz="7200" b="1" dirty="0">
              <a:latin typeface="Arno Pro Smbd Captio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500174"/>
            <a:ext cx="3716750" cy="5241194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uk-UA" dirty="0" smtClean="0"/>
              <a:t>		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Побудована на території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с.Обіточне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Приморськ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), в 1814-1818-х рр. на знак перемоги Росії у Вітчизняній війні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1812 р.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Розпис інтер'єру складалася з 12 фресок, - 8 можуть бути відновлені. За своєю архітектурою пам'ятник відноситься до періоду пізнього класицизму в Україні. Приморська церква, що носить ім'я Святої Трійці, - пам'ятка архітектури національного значення.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785926"/>
            <a:ext cx="4954000" cy="37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115</Words>
  <Application>Microsoft Office PowerPoint</Application>
  <PresentationFormat>Экран (4:3)</PresentationFormat>
  <Paragraphs>40</Paragraphs>
  <Slides>42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Новий погляд на Запорізький край або відкриваймо Запоріжжя разом</vt:lpstr>
      <vt:lpstr>Слайд 2</vt:lpstr>
      <vt:lpstr>Слайд 3</vt:lpstr>
      <vt:lpstr>Садиба Попова</vt:lpstr>
      <vt:lpstr>Протолче</vt:lpstr>
      <vt:lpstr>Водоспад</vt:lpstr>
      <vt:lpstr>Млин</vt:lpstr>
      <vt:lpstr>Приморський р-н, с. Мануйлівка,  5 кам’янистих холмів з унікальною степною рослинністю </vt:lpstr>
      <vt:lpstr>Троїцька церква</vt:lpstr>
      <vt:lpstr>Садиба Міклошевських</vt:lpstr>
      <vt:lpstr>Слайд 11</vt:lpstr>
      <vt:lpstr>Мамай-гора</vt:lpstr>
      <vt:lpstr>Єлисіївський кар’єр (Приморський р-н)</vt:lpstr>
      <vt:lpstr>Терпінівські джерела (Мелітопольський р-н)</vt:lpstr>
      <vt:lpstr>Слайд 15</vt:lpstr>
      <vt:lpstr>Панське озеро  Григорівка</vt:lpstr>
      <vt:lpstr>Балка Партизанська</vt:lpstr>
      <vt:lpstr>Слайд 18</vt:lpstr>
      <vt:lpstr>Будинок Бадовського</vt:lpstr>
      <vt:lpstr>Дім, побудований градоначальником</vt:lpstr>
      <vt:lpstr>Прибутковий дім купця Лещинського</vt:lpstr>
      <vt:lpstr>Заїжджий двір Мінаєва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Дякую за увагу</vt:lpstr>
    </vt:vector>
  </TitlesOfParts>
  <Company>WareZ Provider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-</dc:creator>
  <cp:lastModifiedBy>Пользователь</cp:lastModifiedBy>
  <cp:revision>54</cp:revision>
  <dcterms:created xsi:type="dcterms:W3CDTF">2013-04-14T17:14:33Z</dcterms:created>
  <dcterms:modified xsi:type="dcterms:W3CDTF">2013-04-18T20:09:44Z</dcterms:modified>
</cp:coreProperties>
</file>