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21AA-F88F-474B-B7F3-430CD89ECD8A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D46DE-C0B7-42FD-8EBC-ACC356BA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.com.ua/36323/tovaroznavstvo/littya_obolonkovi_form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ib.lutsk-ntu.com.ua/book/knit/ktpn/2011/11-65/page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Лиття</a:t>
            </a:r>
            <a:r>
              <a:rPr lang="ru-RU" sz="3600" dirty="0" smtClean="0">
                <a:solidFill>
                  <a:srgbClr val="FF0000"/>
                </a:solidFill>
              </a:rPr>
              <a:t> в </a:t>
            </a:r>
            <a:r>
              <a:rPr lang="ru-RU" sz="3600" dirty="0" err="1" smtClean="0">
                <a:solidFill>
                  <a:srgbClr val="FF0000"/>
                </a:solidFill>
              </a:rPr>
              <a:t>оболонкові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форми</a:t>
            </a:r>
            <a:r>
              <a:rPr lang="ru-RU" sz="3600" dirty="0" smtClean="0">
                <a:solidFill>
                  <a:srgbClr val="FF0000"/>
                </a:solidFill>
              </a:rPr>
              <a:t> та за </a:t>
            </a:r>
            <a:r>
              <a:rPr lang="ru-RU" sz="3600" dirty="0" err="1" smtClean="0">
                <a:solidFill>
                  <a:srgbClr val="FF0000"/>
                </a:solidFill>
              </a:rPr>
              <a:t>виплавлювальними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моделями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Лиття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оболонкові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форми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smtClean="0"/>
              <a:t>	</a:t>
            </a:r>
            <a:r>
              <a:rPr lang="ru-RU" sz="2200" dirty="0" err="1" smtClean="0"/>
              <a:t>Сутність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процесу</a:t>
            </a:r>
            <a:r>
              <a:rPr lang="ru-RU" sz="2200" dirty="0" smtClean="0"/>
              <a:t> </a:t>
            </a:r>
            <a:r>
              <a:rPr lang="ru-RU" sz="2200" dirty="0" err="1" smtClean="0"/>
              <a:t>зводиться</a:t>
            </a:r>
            <a:r>
              <a:rPr lang="ru-RU" sz="2200" dirty="0" smtClean="0"/>
              <a:t> до того,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розплав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заливають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тонкостінну</a:t>
            </a:r>
            <a:r>
              <a:rPr lang="ru-RU" sz="2200" dirty="0" smtClean="0"/>
              <a:t> форму </a:t>
            </a:r>
            <a:r>
              <a:rPr lang="ru-RU" sz="2200" dirty="0" err="1" smtClean="0"/>
              <a:t>товщиною</a:t>
            </a:r>
            <a:r>
              <a:rPr lang="ru-RU" sz="2200" dirty="0" smtClean="0"/>
              <a:t> 6-10 мм, </a:t>
            </a:r>
            <a:r>
              <a:rPr lang="ru-RU" sz="2200" dirty="0" err="1" smtClean="0"/>
              <a:t>виготовлену</a:t>
            </a:r>
            <a:r>
              <a:rPr lang="ru-RU" sz="2200" dirty="0" smtClean="0"/>
              <a:t> з </a:t>
            </a:r>
            <a:r>
              <a:rPr lang="ru-RU" sz="2200" dirty="0" err="1" smtClean="0"/>
              <a:t>піщано-смоляний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формувальної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суміші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основі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термопластичних</a:t>
            </a:r>
            <a:r>
              <a:rPr lang="ru-RU" sz="2200" dirty="0" smtClean="0"/>
              <a:t> і </a:t>
            </a:r>
            <a:r>
              <a:rPr lang="ru-RU" sz="2200" dirty="0" err="1" smtClean="0"/>
              <a:t>термореактивних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зв'язуючих</a:t>
            </a:r>
            <a:r>
              <a:rPr lang="ru-RU" sz="2200" dirty="0" smtClean="0"/>
              <a:t> смол. </a:t>
            </a: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/>
              <a:t>	</a:t>
            </a:r>
            <a:r>
              <a:rPr lang="ru-RU" sz="2200" dirty="0" smtClean="0"/>
              <a:t>У </a:t>
            </a:r>
            <a:r>
              <a:rPr lang="ru-RU" sz="2200" dirty="0" err="1" smtClean="0"/>
              <a:t>порівнянні</a:t>
            </a:r>
            <a:r>
              <a:rPr lang="ru-RU" sz="2200" dirty="0" smtClean="0"/>
              <a:t> з </a:t>
            </a:r>
            <a:r>
              <a:rPr lang="ru-RU" sz="2200" dirty="0" err="1" smtClean="0"/>
              <a:t>литтям</a:t>
            </a:r>
            <a:r>
              <a:rPr lang="ru-RU" sz="2200" dirty="0" smtClean="0"/>
              <a:t> в </a:t>
            </a:r>
            <a:r>
              <a:rPr lang="ru-RU" sz="2200" dirty="0" err="1" smtClean="0"/>
              <a:t>піщано-глинисті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спосіб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підвищену</a:t>
            </a:r>
            <a:r>
              <a:rPr lang="ru-RU" sz="2200" dirty="0" smtClean="0"/>
              <a:t> </a:t>
            </a:r>
            <a:r>
              <a:rPr lang="ru-RU" sz="2200" dirty="0" err="1" smtClean="0"/>
              <a:t>точність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ливарної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 і </a:t>
            </a:r>
            <a:r>
              <a:rPr lang="ru-RU" sz="2200" dirty="0" err="1" smtClean="0"/>
              <a:t>дозволяє</a:t>
            </a:r>
            <a:r>
              <a:rPr lang="ru-RU" sz="2200" dirty="0" smtClean="0"/>
              <a:t> в два рази </a:t>
            </a:r>
            <a:r>
              <a:rPr lang="ru-RU" sz="2200" dirty="0" err="1" smtClean="0"/>
              <a:t>знизити</a:t>
            </a:r>
            <a:r>
              <a:rPr lang="ru-RU" sz="2200" dirty="0" smtClean="0"/>
              <a:t> припуск на </a:t>
            </a:r>
            <a:r>
              <a:rPr lang="ru-RU" sz="2200" dirty="0" err="1" smtClean="0"/>
              <a:t>механічну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обробку</a:t>
            </a:r>
            <a:r>
              <a:rPr lang="ru-RU" sz="2200" dirty="0" smtClean="0"/>
              <a:t>. </a:t>
            </a:r>
            <a:r>
              <a:rPr lang="ru-RU" sz="2200" dirty="0" err="1" smtClean="0"/>
              <a:t>Отримувані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виливки</a:t>
            </a:r>
            <a:r>
              <a:rPr lang="ru-RU" sz="2200" dirty="0" smtClean="0"/>
              <a:t>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товщину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стінки</a:t>
            </a:r>
            <a:r>
              <a:rPr lang="ru-RU" sz="2200" dirty="0" smtClean="0"/>
              <a:t> 3-15 мм, </a:t>
            </a:r>
            <a:r>
              <a:rPr lang="ru-RU" sz="2200" dirty="0" err="1" smtClean="0"/>
              <a:t>масу</a:t>
            </a:r>
            <a:r>
              <a:rPr lang="ru-RU" sz="2200" dirty="0" smtClean="0"/>
              <a:t> 0,3-300 кг. </a:t>
            </a: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/>
              <a:t>	</a:t>
            </a:r>
            <a:r>
              <a:rPr lang="ru-RU" sz="2200" dirty="0" err="1" smtClean="0"/>
              <a:t>Цим</a:t>
            </a:r>
            <a:r>
              <a:rPr lang="ru-RU" sz="2200" dirty="0" smtClean="0"/>
              <a:t> </a:t>
            </a:r>
            <a:r>
              <a:rPr lang="ru-RU" sz="2200" dirty="0" smtClean="0"/>
              <a:t>способом </a:t>
            </a:r>
            <a:r>
              <a:rPr lang="ru-RU" sz="2200" dirty="0" err="1" smtClean="0"/>
              <a:t>обробляють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чавуни</a:t>
            </a:r>
            <a:r>
              <a:rPr lang="ru-RU" sz="2200" dirty="0" smtClean="0"/>
              <a:t>, </a:t>
            </a:r>
            <a:r>
              <a:rPr lang="ru-RU" sz="2200" dirty="0" err="1" smtClean="0"/>
              <a:t>вуглецеві</a:t>
            </a:r>
            <a:r>
              <a:rPr lang="ru-RU" sz="2200" dirty="0" smtClean="0"/>
              <a:t> і </a:t>
            </a:r>
            <a:r>
              <a:rPr lang="ru-RU" sz="2200" dirty="0" err="1" smtClean="0"/>
              <a:t>леговані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сталі</a:t>
            </a:r>
            <a:r>
              <a:rPr lang="ru-RU" sz="2200" dirty="0" smtClean="0"/>
              <a:t>, </a:t>
            </a:r>
            <a:r>
              <a:rPr lang="ru-RU" sz="2200" dirty="0" err="1" smtClean="0"/>
              <a:t>алюмінієві</a:t>
            </a:r>
            <a:r>
              <a:rPr lang="ru-RU" sz="2200" dirty="0" smtClean="0"/>
              <a:t>, </a:t>
            </a:r>
            <a:r>
              <a:rPr lang="ru-RU" sz="2200" dirty="0" err="1" smtClean="0"/>
              <a:t>мідні</a:t>
            </a:r>
            <a:r>
              <a:rPr lang="ru-RU" sz="2200" dirty="0" smtClean="0"/>
              <a:t>, </a:t>
            </a:r>
            <a:r>
              <a:rPr lang="ru-RU" sz="2200" dirty="0" err="1" smtClean="0"/>
              <a:t>магнієві</a:t>
            </a:r>
            <a:r>
              <a:rPr lang="ru-RU" sz="2200" dirty="0" smtClean="0"/>
              <a:t>, </a:t>
            </a:r>
            <a:r>
              <a:rPr lang="ru-RU" sz="2200" dirty="0" err="1" smtClean="0"/>
              <a:t>цинкові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сплави</a:t>
            </a:r>
            <a:r>
              <a:rPr lang="ru-RU" sz="2200" dirty="0" smtClean="0"/>
              <a:t>.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особливості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обумовлені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властивостями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сполучного</a:t>
            </a:r>
            <a:r>
              <a:rPr lang="ru-RU" sz="2200" dirty="0" smtClean="0"/>
              <a:t>, в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зазвичай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суміш</a:t>
            </a:r>
            <a:r>
              <a:rPr lang="ru-RU" sz="2200" dirty="0" smtClean="0"/>
              <a:t> фенолформальдегидной смоли </a:t>
            </a:r>
            <a:r>
              <a:rPr lang="ru-RU" sz="2200" dirty="0" err="1" smtClean="0"/>
              <a:t>з</a:t>
            </a:r>
            <a:r>
              <a:rPr lang="ru-RU" sz="2200" dirty="0" smtClean="0"/>
              <a:t> 8% </a:t>
            </a:r>
            <a:r>
              <a:rPr lang="ru-RU" sz="2200" dirty="0" err="1" smtClean="0"/>
              <a:t>уротропіну</a:t>
            </a:r>
            <a:r>
              <a:rPr lang="ru-RU" sz="2200" dirty="0" smtClean="0"/>
              <a:t>. У </a:t>
            </a:r>
            <a:r>
              <a:rPr lang="ru-RU" sz="2200" dirty="0" err="1" smtClean="0"/>
              <a:t>вихідному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стані</a:t>
            </a:r>
            <a:r>
              <a:rPr lang="ru-RU" sz="2200" dirty="0" smtClean="0"/>
              <a:t> смола </a:t>
            </a:r>
            <a:r>
              <a:rPr lang="ru-RU" sz="2200" dirty="0" err="1" smtClean="0"/>
              <a:t>термопластичних</a:t>
            </a:r>
            <a:r>
              <a:rPr lang="ru-RU" sz="2200" dirty="0" smtClean="0"/>
              <a:t>, у </a:t>
            </a:r>
            <a:r>
              <a:rPr lang="ru-RU" sz="2200" dirty="0" err="1" smtClean="0"/>
              <a:t>присутності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уротропіну</a:t>
            </a:r>
            <a:r>
              <a:rPr lang="ru-RU" sz="2200" dirty="0" smtClean="0"/>
              <a:t> вона </a:t>
            </a:r>
            <a:r>
              <a:rPr lang="ru-RU" sz="2200" dirty="0" err="1" smtClean="0"/>
              <a:t>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термореактивної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полімеризується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твердне</a:t>
            </a:r>
            <a:r>
              <a:rPr lang="ru-RU" sz="2200" dirty="0" smtClean="0"/>
              <a:t> </a:t>
            </a:r>
            <a:r>
              <a:rPr lang="ru-RU" sz="2200" dirty="0" err="1" smtClean="0"/>
              <a:t>необоротно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u-RU" sz="1800" dirty="0" smtClean="0"/>
              <a:t>Схематично </a:t>
            </a:r>
            <a:r>
              <a:rPr lang="ru-RU" sz="1800" dirty="0" err="1" smtClean="0"/>
              <a:t>технологія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оболонкових</a:t>
            </a:r>
            <a:r>
              <a:rPr lang="ru-RU" sz="1800" dirty="0" smtClean="0"/>
              <a:t> форм </a:t>
            </a:r>
            <a:r>
              <a:rPr lang="ru-RU" sz="1800" dirty="0" err="1" smtClean="0"/>
              <a:t>виглядає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наступним</a:t>
            </a:r>
            <a:r>
              <a:rPr lang="ru-RU" sz="1800" dirty="0" smtClean="0"/>
              <a:t> чином. </a:t>
            </a:r>
            <a:r>
              <a:rPr lang="ru-RU" sz="1800" dirty="0" err="1" smtClean="0"/>
              <a:t>Металеву</a:t>
            </a:r>
            <a:r>
              <a:rPr lang="ru-RU" sz="1800" dirty="0" smtClean="0"/>
              <a:t> модель </a:t>
            </a:r>
            <a:r>
              <a:rPr lang="ru-RU" sz="1800" i="1" dirty="0" smtClean="0"/>
              <a:t>2</a:t>
            </a:r>
            <a:r>
              <a:rPr lang="ru-RU" sz="1800" dirty="0" smtClean="0"/>
              <a:t> (рис. </a:t>
            </a:r>
            <a:r>
              <a:rPr lang="en-US" sz="1800" dirty="0" smtClean="0"/>
              <a:t>1</a:t>
            </a:r>
            <a:r>
              <a:rPr lang="ru-RU" sz="1800" dirty="0" smtClean="0"/>
              <a:t>,</a:t>
            </a:r>
            <a:r>
              <a:rPr lang="ru-RU" sz="1800" i="1" dirty="0" smtClean="0"/>
              <a:t>а</a:t>
            </a:r>
            <a:r>
              <a:rPr lang="ru-RU" sz="1800" i="1" dirty="0" smtClean="0"/>
              <a:t>),</a:t>
            </a:r>
            <a:r>
              <a:rPr lang="ru-RU" sz="1800" dirty="0" smtClean="0"/>
              <a:t> </a:t>
            </a:r>
            <a:r>
              <a:rPr lang="ru-RU" sz="1800" dirty="0" err="1" smtClean="0"/>
              <a:t>закріплену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модельній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плиті</a:t>
            </a:r>
            <a:r>
              <a:rPr lang="ru-RU" sz="1800" dirty="0" smtClean="0"/>
              <a:t> </a:t>
            </a:r>
            <a:r>
              <a:rPr lang="ru-RU" sz="1800" i="1" dirty="0" smtClean="0"/>
              <a:t>1,</a:t>
            </a:r>
            <a:r>
              <a:rPr lang="ru-RU" sz="1800" dirty="0" smtClean="0"/>
              <a:t> </a:t>
            </a:r>
            <a:r>
              <a:rPr lang="ru-RU" sz="1800" dirty="0" err="1" smtClean="0"/>
              <a:t>нагрівають</a:t>
            </a:r>
            <a:r>
              <a:rPr lang="ru-RU" sz="1800" dirty="0" smtClean="0"/>
              <a:t> до 200-250 ° С.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формувальної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сумішшю</a:t>
            </a:r>
            <a:r>
              <a:rPr lang="ru-RU" sz="1800" dirty="0" smtClean="0"/>
              <a:t> </a:t>
            </a:r>
            <a:r>
              <a:rPr lang="ru-RU" sz="1800" i="1" dirty="0" smtClean="0"/>
              <a:t>3</a:t>
            </a:r>
            <a:r>
              <a:rPr lang="ru-RU" sz="1800" dirty="0" smtClean="0"/>
              <a:t> і </a:t>
            </a:r>
            <a:r>
              <a:rPr lang="ru-RU" sz="1800" dirty="0" err="1" smtClean="0"/>
              <a:t>витримують</a:t>
            </a:r>
            <a:r>
              <a:rPr lang="ru-RU" sz="1800" dirty="0" smtClean="0"/>
              <a:t> 10-30 с (рис. </a:t>
            </a:r>
            <a:r>
              <a:rPr lang="en-US" sz="1800" dirty="0" smtClean="0"/>
              <a:t>1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i="1" dirty="0" smtClean="0"/>
              <a:t>б).</a:t>
            </a:r>
            <a:r>
              <a:rPr lang="ru-RU" sz="1800" dirty="0" smtClean="0"/>
              <a:t> Смола </a:t>
            </a:r>
            <a:r>
              <a:rPr lang="ru-RU" sz="1800" dirty="0" err="1" smtClean="0"/>
              <a:t>формувальної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розплавляється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склеює</a:t>
            </a:r>
            <a:r>
              <a:rPr lang="ru-RU" sz="1800" dirty="0" smtClean="0"/>
              <a:t> </a:t>
            </a:r>
            <a:r>
              <a:rPr lang="ru-RU" sz="1800" dirty="0" err="1" smtClean="0"/>
              <a:t>піщинки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додатково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полімеризується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утворюючи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оболонку</a:t>
            </a:r>
            <a:r>
              <a:rPr lang="ru-RU" sz="1800" dirty="0" smtClean="0"/>
              <a:t> </a:t>
            </a:r>
            <a:r>
              <a:rPr lang="ru-RU" sz="1800" i="1" dirty="0" smtClean="0"/>
              <a:t>4</a:t>
            </a:r>
            <a:r>
              <a:rPr lang="ru-RU" sz="1800" dirty="0" smtClean="0"/>
              <a:t> </a:t>
            </a:r>
            <a:r>
              <a:rPr lang="ru-RU" sz="1800" dirty="0" err="1" smtClean="0"/>
              <a:t>товщиною</a:t>
            </a:r>
            <a:r>
              <a:rPr lang="ru-RU" sz="1800" dirty="0" smtClean="0"/>
              <a:t> 5-20 мм. Непрореагировавшего </a:t>
            </a:r>
            <a:r>
              <a:rPr lang="ru-RU" sz="1800" dirty="0" err="1" smtClean="0"/>
              <a:t>суміш</a:t>
            </a:r>
            <a:r>
              <a:rPr lang="ru-RU" sz="1800" dirty="0" smtClean="0"/>
              <a:t> </a:t>
            </a:r>
            <a:r>
              <a:rPr lang="ru-RU" sz="1800" dirty="0" err="1" smtClean="0"/>
              <a:t>зсипають</a:t>
            </a:r>
            <a:r>
              <a:rPr lang="ru-RU" sz="1800" dirty="0" smtClean="0"/>
              <a:t> з </a:t>
            </a:r>
            <a:r>
              <a:rPr lang="ru-RU" sz="1800" dirty="0" err="1" smtClean="0"/>
              <a:t>моделі</a:t>
            </a:r>
            <a:r>
              <a:rPr lang="ru-RU" sz="1800" dirty="0" smtClean="0"/>
              <a:t> (рис. </a:t>
            </a:r>
            <a:r>
              <a:rPr lang="en-US" sz="1800" dirty="0" smtClean="0"/>
              <a:t>1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i="1" dirty="0" smtClean="0"/>
              <a:t>в) і </a:t>
            </a:r>
            <a:r>
              <a:rPr lang="ru-RU" sz="1800" i="1" dirty="0" err="1" smtClean="0"/>
              <a:t>утворилася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оболонку</a:t>
            </a:r>
            <a:r>
              <a:rPr lang="ru-RU" sz="1800" i="1" dirty="0" smtClean="0"/>
              <a:t> </a:t>
            </a:r>
            <a:r>
              <a:rPr lang="ru-RU" sz="1800" b="1" i="1" dirty="0" smtClean="0"/>
              <a:t>4</a:t>
            </a:r>
            <a:r>
              <a:rPr lang="ru-RU" sz="1800" dirty="0" smtClean="0"/>
              <a:t> </a:t>
            </a:r>
            <a:r>
              <a:rPr lang="ru-RU" sz="1800" dirty="0" err="1" smtClean="0"/>
              <a:t>знімають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штовхача</a:t>
            </a:r>
            <a:r>
              <a:rPr lang="ru-RU" sz="1800" dirty="0" smtClean="0"/>
              <a:t> 5.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6146" name="Picture 2" descr="Схема отримання оболонкових фор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348880"/>
            <a:ext cx="5598953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5762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Рис. </a:t>
            </a:r>
            <a:r>
              <a:rPr lang="en-US" i="1" dirty="0" smtClean="0"/>
              <a:t>1 - </a:t>
            </a:r>
            <a:r>
              <a:rPr lang="ru-RU" b="1" dirty="0" smtClean="0"/>
              <a:t>Схема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оболонкових</a:t>
            </a:r>
            <a:r>
              <a:rPr lang="ru-RU" b="1" dirty="0" smtClean="0"/>
              <a:t> форм:</a:t>
            </a:r>
            <a:endParaRPr lang="ru-RU" dirty="0" smtClean="0"/>
          </a:p>
          <a:p>
            <a:pPr algn="ctr"/>
            <a:r>
              <a:rPr lang="ru-RU" i="1" dirty="0" smtClean="0"/>
              <a:t>1 -</a:t>
            </a:r>
            <a:r>
              <a:rPr lang="ru-RU" dirty="0" smtClean="0"/>
              <a:t> </a:t>
            </a:r>
            <a:r>
              <a:rPr lang="ru-RU" dirty="0" err="1" smtClean="0"/>
              <a:t>модельна</a:t>
            </a:r>
            <a:r>
              <a:rPr lang="ru-RU" dirty="0" smtClean="0"/>
              <a:t> плита; </a:t>
            </a:r>
            <a:r>
              <a:rPr lang="ru-RU" i="1" dirty="0" smtClean="0"/>
              <a:t>2</a:t>
            </a:r>
            <a:r>
              <a:rPr lang="ru-RU" dirty="0" smtClean="0"/>
              <a:t> - </a:t>
            </a:r>
            <a:r>
              <a:rPr lang="ru-RU" dirty="0" err="1" smtClean="0"/>
              <a:t>металева</a:t>
            </a:r>
            <a:r>
              <a:rPr lang="ru-RU" dirty="0" smtClean="0"/>
              <a:t> модель; </a:t>
            </a:r>
            <a:r>
              <a:rPr lang="ru-RU" i="1" dirty="0" smtClean="0"/>
              <a:t>3</a:t>
            </a:r>
            <a:r>
              <a:rPr lang="ru-RU" dirty="0" smtClean="0"/>
              <a:t> - </a:t>
            </a:r>
            <a:r>
              <a:rPr lang="ru-RU" dirty="0" err="1" smtClean="0"/>
              <a:t>формувальнасуміш</a:t>
            </a:r>
            <a:r>
              <a:rPr lang="ru-RU" dirty="0" smtClean="0"/>
              <a:t>; </a:t>
            </a:r>
            <a:r>
              <a:rPr lang="ru-RU" i="1" dirty="0" smtClean="0"/>
              <a:t>4</a:t>
            </a:r>
            <a:r>
              <a:rPr lang="ru-RU" dirty="0" smtClean="0"/>
              <a:t> - </a:t>
            </a:r>
            <a:r>
              <a:rPr lang="ru-RU" dirty="0" err="1" smtClean="0"/>
              <a:t>оболонкові</a:t>
            </a:r>
            <a:r>
              <a:rPr lang="ru-RU" dirty="0" smtClean="0"/>
              <a:t> </a:t>
            </a:r>
            <a:r>
              <a:rPr lang="ru-RU" dirty="0" err="1" smtClean="0"/>
              <a:t>півформа</a:t>
            </a:r>
            <a:r>
              <a:rPr lang="ru-RU" dirty="0" smtClean="0"/>
              <a:t>; 5 - </a:t>
            </a:r>
            <a:r>
              <a:rPr lang="ru-RU" dirty="0" err="1" smtClean="0"/>
              <a:t>штовхач</a:t>
            </a:r>
            <a:r>
              <a:rPr lang="ru-RU" dirty="0" smtClean="0"/>
              <a:t>; б - </a:t>
            </a:r>
            <a:r>
              <a:rPr lang="ru-RU" dirty="0" err="1" smtClean="0"/>
              <a:t>оболонкові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; </a:t>
            </a:r>
            <a:r>
              <a:rPr lang="ru-RU" i="1" dirty="0" smtClean="0"/>
              <a:t>7 -</a:t>
            </a:r>
            <a:r>
              <a:rPr lang="ru-RU" dirty="0" smtClean="0"/>
              <a:t> опока-контейнер; </a:t>
            </a:r>
            <a:r>
              <a:rPr lang="ru-RU" i="1" dirty="0" smtClean="0"/>
              <a:t>8 -</a:t>
            </a:r>
            <a:r>
              <a:rPr lang="ru-RU" dirty="0" smtClean="0"/>
              <a:t> </a:t>
            </a:r>
            <a:r>
              <a:rPr lang="ru-RU" dirty="0" err="1" smtClean="0"/>
              <a:t>кварцовий</a:t>
            </a:r>
            <a:r>
              <a:rPr lang="ru-RU" dirty="0" smtClean="0"/>
              <a:t> </a:t>
            </a:r>
            <a:r>
              <a:rPr lang="ru-RU" dirty="0" err="1" smtClean="0"/>
              <a:t>пісок</a:t>
            </a:r>
            <a:endParaRPr lang="ru-RU" dirty="0" smtClean="0"/>
          </a:p>
          <a:p>
            <a:r>
              <a:rPr lang="ru-RU" dirty="0" smtClean="0"/>
              <a:t>Для остаточного </a:t>
            </a:r>
            <a:r>
              <a:rPr lang="ru-RU" dirty="0" err="1" smtClean="0"/>
              <a:t>затвердіння</a:t>
            </a:r>
            <a:r>
              <a:rPr lang="ru-RU" dirty="0" smtClean="0"/>
              <a:t> смоли та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полуформ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поміщають</a:t>
            </a:r>
            <a:r>
              <a:rPr lang="ru-RU" dirty="0" smtClean="0"/>
              <a:t> у </a:t>
            </a:r>
            <a:r>
              <a:rPr lang="ru-RU" dirty="0" err="1" smtClean="0"/>
              <a:t>піч</a:t>
            </a:r>
            <a:r>
              <a:rPr lang="ru-RU" dirty="0" smtClean="0"/>
              <a:t>, </a:t>
            </a:r>
            <a:r>
              <a:rPr lang="ru-RU" dirty="0" err="1" smtClean="0"/>
              <a:t>нагріту</a:t>
            </a:r>
            <a:r>
              <a:rPr lang="ru-RU" dirty="0" smtClean="0"/>
              <a:t> до 300-350 ° С,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витримують</a:t>
            </a:r>
            <a:r>
              <a:rPr lang="ru-RU" dirty="0" smtClean="0"/>
              <a:t> 1-1,5 </a:t>
            </a:r>
            <a:r>
              <a:rPr lang="ru-RU" dirty="0" err="1" smtClean="0"/>
              <a:t>хв</a:t>
            </a:r>
            <a:r>
              <a:rPr lang="ru-RU" dirty="0" smtClean="0"/>
              <a:t>. При </a:t>
            </a:r>
            <a:r>
              <a:rPr lang="ru-RU" dirty="0" err="1" smtClean="0"/>
              <a:t>складанні</a:t>
            </a:r>
            <a:r>
              <a:rPr lang="ru-RU" dirty="0" smtClean="0"/>
              <a:t> в одну </a:t>
            </a:r>
            <a:r>
              <a:rPr lang="uk-UA" dirty="0" err="1" smtClean="0"/>
              <a:t>напів</a:t>
            </a:r>
            <a:r>
              <a:rPr lang="ru-RU" dirty="0" smtClean="0"/>
              <a:t>форму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стрижні</a:t>
            </a:r>
            <a:r>
              <a:rPr lang="ru-RU" dirty="0" smtClean="0"/>
              <a:t> і </a:t>
            </a:r>
            <a:r>
              <a:rPr lang="ru-RU" dirty="0" err="1" smtClean="0"/>
              <a:t>накладають</a:t>
            </a:r>
            <a:r>
              <a:rPr lang="ru-RU" dirty="0" smtClean="0"/>
              <a:t> другу </a:t>
            </a:r>
            <a:r>
              <a:rPr lang="ru-RU" dirty="0" err="1" smtClean="0"/>
              <a:t>напівформу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напівформи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гарячому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</a:t>
            </a:r>
            <a:r>
              <a:rPr lang="ru-RU" dirty="0" err="1" smtClean="0"/>
              <a:t>склеюють</a:t>
            </a:r>
            <a:r>
              <a:rPr lang="ru-RU" dirty="0" smtClean="0"/>
              <a:t> </a:t>
            </a:r>
            <a:r>
              <a:rPr lang="ru-RU" dirty="0" err="1" smtClean="0"/>
              <a:t>синтетичним</a:t>
            </a:r>
            <a:r>
              <a:rPr lang="ru-RU" dirty="0" smtClean="0"/>
              <a:t> </a:t>
            </a:r>
            <a:r>
              <a:rPr lang="ru-RU" dirty="0" err="1" smtClean="0"/>
              <a:t>клеєм</a:t>
            </a:r>
            <a:r>
              <a:rPr lang="ru-RU" dirty="0" smtClean="0"/>
              <a:t>. </a:t>
            </a:r>
            <a:r>
              <a:rPr lang="ru-RU" dirty="0" err="1" smtClean="0"/>
              <a:t>Отриману</a:t>
            </a:r>
            <a:r>
              <a:rPr lang="ru-RU" dirty="0" smtClean="0"/>
              <a:t> </a:t>
            </a:r>
            <a:r>
              <a:rPr lang="ru-RU" dirty="0" err="1" smtClean="0"/>
              <a:t>оболонкову</a:t>
            </a:r>
            <a:r>
              <a:rPr lang="ru-RU" dirty="0" smtClean="0"/>
              <a:t> форму </a:t>
            </a:r>
            <a:r>
              <a:rPr lang="ru-RU" b="1" i="1" dirty="0" smtClean="0"/>
              <a:t>6</a:t>
            </a:r>
            <a:r>
              <a:rPr lang="ru-RU" dirty="0" smtClean="0"/>
              <a:t>поміщають в опоку-контейнер </a:t>
            </a:r>
            <a:r>
              <a:rPr lang="ru-RU" b="1" i="1" dirty="0" smtClean="0"/>
              <a:t>7</a:t>
            </a:r>
            <a:r>
              <a:rPr lang="ru-RU" dirty="0" smtClean="0"/>
              <a:t> і </a:t>
            </a:r>
            <a:r>
              <a:rPr lang="ru-RU" dirty="0" err="1" smtClean="0"/>
              <a:t>засипають</a:t>
            </a:r>
            <a:r>
              <a:rPr lang="ru-RU" dirty="0" smtClean="0"/>
              <a:t> </a:t>
            </a:r>
            <a:r>
              <a:rPr lang="ru-RU" dirty="0" err="1" smtClean="0"/>
              <a:t>кварцовим</a:t>
            </a:r>
            <a:r>
              <a:rPr lang="ru-RU" dirty="0" smtClean="0"/>
              <a:t> </a:t>
            </a:r>
            <a:r>
              <a:rPr lang="ru-RU" dirty="0" err="1" smtClean="0"/>
              <a:t>піском</a:t>
            </a:r>
            <a:r>
              <a:rPr lang="ru-RU" dirty="0" smtClean="0"/>
              <a:t> </a:t>
            </a:r>
            <a:r>
              <a:rPr lang="ru-RU" b="1" i="1" dirty="0" smtClean="0"/>
              <a:t>8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металевим</a:t>
            </a:r>
            <a:r>
              <a:rPr lang="ru-RU" dirty="0" smtClean="0"/>
              <a:t> </a:t>
            </a:r>
            <a:r>
              <a:rPr lang="ru-RU" dirty="0" err="1" smtClean="0"/>
              <a:t>дробом</a:t>
            </a:r>
            <a:r>
              <a:rPr lang="ru-RU" dirty="0" smtClean="0"/>
              <a:t> (рис. </a:t>
            </a:r>
            <a:r>
              <a:rPr lang="ru-RU" dirty="0" smtClean="0"/>
              <a:t>1,</a:t>
            </a:r>
            <a:r>
              <a:rPr lang="ru-RU" dirty="0" smtClean="0"/>
              <a:t> </a:t>
            </a:r>
            <a:r>
              <a:rPr lang="ru-RU" b="1" i="1" dirty="0" smtClean="0"/>
              <a:t>г) для </a:t>
            </a:r>
            <a:r>
              <a:rPr lang="ru-RU" b="1" i="1" dirty="0" err="1" smtClean="0"/>
              <a:t>запобігання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передчасного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руйнування</a:t>
            </a:r>
            <a:r>
              <a:rPr lang="ru-RU" b="1" i="1" dirty="0" smtClean="0"/>
              <a:t> при </a:t>
            </a:r>
            <a:r>
              <a:rPr lang="ru-RU" b="1" i="1" dirty="0" err="1" smtClean="0"/>
              <a:t>заливці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розплавленого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ливарного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матеріалу</a:t>
            </a:r>
            <a:r>
              <a:rPr lang="ru-RU" b="1" i="1" dirty="0" smtClean="0"/>
              <a:t>. </a:t>
            </a:r>
            <a:r>
              <a:rPr lang="ru-RU" dirty="0" smtClean="0"/>
              <a:t>На рис. </a:t>
            </a:r>
            <a:r>
              <a:rPr lang="ru-RU" dirty="0" smtClean="0"/>
              <a:t>2 </a:t>
            </a:r>
            <a:r>
              <a:rPr lang="ru-RU" dirty="0" err="1" smtClean="0"/>
              <a:t>показані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з </a:t>
            </a:r>
            <a:r>
              <a:rPr lang="ru-RU" dirty="0" err="1" smtClean="0"/>
              <a:t>отверділим</a:t>
            </a:r>
            <a:r>
              <a:rPr lang="ru-RU" dirty="0" smtClean="0"/>
              <a:t> </a:t>
            </a:r>
            <a:r>
              <a:rPr lang="ru-RU" dirty="0" err="1" smtClean="0"/>
              <a:t>виливками</a:t>
            </a:r>
            <a:r>
              <a:rPr lang="ru-RU" dirty="0" smtClean="0"/>
              <a:t> перед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руйнуванням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age1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500042"/>
            <a:ext cx="4909739" cy="1928826"/>
          </a:xfrm>
        </p:spPr>
      </p:pic>
      <p:sp>
        <p:nvSpPr>
          <p:cNvPr id="10" name="Прямоугольник 9"/>
          <p:cNvSpPr/>
          <p:nvPr/>
        </p:nvSpPr>
        <p:spPr>
          <a:xfrm>
            <a:off x="214282" y="2786058"/>
            <a:ext cx="8715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Рис. </a:t>
            </a:r>
            <a:r>
              <a:rPr lang="ru-RU" sz="2000" b="1" i="1" dirty="0" smtClean="0"/>
              <a:t>2 -</a:t>
            </a:r>
            <a:r>
              <a:rPr lang="ru-RU" sz="2000" b="1" i="1" dirty="0" smtClean="0"/>
              <a:t> </a:t>
            </a:r>
            <a:r>
              <a:rPr lang="ru-RU" sz="2000" b="1" dirty="0" err="1" smtClean="0"/>
              <a:t>Оболонки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заливки і </a:t>
            </a:r>
            <a:r>
              <a:rPr lang="ru-RU" sz="2000" b="1" dirty="0" err="1" smtClean="0"/>
              <a:t>затвердіння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металу</a:t>
            </a: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indent="452438" algn="just"/>
            <a:r>
              <a:rPr lang="ru-RU" sz="2000" b="1" dirty="0" err="1" smtClean="0"/>
              <a:t>Витрата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суміші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литті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оболонкові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в 8-10 </a:t>
            </a:r>
            <a:r>
              <a:rPr lang="ru-RU" sz="2000" b="1" dirty="0" err="1" smtClean="0"/>
              <a:t>разів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менше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литті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піщано-глинисті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зазначити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звужують</a:t>
            </a:r>
            <a:r>
              <a:rPr lang="ru-RU" sz="2000" b="1" dirty="0" smtClean="0"/>
              <a:t> область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способу: </a:t>
            </a:r>
            <a:r>
              <a:rPr lang="ru-RU" sz="2000" b="1" dirty="0" err="1" smtClean="0"/>
              <a:t>обмеження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розмірів</a:t>
            </a:r>
            <a:r>
              <a:rPr lang="ru-RU" sz="2000" b="1" dirty="0" smtClean="0"/>
              <a:t> форм </a:t>
            </a:r>
            <a:r>
              <a:rPr lang="ru-RU" sz="2000" b="1" dirty="0" err="1" smtClean="0"/>
              <a:t>зважаючи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зниження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жорсткості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викривлення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поверхневих</a:t>
            </a:r>
            <a:r>
              <a:rPr lang="ru-RU" sz="2000" b="1" dirty="0" smtClean="0"/>
              <a:t> зонах </a:t>
            </a:r>
            <a:r>
              <a:rPr lang="ru-RU" sz="2000" b="1" dirty="0" err="1" smtClean="0"/>
              <a:t>вуглецем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небажаним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таких форм при </a:t>
            </a:r>
            <a:r>
              <a:rPr lang="ru-RU" sz="2000" b="1" dirty="0" err="1" smtClean="0"/>
              <a:t>виробництві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виливків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низьковуглецевих</a:t>
            </a:r>
            <a:r>
              <a:rPr lang="ru-RU" sz="2000" b="1" dirty="0" smtClean="0"/>
              <a:t> сталей; </a:t>
            </a:r>
            <a:r>
              <a:rPr lang="ru-RU" sz="2000" b="1" dirty="0" err="1" smtClean="0"/>
              <a:t>виділення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токсичних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фенолвмісних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газів</a:t>
            </a:r>
            <a:r>
              <a:rPr lang="ru-RU" sz="2000" b="1" dirty="0" smtClean="0"/>
              <a:t>, для 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потрібна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потужна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вентиляція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ЛИТТЯ ЗА ВИПЛАВЛЮВАНИМИ МОДЕЛЯМИ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08"/>
            <a:ext cx="8229600" cy="6000792"/>
          </a:xfrm>
        </p:spPr>
        <p:txBody>
          <a:bodyPr>
            <a:normAutofit/>
          </a:bodyPr>
          <a:lstStyle/>
          <a:p>
            <a:pPr marL="0" indent="452438" algn="just">
              <a:buNone/>
            </a:pPr>
            <a:r>
              <a:rPr lang="ru-RU" sz="2400" dirty="0" err="1" smtClean="0"/>
              <a:t>Сутність</a:t>
            </a:r>
            <a:r>
              <a:rPr lang="ru-RU" sz="2400" dirty="0" smtClean="0"/>
              <a:t> способу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модель </a:t>
            </a:r>
            <a:r>
              <a:rPr lang="ru-RU" sz="2400" dirty="0" err="1" smtClean="0"/>
              <a:t>виготовляють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виплавити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нероз'ємну</a:t>
            </a:r>
            <a:r>
              <a:rPr lang="ru-RU" sz="2400" dirty="0" smtClean="0"/>
              <a:t> форму,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високу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виливків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легковиплавляемую</a:t>
            </a:r>
            <a:r>
              <a:rPr lang="ru-RU" sz="2400" dirty="0" smtClean="0"/>
              <a:t> воскообразная </a:t>
            </a:r>
            <a:r>
              <a:rPr lang="ru-RU" sz="2400" dirty="0" err="1" smtClean="0"/>
              <a:t>масу</a:t>
            </a:r>
            <a:r>
              <a:rPr lang="ru-RU" sz="2400" dirty="0" smtClean="0"/>
              <a:t>. </a:t>
            </a:r>
            <a:r>
              <a:rPr lang="ru-RU" sz="2400" dirty="0" err="1" smtClean="0"/>
              <a:t>Литтям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виплавлюваних</a:t>
            </a:r>
            <a:r>
              <a:rPr lang="ru-RU" sz="2400" dirty="0" smtClean="0"/>
              <a:t> моделях </a:t>
            </a:r>
            <a:r>
              <a:rPr lang="ru-RU" sz="2400" dirty="0" err="1" smtClean="0"/>
              <a:t>отримують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виливки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конфігурації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товщиною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стінки</a:t>
            </a:r>
            <a:r>
              <a:rPr lang="ru-RU" sz="2400" dirty="0" smtClean="0"/>
              <a:t> до 0,5 мм в основному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сталі</a:t>
            </a:r>
            <a:r>
              <a:rPr lang="ru-RU" sz="2400" dirty="0" smtClean="0"/>
              <a:t>, титану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жароміцних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сплавів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оброблюваних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механічно</a:t>
            </a:r>
            <a:r>
              <a:rPr lang="ru-RU" sz="2400" dirty="0" smtClean="0"/>
              <a:t>.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способу: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малої</a:t>
            </a:r>
            <a:r>
              <a:rPr lang="ru-RU" sz="2400" dirty="0" smtClean="0"/>
              <a:t> </a:t>
            </a:r>
            <a:r>
              <a:rPr lang="ru-RU" sz="2400" dirty="0" err="1" smtClean="0"/>
              <a:t>шорсткості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ряді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усуває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засобах</a:t>
            </a:r>
            <a:r>
              <a:rPr lang="ru-RU" sz="2400" dirty="0" smtClean="0"/>
              <a:t> </a:t>
            </a:r>
            <a:r>
              <a:rPr lang="ru-RU" sz="2400" dirty="0" err="1" smtClean="0"/>
              <a:t>лиття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довелося</a:t>
            </a:r>
            <a:r>
              <a:rPr lang="ru-RU" sz="2400" dirty="0" smtClean="0"/>
              <a:t> б </a:t>
            </a:r>
            <a:r>
              <a:rPr lang="ru-RU" sz="2400" dirty="0" err="1" smtClean="0"/>
              <a:t>збирати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деталей.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Технологія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лиття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виплавлюваних</a:t>
            </a:r>
            <a:r>
              <a:rPr lang="ru-RU" sz="2400" dirty="0" smtClean="0"/>
              <a:t> моделях є </a:t>
            </a:r>
            <a:r>
              <a:rPr lang="ru-RU" sz="2400" dirty="0" err="1" smtClean="0"/>
              <a:t>многооп</a:t>
            </a:r>
            <a:r>
              <a:rPr lang="en-US" sz="2400" dirty="0" smtClean="0"/>
              <a:t>t</a:t>
            </a:r>
            <a:r>
              <a:rPr lang="ru-RU" sz="2400" dirty="0" err="1" smtClean="0"/>
              <a:t>раціонной</a:t>
            </a:r>
            <a:r>
              <a:rPr lang="ru-RU" sz="2400" dirty="0" smtClean="0"/>
              <a:t> (рис. </a:t>
            </a:r>
            <a:r>
              <a:rPr lang="ru-RU" sz="2400" dirty="0"/>
              <a:t>3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age1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0"/>
            <a:ext cx="6883128" cy="4663329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4826675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i="1" dirty="0" smtClean="0"/>
              <a:t>Рис. </a:t>
            </a:r>
            <a:r>
              <a:rPr lang="ru-RU" sz="1700" i="1" dirty="0" smtClean="0"/>
              <a:t>3 -</a:t>
            </a:r>
            <a:r>
              <a:rPr lang="ru-RU" sz="1700" i="1" dirty="0" smtClean="0"/>
              <a:t> </a:t>
            </a:r>
            <a:r>
              <a:rPr lang="ru-RU" sz="1700" b="1" dirty="0" smtClean="0"/>
              <a:t>Схема </a:t>
            </a:r>
            <a:r>
              <a:rPr lang="ru-RU" sz="1700" b="1" dirty="0" err="1" smtClean="0"/>
              <a:t>процесу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виготовлення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виливків</a:t>
            </a:r>
            <a:r>
              <a:rPr lang="ru-RU" sz="1700" b="1" dirty="0" smtClean="0"/>
              <a:t> по </a:t>
            </a:r>
            <a:r>
              <a:rPr lang="ru-RU" sz="1700" b="1" dirty="0" err="1" smtClean="0"/>
              <a:t>виплавлюваних</a:t>
            </a:r>
            <a:r>
              <a:rPr lang="ru-RU" sz="1700" b="1" dirty="0" smtClean="0"/>
              <a:t> моделях:</a:t>
            </a:r>
            <a:endParaRPr lang="ru-RU" sz="1700" dirty="0" smtClean="0"/>
          </a:p>
          <a:p>
            <a:pPr algn="ctr"/>
            <a:r>
              <a:rPr lang="ru-RU" sz="1700" i="1" dirty="0" smtClean="0"/>
              <a:t>1</a:t>
            </a:r>
            <a:r>
              <a:rPr lang="ru-RU" sz="1700" dirty="0" smtClean="0"/>
              <a:t> - </a:t>
            </a:r>
            <a:r>
              <a:rPr lang="ru-RU" sz="1700" dirty="0" err="1" smtClean="0"/>
              <a:t>виливок</a:t>
            </a:r>
            <a:r>
              <a:rPr lang="ru-RU" sz="1700" dirty="0" smtClean="0"/>
              <a:t>; </a:t>
            </a:r>
            <a:r>
              <a:rPr lang="ru-RU" sz="1700" i="1" dirty="0" smtClean="0"/>
              <a:t>2</a:t>
            </a:r>
            <a:r>
              <a:rPr lang="ru-RU" sz="1700" dirty="0" smtClean="0"/>
              <a:t> - </a:t>
            </a:r>
            <a:r>
              <a:rPr lang="ru-RU" sz="1700" dirty="0" err="1" smtClean="0"/>
              <a:t>прес-форма</a:t>
            </a:r>
            <a:r>
              <a:rPr lang="ru-RU" sz="1700" dirty="0" smtClean="0"/>
              <a:t>; </a:t>
            </a:r>
            <a:r>
              <a:rPr lang="ru-RU" sz="1700" i="1" dirty="0" smtClean="0"/>
              <a:t>3</a:t>
            </a:r>
            <a:r>
              <a:rPr lang="ru-RU" sz="1700" dirty="0" smtClean="0"/>
              <a:t> - модель; </a:t>
            </a:r>
            <a:r>
              <a:rPr lang="ru-RU" sz="1700" i="1" dirty="0" smtClean="0"/>
              <a:t>4</a:t>
            </a:r>
            <a:r>
              <a:rPr lang="ru-RU" sz="1700" dirty="0" smtClean="0"/>
              <a:t> - </a:t>
            </a:r>
            <a:r>
              <a:rPr lang="ru-RU" sz="1700" dirty="0" err="1" smtClean="0"/>
              <a:t>литниково-живить</a:t>
            </a:r>
            <a:r>
              <a:rPr lang="ru-RU" sz="1700" dirty="0" smtClean="0"/>
              <a:t> система; 5 - паяльник</a:t>
            </a:r>
          </a:p>
          <a:p>
            <a:pPr algn="ctr"/>
            <a:endParaRPr lang="ru-RU" dirty="0" smtClean="0"/>
          </a:p>
          <a:p>
            <a:pPr indent="452438" algn="just"/>
            <a:r>
              <a:rPr lang="ru-RU" sz="1600" dirty="0" err="1" smtClean="0"/>
              <a:t>Специфічні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операції</a:t>
            </a:r>
            <a:r>
              <a:rPr lang="ru-RU" sz="1600" dirty="0" smtClean="0"/>
              <a:t>: </a:t>
            </a:r>
            <a:r>
              <a:rPr lang="ru-RU" sz="1600" dirty="0" err="1" smtClean="0"/>
              <a:t>виготовлення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разової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нероз'ємною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моделі</a:t>
            </a:r>
            <a:r>
              <a:rPr lang="ru-RU" sz="1600" dirty="0" smtClean="0"/>
              <a:t> самого </a:t>
            </a:r>
            <a:r>
              <a:rPr lang="ru-RU" sz="1600" dirty="0" err="1" smtClean="0"/>
              <a:t>виливка</a:t>
            </a:r>
            <a:r>
              <a:rPr lang="ru-RU" sz="1600" dirty="0" smtClean="0"/>
              <a:t> і литниково-</a:t>
            </a:r>
            <a:r>
              <a:rPr lang="ru-RU" sz="1600" dirty="0" err="1" smtClean="0"/>
              <a:t>живильної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; </a:t>
            </a:r>
            <a:r>
              <a:rPr lang="ru-RU" sz="1600" dirty="0" err="1" smtClean="0"/>
              <a:t>збірка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в </a:t>
            </a:r>
            <a:r>
              <a:rPr lang="ru-RU" sz="1600" dirty="0" err="1" smtClean="0"/>
              <a:t>єдині</a:t>
            </a:r>
            <a:r>
              <a:rPr lang="ru-RU" sz="1600" dirty="0" smtClean="0"/>
              <a:t> блоки; </a:t>
            </a:r>
            <a:r>
              <a:rPr lang="ru-RU" sz="1600" dirty="0" err="1" smtClean="0"/>
              <a:t>приготування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суспензії</a:t>
            </a:r>
            <a:r>
              <a:rPr lang="ru-RU" sz="1600" dirty="0" smtClean="0"/>
              <a:t> з </a:t>
            </a:r>
            <a:r>
              <a:rPr lang="ru-RU" sz="1600" dirty="0" err="1" smtClean="0"/>
              <a:t>сполучного</a:t>
            </a:r>
            <a:r>
              <a:rPr lang="ru-RU" sz="1600" dirty="0" smtClean="0"/>
              <a:t> і </a:t>
            </a:r>
            <a:r>
              <a:rPr lang="ru-RU" sz="1600" dirty="0" err="1" smtClean="0"/>
              <a:t>пилоподібного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вогнетривкого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наповнювача</a:t>
            </a:r>
            <a:r>
              <a:rPr lang="ru-RU" sz="1600" dirty="0" smtClean="0"/>
              <a:t>; 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модельних</a:t>
            </a:r>
            <a:r>
              <a:rPr lang="ru-RU" sz="1600" dirty="0" smtClean="0"/>
              <a:t> блоках </a:t>
            </a:r>
            <a:r>
              <a:rPr lang="ru-RU" sz="1600" dirty="0" err="1" smtClean="0"/>
              <a:t>вогнетривкої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оболонки</a:t>
            </a:r>
            <a:r>
              <a:rPr lang="ru-RU" sz="1600" dirty="0" smtClean="0"/>
              <a:t>; </a:t>
            </a:r>
            <a:r>
              <a:rPr lang="ru-RU" sz="1600" dirty="0" err="1" smtClean="0"/>
              <a:t>видалення</a:t>
            </a:r>
            <a:r>
              <a:rPr lang="ru-RU" sz="1600" dirty="0" smtClean="0"/>
              <a:t> моделей з </a:t>
            </a:r>
            <a:r>
              <a:rPr lang="ru-RU" sz="1600" dirty="0" err="1" smtClean="0"/>
              <a:t>оболонки</a:t>
            </a:r>
            <a:r>
              <a:rPr lang="ru-RU" sz="1600" dirty="0" smtClean="0"/>
              <a:t> без </a:t>
            </a:r>
            <a:r>
              <a:rPr lang="ru-RU" sz="1600" dirty="0" err="1" smtClean="0"/>
              <a:t>порушення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цілісності</a:t>
            </a:r>
            <a:r>
              <a:rPr lang="ru-RU" sz="1600" dirty="0" smtClean="0"/>
              <a:t>; </a:t>
            </a:r>
            <a:r>
              <a:rPr lang="ru-RU" sz="1600" dirty="0" err="1" smtClean="0"/>
              <a:t>зміцнення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оболонки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прожарюванням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002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3500438"/>
            <a:ext cx="4949172" cy="3243010"/>
          </a:xfrm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" y="169277"/>
            <a:ext cx="892971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	Модель-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еталон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роблять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з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урахуванням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усадки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виплавлюваної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моделі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і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металу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який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заливається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у форму. На рис. 111, 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зображний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комплект моделей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ливниковою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системою. Метал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заливають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у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гарячі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форми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іноді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під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тиском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0,2—0,5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Мпа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відентровим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способом (рис. 111, б").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Високої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точності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лиття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до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застосуванням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точних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моделей і форм без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роз'єму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	За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виплавлюваними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моделями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відливають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лопатки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газових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турбін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різальний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інструмент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фрези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свердла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дрібні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деталі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автомобілів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тракторів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і т. п.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На заводах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великосерійного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та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масового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виробництва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всі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процеси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механізовані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автоматизовані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 smtClean="0"/>
              <a:t>інформаціїї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http://stud.com.ua/36323/tovaroznavstvo/littya_obolonkovi_formi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http://elib.lutsk-ntu.com.ua/book/knit/ktpn/2011/11-65/page8.html</a:t>
            </a:r>
            <a:endParaRPr lang="en-US" dirty="0" smtClean="0"/>
          </a:p>
          <a:p>
            <a:r>
              <a:rPr lang="en-US" smtClean="0"/>
              <a:t>http://ua.textreferat.com/referat-1514-1.html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Тема Office</vt:lpstr>
      <vt:lpstr>Презентация PowerPoint</vt:lpstr>
      <vt:lpstr>Лиття в оболонкові форми</vt:lpstr>
      <vt:lpstr>Презентация PowerPoint</vt:lpstr>
      <vt:lpstr>Презентация PowerPoint</vt:lpstr>
      <vt:lpstr>ЛИТТЯ ЗА ВИПЛАВЛЮВАНИМИ МОДЕЛЯМИ </vt:lpstr>
      <vt:lpstr>Презентация PowerPoint</vt:lpstr>
      <vt:lpstr>Презентация PowerPoint</vt:lpstr>
      <vt:lpstr>Список використаних джерел інформаціїї: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міді пірометалургійним способом</dc:title>
  <dc:creator>123</dc:creator>
  <cp:lastModifiedBy>Andrey</cp:lastModifiedBy>
  <cp:revision>12</cp:revision>
  <dcterms:created xsi:type="dcterms:W3CDTF">2016-03-17T12:54:23Z</dcterms:created>
  <dcterms:modified xsi:type="dcterms:W3CDTF">2022-01-19T08:38:16Z</dcterms:modified>
</cp:coreProperties>
</file>