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8" r:id="rId12"/>
    <p:sldId id="266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7306A-7818-4739-85D4-E7F968EFD25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D864-3941-4B0E-8709-11910DFD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E9C4-C2F9-4044-9567-CEF69380124E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0E8B-CAC2-47BA-8C84-457E2F406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Потенціал та перспективи вітрової енергетики в Україні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9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6579"/>
            <a:ext cx="12284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Ботієвська</a:t>
            </a:r>
            <a:r>
              <a:rPr lang="en-US" dirty="0"/>
              <a:t> ВЕС </a:t>
            </a:r>
            <a:r>
              <a:rPr lang="en-US" dirty="0" err="1"/>
              <a:t>знаходиться</a:t>
            </a:r>
            <a:r>
              <a:rPr lang="en-US" dirty="0"/>
              <a:t> </a:t>
            </a:r>
            <a:r>
              <a:rPr lang="en-US" dirty="0" err="1"/>
              <a:t>біля</a:t>
            </a:r>
            <a:r>
              <a:rPr lang="en-US" dirty="0"/>
              <a:t> </a:t>
            </a:r>
            <a:r>
              <a:rPr lang="en-US" dirty="0" err="1"/>
              <a:t>села</a:t>
            </a:r>
            <a:r>
              <a:rPr lang="en-US" dirty="0"/>
              <a:t> </a:t>
            </a:r>
            <a:r>
              <a:rPr lang="en-US" dirty="0" err="1"/>
              <a:t>Приморський</a:t>
            </a:r>
            <a:r>
              <a:rPr lang="en-US" dirty="0"/>
              <a:t> </a:t>
            </a:r>
            <a:r>
              <a:rPr lang="en-US" dirty="0" err="1"/>
              <a:t>Посад</a:t>
            </a:r>
            <a:r>
              <a:rPr lang="en-US" dirty="0"/>
              <a:t> </a:t>
            </a:r>
            <a:r>
              <a:rPr lang="en-US" dirty="0" err="1"/>
              <a:t>Мелітопольського</a:t>
            </a:r>
            <a:r>
              <a:rPr lang="en-US" dirty="0"/>
              <a:t> </a:t>
            </a:r>
            <a:r>
              <a:rPr lang="en-US" dirty="0" err="1"/>
              <a:t>району</a:t>
            </a:r>
            <a:r>
              <a:rPr lang="en-US" dirty="0"/>
              <a:t> </a:t>
            </a:r>
            <a:r>
              <a:rPr lang="en-US" dirty="0" err="1"/>
              <a:t>Запорізької</a:t>
            </a:r>
            <a:r>
              <a:rPr lang="en-US" dirty="0"/>
              <a:t> </a:t>
            </a:r>
            <a:r>
              <a:rPr lang="en-US" dirty="0" err="1"/>
              <a:t>області</a:t>
            </a:r>
            <a:r>
              <a:rPr lang="en-US" dirty="0"/>
              <a:t>. </a:t>
            </a:r>
            <a:r>
              <a:rPr lang="en-US" dirty="0" err="1"/>
              <a:t>Станція</a:t>
            </a:r>
            <a:r>
              <a:rPr lang="en-US" dirty="0"/>
              <a:t> </a:t>
            </a:r>
            <a:r>
              <a:rPr lang="en-US" dirty="0" err="1"/>
              <a:t>побудована</a:t>
            </a:r>
            <a:r>
              <a:rPr lang="en-US" dirty="0"/>
              <a:t> у 2012 </a:t>
            </a:r>
            <a:r>
              <a:rPr lang="en-US" dirty="0" err="1"/>
              <a:t>році</a:t>
            </a:r>
            <a:r>
              <a:rPr lang="en-US" dirty="0"/>
              <a:t> </a:t>
            </a:r>
            <a:r>
              <a:rPr lang="en-US" dirty="0" err="1"/>
              <a:t>енергетичним</a:t>
            </a:r>
            <a:r>
              <a:rPr lang="en-US" dirty="0"/>
              <a:t> </a:t>
            </a:r>
            <a:r>
              <a:rPr lang="en-US" dirty="0" err="1"/>
              <a:t>холдингом</a:t>
            </a:r>
            <a:r>
              <a:rPr lang="en-US" dirty="0"/>
              <a:t> ДТЕК і є </a:t>
            </a:r>
            <a:r>
              <a:rPr lang="en-US" dirty="0" err="1"/>
              <a:t>найбільшою</a:t>
            </a:r>
            <a:r>
              <a:rPr lang="en-US" dirty="0"/>
              <a:t> </a:t>
            </a:r>
            <a:r>
              <a:rPr lang="en-US" dirty="0" err="1"/>
              <a:t>серед</a:t>
            </a:r>
            <a:r>
              <a:rPr lang="en-US" dirty="0"/>
              <a:t> ВЕС в </a:t>
            </a:r>
            <a:r>
              <a:rPr lang="en-US" dirty="0" err="1"/>
              <a:t>Україні</a:t>
            </a:r>
            <a:r>
              <a:rPr lang="en-US" dirty="0"/>
              <a:t>. </a:t>
            </a:r>
            <a:r>
              <a:rPr lang="en-US" dirty="0" err="1"/>
              <a:t>Станція</a:t>
            </a:r>
            <a:r>
              <a:rPr lang="en-US" dirty="0"/>
              <a:t> </a:t>
            </a:r>
            <a:r>
              <a:rPr lang="en-US" dirty="0" err="1"/>
              <a:t>складається</a:t>
            </a:r>
            <a:r>
              <a:rPr lang="en-US" dirty="0"/>
              <a:t> </a:t>
            </a:r>
            <a:r>
              <a:rPr lang="uk-UA" dirty="0"/>
              <a:t>з </a:t>
            </a:r>
            <a:r>
              <a:rPr lang="en-US" dirty="0"/>
              <a:t>64 </a:t>
            </a:r>
            <a:r>
              <a:rPr lang="en-US" dirty="0" err="1"/>
              <a:t>турбін</a:t>
            </a:r>
            <a:r>
              <a:rPr lang="en-US" dirty="0"/>
              <a:t> </a:t>
            </a:r>
            <a:r>
              <a:rPr lang="en-US" dirty="0" err="1"/>
              <a:t>Vestas</a:t>
            </a:r>
            <a:r>
              <a:rPr lang="en-US" dirty="0"/>
              <a:t> V–112 3 </a:t>
            </a:r>
            <a:r>
              <a:rPr lang="en-US" dirty="0" err="1"/>
              <a:t>МВт</a:t>
            </a:r>
            <a:r>
              <a:rPr lang="en-US" dirty="0"/>
              <a:t> </a:t>
            </a:r>
            <a:r>
              <a:rPr lang="en-US" dirty="0" err="1"/>
              <a:t>кожна</a:t>
            </a:r>
            <a:r>
              <a:rPr lang="en-US" dirty="0"/>
              <a:t>, </a:t>
            </a:r>
            <a:r>
              <a:rPr lang="en-US" dirty="0" err="1"/>
              <a:t>загальна</a:t>
            </a:r>
            <a:r>
              <a:rPr lang="en-US" dirty="0"/>
              <a:t> </a:t>
            </a:r>
            <a:r>
              <a:rPr lang="en-US" dirty="0" err="1"/>
              <a:t>потужність</a:t>
            </a:r>
            <a:r>
              <a:rPr lang="en-US" dirty="0"/>
              <a:t> – 200 </a:t>
            </a:r>
            <a:r>
              <a:rPr lang="en-US" dirty="0" err="1"/>
              <a:t>МВт</a:t>
            </a:r>
            <a:r>
              <a:rPr lang="en-US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6827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Приморська</a:t>
            </a:r>
            <a:r>
              <a:rPr lang="en-US" dirty="0"/>
              <a:t> ВЕС </a:t>
            </a:r>
            <a:r>
              <a:rPr lang="en-US" dirty="0" err="1"/>
              <a:t>знаходиться</a:t>
            </a:r>
            <a:r>
              <a:rPr lang="en-US" dirty="0"/>
              <a:t> у </a:t>
            </a:r>
            <a:r>
              <a:rPr lang="en-US" dirty="0" err="1"/>
              <a:t>селі</a:t>
            </a:r>
            <a:r>
              <a:rPr lang="en-US" dirty="0"/>
              <a:t> </a:t>
            </a:r>
            <a:r>
              <a:rPr lang="en-US" dirty="0" err="1"/>
              <a:t>Борисівка</a:t>
            </a:r>
            <a:r>
              <a:rPr lang="en-US" dirty="0"/>
              <a:t> </a:t>
            </a:r>
            <a:r>
              <a:rPr lang="en-US" dirty="0" err="1"/>
              <a:t>Запорізької</a:t>
            </a:r>
            <a:r>
              <a:rPr lang="en-US" dirty="0"/>
              <a:t> </a:t>
            </a:r>
            <a:r>
              <a:rPr lang="en-US" dirty="0" err="1"/>
              <a:t>області</a:t>
            </a:r>
            <a:r>
              <a:rPr lang="en-US" dirty="0"/>
              <a:t>. </a:t>
            </a:r>
            <a:r>
              <a:rPr lang="en-US" dirty="0" err="1"/>
              <a:t>Станція</a:t>
            </a:r>
            <a:r>
              <a:rPr lang="en-US" dirty="0"/>
              <a:t> </a:t>
            </a:r>
            <a:r>
              <a:rPr lang="en-US" dirty="0" err="1"/>
              <a:t>запрацювала</a:t>
            </a:r>
            <a:r>
              <a:rPr lang="en-US" dirty="0"/>
              <a:t> у </a:t>
            </a:r>
            <a:r>
              <a:rPr lang="en-US" dirty="0" err="1"/>
              <a:t>листопаді</a:t>
            </a:r>
            <a:r>
              <a:rPr lang="en-US" dirty="0"/>
              <a:t> 2019 </a:t>
            </a:r>
            <a:r>
              <a:rPr lang="en-US" dirty="0" err="1"/>
              <a:t>року</a:t>
            </a:r>
            <a:r>
              <a:rPr lang="en-US" dirty="0"/>
              <a:t>. </a:t>
            </a:r>
            <a:r>
              <a:rPr lang="en-US" dirty="0" err="1"/>
              <a:t>Будувала</a:t>
            </a:r>
            <a:r>
              <a:rPr lang="en-US" dirty="0"/>
              <a:t> </a:t>
            </a:r>
            <a:r>
              <a:rPr lang="en-US" dirty="0" err="1"/>
              <a:t>станцію</a:t>
            </a:r>
            <a:r>
              <a:rPr lang="en-US" dirty="0"/>
              <a:t> </a:t>
            </a:r>
            <a:r>
              <a:rPr lang="en-US" dirty="0" err="1"/>
              <a:t>компанія</a:t>
            </a:r>
            <a:r>
              <a:rPr lang="en-US" dirty="0"/>
              <a:t> Wind Power – </a:t>
            </a:r>
            <a:r>
              <a:rPr lang="en-US" dirty="0" err="1"/>
              <a:t>дочірня</a:t>
            </a:r>
            <a:r>
              <a:rPr lang="en-US" dirty="0"/>
              <a:t> </a:t>
            </a:r>
            <a:r>
              <a:rPr lang="en-US" dirty="0" err="1"/>
              <a:t>компанія</a:t>
            </a:r>
            <a:r>
              <a:rPr lang="en-US" dirty="0"/>
              <a:t> ДТЕК ВДЕ. </a:t>
            </a:r>
            <a:r>
              <a:rPr lang="en-US" dirty="0" err="1"/>
              <a:t>На</a:t>
            </a:r>
            <a:r>
              <a:rPr lang="en-US" dirty="0"/>
              <a:t> ВЕС </a:t>
            </a:r>
            <a:r>
              <a:rPr lang="en-US" dirty="0" err="1"/>
              <a:t>встановлено</a:t>
            </a:r>
            <a:r>
              <a:rPr lang="en-US" dirty="0"/>
              <a:t> 52 </a:t>
            </a:r>
            <a:r>
              <a:rPr lang="en-US" dirty="0" err="1"/>
              <a:t>вітротурбіни</a:t>
            </a:r>
            <a:r>
              <a:rPr lang="en-US" dirty="0"/>
              <a:t> </a:t>
            </a:r>
            <a:r>
              <a:rPr lang="en-US" dirty="0" err="1"/>
              <a:t>потужністю</a:t>
            </a:r>
            <a:r>
              <a:rPr lang="en-US" dirty="0"/>
              <a:t> 3,8 </a:t>
            </a:r>
            <a:r>
              <a:rPr lang="en-US" dirty="0" err="1"/>
              <a:t>МВт</a:t>
            </a:r>
            <a:r>
              <a:rPr lang="en-US" dirty="0"/>
              <a:t> </a:t>
            </a:r>
            <a:r>
              <a:rPr lang="en-US" dirty="0" err="1"/>
              <a:t>кожна</a:t>
            </a:r>
            <a:r>
              <a:rPr lang="en-US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" y="2775772"/>
            <a:ext cx="12192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Мирненська</a:t>
            </a:r>
            <a:r>
              <a:rPr lang="en-US" dirty="0"/>
              <a:t> ВЕС </a:t>
            </a:r>
            <a:r>
              <a:rPr lang="en-US" dirty="0" err="1"/>
              <a:t>знаходиться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землях</a:t>
            </a:r>
            <a:r>
              <a:rPr lang="en-US" dirty="0"/>
              <a:t> </a:t>
            </a:r>
            <a:r>
              <a:rPr lang="en-US" dirty="0" err="1"/>
              <a:t>Мирненської</a:t>
            </a:r>
            <a:r>
              <a:rPr lang="en-US" dirty="0"/>
              <a:t> </a:t>
            </a:r>
            <a:r>
              <a:rPr lang="en-US" dirty="0" err="1"/>
              <a:t>об’єднаної</a:t>
            </a:r>
            <a:r>
              <a:rPr lang="en-US" dirty="0"/>
              <a:t> </a:t>
            </a:r>
            <a:r>
              <a:rPr lang="en-US" dirty="0" err="1"/>
              <a:t>територіальної</a:t>
            </a:r>
            <a:r>
              <a:rPr lang="en-US" dirty="0"/>
              <a:t> </a:t>
            </a:r>
            <a:r>
              <a:rPr lang="en-US" dirty="0" err="1"/>
              <a:t>громади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Херсонщині</a:t>
            </a:r>
            <a:r>
              <a:rPr lang="en-US" dirty="0"/>
              <a:t>. </a:t>
            </a:r>
            <a:r>
              <a:rPr lang="en-US" dirty="0" err="1"/>
              <a:t>Тут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площі</a:t>
            </a:r>
            <a:r>
              <a:rPr lang="en-US" dirty="0"/>
              <a:t> 55 </a:t>
            </a:r>
            <a:r>
              <a:rPr lang="en-US" dirty="0" err="1"/>
              <a:t>га</a:t>
            </a:r>
            <a:r>
              <a:rPr lang="en-US" dirty="0"/>
              <a:t> </a:t>
            </a:r>
            <a:r>
              <a:rPr lang="en-US" dirty="0" err="1"/>
              <a:t>встановлено</a:t>
            </a:r>
            <a:r>
              <a:rPr lang="en-US" dirty="0"/>
              <a:t> 35 </a:t>
            </a:r>
            <a:r>
              <a:rPr lang="en-US" dirty="0" err="1"/>
              <a:t>турбін</a:t>
            </a:r>
            <a:r>
              <a:rPr lang="en-US" dirty="0"/>
              <a:t> </a:t>
            </a:r>
            <a:r>
              <a:rPr lang="en-US" dirty="0" err="1"/>
              <a:t>загальною</a:t>
            </a:r>
            <a:r>
              <a:rPr lang="en-US" dirty="0"/>
              <a:t> </a:t>
            </a:r>
            <a:r>
              <a:rPr lang="en-US" dirty="0" err="1"/>
              <a:t>потужністю</a:t>
            </a:r>
            <a:r>
              <a:rPr lang="en-US" dirty="0"/>
              <a:t> 163 </a:t>
            </a:r>
            <a:r>
              <a:rPr lang="en-US" dirty="0" err="1"/>
              <a:t>МВт</a:t>
            </a:r>
            <a:r>
              <a:rPr lang="en-US" dirty="0"/>
              <a:t>. </a:t>
            </a:r>
            <a:r>
              <a:rPr lang="en-US" dirty="0" err="1"/>
              <a:t>Генерувати</a:t>
            </a:r>
            <a:r>
              <a:rPr lang="en-US" dirty="0"/>
              <a:t> </a:t>
            </a:r>
            <a:r>
              <a:rPr lang="en-US" dirty="0" err="1"/>
              <a:t>станція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близько</a:t>
            </a:r>
            <a:r>
              <a:rPr lang="en-US" dirty="0"/>
              <a:t> 574 </a:t>
            </a:r>
            <a:r>
              <a:rPr lang="en-US" dirty="0" err="1"/>
              <a:t>млн</a:t>
            </a:r>
            <a:r>
              <a:rPr lang="en-US" dirty="0"/>
              <a:t> </a:t>
            </a:r>
            <a:r>
              <a:rPr lang="en-US" dirty="0" err="1"/>
              <a:t>кВт·год</a:t>
            </a:r>
            <a:r>
              <a:rPr lang="en-US" dirty="0"/>
              <a:t> </a:t>
            </a:r>
            <a:r>
              <a:rPr lang="en-US" dirty="0" err="1"/>
              <a:t>енергії</a:t>
            </a:r>
            <a:r>
              <a:rPr lang="en-US" dirty="0"/>
              <a:t> </a:t>
            </a:r>
            <a:r>
              <a:rPr lang="en-US" dirty="0" err="1"/>
              <a:t>щорічн</a:t>
            </a:r>
            <a:r>
              <a:rPr lang="uk-UA" dirty="0"/>
              <a:t>о.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" y="3787469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Орлівська</a:t>
            </a:r>
            <a:r>
              <a:rPr lang="en-US" dirty="0"/>
              <a:t> ВЕС в </a:t>
            </a:r>
            <a:r>
              <a:rPr lang="en-US" dirty="0" err="1"/>
              <a:t>Приморському</a:t>
            </a:r>
            <a:r>
              <a:rPr lang="en-US" dirty="0"/>
              <a:t> </a:t>
            </a:r>
            <a:r>
              <a:rPr lang="en-US" dirty="0" err="1"/>
              <a:t>районі</a:t>
            </a:r>
            <a:r>
              <a:rPr lang="en-US" dirty="0"/>
              <a:t> </a:t>
            </a:r>
            <a:r>
              <a:rPr lang="en-US" dirty="0" err="1"/>
              <a:t>Запорізької</a:t>
            </a:r>
            <a:r>
              <a:rPr lang="en-US" dirty="0"/>
              <a:t> </a:t>
            </a:r>
            <a:r>
              <a:rPr lang="en-US" dirty="0" err="1"/>
              <a:t>області</a:t>
            </a:r>
            <a:r>
              <a:rPr lang="en-US" dirty="0"/>
              <a:t>. </a:t>
            </a:r>
            <a:r>
              <a:rPr lang="en-US" dirty="0" err="1"/>
              <a:t>Всього</a:t>
            </a:r>
            <a:r>
              <a:rPr lang="en-US" dirty="0"/>
              <a:t> </a:t>
            </a:r>
            <a:r>
              <a:rPr lang="en-US" dirty="0" err="1"/>
              <a:t>Орлівська</a:t>
            </a:r>
            <a:r>
              <a:rPr lang="en-US" dirty="0"/>
              <a:t> ВЕС </a:t>
            </a:r>
            <a:r>
              <a:rPr lang="en-US" dirty="0" err="1"/>
              <a:t>має</a:t>
            </a:r>
            <a:r>
              <a:rPr lang="en-US" dirty="0"/>
              <a:t> 26 </a:t>
            </a:r>
            <a:r>
              <a:rPr lang="en-US" dirty="0" err="1"/>
              <a:t>вітротурбін</a:t>
            </a:r>
            <a:r>
              <a:rPr lang="en-US" dirty="0"/>
              <a:t> V126 </a:t>
            </a:r>
            <a:r>
              <a:rPr lang="en-US" dirty="0" err="1"/>
              <a:t>компанії</a:t>
            </a:r>
            <a:r>
              <a:rPr lang="en-US" dirty="0"/>
              <a:t> </a:t>
            </a:r>
            <a:r>
              <a:rPr lang="en-US" dirty="0" err="1"/>
              <a:t>Vestas</a:t>
            </a:r>
            <a:r>
              <a:rPr lang="en-US" dirty="0"/>
              <a:t> </a:t>
            </a:r>
            <a:r>
              <a:rPr lang="en-US" dirty="0" err="1"/>
              <a:t>потужністю</a:t>
            </a:r>
            <a:r>
              <a:rPr lang="en-US" dirty="0"/>
              <a:t> 3,8 </a:t>
            </a:r>
            <a:r>
              <a:rPr lang="en-US" dirty="0" err="1"/>
              <a:t>МВт</a:t>
            </a:r>
            <a:r>
              <a:rPr lang="en-US" dirty="0"/>
              <a:t>. </a:t>
            </a:r>
            <a:r>
              <a:rPr lang="en-US" dirty="0" err="1"/>
              <a:t>Висота</a:t>
            </a:r>
            <a:r>
              <a:rPr lang="en-US" dirty="0"/>
              <a:t> </a:t>
            </a:r>
            <a:r>
              <a:rPr lang="en-US" dirty="0" err="1"/>
              <a:t>вежі</a:t>
            </a:r>
            <a:r>
              <a:rPr lang="en-US" dirty="0"/>
              <a:t> </a:t>
            </a:r>
            <a:r>
              <a:rPr lang="en-US" dirty="0" err="1"/>
              <a:t>складає</a:t>
            </a:r>
            <a:r>
              <a:rPr lang="en-US" dirty="0"/>
              <a:t> 112 м, а </a:t>
            </a:r>
            <a:r>
              <a:rPr lang="en-US" dirty="0" err="1"/>
              <a:t>діаметр</a:t>
            </a:r>
            <a:r>
              <a:rPr lang="en-US" dirty="0"/>
              <a:t> </a:t>
            </a:r>
            <a:r>
              <a:rPr lang="en-US" dirty="0" err="1"/>
              <a:t>ротора</a:t>
            </a:r>
            <a:r>
              <a:rPr lang="en-US" dirty="0"/>
              <a:t> – 126 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" y="4522167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Новотроїцька</a:t>
            </a:r>
            <a:r>
              <a:rPr lang="en-US" dirty="0"/>
              <a:t> ВЕС </a:t>
            </a:r>
            <a:r>
              <a:rPr lang="en-US" dirty="0" err="1"/>
              <a:t>знаходиться</a:t>
            </a:r>
            <a:r>
              <a:rPr lang="en-US" dirty="0"/>
              <a:t> в </a:t>
            </a:r>
            <a:r>
              <a:rPr lang="en-US" dirty="0" err="1"/>
              <a:t>Новотроїцькому</a:t>
            </a:r>
            <a:r>
              <a:rPr lang="en-US" dirty="0"/>
              <a:t> </a:t>
            </a:r>
            <a:r>
              <a:rPr lang="en-US" dirty="0" err="1"/>
              <a:t>районі</a:t>
            </a:r>
            <a:r>
              <a:rPr lang="en-US" dirty="0"/>
              <a:t> </a:t>
            </a:r>
            <a:r>
              <a:rPr lang="en-US" dirty="0" err="1"/>
              <a:t>Херсонської</a:t>
            </a:r>
            <a:r>
              <a:rPr lang="en-US" dirty="0"/>
              <a:t> </a:t>
            </a:r>
            <a:r>
              <a:rPr lang="en-US" dirty="0" err="1"/>
              <a:t>області</a:t>
            </a:r>
            <a:r>
              <a:rPr lang="en-US" dirty="0"/>
              <a:t>. ВЕС </a:t>
            </a:r>
            <a:r>
              <a:rPr lang="en-US" dirty="0" err="1"/>
              <a:t>складається</a:t>
            </a:r>
            <a:r>
              <a:rPr lang="en-US" dirty="0"/>
              <a:t> з 12 </a:t>
            </a:r>
            <a:r>
              <a:rPr lang="en-US" dirty="0" err="1"/>
              <a:t>вітротурбін</a:t>
            </a:r>
            <a:r>
              <a:rPr lang="en-US" dirty="0"/>
              <a:t> V126 </a:t>
            </a:r>
            <a:r>
              <a:rPr lang="en-US" dirty="0" err="1"/>
              <a:t>потужністю</a:t>
            </a:r>
            <a:r>
              <a:rPr lang="en-US" dirty="0"/>
              <a:t> 3,65 </a:t>
            </a:r>
            <a:r>
              <a:rPr lang="en-US" dirty="0" err="1"/>
              <a:t>МВт</a:t>
            </a:r>
            <a:r>
              <a:rPr lang="en-US" dirty="0"/>
              <a:t> </a:t>
            </a:r>
            <a:r>
              <a:rPr lang="en-US" dirty="0" err="1"/>
              <a:t>кожна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8 ВЕУ </a:t>
            </a:r>
            <a:r>
              <a:rPr lang="en-US" dirty="0" err="1"/>
              <a:t>моделі</a:t>
            </a:r>
            <a:r>
              <a:rPr lang="en-US" dirty="0"/>
              <a:t> V136 </a:t>
            </a:r>
            <a:r>
              <a:rPr lang="en-US" dirty="0" err="1"/>
              <a:t>потужністю</a:t>
            </a:r>
            <a:r>
              <a:rPr lang="en-US" dirty="0"/>
              <a:t> 3,6 </a:t>
            </a:r>
            <a:r>
              <a:rPr lang="en-US" dirty="0" err="1"/>
              <a:t>МВт</a:t>
            </a:r>
            <a:r>
              <a:rPr lang="en-US" dirty="0"/>
              <a:t> </a:t>
            </a:r>
            <a:r>
              <a:rPr lang="en-US" dirty="0" err="1"/>
              <a:t>компанії</a:t>
            </a:r>
            <a:r>
              <a:rPr lang="en-US" dirty="0"/>
              <a:t> </a:t>
            </a:r>
            <a:r>
              <a:rPr lang="en-US" dirty="0" err="1"/>
              <a:t>Vestas</a:t>
            </a:r>
            <a:r>
              <a:rPr lang="en-US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" y="5256440"/>
            <a:ext cx="1219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Овер’янівська</a:t>
            </a:r>
            <a:r>
              <a:rPr lang="en-US" dirty="0"/>
              <a:t> ВЕС </a:t>
            </a:r>
            <a:r>
              <a:rPr lang="en-US" dirty="0" err="1"/>
              <a:t>знаходиться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Херсонщині</a:t>
            </a:r>
            <a:r>
              <a:rPr lang="en-US" dirty="0"/>
              <a:t> в </a:t>
            </a:r>
            <a:r>
              <a:rPr lang="en-US" dirty="0" err="1"/>
              <a:t>межах</a:t>
            </a:r>
            <a:r>
              <a:rPr lang="en-US" dirty="0"/>
              <a:t> </a:t>
            </a:r>
            <a:r>
              <a:rPr lang="en-US" dirty="0" err="1"/>
              <a:t>Генічеського</a:t>
            </a:r>
            <a:r>
              <a:rPr lang="en-US" dirty="0"/>
              <a:t> </a:t>
            </a:r>
            <a:r>
              <a:rPr lang="en-US" dirty="0" err="1"/>
              <a:t>району</a:t>
            </a:r>
            <a:r>
              <a:rPr lang="en-US" dirty="0"/>
              <a:t>. </a:t>
            </a:r>
            <a:r>
              <a:rPr lang="en-US" dirty="0" err="1"/>
              <a:t>Станцію</a:t>
            </a:r>
            <a:r>
              <a:rPr lang="en-US" dirty="0"/>
              <a:t> </a:t>
            </a:r>
            <a:r>
              <a:rPr lang="en-US" dirty="0" err="1"/>
              <a:t>ввели</a:t>
            </a:r>
            <a:r>
              <a:rPr lang="en-US" dirty="0"/>
              <a:t> в </a:t>
            </a:r>
            <a:r>
              <a:rPr lang="en-US" dirty="0" err="1"/>
              <a:t>експлуатацію</a:t>
            </a:r>
            <a:r>
              <a:rPr lang="en-US" dirty="0"/>
              <a:t> у 2019 </a:t>
            </a:r>
            <a:r>
              <a:rPr lang="en-US" dirty="0" err="1"/>
              <a:t>році</a:t>
            </a:r>
            <a:r>
              <a:rPr lang="en-US" dirty="0"/>
              <a:t>. </a:t>
            </a:r>
            <a:r>
              <a:rPr lang="en-US" dirty="0" err="1"/>
              <a:t>Потужність</a:t>
            </a:r>
            <a:r>
              <a:rPr lang="en-US" dirty="0"/>
              <a:t> ВЕС </a:t>
            </a:r>
            <a:r>
              <a:rPr lang="en-US" dirty="0" err="1"/>
              <a:t>складає</a:t>
            </a:r>
            <a:r>
              <a:rPr lang="en-US" dirty="0"/>
              <a:t> 68,4 </a:t>
            </a:r>
            <a:r>
              <a:rPr lang="en-US" dirty="0" err="1"/>
              <a:t>МВт</a:t>
            </a:r>
            <a:r>
              <a:rPr lang="en-US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" y="5990713"/>
            <a:ext cx="1219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Новоазовську</a:t>
            </a:r>
            <a:r>
              <a:rPr lang="en-US" dirty="0"/>
              <a:t> ВЕС </a:t>
            </a:r>
            <a:r>
              <a:rPr lang="en-US" dirty="0" err="1"/>
              <a:t>запроєктували</a:t>
            </a:r>
            <a:r>
              <a:rPr lang="en-US" dirty="0"/>
              <a:t> </a:t>
            </a:r>
            <a:r>
              <a:rPr lang="en-US" dirty="0" err="1"/>
              <a:t>ще</a:t>
            </a:r>
            <a:r>
              <a:rPr lang="en-US" dirty="0"/>
              <a:t> у 1996 </a:t>
            </a:r>
            <a:r>
              <a:rPr lang="en-US" dirty="0" err="1"/>
              <a:t>році</a:t>
            </a:r>
            <a:r>
              <a:rPr lang="en-US" dirty="0"/>
              <a:t>, </a:t>
            </a:r>
            <a:r>
              <a:rPr lang="en-US" dirty="0" err="1"/>
              <a:t>запрацювала</a:t>
            </a:r>
            <a:r>
              <a:rPr lang="en-US" dirty="0"/>
              <a:t> </a:t>
            </a:r>
            <a:r>
              <a:rPr lang="en-US" dirty="0" err="1"/>
              <a:t>вона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15 </a:t>
            </a:r>
            <a:r>
              <a:rPr lang="en-US" dirty="0" err="1"/>
              <a:t>років</a:t>
            </a:r>
            <a:r>
              <a:rPr lang="en-US" dirty="0"/>
              <a:t>. </a:t>
            </a:r>
            <a:r>
              <a:rPr lang="en-US" dirty="0" err="1"/>
              <a:t>Вона</a:t>
            </a:r>
            <a:r>
              <a:rPr lang="en-US" dirty="0"/>
              <a:t> </a:t>
            </a:r>
            <a:r>
              <a:rPr lang="en-US" dirty="0" err="1"/>
              <a:t>складається</a:t>
            </a:r>
            <a:r>
              <a:rPr lang="en-US" dirty="0"/>
              <a:t> 23 </a:t>
            </a:r>
            <a:r>
              <a:rPr lang="en-US" dirty="0" err="1"/>
              <a:t>вітротурбін</a:t>
            </a:r>
            <a:r>
              <a:rPr lang="en-US" dirty="0"/>
              <a:t> </a:t>
            </a:r>
            <a:r>
              <a:rPr lang="en-US" dirty="0" err="1"/>
              <a:t>потужністю</a:t>
            </a:r>
            <a:r>
              <a:rPr lang="en-US" dirty="0"/>
              <a:t> 2,5 </a:t>
            </a:r>
            <a:r>
              <a:rPr lang="en-US" dirty="0" err="1"/>
              <a:t>МВт</a:t>
            </a:r>
            <a:r>
              <a:rPr lang="en-US" dirty="0"/>
              <a:t> </a:t>
            </a:r>
            <a:r>
              <a:rPr lang="en-US" dirty="0" err="1"/>
              <a:t>кожна</a:t>
            </a:r>
            <a:r>
              <a:rPr lang="en-US" dirty="0"/>
              <a:t>, </a:t>
            </a:r>
            <a:r>
              <a:rPr lang="en-US" dirty="0" err="1"/>
              <a:t>виробником</a:t>
            </a:r>
            <a:r>
              <a:rPr lang="en-US" dirty="0"/>
              <a:t> </a:t>
            </a:r>
            <a:r>
              <a:rPr lang="en-US" dirty="0" err="1"/>
              <a:t>яких</a:t>
            </a:r>
            <a:r>
              <a:rPr lang="en-US" dirty="0"/>
              <a:t> є </a:t>
            </a:r>
            <a:r>
              <a:rPr lang="en-US" dirty="0" err="1"/>
              <a:t>німецька</a:t>
            </a:r>
            <a:r>
              <a:rPr lang="en-US" dirty="0"/>
              <a:t> </a:t>
            </a:r>
            <a:r>
              <a:rPr lang="en-US" dirty="0" err="1"/>
              <a:t>компанія</a:t>
            </a:r>
            <a:r>
              <a:rPr lang="en-US" dirty="0"/>
              <a:t> </a:t>
            </a:r>
            <a:r>
              <a:rPr lang="en-US" dirty="0" err="1"/>
              <a:t>Fuhrlaender</a:t>
            </a:r>
            <a:r>
              <a:rPr lang="en-US" dirty="0"/>
              <a:t> AG.</a:t>
            </a:r>
          </a:p>
        </p:txBody>
      </p:sp>
    </p:spTree>
    <p:extLst>
      <p:ext uri="{BB962C8B-B14F-4D97-AF65-F5344CB8AC3E}">
        <p14:creationId xmlns:p14="http://schemas.microsoft.com/office/powerpoint/2010/main" val="25071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84" y="-89451"/>
            <a:ext cx="7937226" cy="5286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5196741"/>
            <a:ext cx="12191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Середньорічна</a:t>
            </a:r>
            <a:r>
              <a:rPr lang="en-US" dirty="0"/>
              <a:t> </a:t>
            </a:r>
            <a:r>
              <a:rPr lang="en-US" dirty="0" err="1"/>
              <a:t>швидкість</a:t>
            </a:r>
            <a:r>
              <a:rPr lang="en-US" dirty="0"/>
              <a:t> </a:t>
            </a:r>
            <a:r>
              <a:rPr lang="en-US" dirty="0" err="1"/>
              <a:t>вітру</a:t>
            </a:r>
            <a:r>
              <a:rPr lang="en-US" dirty="0"/>
              <a:t> в </a:t>
            </a:r>
            <a:r>
              <a:rPr lang="en-US" dirty="0" err="1"/>
              <a:t>приземному</a:t>
            </a:r>
            <a:r>
              <a:rPr lang="en-US" dirty="0"/>
              <a:t> </a:t>
            </a:r>
            <a:r>
              <a:rPr lang="en-US" dirty="0" err="1"/>
              <a:t>шарі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території</a:t>
            </a:r>
            <a:r>
              <a:rPr lang="en-US" dirty="0"/>
              <a:t> </a:t>
            </a:r>
            <a:r>
              <a:rPr lang="en-US" dirty="0" err="1"/>
              <a:t>України</a:t>
            </a:r>
            <a:r>
              <a:rPr lang="en-US" dirty="0"/>
              <a:t> </a:t>
            </a:r>
            <a:r>
              <a:rPr lang="en-US" dirty="0" err="1"/>
              <a:t>досить</a:t>
            </a:r>
            <a:r>
              <a:rPr lang="en-US" dirty="0"/>
              <a:t> </a:t>
            </a:r>
            <a:r>
              <a:rPr lang="en-US" dirty="0" err="1"/>
              <a:t>низька</a:t>
            </a:r>
            <a:r>
              <a:rPr lang="en-US" dirty="0"/>
              <a:t> – 4,3 м/с. </a:t>
            </a:r>
            <a:r>
              <a:rPr lang="en-US" dirty="0" err="1"/>
              <a:t>Багато</a:t>
            </a:r>
            <a:r>
              <a:rPr lang="en-US" dirty="0"/>
              <a:t> </a:t>
            </a:r>
            <a:r>
              <a:rPr lang="en-US" dirty="0" err="1"/>
              <a:t>вітрогенераторів</a:t>
            </a:r>
            <a:r>
              <a:rPr lang="en-US" dirty="0"/>
              <a:t> </a:t>
            </a:r>
            <a:r>
              <a:rPr lang="en-US" dirty="0" err="1"/>
              <a:t>починають</a:t>
            </a:r>
            <a:r>
              <a:rPr lang="en-US" dirty="0"/>
              <a:t> </a:t>
            </a:r>
            <a:r>
              <a:rPr lang="en-US" dirty="0" err="1"/>
              <a:t>виробляти</a:t>
            </a:r>
            <a:r>
              <a:rPr lang="en-US" dirty="0"/>
              <a:t> </a:t>
            </a:r>
            <a:r>
              <a:rPr lang="en-US" dirty="0" err="1"/>
              <a:t>промисловий</a:t>
            </a:r>
            <a:r>
              <a:rPr lang="en-US" dirty="0"/>
              <a:t> </a:t>
            </a:r>
            <a:r>
              <a:rPr lang="en-US" dirty="0" err="1"/>
              <a:t>струм</a:t>
            </a:r>
            <a:r>
              <a:rPr lang="en-US" dirty="0"/>
              <a:t> </a:t>
            </a:r>
            <a:r>
              <a:rPr lang="en-US" dirty="0" err="1"/>
              <a:t>починаючи</a:t>
            </a:r>
            <a:r>
              <a:rPr lang="en-US" dirty="0"/>
              <a:t> з </a:t>
            </a:r>
            <a:r>
              <a:rPr lang="en-US" dirty="0" err="1"/>
              <a:t>швидкості</a:t>
            </a:r>
            <a:r>
              <a:rPr lang="en-US" dirty="0"/>
              <a:t> </a:t>
            </a:r>
            <a:r>
              <a:rPr lang="en-US" dirty="0" err="1"/>
              <a:t>вітру</a:t>
            </a:r>
            <a:r>
              <a:rPr lang="en-US" dirty="0"/>
              <a:t> 5 м/с. </a:t>
            </a:r>
            <a:r>
              <a:rPr lang="en-US" dirty="0" err="1"/>
              <a:t>Якщо</a:t>
            </a:r>
            <a:r>
              <a:rPr lang="en-US" dirty="0"/>
              <a:t> </a:t>
            </a:r>
            <a:r>
              <a:rPr lang="en-US" dirty="0" err="1"/>
              <a:t>враховувати</a:t>
            </a:r>
            <a:r>
              <a:rPr lang="en-US" dirty="0"/>
              <a:t>, </a:t>
            </a:r>
            <a:r>
              <a:rPr lang="en-US" dirty="0" err="1"/>
              <a:t>що</a:t>
            </a:r>
            <a:r>
              <a:rPr lang="en-US" dirty="0"/>
              <a:t> </a:t>
            </a:r>
            <a:r>
              <a:rPr lang="en-US" dirty="0" err="1"/>
              <a:t>вони</a:t>
            </a:r>
            <a:r>
              <a:rPr lang="en-US" dirty="0"/>
              <a:t> </a:t>
            </a:r>
            <a:r>
              <a:rPr lang="en-US" dirty="0" err="1"/>
              <a:t>можуть</a:t>
            </a:r>
            <a:r>
              <a:rPr lang="en-US" dirty="0"/>
              <a:t> </a:t>
            </a:r>
            <a:r>
              <a:rPr lang="en-US" dirty="0" err="1"/>
              <a:t>використовувати</a:t>
            </a:r>
            <a:r>
              <a:rPr lang="en-US" dirty="0"/>
              <a:t> </a:t>
            </a:r>
            <a:r>
              <a:rPr lang="en-US" dirty="0" err="1"/>
              <a:t>енергію</a:t>
            </a:r>
            <a:r>
              <a:rPr lang="en-US" dirty="0"/>
              <a:t> </a:t>
            </a:r>
            <a:r>
              <a:rPr lang="en-US" dirty="0" err="1"/>
              <a:t>вітру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висоти</a:t>
            </a:r>
            <a:r>
              <a:rPr lang="en-US" dirty="0"/>
              <a:t> 50 м (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деякій</a:t>
            </a:r>
            <a:r>
              <a:rPr lang="en-US" dirty="0"/>
              <a:t> </a:t>
            </a:r>
            <a:r>
              <a:rPr lang="en-US" dirty="0" err="1"/>
              <a:t>висоті</a:t>
            </a:r>
            <a:r>
              <a:rPr lang="en-US" dirty="0"/>
              <a:t> </a:t>
            </a:r>
            <a:r>
              <a:rPr lang="en-US" dirty="0" err="1"/>
              <a:t>від</a:t>
            </a:r>
            <a:r>
              <a:rPr lang="en-US" dirty="0"/>
              <a:t> </a:t>
            </a:r>
            <a:r>
              <a:rPr lang="en-US" dirty="0" err="1"/>
              <a:t>поверхні</a:t>
            </a:r>
            <a:r>
              <a:rPr lang="en-US" dirty="0"/>
              <a:t> </a:t>
            </a:r>
            <a:r>
              <a:rPr lang="en-US" dirty="0" err="1"/>
              <a:t>швидкість</a:t>
            </a:r>
            <a:r>
              <a:rPr lang="en-US" dirty="0"/>
              <a:t> </a:t>
            </a:r>
            <a:r>
              <a:rPr lang="en-US" dirty="0" err="1"/>
              <a:t>вітру</a:t>
            </a:r>
            <a:r>
              <a:rPr lang="en-US" dirty="0"/>
              <a:t> </a:t>
            </a:r>
            <a:r>
              <a:rPr lang="en-US" dirty="0" err="1"/>
              <a:t>зростає</a:t>
            </a:r>
            <a:r>
              <a:rPr lang="en-US" dirty="0"/>
              <a:t>),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енергетичний</a:t>
            </a:r>
            <a:r>
              <a:rPr lang="en-US" dirty="0"/>
              <a:t> </a:t>
            </a:r>
            <a:r>
              <a:rPr lang="en-US" dirty="0" err="1"/>
              <a:t>потенціал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території</a:t>
            </a:r>
            <a:r>
              <a:rPr lang="en-US" dirty="0"/>
              <a:t> </a:t>
            </a:r>
            <a:r>
              <a:rPr lang="en-US" dirty="0" err="1"/>
              <a:t>України</a:t>
            </a:r>
            <a:r>
              <a:rPr lang="en-US" dirty="0"/>
              <a:t> </a:t>
            </a:r>
            <a:r>
              <a:rPr lang="en-US" dirty="0" err="1"/>
              <a:t>складає</a:t>
            </a:r>
            <a:r>
              <a:rPr lang="en-US" dirty="0"/>
              <a:t> </a:t>
            </a:r>
            <a:r>
              <a:rPr lang="en-US" dirty="0" err="1"/>
              <a:t>гігантську</a:t>
            </a:r>
            <a:r>
              <a:rPr lang="en-US" dirty="0"/>
              <a:t> </a:t>
            </a:r>
            <a:r>
              <a:rPr lang="en-US" dirty="0" err="1"/>
              <a:t>величину</a:t>
            </a:r>
            <a:r>
              <a:rPr lang="en-US" dirty="0"/>
              <a:t> - 330 </a:t>
            </a:r>
            <a:r>
              <a:rPr lang="en-US" dirty="0" err="1"/>
              <a:t>млрд</a:t>
            </a:r>
            <a:r>
              <a:rPr lang="en-US" dirty="0"/>
              <a:t>. </a:t>
            </a:r>
            <a:r>
              <a:rPr lang="en-US" dirty="0" err="1"/>
              <a:t>кВт</a:t>
            </a:r>
            <a:r>
              <a:rPr lang="en-US" dirty="0"/>
              <a:t> і </a:t>
            </a:r>
            <a:r>
              <a:rPr lang="en-US" dirty="0" err="1"/>
              <a:t>перевищує</a:t>
            </a:r>
            <a:r>
              <a:rPr lang="en-US" dirty="0"/>
              <a:t> </a:t>
            </a:r>
            <a:r>
              <a:rPr lang="en-US" dirty="0" err="1"/>
              <a:t>встановлену</a:t>
            </a:r>
            <a:r>
              <a:rPr lang="en-US" dirty="0"/>
              <a:t> </a:t>
            </a:r>
            <a:r>
              <a:rPr lang="en-US" dirty="0" err="1"/>
              <a:t>потужність</a:t>
            </a:r>
            <a:r>
              <a:rPr lang="en-US" dirty="0"/>
              <a:t> </a:t>
            </a:r>
            <a:r>
              <a:rPr lang="en-US" dirty="0" err="1"/>
              <a:t>електростанцій</a:t>
            </a:r>
            <a:r>
              <a:rPr lang="en-US" dirty="0"/>
              <a:t> </a:t>
            </a:r>
            <a:r>
              <a:rPr lang="en-US" dirty="0" err="1"/>
              <a:t>України</a:t>
            </a:r>
            <a:r>
              <a:rPr lang="en-US" dirty="0"/>
              <a:t> в 6 </a:t>
            </a:r>
            <a:r>
              <a:rPr lang="en-US" dirty="0" err="1"/>
              <a:t>тисяч</a:t>
            </a:r>
            <a:r>
              <a:rPr lang="en-US" dirty="0"/>
              <a:t> </a:t>
            </a:r>
            <a:r>
              <a:rPr lang="en-US" dirty="0" err="1"/>
              <a:t>разів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11755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Звіт</a:t>
            </a:r>
            <a:r>
              <a:rPr lang="en-US" sz="2400" dirty="0"/>
              <a:t> «</a:t>
            </a:r>
            <a:r>
              <a:rPr lang="en-US" sz="2400" dirty="0" err="1"/>
              <a:t>Укренерго</a:t>
            </a:r>
            <a:r>
              <a:rPr lang="en-US" sz="2400" dirty="0"/>
              <a:t>» з </a:t>
            </a:r>
            <a:r>
              <a:rPr lang="en-US" sz="2400" dirty="0" err="1"/>
              <a:t>оцінки</a:t>
            </a:r>
            <a:r>
              <a:rPr lang="en-US" sz="2400" dirty="0"/>
              <a:t> </a:t>
            </a:r>
            <a:r>
              <a:rPr lang="en-US" sz="2400" dirty="0" err="1"/>
              <a:t>відповідності</a:t>
            </a:r>
            <a:r>
              <a:rPr lang="en-US" sz="2400" dirty="0"/>
              <a:t> </a:t>
            </a:r>
            <a:r>
              <a:rPr lang="en-US" sz="2400" dirty="0" err="1"/>
              <a:t>генеруючих</a:t>
            </a:r>
            <a:r>
              <a:rPr lang="en-US" sz="2400" dirty="0"/>
              <a:t> </a:t>
            </a:r>
            <a:r>
              <a:rPr lang="en-US" sz="2400" dirty="0" err="1"/>
              <a:t>потужностей</a:t>
            </a:r>
            <a:r>
              <a:rPr lang="en-US" sz="2400" dirty="0"/>
              <a:t> у 2020 </a:t>
            </a:r>
            <a:r>
              <a:rPr lang="en-US" sz="2400" dirty="0" err="1"/>
              <a:t>році</a:t>
            </a:r>
            <a:r>
              <a:rPr lang="en-US" sz="2400" dirty="0"/>
              <a:t> </a:t>
            </a:r>
            <a:r>
              <a:rPr lang="en-US" sz="2400" dirty="0" err="1"/>
              <a:t>передбачає</a:t>
            </a:r>
            <a:r>
              <a:rPr lang="en-US" sz="2400" dirty="0"/>
              <a:t> </a:t>
            </a:r>
            <a:r>
              <a:rPr lang="en-US" sz="2400" dirty="0" err="1"/>
              <a:t>подальше</a:t>
            </a:r>
            <a:r>
              <a:rPr lang="en-US" sz="2400" dirty="0"/>
              <a:t> </a:t>
            </a:r>
            <a:r>
              <a:rPr lang="en-US" sz="2400" dirty="0" err="1"/>
              <a:t>зростання</a:t>
            </a:r>
            <a:r>
              <a:rPr lang="en-US" sz="2400" dirty="0"/>
              <a:t> </a:t>
            </a:r>
            <a:r>
              <a:rPr lang="en-US" sz="2400" dirty="0" err="1"/>
              <a:t>частки</a:t>
            </a:r>
            <a:r>
              <a:rPr lang="en-US" sz="2400" dirty="0"/>
              <a:t> </a:t>
            </a:r>
            <a:r>
              <a:rPr lang="en-US" sz="2400" dirty="0" err="1"/>
              <a:t>всіх</a:t>
            </a:r>
            <a:r>
              <a:rPr lang="en-US" sz="2400" dirty="0"/>
              <a:t> </a:t>
            </a:r>
            <a:r>
              <a:rPr lang="en-US" sz="2400" dirty="0" err="1"/>
              <a:t>видів</a:t>
            </a:r>
            <a:r>
              <a:rPr lang="en-US" sz="2400" dirty="0"/>
              <a:t> ВДЕ у </a:t>
            </a:r>
            <a:r>
              <a:rPr lang="en-US" sz="2400" dirty="0" err="1"/>
              <a:t>структурі</a:t>
            </a:r>
            <a:r>
              <a:rPr lang="en-US" sz="2400" dirty="0"/>
              <a:t> </a:t>
            </a:r>
            <a:r>
              <a:rPr lang="en-US" sz="2400" dirty="0" err="1"/>
              <a:t>виробництва</a:t>
            </a:r>
            <a:r>
              <a:rPr lang="en-US" sz="2400" dirty="0"/>
              <a:t> </a:t>
            </a:r>
            <a:r>
              <a:rPr lang="en-US" sz="2400" dirty="0" err="1"/>
              <a:t>електроенергії</a:t>
            </a:r>
            <a:r>
              <a:rPr lang="en-US" sz="2400" dirty="0"/>
              <a:t> </a:t>
            </a:r>
            <a:r>
              <a:rPr lang="en-US" sz="2400" dirty="0" err="1"/>
              <a:t>впродовж</a:t>
            </a:r>
            <a:r>
              <a:rPr lang="en-US" sz="2400" dirty="0"/>
              <a:t> 10-11 </a:t>
            </a:r>
            <a:r>
              <a:rPr lang="en-US" sz="2400" dirty="0" err="1"/>
              <a:t>років</a:t>
            </a:r>
            <a:r>
              <a:rPr lang="en-US" sz="2400" dirty="0"/>
              <a:t>. </a:t>
            </a:r>
            <a:r>
              <a:rPr lang="en-US" sz="2400" dirty="0" err="1"/>
              <a:t>Так</a:t>
            </a:r>
            <a:r>
              <a:rPr lang="en-US" sz="2400" dirty="0"/>
              <a:t> у 2020 </a:t>
            </a:r>
            <a:r>
              <a:rPr lang="en-US" sz="2400" dirty="0" err="1"/>
              <a:t>році</a:t>
            </a:r>
            <a:r>
              <a:rPr lang="en-US" sz="2400" dirty="0"/>
              <a:t> </a:t>
            </a:r>
            <a:r>
              <a:rPr lang="en-US" sz="2400" dirty="0" err="1"/>
              <a:t>вона</a:t>
            </a:r>
            <a:r>
              <a:rPr lang="en-US" sz="2400" dirty="0"/>
              <a:t> </a:t>
            </a:r>
            <a:r>
              <a:rPr lang="en-US" sz="2400" dirty="0" err="1"/>
              <a:t>збільшилася</a:t>
            </a:r>
            <a:r>
              <a:rPr lang="en-US" sz="2400" dirty="0"/>
              <a:t> </a:t>
            </a:r>
            <a:r>
              <a:rPr lang="en-US" sz="2400" dirty="0" err="1"/>
              <a:t>вдвічі</a:t>
            </a:r>
            <a:r>
              <a:rPr lang="en-US" sz="2400" dirty="0"/>
              <a:t> у </a:t>
            </a:r>
            <a:r>
              <a:rPr lang="en-US" sz="2400" dirty="0" err="1"/>
              <a:t>порівнянні</a:t>
            </a:r>
            <a:r>
              <a:rPr lang="en-US" sz="2400" dirty="0"/>
              <a:t> з </a:t>
            </a:r>
            <a:r>
              <a:rPr lang="en-US" sz="2400" dirty="0" err="1"/>
              <a:t>попереднім</a:t>
            </a:r>
            <a:r>
              <a:rPr lang="en-US" sz="2400" dirty="0"/>
              <a:t> </a:t>
            </a:r>
            <a:r>
              <a:rPr lang="en-US" sz="2400" dirty="0" err="1"/>
              <a:t>роком</a:t>
            </a:r>
            <a:r>
              <a:rPr lang="en-US" sz="2400" dirty="0"/>
              <a:t> (з 3,5% у 2019 </a:t>
            </a:r>
            <a:r>
              <a:rPr lang="en-US" sz="2400" dirty="0" err="1"/>
              <a:t>до</a:t>
            </a:r>
            <a:r>
              <a:rPr lang="en-US" sz="2400" dirty="0"/>
              <a:t> 7,39% у 2020 р.). У </a:t>
            </a:r>
            <a:r>
              <a:rPr lang="en-US" sz="2400" dirty="0" err="1"/>
              <a:t>наступні</a:t>
            </a:r>
            <a:r>
              <a:rPr lang="en-US" sz="2400" dirty="0"/>
              <a:t> </a:t>
            </a:r>
            <a:r>
              <a:rPr lang="en-US" sz="2400" dirty="0" err="1"/>
              <a:t>три</a:t>
            </a:r>
            <a:r>
              <a:rPr lang="en-US" sz="2400" dirty="0"/>
              <a:t> </a:t>
            </a:r>
            <a:r>
              <a:rPr lang="en-US" sz="2400" dirty="0" err="1"/>
              <a:t>роки</a:t>
            </a:r>
            <a:r>
              <a:rPr lang="en-US" sz="2400" dirty="0"/>
              <a:t> (2021-2023) </a:t>
            </a:r>
            <a:r>
              <a:rPr lang="en-US" sz="2400" dirty="0" err="1"/>
              <a:t>тенденція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зростання</a:t>
            </a:r>
            <a:r>
              <a:rPr lang="en-US" sz="2400" dirty="0"/>
              <a:t> </a:t>
            </a:r>
            <a:r>
              <a:rPr lang="en-US" sz="2400" dirty="0" err="1"/>
              <a:t>має</a:t>
            </a:r>
            <a:r>
              <a:rPr lang="en-US" sz="2400" dirty="0"/>
              <a:t> </a:t>
            </a:r>
            <a:r>
              <a:rPr lang="en-US" sz="2400" dirty="0" err="1"/>
              <a:t>зберігатися</a:t>
            </a:r>
            <a:r>
              <a:rPr lang="en-US" sz="2400" dirty="0"/>
              <a:t>, </a:t>
            </a:r>
            <a:r>
              <a:rPr lang="en-US" sz="2400" dirty="0" err="1"/>
              <a:t>хоча</a:t>
            </a:r>
            <a:r>
              <a:rPr lang="en-US" sz="2400" dirty="0"/>
              <a:t> </a:t>
            </a:r>
            <a:r>
              <a:rPr lang="en-US" sz="2400" dirty="0" err="1"/>
              <a:t>прогнозується</a:t>
            </a:r>
            <a:r>
              <a:rPr lang="en-US" sz="2400" dirty="0"/>
              <a:t>, </a:t>
            </a:r>
            <a:r>
              <a:rPr lang="en-US" sz="2400" dirty="0" err="1"/>
              <a:t>що</a:t>
            </a:r>
            <a:r>
              <a:rPr lang="en-US" sz="2400" dirty="0"/>
              <a:t> </a:t>
            </a:r>
            <a:r>
              <a:rPr lang="en-US" sz="2400" dirty="0" err="1"/>
              <a:t>його</a:t>
            </a:r>
            <a:r>
              <a:rPr lang="en-US" sz="2400" dirty="0"/>
              <a:t> </a:t>
            </a:r>
            <a:r>
              <a:rPr lang="en-US" sz="2400" dirty="0" err="1"/>
              <a:t>темпи</a:t>
            </a:r>
            <a:r>
              <a:rPr lang="en-US" sz="2400" dirty="0"/>
              <a:t> </a:t>
            </a:r>
            <a:r>
              <a:rPr lang="en-US" sz="2400" dirty="0" err="1"/>
              <a:t>будуть</a:t>
            </a:r>
            <a:r>
              <a:rPr lang="en-US" sz="2400" dirty="0"/>
              <a:t> </a:t>
            </a:r>
            <a:r>
              <a:rPr lang="en-US" sz="2400" dirty="0" err="1"/>
              <a:t>значно</a:t>
            </a:r>
            <a:r>
              <a:rPr lang="en-US" sz="2400" dirty="0"/>
              <a:t> </a:t>
            </a:r>
            <a:r>
              <a:rPr lang="en-US" sz="2400" dirty="0" err="1"/>
              <a:t>меншими</a:t>
            </a:r>
            <a:r>
              <a:rPr lang="en-US" sz="2400" dirty="0"/>
              <a:t> (</a:t>
            </a:r>
            <a:r>
              <a:rPr lang="en-US" sz="2400" dirty="0" err="1"/>
              <a:t>зниження</a:t>
            </a:r>
            <a:r>
              <a:rPr lang="en-US" sz="2400" dirty="0"/>
              <a:t> </a:t>
            </a:r>
            <a:r>
              <a:rPr lang="en-US" sz="2400" dirty="0" err="1"/>
              <a:t>темпів</a:t>
            </a:r>
            <a:r>
              <a:rPr lang="en-US" sz="2400" dirty="0"/>
              <a:t> </a:t>
            </a:r>
            <a:r>
              <a:rPr lang="en-US" sz="2400" dirty="0" err="1"/>
              <a:t>від</a:t>
            </a:r>
            <a:r>
              <a:rPr lang="en-US" sz="2400" dirty="0"/>
              <a:t> 16% у 2022 </a:t>
            </a:r>
            <a:r>
              <a:rPr lang="en-US" sz="2400" dirty="0" err="1"/>
              <a:t>році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2,4 у 2031 р.).</a:t>
            </a:r>
          </a:p>
          <a:p>
            <a:r>
              <a:rPr lang="en-US" sz="2400" dirty="0"/>
              <a:t>У </a:t>
            </a:r>
            <a:r>
              <a:rPr lang="en-US" sz="2400" dirty="0" err="1"/>
              <a:t>перспективі</a:t>
            </a:r>
            <a:r>
              <a:rPr lang="en-US" sz="2400" dirty="0"/>
              <a:t> ВДЕ </a:t>
            </a:r>
            <a:r>
              <a:rPr lang="en-US" sz="2400" dirty="0" err="1"/>
              <a:t>мають</a:t>
            </a:r>
            <a:r>
              <a:rPr lang="en-US" sz="2400" dirty="0"/>
              <a:t> </a:t>
            </a:r>
            <a:r>
              <a:rPr lang="en-US" sz="2400" dirty="0" err="1"/>
              <a:t>частково</a:t>
            </a:r>
            <a:r>
              <a:rPr lang="en-US" sz="2400" dirty="0"/>
              <a:t> </a:t>
            </a:r>
            <a:r>
              <a:rPr lang="en-US" sz="2400" dirty="0" err="1"/>
              <a:t>замінити</a:t>
            </a:r>
            <a:r>
              <a:rPr lang="en-US" sz="2400" dirty="0"/>
              <a:t> </a:t>
            </a:r>
            <a:r>
              <a:rPr lang="en-US" sz="2400" dirty="0" err="1"/>
              <a:t>електроенергію</a:t>
            </a:r>
            <a:r>
              <a:rPr lang="en-US" sz="2400" dirty="0"/>
              <a:t> з </a:t>
            </a:r>
            <a:r>
              <a:rPr lang="en-US" sz="2400" dirty="0" err="1"/>
              <a:t>вугільних</a:t>
            </a:r>
            <a:r>
              <a:rPr lang="en-US" sz="2400" dirty="0"/>
              <a:t> ТЕС, </a:t>
            </a:r>
            <a:r>
              <a:rPr lang="en-US" sz="2400" dirty="0" err="1"/>
              <a:t>які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прогнозом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2031 </a:t>
            </a:r>
            <a:r>
              <a:rPr lang="en-US" sz="2400" dirty="0" err="1"/>
              <a:t>року</a:t>
            </a:r>
            <a:r>
              <a:rPr lang="en-US" sz="2400" dirty="0"/>
              <a:t> </a:t>
            </a:r>
            <a:r>
              <a:rPr lang="en-US" sz="2400" dirty="0" err="1"/>
              <a:t>зменшать</a:t>
            </a:r>
            <a:r>
              <a:rPr lang="en-US" sz="2400" dirty="0"/>
              <a:t> </a:t>
            </a:r>
            <a:r>
              <a:rPr lang="en-US" sz="2400" dirty="0" err="1"/>
              <a:t>свої</a:t>
            </a:r>
            <a:r>
              <a:rPr lang="en-US" sz="2400" dirty="0"/>
              <a:t> </a:t>
            </a:r>
            <a:r>
              <a:rPr lang="en-US" sz="2400" dirty="0" err="1"/>
              <a:t>обсяги</a:t>
            </a:r>
            <a:r>
              <a:rPr lang="en-US" sz="2400" dirty="0"/>
              <a:t> </a:t>
            </a:r>
            <a:r>
              <a:rPr lang="en-US" sz="2400" dirty="0" err="1"/>
              <a:t>виробництва</a:t>
            </a:r>
            <a:r>
              <a:rPr lang="en-US" sz="2400" dirty="0"/>
              <a:t> </a:t>
            </a:r>
            <a:r>
              <a:rPr lang="en-US" sz="2400" dirty="0" err="1"/>
              <a:t>електроенергії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майже</a:t>
            </a:r>
            <a:r>
              <a:rPr lang="en-US" sz="2400" dirty="0"/>
              <a:t> 12%. </a:t>
            </a:r>
            <a:r>
              <a:rPr lang="en-US" sz="2400" dirty="0" err="1"/>
              <a:t>Реалізація</a:t>
            </a:r>
            <a:r>
              <a:rPr lang="en-US" sz="2400" dirty="0"/>
              <a:t> </a:t>
            </a:r>
            <a:r>
              <a:rPr lang="en-US" sz="2400" dirty="0" err="1"/>
              <a:t>такого</a:t>
            </a:r>
            <a:r>
              <a:rPr lang="en-US" sz="2400" dirty="0"/>
              <a:t> </a:t>
            </a:r>
            <a:r>
              <a:rPr lang="en-US" sz="2400" dirty="0" err="1"/>
              <a:t>сценарію</a:t>
            </a:r>
            <a:r>
              <a:rPr lang="en-US" sz="2400" dirty="0"/>
              <a:t> </a:t>
            </a:r>
            <a:r>
              <a:rPr lang="en-US" sz="2400" dirty="0" err="1"/>
              <a:t>розвитку</a:t>
            </a:r>
            <a:r>
              <a:rPr lang="en-US" sz="2400" dirty="0"/>
              <a:t> ВДЕ в </a:t>
            </a:r>
            <a:r>
              <a:rPr lang="en-US" sz="2400" dirty="0" err="1"/>
              <a:t>Україні</a:t>
            </a:r>
            <a:r>
              <a:rPr lang="en-US" sz="2400" dirty="0"/>
              <a:t> </a:t>
            </a:r>
            <a:r>
              <a:rPr lang="en-US" sz="2400" dirty="0" err="1"/>
              <a:t>вимагає</a:t>
            </a:r>
            <a:r>
              <a:rPr lang="en-US" sz="2400" dirty="0"/>
              <a:t> </a:t>
            </a:r>
            <a:r>
              <a:rPr lang="en-US" sz="2400" dirty="0" err="1"/>
              <a:t>підвищення</a:t>
            </a:r>
            <a:r>
              <a:rPr lang="en-US" sz="2400" dirty="0"/>
              <a:t> </a:t>
            </a:r>
            <a:r>
              <a:rPr lang="en-US" sz="2400" dirty="0" err="1"/>
              <a:t>гнучкості</a:t>
            </a:r>
            <a:r>
              <a:rPr lang="en-US" sz="2400" dirty="0"/>
              <a:t> </a:t>
            </a:r>
            <a:r>
              <a:rPr lang="en-US" sz="2400" dirty="0" err="1"/>
              <a:t>енергосистеми</a:t>
            </a:r>
            <a:r>
              <a:rPr lang="en-US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3"/>
          <a:stretch/>
        </p:blipFill>
        <p:spPr>
          <a:xfrm>
            <a:off x="4306084" y="0"/>
            <a:ext cx="3579831" cy="25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2136339"/>
            <a:ext cx="11087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Енергетичною</a:t>
            </a:r>
            <a:r>
              <a:rPr lang="en-US" sz="2800" dirty="0"/>
              <a:t> </a:t>
            </a:r>
            <a:r>
              <a:rPr lang="en-US" sz="2800" dirty="0" err="1"/>
              <a:t>стратегією</a:t>
            </a:r>
            <a:r>
              <a:rPr lang="en-US" sz="2800" dirty="0"/>
              <a:t> </a:t>
            </a:r>
            <a:r>
              <a:rPr lang="en-US" sz="2800" dirty="0" err="1"/>
              <a:t>України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2035 </a:t>
            </a:r>
            <a:r>
              <a:rPr lang="en-US" sz="2800" dirty="0" err="1"/>
              <a:t>року</a:t>
            </a:r>
            <a:r>
              <a:rPr lang="en-US" sz="2800" dirty="0"/>
              <a:t>, </a:t>
            </a:r>
            <a:r>
              <a:rPr lang="en-US" sz="2800" dirty="0" err="1"/>
              <a:t>прийнятою</a:t>
            </a:r>
            <a:r>
              <a:rPr lang="en-US" sz="2800" dirty="0"/>
              <a:t> у </a:t>
            </a:r>
            <a:r>
              <a:rPr lang="en-US" sz="2800" dirty="0" err="1"/>
              <a:t>серпні</a:t>
            </a:r>
            <a:r>
              <a:rPr lang="en-US" sz="2800" dirty="0"/>
              <a:t> 2017 </a:t>
            </a:r>
            <a:r>
              <a:rPr lang="en-US" sz="2800" dirty="0" err="1"/>
              <a:t>року</a:t>
            </a:r>
            <a:r>
              <a:rPr lang="en-US" sz="2800" dirty="0"/>
              <a:t>, </a:t>
            </a:r>
            <a:r>
              <a:rPr lang="en-US" sz="2800" dirty="0" err="1"/>
              <a:t>передбачається</a:t>
            </a:r>
            <a:r>
              <a:rPr lang="en-US" sz="2800" dirty="0"/>
              <a:t> </a:t>
            </a:r>
            <a:r>
              <a:rPr lang="en-US" sz="2800" dirty="0" err="1"/>
              <a:t>підвищення</a:t>
            </a:r>
            <a:r>
              <a:rPr lang="en-US" sz="2800" dirty="0"/>
              <a:t> </a:t>
            </a:r>
            <a:r>
              <a:rPr lang="en-US" sz="2800" dirty="0" err="1"/>
              <a:t>енергоефективності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використання</a:t>
            </a:r>
            <a:r>
              <a:rPr lang="en-US" sz="2800" dirty="0"/>
              <a:t> </a:t>
            </a:r>
            <a:r>
              <a:rPr lang="en-US" sz="2800" dirty="0" err="1"/>
              <a:t>енергії</a:t>
            </a:r>
            <a:r>
              <a:rPr lang="en-US" sz="2800" dirty="0"/>
              <a:t> </a:t>
            </a:r>
            <a:r>
              <a:rPr lang="en-US" sz="2800" dirty="0" err="1"/>
              <a:t>із</a:t>
            </a:r>
            <a:r>
              <a:rPr lang="en-US" sz="2800" dirty="0"/>
              <a:t> </a:t>
            </a:r>
            <a:r>
              <a:rPr lang="en-US" sz="2800" dirty="0" err="1"/>
              <a:t>відновлювальних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альтернативних</a:t>
            </a:r>
            <a:r>
              <a:rPr lang="en-US" sz="2800" dirty="0"/>
              <a:t> </a:t>
            </a:r>
            <a:r>
              <a:rPr lang="en-US" sz="2800" dirty="0" err="1"/>
              <a:t>джерел</a:t>
            </a:r>
            <a:r>
              <a:rPr lang="en-US" sz="2800" dirty="0"/>
              <a:t>. </a:t>
            </a:r>
            <a:r>
              <a:rPr lang="en-US" sz="2800" dirty="0" err="1"/>
              <a:t>Впровадження</a:t>
            </a:r>
            <a:r>
              <a:rPr lang="en-US" sz="2800" dirty="0"/>
              <a:t> </a:t>
            </a:r>
            <a:r>
              <a:rPr lang="en-US" sz="2800" dirty="0" err="1"/>
              <a:t>заходів</a:t>
            </a:r>
            <a:r>
              <a:rPr lang="en-US" sz="2800" dirty="0"/>
              <a:t> </a:t>
            </a:r>
            <a:r>
              <a:rPr lang="en-US" sz="2800" dirty="0" err="1"/>
              <a:t>із</a:t>
            </a:r>
            <a:r>
              <a:rPr lang="en-US" sz="2800" dirty="0"/>
              <a:t> </a:t>
            </a:r>
            <a:r>
              <a:rPr lang="en-US" sz="2800" dirty="0" err="1"/>
              <a:t>запобігання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адаптації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зміни</a:t>
            </a:r>
            <a:r>
              <a:rPr lang="en-US" sz="2800" dirty="0"/>
              <a:t> </a:t>
            </a:r>
            <a:r>
              <a:rPr lang="en-US" sz="2800" dirty="0" err="1"/>
              <a:t>клімату</a:t>
            </a:r>
            <a:r>
              <a:rPr lang="en-US" sz="2800" dirty="0"/>
              <a:t> </a:t>
            </a:r>
            <a:r>
              <a:rPr lang="en-US" sz="2800" dirty="0" err="1"/>
              <a:t>визначається</a:t>
            </a:r>
            <a:r>
              <a:rPr lang="en-US" sz="2800" dirty="0"/>
              <a:t> </a:t>
            </a:r>
            <a:r>
              <a:rPr lang="en-US" sz="2800" dirty="0" err="1"/>
              <a:t>як</a:t>
            </a:r>
            <a:r>
              <a:rPr lang="en-US" sz="2800" dirty="0"/>
              <a:t> </a:t>
            </a:r>
            <a:r>
              <a:rPr lang="en-US" sz="2800" dirty="0" err="1"/>
              <a:t>один</a:t>
            </a:r>
            <a:r>
              <a:rPr lang="en-US" sz="2800" dirty="0"/>
              <a:t> </a:t>
            </a:r>
            <a:r>
              <a:rPr lang="en-US" sz="2800" dirty="0" err="1"/>
              <a:t>із</a:t>
            </a:r>
            <a:r>
              <a:rPr lang="en-US" sz="2800" dirty="0"/>
              <a:t> </a:t>
            </a:r>
            <a:r>
              <a:rPr lang="en-US" sz="2800" dirty="0" err="1"/>
              <a:t>пріоритетів</a:t>
            </a:r>
            <a:r>
              <a:rPr lang="en-US" sz="2800" dirty="0"/>
              <a:t> </a:t>
            </a:r>
            <a:r>
              <a:rPr lang="en-US" sz="2800" dirty="0" err="1"/>
              <a:t>розвитку</a:t>
            </a:r>
            <a:r>
              <a:rPr lang="en-US" sz="2800" dirty="0"/>
              <a:t> </a:t>
            </a:r>
            <a:r>
              <a:rPr lang="en-US" sz="2800" dirty="0" err="1"/>
              <a:t>енергетики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Згідно</a:t>
            </a:r>
            <a:r>
              <a:rPr lang="en-US" sz="2800" dirty="0"/>
              <a:t> з </a:t>
            </a:r>
            <a:r>
              <a:rPr lang="en-US" sz="2800" dirty="0" err="1"/>
              <a:t>документом</a:t>
            </a:r>
            <a:r>
              <a:rPr lang="en-US" sz="2800" dirty="0"/>
              <a:t>, </a:t>
            </a:r>
            <a:r>
              <a:rPr lang="en-US" sz="2800" dirty="0" err="1"/>
              <a:t>до</a:t>
            </a:r>
            <a:r>
              <a:rPr lang="en-US" sz="2800" dirty="0"/>
              <a:t> 2025 </a:t>
            </a:r>
            <a:r>
              <a:rPr lang="en-US" sz="2800" dirty="0" err="1"/>
              <a:t>року</a:t>
            </a:r>
            <a:r>
              <a:rPr lang="en-US" sz="2800" dirty="0"/>
              <a:t> </a:t>
            </a:r>
            <a:r>
              <a:rPr lang="en-US" sz="2800" dirty="0" err="1"/>
              <a:t>частка</a:t>
            </a:r>
            <a:r>
              <a:rPr lang="en-US" sz="2800" dirty="0"/>
              <a:t> ВДЕ в </a:t>
            </a:r>
            <a:r>
              <a:rPr lang="en-US" sz="2800" dirty="0" err="1"/>
              <a:t>енергетичній</a:t>
            </a:r>
            <a:r>
              <a:rPr lang="en-US" sz="2800" dirty="0"/>
              <a:t> </a:t>
            </a:r>
            <a:r>
              <a:rPr lang="en-US" sz="2800" dirty="0" err="1"/>
              <a:t>системі</a:t>
            </a:r>
            <a:r>
              <a:rPr lang="en-US" sz="2800" dirty="0"/>
              <a:t> </a:t>
            </a:r>
            <a:r>
              <a:rPr lang="en-US" sz="2800" dirty="0" err="1"/>
              <a:t>України</a:t>
            </a:r>
            <a:r>
              <a:rPr lang="en-US" sz="2800" dirty="0"/>
              <a:t> </a:t>
            </a:r>
            <a:r>
              <a:rPr lang="en-US" sz="2800" dirty="0" err="1"/>
              <a:t>повинна</a:t>
            </a:r>
            <a:r>
              <a:rPr lang="en-US" sz="2800" dirty="0"/>
              <a:t> </a:t>
            </a:r>
            <a:r>
              <a:rPr lang="en-US" sz="2800" dirty="0" err="1"/>
              <a:t>складати</a:t>
            </a:r>
            <a:r>
              <a:rPr lang="en-US" sz="2800" dirty="0"/>
              <a:t> 12%, а </a:t>
            </a:r>
            <a:r>
              <a:rPr lang="en-US" sz="2800" dirty="0" err="1"/>
              <a:t>до</a:t>
            </a:r>
            <a:r>
              <a:rPr lang="en-US" sz="2800" dirty="0"/>
              <a:t> 2035 </a:t>
            </a:r>
            <a:r>
              <a:rPr lang="en-US" sz="2800" dirty="0" err="1"/>
              <a:t>року</a:t>
            </a:r>
            <a:r>
              <a:rPr lang="en-US" sz="2800" dirty="0"/>
              <a:t> – </a:t>
            </a: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менше</a:t>
            </a:r>
            <a:r>
              <a:rPr lang="en-US" sz="2800" dirty="0"/>
              <a:t> 25%.</a:t>
            </a:r>
          </a:p>
        </p:txBody>
      </p:sp>
    </p:spTree>
    <p:extLst>
      <p:ext uri="{BB962C8B-B14F-4D97-AF65-F5344CB8AC3E}">
        <p14:creationId xmlns:p14="http://schemas.microsoft.com/office/powerpoint/2010/main" val="19708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1816990"/>
            <a:ext cx="1143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речі</a:t>
            </a:r>
            <a:r>
              <a:rPr lang="en-US" sz="2800" dirty="0"/>
              <a:t>, </a:t>
            </a:r>
            <a:r>
              <a:rPr lang="en-US" sz="2800" dirty="0" err="1"/>
              <a:t>реальний</a:t>
            </a:r>
            <a:r>
              <a:rPr lang="en-US" sz="2800" dirty="0"/>
              <a:t> </a:t>
            </a:r>
            <a:r>
              <a:rPr lang="en-US" sz="2800" dirty="0" err="1"/>
              <a:t>вітропотенціал</a:t>
            </a:r>
            <a:r>
              <a:rPr lang="en-US" sz="2800" dirty="0"/>
              <a:t> </a:t>
            </a:r>
            <a:r>
              <a:rPr lang="en-US" sz="2800" dirty="0" err="1"/>
              <a:t>України</a:t>
            </a:r>
            <a:r>
              <a:rPr lang="en-US" sz="2800" dirty="0"/>
              <a:t> </a:t>
            </a:r>
            <a:r>
              <a:rPr lang="en-US" sz="2800" dirty="0" err="1"/>
              <a:t>вдалося</a:t>
            </a:r>
            <a:r>
              <a:rPr lang="en-US" sz="2800" dirty="0"/>
              <a:t> </a:t>
            </a:r>
            <a:r>
              <a:rPr lang="en-US" sz="2800" dirty="0" err="1"/>
              <a:t>встановити</a:t>
            </a:r>
            <a:r>
              <a:rPr lang="en-US" sz="2800" dirty="0"/>
              <a:t> </a:t>
            </a:r>
            <a:r>
              <a:rPr lang="en-US" sz="2800" dirty="0" err="1"/>
              <a:t>завдяки</a:t>
            </a:r>
            <a:r>
              <a:rPr lang="en-US" sz="2800" dirty="0"/>
              <a:t> </a:t>
            </a:r>
            <a:r>
              <a:rPr lang="en-US" sz="2800" dirty="0" err="1"/>
              <a:t>дослідженням</a:t>
            </a:r>
            <a:r>
              <a:rPr lang="en-US" sz="2800" dirty="0"/>
              <a:t> </a:t>
            </a:r>
            <a:r>
              <a:rPr lang="en-US" sz="2800" dirty="0" err="1"/>
              <a:t>інститутів</a:t>
            </a:r>
            <a:r>
              <a:rPr lang="en-US" sz="2800" dirty="0"/>
              <a:t> НАНУ. </a:t>
            </a:r>
            <a:r>
              <a:rPr lang="en-US" sz="2800" dirty="0" err="1"/>
              <a:t>Складений</a:t>
            </a:r>
            <a:r>
              <a:rPr lang="en-US" sz="2800" dirty="0"/>
              <a:t> </a:t>
            </a:r>
            <a:r>
              <a:rPr lang="en-US" sz="2800" dirty="0" err="1"/>
              <a:t>навіть</a:t>
            </a:r>
            <a:r>
              <a:rPr lang="en-US" sz="2800" dirty="0"/>
              <a:t> </a:t>
            </a:r>
            <a:r>
              <a:rPr lang="en-US" sz="2800" dirty="0" err="1"/>
              <a:t>прогноз</a:t>
            </a:r>
            <a:r>
              <a:rPr lang="en-US" sz="2800" dirty="0"/>
              <a:t> </a:t>
            </a:r>
            <a:r>
              <a:rPr lang="en-US" sz="2800" dirty="0" err="1"/>
              <a:t>підвищення</a:t>
            </a:r>
            <a:r>
              <a:rPr lang="en-US" sz="2800" dirty="0"/>
              <a:t> </a:t>
            </a:r>
            <a:r>
              <a:rPr lang="en-US" sz="2800" dirty="0" err="1"/>
              <a:t>цього</a:t>
            </a:r>
            <a:r>
              <a:rPr lang="en-US" sz="2800" dirty="0"/>
              <a:t> </a:t>
            </a:r>
            <a:r>
              <a:rPr lang="en-US" sz="2800" dirty="0" err="1"/>
              <a:t>потенціалу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території</a:t>
            </a:r>
            <a:r>
              <a:rPr lang="en-US" sz="2800" dirty="0"/>
              <a:t> </a:t>
            </a:r>
            <a:r>
              <a:rPr lang="en-US" sz="2800" dirty="0" err="1"/>
              <a:t>країни</a:t>
            </a:r>
            <a:r>
              <a:rPr lang="en-US" sz="2800" dirty="0"/>
              <a:t>, </a:t>
            </a:r>
            <a:r>
              <a:rPr lang="en-US" sz="2800" dirty="0" err="1"/>
              <a:t>який</a:t>
            </a:r>
            <a:r>
              <a:rPr lang="en-US" sz="2800" dirty="0"/>
              <a:t> </a:t>
            </a:r>
            <a:r>
              <a:rPr lang="en-US" sz="2800" dirty="0" err="1"/>
              <a:t>цілком</a:t>
            </a:r>
            <a:r>
              <a:rPr lang="en-US" sz="2800" dirty="0"/>
              <a:t> </a:t>
            </a:r>
            <a:r>
              <a:rPr lang="en-US" sz="2800" dirty="0" err="1"/>
              <a:t>підтверджує</a:t>
            </a:r>
            <a:r>
              <a:rPr lang="en-US" sz="2800" dirty="0"/>
              <a:t> </a:t>
            </a:r>
            <a:r>
              <a:rPr lang="en-US" sz="2800" dirty="0" err="1"/>
              <a:t>доцільність</a:t>
            </a:r>
            <a:r>
              <a:rPr lang="en-US" sz="2800" dirty="0"/>
              <a:t> </a:t>
            </a:r>
            <a:r>
              <a:rPr lang="en-US" sz="2800" dirty="0" err="1"/>
              <a:t>розпочатої</a:t>
            </a:r>
            <a:r>
              <a:rPr lang="en-US" sz="2800" dirty="0"/>
              <a:t> </a:t>
            </a:r>
            <a:r>
              <a:rPr lang="en-US" sz="2800" dirty="0" err="1"/>
              <a:t>програми</a:t>
            </a:r>
            <a:r>
              <a:rPr lang="en-US" sz="2800" dirty="0"/>
              <a:t> </a:t>
            </a:r>
            <a:r>
              <a:rPr lang="en-US" sz="2800" dirty="0" err="1"/>
              <a:t>будівництва</a:t>
            </a:r>
            <a:r>
              <a:rPr lang="en-US" sz="2800" dirty="0"/>
              <a:t> ВЕС.</a:t>
            </a:r>
          </a:p>
          <a:p>
            <a:pPr algn="just"/>
            <a:r>
              <a:rPr lang="en-US" sz="2800" dirty="0"/>
              <a:t>У </a:t>
            </a:r>
            <a:r>
              <a:rPr lang="en-US" sz="2800" dirty="0" err="1"/>
              <a:t>світі</a:t>
            </a:r>
            <a:r>
              <a:rPr lang="en-US" sz="2800" dirty="0"/>
              <a:t> </a:t>
            </a:r>
            <a:r>
              <a:rPr lang="en-US" sz="2800" dirty="0" err="1"/>
              <a:t>Україна</a:t>
            </a:r>
            <a:r>
              <a:rPr lang="en-US" sz="2800" dirty="0"/>
              <a:t> </a:t>
            </a:r>
            <a:r>
              <a:rPr lang="en-US" sz="2800" dirty="0" err="1"/>
              <a:t>займає</a:t>
            </a:r>
            <a:r>
              <a:rPr lang="en-US" sz="2800" dirty="0"/>
              <a:t> 14 </a:t>
            </a:r>
            <a:r>
              <a:rPr lang="en-US" sz="2800" dirty="0" err="1"/>
              <a:t>місце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встановленою</a:t>
            </a:r>
            <a:r>
              <a:rPr lang="en-US" sz="2800" dirty="0"/>
              <a:t> </a:t>
            </a:r>
            <a:r>
              <a:rPr lang="en-US" sz="2800" dirty="0" err="1"/>
              <a:t>потужністю</a:t>
            </a:r>
            <a:r>
              <a:rPr lang="en-US" sz="2800" dirty="0"/>
              <a:t> </a:t>
            </a:r>
            <a:r>
              <a:rPr lang="en-US" sz="2800" dirty="0" err="1"/>
              <a:t>вітроагрегатів</a:t>
            </a:r>
            <a:r>
              <a:rPr lang="en-US" sz="2800" dirty="0"/>
              <a:t>.</a:t>
            </a:r>
            <a:endParaRPr lang="uk-UA" sz="2800" dirty="0"/>
          </a:p>
          <a:p>
            <a:pPr algn="just"/>
            <a:r>
              <a:rPr lang="uk-UA" sz="2800" dirty="0"/>
              <a:t>Чи втримаємо ми це місце </a:t>
            </a:r>
            <a:r>
              <a:rPr lang="uk-UA" sz="2800" dirty="0" err="1"/>
              <a:t>залижить</a:t>
            </a:r>
            <a:r>
              <a:rPr lang="uk-UA" sz="2800" dirty="0"/>
              <a:t> від того, як закінчиться війна і настільки постраждають ВЕС після </a:t>
            </a:r>
            <a:r>
              <a:rPr lang="uk-UA" sz="2800" dirty="0" err="1"/>
              <a:t>деокупації</a:t>
            </a:r>
            <a:r>
              <a:rPr lang="uk-UA" sz="2800" dirty="0"/>
              <a:t> Півдня.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12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3691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Дякую за увагу!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345635"/>
            <a:ext cx="8319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Сила вітру одне з найстародавніших використовуваних людством джерел енергії. Сила вітру використовувалася мореплавцями ще за 3 500 років до н.е.</a:t>
            </a:r>
          </a:p>
          <a:p>
            <a:pPr algn="just"/>
            <a:r>
              <a:rPr lang="uk-UA" sz="2800" dirty="0"/>
              <a:t>В Китаї прості вітряки були поширеним явищем 2 200 років тому.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2782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Трішки з історії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91" y="1562707"/>
            <a:ext cx="3634409" cy="52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2086"/>
            <a:ext cx="12192000" cy="30214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dirty="0"/>
              <a:t>Через поступове зменшення невідновлюваних ресурсів людство замислювалося над їх заміною.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dirty="0"/>
              <a:t>На допомогу приходять поновлювальні(альтернативні) джерела енергії.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dirty="0"/>
              <a:t>Одним з них є вітрова енергія.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3450" y="518147"/>
            <a:ext cx="9525000" cy="384430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uk-UA" sz="3000" dirty="0">
                <a:solidFill>
                  <a:schemeClr val="tx1"/>
                </a:solidFill>
              </a:rPr>
              <a:t>Переваги вітрової енергії: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chemeClr val="tx1"/>
                </a:solidFill>
              </a:rPr>
              <a:t>Практично невичерпні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chemeClr val="tx1"/>
                </a:solidFill>
              </a:rPr>
              <a:t>Не забруднюють довкілля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chemeClr val="tx1"/>
                </a:solidFill>
              </a:rPr>
              <a:t>Розміщення у віддалених і важкодоступних місцях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chemeClr val="tx1"/>
                </a:solidFill>
              </a:rPr>
              <a:t>Мінімум обслуговуючого персоналу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chemeClr val="tx1"/>
                </a:solidFill>
              </a:rPr>
              <a:t>Автономність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225" y="768349"/>
            <a:ext cx="9915526" cy="279400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В той же час недоліки вітрової енергії: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Висока собівартість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Нерівномірна і непостійна робота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Шум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Довготривалий термін окупності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8052"/>
            <a:ext cx="12039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Перша ВЕС в Україні могла бути збудована ще в 30-ті роки ХХ століття. </a:t>
            </a:r>
          </a:p>
          <a:p>
            <a:pPr algn="just"/>
            <a:r>
              <a:rPr lang="uk-UA" sz="2800" dirty="0"/>
              <a:t>Вона мала знаходитись на горі Ай-Петрі в Криму. </a:t>
            </a:r>
          </a:p>
          <a:p>
            <a:pPr algn="just"/>
            <a:r>
              <a:rPr lang="uk-UA" sz="2800" dirty="0"/>
              <a:t>На початку 30-х розробляли </a:t>
            </a:r>
            <a:r>
              <a:rPr lang="uk-UA" sz="2800" dirty="0" err="1"/>
              <a:t>проєкт</a:t>
            </a:r>
            <a:r>
              <a:rPr lang="uk-UA" sz="2800" dirty="0"/>
              <a:t>, але до кінця 30-х його було </a:t>
            </a:r>
            <a:r>
              <a:rPr lang="uk-UA" sz="2800" dirty="0" err="1"/>
              <a:t>зупинено</a:t>
            </a:r>
            <a:r>
              <a:rPr lang="uk-UA" sz="2800" dirty="0"/>
              <a:t>.</a:t>
            </a:r>
          </a:p>
          <a:p>
            <a:pPr algn="just"/>
            <a:r>
              <a:rPr lang="uk-UA" sz="2800" dirty="0"/>
              <a:t>Першою ВЕС, вже в роки незалежності запрацювала Трускавецька в 1997 році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06" y="2133934"/>
            <a:ext cx="6178826" cy="46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-1007" r="2157" b="9208"/>
          <a:stretch/>
        </p:blipFill>
        <p:spPr>
          <a:xfrm>
            <a:off x="185529" y="198783"/>
            <a:ext cx="11867323" cy="63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8845" r="1930" b="4717"/>
          <a:stretch/>
        </p:blipFill>
        <p:spPr>
          <a:xfrm>
            <a:off x="0" y="1605893"/>
            <a:ext cx="12192000" cy="5252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823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Фактори для розвитку ВЕС в Україні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8"/>
          <a:stretch/>
        </p:blipFill>
        <p:spPr>
          <a:xfrm>
            <a:off x="288236" y="99392"/>
            <a:ext cx="11593414" cy="5705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057" y="61225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Нажаль всі, окрім </a:t>
            </a:r>
            <a:r>
              <a:rPr lang="uk-UA" sz="2800" dirty="0" err="1"/>
              <a:t>Мирненської</a:t>
            </a:r>
            <a:r>
              <a:rPr lang="uk-UA" sz="2800" dirty="0"/>
              <a:t> знаходять в окупації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41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757</Words>
  <Application>Microsoft Office PowerPoint</Application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Потенціал та перспективи вітрової енергетики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Потенціал та перспективи вітрової енергетики в Україні</dc:title>
  <dc:creator>Руслан</dc:creator>
  <cp:lastModifiedBy>MASTER</cp:lastModifiedBy>
  <cp:revision>24</cp:revision>
  <dcterms:created xsi:type="dcterms:W3CDTF">2023-01-06T11:46:58Z</dcterms:created>
  <dcterms:modified xsi:type="dcterms:W3CDTF">2024-09-17T06:20:34Z</dcterms:modified>
</cp:coreProperties>
</file>