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4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1FD56-C8C8-478B-9074-1C1BC9F40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F1D7B5-E480-40FB-9B81-BA7D4D8E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41245-7B5B-4115-BD63-8DB5681C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C8C8DA-F7E8-4F5E-AB85-0E3B18D2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87C69-9AD3-4451-869E-BC2DFFAF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3E2E2-00A7-4C8A-989F-47AE54D7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F7FE70-A208-405A-9850-B1C934609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0440D-DC4A-4D92-AABB-EBB6FB42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AB0D2-9062-4A85-BA33-E1DB3443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DD20E-2B6A-4848-B302-86AEB433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5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BA0717-AE1F-4E38-BA26-EC6CF4B3E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2FCA3C-5B7A-4A8B-B43C-EBFDB2ADE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0F113-8041-4559-8FC7-C0667F46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B0430-6644-4A69-A62A-50ECBDD9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D151A-8461-4295-8A70-4F19848A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1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9941A-4C90-4A14-AFBB-62B3D9B0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E267A-B808-48BF-8154-E8D1F973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B25FC-B479-4731-A6BC-8AB6690B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65D53-2D2E-4530-B525-04827D38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B6F9C-365D-4785-83F6-97A7477B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7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E1B50-B1EF-4E43-BB87-4374A14E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A6FBBA-E7CF-440A-9826-503F59A1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0203F4-BA35-4431-8CFB-FEF80EAA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AB48D4-17EF-4C97-8BD4-85F34D15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67290-B497-4F34-A140-44839CBD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8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9293D-9506-4D5A-955D-EF6C5ABC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4266D-6C42-4AD5-AD1D-BC9F2B121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C36C6B-28C4-4ED4-BB79-7275F5CAE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AB0ABB-7283-4C46-9EC4-31B27DE9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5AFDD-DA6B-4532-8E71-8A86D747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B65F5D-6945-495B-A76F-7EB0C221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1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527FF-3FFF-4253-9C91-881BE45E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C5DD81-4892-4FED-B2E2-732247EA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D44A19-1B15-4081-B6B6-19644C61D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1642BE-2868-4A35-9AAE-F71DE20F8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1F02C9-2AD4-4506-B6FC-7D597208E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21703D-776B-48FB-BBA7-736AA288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48BB7C-9DC7-4DD6-8231-F4D55544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A5C518-E035-48E3-BDF3-582E9179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2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EAEA8-70B5-463F-BF07-C18A7838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6DD807-702C-4024-87A1-452E2A9F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8C9F6F-0E67-4AA5-836A-C3E94D23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CA4A77-5A99-4356-9DFB-F2D70D10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1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A1CFDE-1867-4E31-B27E-E25507E2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76048-0687-4E6B-9FA7-A9F412E7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9D5B08-FB4D-48B4-847E-4068144B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6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1F36D-981A-4ACC-A0DE-C9D4FEA3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F2F51F-D84E-42D9-B135-C0CBA2B2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D7042A-898C-4C04-93EF-3DC1373D9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E4689-3240-412B-B635-86FD2638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2BB9C3-C8C0-4BF2-9D4B-AD144A17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9B509-727E-49F3-9B3A-945E79F1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3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6B977-7C39-4411-8108-69D86385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EB66D2-76B6-4D27-AD0C-61D0C288A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BBFEC8-8451-416C-B8F4-E42C20D05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8DDC8B-0D06-4FA2-A65B-9B26CE06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50AB7A-4941-4D8B-BEFD-3684B25E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2378E1-1FFC-4896-9224-65094828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8889D-5450-4229-A9DF-ECACF669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8E307-E8D4-41A3-B519-117D33C2B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FE6B7-FF30-4930-B4C6-93A889645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6F5E-D14F-4716-8232-C1E326EECBF2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90AD84-923B-4A5E-B20D-A24A09DA7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ED173-CE27-4EED-ACB9-E69FAF6B9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4F8E-A05D-44EF-B46D-4F9CAAD9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167840-74C2-45BF-BD04-B1CE7FDE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8418"/>
            <a:ext cx="5912704" cy="207681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 № 5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 романтизм.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романтичного світобачення в естетиці поетів-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лейкістів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E517A0C-041C-4E12-93D3-3AD3D0521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562" y="2602523"/>
            <a:ext cx="6407974" cy="3997059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розвитку романтизму в Англії. Значення творчості В.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Блейка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«Озерна школа» - феномен раннього  англійського романтизму.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 відкриття поезії В.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Вордсворта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Значення збірки «Ліричні балади».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 розмаїття поезії С.Т.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Колріджа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творчості Р.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 descr="Изображение выглядит как текст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883A9E97-FB54-D3C8-0C41-C487A6674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8" y="3835865"/>
            <a:ext cx="2298779" cy="2591168"/>
          </a:xfrm>
        </p:spPr>
      </p:pic>
      <p:pic>
        <p:nvPicPr>
          <p:cNvPr id="11" name="Рисунок 10" descr="Изображение выглядит как текс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EDE20F5-10A9-F572-E56E-CEEED40A4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1" y="348100"/>
            <a:ext cx="2535380" cy="28484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1028CCC6-56FC-0005-EB17-5EEB8970A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38" y="370337"/>
            <a:ext cx="1939100" cy="3097604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на открытом воздухе, природа, заход солнца&#10;&#10;Автоматически созданное описание">
            <a:extLst>
              <a:ext uri="{FF2B5EF4-FFF2-40B4-BE49-F238E27FC236}">
                <a16:creationId xmlns:a16="http://schemas.microsoft.com/office/drawing/2014/main" id="{F49CEB7A-42CB-CCA4-8F7E-6B9B81341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2" y="3279607"/>
            <a:ext cx="2535381" cy="33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8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94176-7D87-45EA-B733-0B5AD265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6586491" cy="12613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поетичної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манери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В.Вордсворта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538DC5-5926-49B1-9E10-83C43945B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014152"/>
            <a:ext cx="6586489" cy="4209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хвилювати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зв'язуючи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воєдино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сценам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найсильніших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Тінтернського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абатства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книг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A5FFB6E-3D4B-F686-525A-1434642FC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32" y="250393"/>
            <a:ext cx="4068617" cy="6357214"/>
          </a:xfrm>
        </p:spPr>
      </p:pic>
    </p:spTree>
    <p:extLst>
      <p:ext uri="{BB962C8B-B14F-4D97-AF65-F5344CB8AC3E}">
        <p14:creationId xmlns:p14="http://schemas.microsoft.com/office/powerpoint/2010/main" val="393403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5CDE508-9FB2-4A67-A645-2E34DEEC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309"/>
            <a:ext cx="9144000" cy="148694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Тінтернського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абатства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вдруге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подорожував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липня 1789 року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111D1FBA-1732-46E1-B4BC-C59DEB945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426" y="1550503"/>
            <a:ext cx="9594574" cy="4956313"/>
          </a:xfrm>
        </p:spPr>
        <p:txBody>
          <a:bodyPr numCol="2">
            <a:normAutofit fontScale="85000" lnSpcReduction="20000"/>
          </a:bodyPr>
          <a:lstStyle/>
          <a:p>
            <a:r>
              <a:rPr lang="ru-RU" dirty="0" err="1"/>
              <a:t>Пройшли</a:t>
            </a:r>
            <a:r>
              <a:rPr lang="ru-RU" dirty="0"/>
              <a:t> роки;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швидкоплинних</a:t>
            </a:r>
            <a:r>
              <a:rPr lang="ru-RU" dirty="0"/>
              <a:t> </a:t>
            </a:r>
            <a:r>
              <a:rPr lang="ru-RU" dirty="0" err="1"/>
              <a:t>літ</a:t>
            </a:r>
            <a:endParaRPr lang="ru-RU" dirty="0"/>
          </a:p>
          <a:p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зим. І ось я </a:t>
            </a:r>
            <a:r>
              <a:rPr lang="ru-RU" dirty="0" err="1"/>
              <a:t>знову</a:t>
            </a:r>
            <a:r>
              <a:rPr lang="ru-RU" dirty="0"/>
              <a:t> чую</a:t>
            </a:r>
          </a:p>
          <a:p>
            <a:r>
              <a:rPr lang="ru-RU" dirty="0" err="1"/>
              <a:t>Грайливий</a:t>
            </a:r>
            <a:r>
              <a:rPr lang="ru-RU" dirty="0"/>
              <a:t> шум води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злився</a:t>
            </a:r>
            <a:r>
              <a:rPr lang="ru-RU" dirty="0"/>
              <a:t> з тихим пошептом </a:t>
            </a:r>
            <a:r>
              <a:rPr lang="ru-RU" dirty="0" err="1"/>
              <a:t>долини</a:t>
            </a:r>
            <a:r>
              <a:rPr lang="ru-RU" dirty="0"/>
              <a:t>,</a:t>
            </a:r>
          </a:p>
          <a:p>
            <a:r>
              <a:rPr lang="ru-RU" dirty="0"/>
              <a:t>Я </a:t>
            </a:r>
            <a:r>
              <a:rPr lang="ru-RU" dirty="0" err="1"/>
              <a:t>споглядаю</a:t>
            </a:r>
            <a:r>
              <a:rPr lang="ru-RU" dirty="0"/>
              <a:t> </a:t>
            </a:r>
            <a:r>
              <a:rPr lang="ru-RU" dirty="0" err="1"/>
              <a:t>велич</a:t>
            </a:r>
            <a:r>
              <a:rPr lang="ru-RU" dirty="0"/>
              <a:t> </a:t>
            </a:r>
            <a:r>
              <a:rPr lang="ru-RU" dirty="0" err="1"/>
              <a:t>скель</a:t>
            </a:r>
            <a:r>
              <a:rPr lang="ru-RU" dirty="0"/>
              <a:t> </a:t>
            </a:r>
            <a:r>
              <a:rPr lang="ru-RU" dirty="0" err="1"/>
              <a:t>стрімких</a:t>
            </a:r>
            <a:r>
              <a:rPr lang="ru-RU" dirty="0"/>
              <a:t>, -</a:t>
            </a:r>
          </a:p>
          <a:p>
            <a:r>
              <a:rPr lang="ru-RU" dirty="0"/>
              <a:t>Вони, </a:t>
            </a:r>
            <a:r>
              <a:rPr lang="ru-RU" dirty="0" err="1"/>
              <a:t>самотні</a:t>
            </a:r>
            <a:r>
              <a:rPr lang="ru-RU" dirty="0"/>
              <a:t> й </a:t>
            </a:r>
            <a:r>
              <a:rPr lang="ru-RU" dirty="0" err="1"/>
              <a:t>дикі</a:t>
            </a:r>
            <a:r>
              <a:rPr lang="ru-RU" dirty="0"/>
              <a:t>, </a:t>
            </a:r>
            <a:r>
              <a:rPr lang="ru-RU" dirty="0" err="1"/>
              <a:t>викликають</a:t>
            </a:r>
            <a:endParaRPr lang="ru-RU" dirty="0"/>
          </a:p>
          <a:p>
            <a:r>
              <a:rPr lang="ru-RU" dirty="0" err="1"/>
              <a:t>Чуття</a:t>
            </a:r>
            <a:r>
              <a:rPr lang="ru-RU" dirty="0"/>
              <a:t> </a:t>
            </a:r>
            <a:r>
              <a:rPr lang="ru-RU" dirty="0" err="1"/>
              <a:t>самотності</a:t>
            </a:r>
            <a:r>
              <a:rPr lang="ru-RU" dirty="0"/>
              <a:t> і </a:t>
            </a:r>
            <a:r>
              <a:rPr lang="ru-RU" dirty="0" err="1"/>
              <a:t>з'єднують</a:t>
            </a:r>
            <a:r>
              <a:rPr lang="ru-RU" dirty="0"/>
              <a:t> в </a:t>
            </a:r>
            <a:r>
              <a:rPr lang="ru-RU" dirty="0" err="1"/>
              <a:t>одне</a:t>
            </a:r>
            <a:r>
              <a:rPr lang="ru-RU" dirty="0"/>
              <a:t> -</a:t>
            </a:r>
          </a:p>
          <a:p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та </a:t>
            </a:r>
            <a:r>
              <a:rPr lang="ru-RU" dirty="0" err="1"/>
              <a:t>вічний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/>
              <a:t> неба...</a:t>
            </a:r>
          </a:p>
          <a:p>
            <a:r>
              <a:rPr lang="ru-RU" dirty="0" err="1"/>
              <a:t>Сьогодні</a:t>
            </a:r>
            <a:r>
              <a:rPr lang="ru-RU" dirty="0"/>
              <a:t> я </a:t>
            </a:r>
            <a:r>
              <a:rPr lang="ru-RU" dirty="0" err="1"/>
              <a:t>відпочиваю</a:t>
            </a:r>
            <a:r>
              <a:rPr lang="ru-RU" dirty="0"/>
              <a:t> </a:t>
            </a:r>
            <a:r>
              <a:rPr lang="ru-RU" dirty="0" err="1"/>
              <a:t>знов</a:t>
            </a:r>
            <a:endParaRPr lang="ru-RU" dirty="0"/>
          </a:p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тінню</a:t>
            </a:r>
            <a:r>
              <a:rPr lang="ru-RU" dirty="0"/>
              <a:t> сикомору і </a:t>
            </a:r>
            <a:r>
              <a:rPr lang="ru-RU" dirty="0" err="1"/>
              <a:t>дивлюся</a:t>
            </a: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клаптики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і на дерева,</a:t>
            </a:r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іще</a:t>
            </a:r>
            <a:r>
              <a:rPr lang="ru-RU" dirty="0"/>
              <a:t> з </a:t>
            </a:r>
            <a:r>
              <a:rPr lang="ru-RU" dirty="0" err="1"/>
              <a:t>нестиглими</a:t>
            </a:r>
            <a:r>
              <a:rPr lang="ru-RU" dirty="0"/>
              <a:t> плодами,</a:t>
            </a:r>
          </a:p>
          <a:p>
            <a:r>
              <a:rPr lang="ru-RU" dirty="0"/>
              <a:t>В </a:t>
            </a:r>
            <a:r>
              <a:rPr lang="ru-RU" dirty="0" err="1"/>
              <a:t>однаково</a:t>
            </a:r>
            <a:r>
              <a:rPr lang="ru-RU" dirty="0"/>
              <a:t> зеленому </a:t>
            </a:r>
            <a:r>
              <a:rPr lang="ru-RU" dirty="0" err="1"/>
              <a:t>вбранні</a:t>
            </a:r>
            <a:endParaRPr lang="ru-RU" dirty="0"/>
          </a:p>
          <a:p>
            <a:r>
              <a:rPr lang="ru-RU" dirty="0" err="1"/>
              <a:t>Ховаються</a:t>
            </a:r>
            <a:r>
              <a:rPr lang="ru-RU" dirty="0"/>
              <a:t> в </a:t>
            </a:r>
            <a:r>
              <a:rPr lang="ru-RU" dirty="0" err="1"/>
              <a:t>чагарниковій</a:t>
            </a:r>
            <a:r>
              <a:rPr lang="ru-RU" dirty="0"/>
              <a:t> </a:t>
            </a:r>
            <a:r>
              <a:rPr lang="ru-RU" dirty="0" err="1"/>
              <a:t>хащі</a:t>
            </a:r>
            <a:r>
              <a:rPr lang="ru-RU" dirty="0"/>
              <a:t>.</a:t>
            </a:r>
          </a:p>
          <a:p>
            <a:r>
              <a:rPr lang="ru-RU" dirty="0"/>
              <a:t>Я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бачу</a:t>
            </a:r>
            <a:r>
              <a:rPr lang="ru-RU" dirty="0"/>
              <a:t> </a:t>
            </a:r>
            <a:r>
              <a:rPr lang="ru-RU" dirty="0" err="1"/>
              <a:t>плетиво</a:t>
            </a:r>
            <a:r>
              <a:rPr lang="ru-RU" dirty="0"/>
              <a:t> </a:t>
            </a:r>
            <a:r>
              <a:rPr lang="ru-RU" dirty="0" err="1"/>
              <a:t>гілок</a:t>
            </a:r>
            <a:endParaRPr lang="ru-RU" dirty="0"/>
          </a:p>
          <a:p>
            <a:r>
              <a:rPr lang="ru-RU" dirty="0"/>
              <a:t>Густого </a:t>
            </a:r>
            <a:r>
              <a:rPr lang="ru-RU" dirty="0" err="1"/>
              <a:t>лісу</a:t>
            </a:r>
            <a:r>
              <a:rPr lang="ru-RU" dirty="0"/>
              <a:t>. </a:t>
            </a:r>
            <a:r>
              <a:rPr lang="ru-RU" dirty="0" err="1"/>
              <a:t>Пасторальні</a:t>
            </a:r>
            <a:r>
              <a:rPr lang="ru-RU" dirty="0"/>
              <a:t> ферми</a:t>
            </a:r>
          </a:p>
          <a:p>
            <a:r>
              <a:rPr lang="ru-RU" dirty="0" err="1"/>
              <a:t>Зелений</a:t>
            </a:r>
            <a:r>
              <a:rPr lang="ru-RU" dirty="0"/>
              <a:t> вир по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поглина</a:t>
            </a:r>
            <a:endParaRPr lang="ru-RU" dirty="0"/>
          </a:p>
          <a:p>
            <a:r>
              <a:rPr lang="ru-RU" dirty="0"/>
              <a:t>І </a:t>
            </a:r>
            <a:r>
              <a:rPr lang="ru-RU" dirty="0" err="1"/>
              <a:t>кучерявий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 </a:t>
            </a:r>
            <a:r>
              <a:rPr lang="ru-RU" dirty="0" err="1"/>
              <a:t>пливе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дерева.</a:t>
            </a:r>
          </a:p>
          <a:p>
            <a:r>
              <a:rPr lang="ru-RU" dirty="0" err="1"/>
              <a:t>Уява</a:t>
            </a:r>
            <a:r>
              <a:rPr lang="ru-RU" dirty="0"/>
              <a:t> легко </a:t>
            </a:r>
            <a:r>
              <a:rPr lang="ru-RU" dirty="0" err="1"/>
              <a:t>намалює</a:t>
            </a:r>
            <a:r>
              <a:rPr lang="ru-RU" dirty="0"/>
              <a:t> тут</a:t>
            </a:r>
          </a:p>
          <a:p>
            <a:r>
              <a:rPr lang="ru-RU" dirty="0" err="1"/>
              <a:t>Нетяг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безлюдних</a:t>
            </a:r>
            <a:r>
              <a:rPr lang="ru-RU" dirty="0"/>
              <a:t> </a:t>
            </a:r>
            <a:r>
              <a:rPr lang="ru-RU" dirty="0" err="1"/>
              <a:t>нетрів</a:t>
            </a:r>
            <a:r>
              <a:rPr lang="ru-RU" dirty="0"/>
              <a:t>,</a:t>
            </a:r>
          </a:p>
          <a:p>
            <a:r>
              <a:rPr lang="ru-RU" dirty="0" err="1"/>
              <a:t>Чи</a:t>
            </a:r>
            <a:r>
              <a:rPr lang="ru-RU" dirty="0"/>
              <a:t> в </a:t>
            </a:r>
            <a:r>
              <a:rPr lang="ru-RU" dirty="0" err="1"/>
              <a:t>келії</a:t>
            </a:r>
            <a:r>
              <a:rPr lang="ru-RU" dirty="0"/>
              <a:t> </a:t>
            </a:r>
            <a:r>
              <a:rPr lang="ru-RU" dirty="0" err="1"/>
              <a:t>святій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вогню</a:t>
            </a:r>
            <a:endParaRPr lang="ru-RU" dirty="0"/>
          </a:p>
          <a:p>
            <a:r>
              <a:rPr lang="ru-RU" dirty="0" err="1"/>
              <a:t>Самітника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молиться. </a:t>
            </a:r>
            <a:r>
              <a:rPr lang="ru-RU" dirty="0" err="1"/>
              <a:t>Ніколи</a:t>
            </a:r>
            <a:endParaRPr lang="ru-RU" dirty="0"/>
          </a:p>
          <a:p>
            <a:r>
              <a:rPr lang="ru-RU" dirty="0"/>
              <a:t>Час не </a:t>
            </a:r>
            <a:r>
              <a:rPr lang="ru-RU" dirty="0" err="1"/>
              <a:t>зітре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. Вона не стане</a:t>
            </a:r>
          </a:p>
          <a:p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згадкою</a:t>
            </a:r>
            <a:r>
              <a:rPr lang="ru-RU" dirty="0"/>
              <a:t> </a:t>
            </a:r>
            <a:r>
              <a:rPr lang="ru-RU" dirty="0" err="1"/>
              <a:t>сліпця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.</a:t>
            </a:r>
          </a:p>
          <a:p>
            <a:r>
              <a:rPr lang="ru-RU" dirty="0"/>
              <a:t>…</a:t>
            </a:r>
          </a:p>
          <a:p>
            <a:r>
              <a:rPr lang="ru-RU" dirty="0"/>
              <a:t>(</a:t>
            </a:r>
            <a:r>
              <a:rPr lang="ru-RU" dirty="0" err="1"/>
              <a:t>переклав</a:t>
            </a:r>
            <a:r>
              <a:rPr lang="ru-RU" dirty="0"/>
              <a:t> Ю. </a:t>
            </a:r>
            <a:r>
              <a:rPr lang="ru-RU" dirty="0" err="1"/>
              <a:t>Швайдак</a:t>
            </a:r>
            <a:r>
              <a:rPr lang="ru-RU" dirty="0"/>
              <a:t>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838FA95-C548-76FE-4D4E-EB78BAFEC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49" y="4882925"/>
            <a:ext cx="2033166" cy="19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8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E422339-2F71-4CA5-9807-D908FDA67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FCE63-CC87-4E57-8292-94C84899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69448"/>
            <a:ext cx="9562132" cy="1087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Вірші В.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Вордсворта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сільських дітей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1E3D2-22F4-429F-AF2A-991200A66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7322" y="1046922"/>
            <a:ext cx="4134678" cy="4795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«Люсі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Грей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Самотність»,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 семеро»,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«Хлопчик-дурник»,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«Мрії бідної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Сьюзан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«Аліса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Фелл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Бідність».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Изображение выглядит как текст, грифельная доска, визитная карточка&#10;&#10;Автоматически созданное описание">
            <a:extLst>
              <a:ext uri="{FF2B5EF4-FFF2-40B4-BE49-F238E27FC236}">
                <a16:creationId xmlns:a16="http://schemas.microsoft.com/office/drawing/2014/main" id="{DC687119-F3AF-40D5-2F01-1A8E5F4C7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2" y="1046922"/>
            <a:ext cx="3878361" cy="5811078"/>
          </a:xfrm>
        </p:spPr>
      </p:pic>
      <p:pic>
        <p:nvPicPr>
          <p:cNvPr id="11" name="Рисунок 10" descr="Изображение выглядит как текст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FF0830E-2A7E-4DB3-71FF-2E0CE221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60" y="1046922"/>
            <a:ext cx="3621479" cy="58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2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EB9077-76B7-4048-A2C3-062F3754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2" y="629268"/>
            <a:ext cx="8694420" cy="9422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Семюел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Тейлор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Колрідж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стена, человек, одежд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2BC39E7-00C1-489A-BF72-F5BE826DA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4135"/>
          <a:stretch/>
        </p:blipFill>
        <p:spPr>
          <a:xfrm>
            <a:off x="301265" y="1743771"/>
            <a:ext cx="3210561" cy="4749791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C4E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F855EDB5-F8F9-4FDF-B075-24FF5E229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11826" y="2438400"/>
            <a:ext cx="565012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3600" dirty="0"/>
              <a:t>    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всеосяжну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об’єднала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поезію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релігію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5D66F4F6-FA32-454C-FA24-D02D3111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02" y="2200751"/>
            <a:ext cx="3447645" cy="45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6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F4FC7-AE87-4424-A644-1E5AC815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57212"/>
            <a:ext cx="6586491" cy="14582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ворчий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2E42B50-D92B-4434-A669-C7E5B38CE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2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BA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E91F-DA5C-4C7B-867A-9D8E13742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uk-UA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1802)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(1802-1817)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теологічний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(1818-1834)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276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EB196-F6A7-4A89-A34C-19202CA1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3189"/>
          </a:xfrm>
        </p:spPr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відні теми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958C6A-357F-488D-A21F-3DD9588F9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675250"/>
            <a:ext cx="3932236" cy="523318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5F20157-89E9-4EC1-BA7C-67B44C9B0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4819"/>
            <a:ext cx="7038120" cy="5233181"/>
          </a:xfrm>
        </p:spPr>
        <p:txBody>
          <a:bodyPr>
            <a:noAutofit/>
          </a:bodyPr>
          <a:lstStyle/>
          <a:p>
            <a:r>
              <a:rPr lang="uk-UA" sz="3200" dirty="0"/>
              <a:t>   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творах, що увійшли до «Ліричних балад»,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Колрідж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розробляв теми: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етичної природи людини («Оповідь про Старого Мореплавця»),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 її трансформації («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Крістабель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злиття божественної і земної природи людини-творця («Кубла-Хан»).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0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CA3FB-3916-4B36-BAFD-EF0ED54A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6822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Сауті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костюм, мужчина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9F26C9F-686B-4162-B26C-21AF440BB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23" y="727075"/>
            <a:ext cx="4197289" cy="54038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70AE936-252B-4533-A48A-92A7DED94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29946"/>
            <a:ext cx="5256212" cy="4139042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1794 - 1813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1813 до 1843 p.,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твори.</a:t>
            </a:r>
          </a:p>
        </p:txBody>
      </p:sp>
    </p:spTree>
    <p:extLst>
      <p:ext uri="{BB962C8B-B14F-4D97-AF65-F5344CB8AC3E}">
        <p14:creationId xmlns:p14="http://schemas.microsoft.com/office/powerpoint/2010/main" val="416043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3BDF8-D4A8-4364-A2FD-E7F4F0CC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64201" cy="766119"/>
          </a:xfrm>
        </p:spPr>
        <p:txBody>
          <a:bodyPr/>
          <a:lstStyle/>
          <a:p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Жанр балади у творчості Р. Сауті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4B46F1E-CCF9-4167-9E27-FD3F6C534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89" y="1223319"/>
            <a:ext cx="4273851" cy="568410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F3DCF6B-DDED-4010-9A2D-5EC536FA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0" y="1396314"/>
            <a:ext cx="7217062" cy="500448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«Дружина солдата»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злидарів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«Погреб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жебрака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безправності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гноблення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баладах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«Суд Божий над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єпископом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(1799),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Талаба-руйнівник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(1801),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Прокляття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Кехами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(1810),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Родерік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(1814).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Колрідж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потойбічному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Варвік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те, як старенька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їхала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чорному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вдвох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сидів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978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BCFE5-BC4A-4B81-9B52-9DF88B12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1"/>
            <a:ext cx="6388327" cy="718456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період творчості Р.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0D8D9C-95A6-4C5C-A6A5-24DBA6868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47" y="1236146"/>
            <a:ext cx="3523692" cy="516465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E61268F-04A4-40D4-8BA6-A72EFBAEA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461" y="1407887"/>
            <a:ext cx="7335795" cy="49929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Нельсона»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1813;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«Смерть Артура»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1817;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1818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(Нельсон, король Артур,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-лауреата, а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проблематикою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Колріджа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Вордсворта 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звернувшись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принісши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1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9FE00-DBB6-4517-A3E4-75DCBC65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Вільям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Блейк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(1757 – 1827) –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передвісник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романтизму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DEEF466D-8E27-43C3-8280-29C15648E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422" y="2316479"/>
            <a:ext cx="5873577" cy="417639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«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відання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(1789).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ірична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1794;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пекла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1790;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«Видіння дочок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Альбіона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1793,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1791; «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794.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романтичної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Объект 5" descr="Изображение выглядит как человек, сиди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8E1512E3-5F3B-4553-A58C-564426E6E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07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A75791-ABD6-45E2-B58A-77112BD0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Рисунок 11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2049D99B-26E5-4FB8-A42D-46CAB4828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r="18731" b="-3"/>
          <a:stretch/>
        </p:blipFill>
        <p:spPr>
          <a:xfrm>
            <a:off x="224056" y="145774"/>
            <a:ext cx="2651294" cy="461024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FE7BB4-DF86-49C6-B236-B2579A7E2C00}"/>
              </a:ext>
            </a:extLst>
          </p:cNvPr>
          <p:cNvSpPr txBox="1"/>
          <p:nvPr/>
        </p:nvSpPr>
        <p:spPr>
          <a:xfrm>
            <a:off x="8328816" y="1033670"/>
            <a:ext cx="3313114" cy="4808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28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Блейк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романтичним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світовідчуттям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uk-UA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Неспокій, драматизм, напруження картин життя людства в майбутньому.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5AD026-21DC-48E1-A39B-CDAE7095A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r="17118" b="-1"/>
          <a:stretch/>
        </p:blipFill>
        <p:spPr>
          <a:xfrm>
            <a:off x="3048607" y="887896"/>
            <a:ext cx="2282400" cy="4609722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0" name="Рисунок 9" descr="Изображение выглядит как ко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C483966-82A8-4110-B4C1-3085A4D0EF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11981"/>
          <a:stretch/>
        </p:blipFill>
        <p:spPr>
          <a:xfrm>
            <a:off x="5504264" y="1934817"/>
            <a:ext cx="2651294" cy="46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9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275C7-3A97-4CA6-963A-C4298A48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429001"/>
            <a:ext cx="3290887" cy="2776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b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поетів-романтиків</a:t>
            </a:r>
            <a:b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2" name="Объект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A37F8D8-D3B5-4405-89C5-162AD66B8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4" b="17047"/>
          <a:stretch/>
        </p:blipFill>
        <p:spPr>
          <a:xfrm>
            <a:off x="20" y="10"/>
            <a:ext cx="9411266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94AF774-D9AF-446A-99E2-C2C380EE5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71901" y="3752850"/>
            <a:ext cx="639251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Вільям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Вордсворт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(1770 - 1850)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Семюель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Тейлор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Колрідж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(1772 - 1834)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(1774 - 1843)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Вальтер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(1771- 1832).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Рисунок 4" descr="Изображение выглядит как человек, костюм, ношение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8359B298-3C5E-5534-90C0-785434B2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r="24400"/>
          <a:stretch/>
        </p:blipFill>
        <p:spPr>
          <a:xfrm>
            <a:off x="9533187" y="441972"/>
            <a:ext cx="2658793" cy="31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3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15535-ED25-4212-8329-2FF716E5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10" y="4218905"/>
            <a:ext cx="3369859" cy="20893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молодше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англійських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романтиків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человек, мужчин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9C26C7A-51A1-4A69-818E-EA056AACA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620"/>
          <a:stretch/>
        </p:blipFill>
        <p:spPr>
          <a:xfrm>
            <a:off x="9170808" y="0"/>
            <a:ext cx="2922142" cy="2976523"/>
          </a:xfrm>
          <a:prstGeom prst="rect">
            <a:avLst/>
          </a:prstGeom>
        </p:spPr>
      </p:pic>
      <p:pic>
        <p:nvPicPr>
          <p:cNvPr id="6" name="Объект 5" descr="Изображение выглядит как человек, одежда, стен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7B79BB43-0F3A-4CBF-921B-EF923012D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679"/>
          <a:stretch/>
        </p:blipFill>
        <p:spPr>
          <a:xfrm>
            <a:off x="3281901" y="-1"/>
            <a:ext cx="2922141" cy="297650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сидит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329E014-3221-405C-A8DB-715624657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219"/>
          <a:stretch/>
        </p:blipFill>
        <p:spPr>
          <a:xfrm>
            <a:off x="99050" y="5"/>
            <a:ext cx="2922142" cy="297650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5DBBC-91D0-48C2-AA28-652C4563F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0266" y="4218905"/>
            <a:ext cx="7104188" cy="23031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Гордон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Байрон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(1788 – 1824)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Біші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Шеллі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(1792 – 1822)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Мері Шеллі (1797 –1851)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(1795 – 1821)</a:t>
            </a:r>
          </a:p>
        </p:txBody>
      </p:sp>
      <p:pic>
        <p:nvPicPr>
          <p:cNvPr id="5" name="Рисунок 4" descr="Изображение выглядит как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7379275F-C424-A83D-A0E8-82F3E3E79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93" y="-1"/>
            <a:ext cx="2737303" cy="29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3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4EF17-6C34-476C-B8C9-34D5D241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442" y="629268"/>
            <a:ext cx="6003235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Вільям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Вордсворт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человек, здание, сте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36B1F81-C22D-4B96-84D3-81B9B95A3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r="12371"/>
          <a:stretch/>
        </p:blipFill>
        <p:spPr>
          <a:xfrm>
            <a:off x="323763" y="0"/>
            <a:ext cx="4128967" cy="5579155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B7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70D71237-521B-4AA7-841E-F152BBA1A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2730" y="2438400"/>
            <a:ext cx="4823792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еформ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поетичної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філософсько-естетичних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ійської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Рисунок 7" descr="Изображение выглядит как текст,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0F33F0F-7AFE-FD1D-EAEB-BE7B004A9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39" y="2314807"/>
            <a:ext cx="2636384" cy="42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D5985-22A5-492A-89E0-76FD7DAF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5420335" cy="766689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Вордсворт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С.Т.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Колрідж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1C77E6-69C9-4ACE-BBB8-3A825CB8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5376"/>
            <a:ext cx="5534508" cy="4341598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 «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Ліричні балади та інші вірші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опублікована анонімно у 1798 р.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Стала провісником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напряму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англійській літературі.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E6D6792-B5D8-F579-6B36-38DA0AB78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7" y="351181"/>
            <a:ext cx="4275376" cy="5884363"/>
          </a:xfrm>
        </p:spPr>
      </p:pic>
    </p:spTree>
    <p:extLst>
      <p:ext uri="{BB962C8B-B14F-4D97-AF65-F5344CB8AC3E}">
        <p14:creationId xmlns:p14="http://schemas.microsoft.com/office/powerpoint/2010/main" val="143713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2EF9F-7CC1-46ED-801F-2944A133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Передмова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Ліричних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балад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В.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Вордсворта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038592-193B-4445-ADAD-88BF65F06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6505575" cy="46672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маніфестів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обгрунтовуються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просторічної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нехитрий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Объект 7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3808AAA1-161E-4F2A-ED10-62D50370C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25" y="89843"/>
            <a:ext cx="4456453" cy="6678314"/>
          </a:xfrm>
        </p:spPr>
      </p:pic>
    </p:spTree>
    <p:extLst>
      <p:ext uri="{BB962C8B-B14F-4D97-AF65-F5344CB8AC3E}">
        <p14:creationId xmlns:p14="http://schemas.microsoft.com/office/powerpoint/2010/main" val="87685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цветок, дерево,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BE8F8FB-01F1-454B-8556-51EBE883F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41D9A9-28FA-474F-8FC6-D0D76E340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3" y="182880"/>
            <a:ext cx="4707343" cy="7338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 b="1" dirty="0"/>
              <a:t>НАРЦИСИ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CD1D82A-3354-4FF1-8AB2-C3FFB5D9A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464" y="989839"/>
            <a:ext cx="7199874" cy="5685281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 algn="l"/>
            <a:r>
              <a:rPr lang="en-US" sz="1800" dirty="0" err="1"/>
              <a:t>Немов</a:t>
            </a:r>
            <a:r>
              <a:rPr lang="en-US" sz="1800" dirty="0"/>
              <a:t> </a:t>
            </a:r>
            <a:r>
              <a:rPr lang="en-US" sz="1800" dirty="0" err="1"/>
              <a:t>самотня</a:t>
            </a:r>
            <a:r>
              <a:rPr lang="en-US" sz="1800" dirty="0"/>
              <a:t> </a:t>
            </a:r>
            <a:r>
              <a:rPr lang="en-US" sz="1800" dirty="0" err="1"/>
              <a:t>хмара</a:t>
            </a:r>
            <a:r>
              <a:rPr lang="en-US" sz="1800" dirty="0"/>
              <a:t>, </a:t>
            </a:r>
            <a:r>
              <a:rPr lang="en-US" sz="1800" dirty="0" err="1"/>
              <a:t>брів</a:t>
            </a:r>
            <a:endParaRPr lang="uk-UA" sz="1800" dirty="0"/>
          </a:p>
          <a:p>
            <a:pPr algn="l"/>
            <a:r>
              <a:rPr lang="en-US" sz="1800" dirty="0"/>
              <a:t>Я </a:t>
            </a:r>
            <a:r>
              <a:rPr lang="en-US" sz="1800" dirty="0" err="1"/>
              <a:t>навмання</a:t>
            </a:r>
            <a:r>
              <a:rPr lang="en-US" sz="1800" dirty="0"/>
              <a:t> в </a:t>
            </a:r>
            <a:r>
              <a:rPr lang="en-US" sz="1800" dirty="0" err="1"/>
              <a:t>високих</a:t>
            </a:r>
            <a:r>
              <a:rPr lang="en-US" sz="1800" dirty="0"/>
              <a:t> </a:t>
            </a:r>
            <a:r>
              <a:rPr lang="en-US" sz="1800" dirty="0" err="1"/>
              <a:t>травах</a:t>
            </a:r>
            <a:endParaRPr lang="en-US" sz="1800" dirty="0"/>
          </a:p>
          <a:p>
            <a:pPr algn="l"/>
            <a:r>
              <a:rPr lang="en-US" sz="1800" dirty="0"/>
              <a:t>І </a:t>
            </a:r>
            <a:r>
              <a:rPr lang="en-US" sz="1800" dirty="0" err="1"/>
              <a:t>раптом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путі</a:t>
            </a:r>
            <a:r>
              <a:rPr lang="en-US" sz="1800" dirty="0"/>
              <a:t> </a:t>
            </a:r>
            <a:r>
              <a:rPr lang="en-US" sz="1800" dirty="0" err="1"/>
              <a:t>зустрів</a:t>
            </a:r>
            <a:endParaRPr lang="uk-UA" sz="1800" dirty="0"/>
          </a:p>
          <a:p>
            <a:pPr algn="l"/>
            <a:r>
              <a:rPr lang="en-US" sz="1800" dirty="0" err="1"/>
              <a:t>Поля</a:t>
            </a:r>
            <a:r>
              <a:rPr lang="en-US" sz="1800" dirty="0"/>
              <a:t> </a:t>
            </a:r>
            <a:r>
              <a:rPr lang="en-US" sz="1800" dirty="0" err="1"/>
              <a:t>нарцисів</a:t>
            </a:r>
            <a:r>
              <a:rPr lang="en-US" sz="1800" dirty="0"/>
              <a:t> </a:t>
            </a:r>
            <a:r>
              <a:rPr lang="en-US" sz="1800" dirty="0" err="1"/>
              <a:t>золотавих</a:t>
            </a:r>
            <a:r>
              <a:rPr lang="en-US" sz="1800" dirty="0"/>
              <a:t>;</a:t>
            </a:r>
          </a:p>
          <a:p>
            <a:pPr algn="l"/>
            <a:r>
              <a:rPr lang="en-US" sz="1800" dirty="0"/>
              <a:t>І </a:t>
            </a:r>
            <a:r>
              <a:rPr lang="en-US" sz="1800" dirty="0" err="1"/>
              <a:t>переливами</a:t>
            </a:r>
            <a:r>
              <a:rPr lang="en-US" sz="1800" dirty="0"/>
              <a:t> </a:t>
            </a:r>
            <a:r>
              <a:rPr lang="en-US" sz="1800" dirty="0" err="1"/>
              <a:t>заграв</a:t>
            </a:r>
            <a:endParaRPr lang="en-US" sz="1800" dirty="0"/>
          </a:p>
          <a:p>
            <a:pPr algn="l"/>
            <a:r>
              <a:rPr lang="en-US" sz="1800" dirty="0" err="1"/>
              <a:t>Над</a:t>
            </a:r>
            <a:r>
              <a:rPr lang="en-US" sz="1800" dirty="0"/>
              <a:t> </a:t>
            </a:r>
            <a:r>
              <a:rPr lang="en-US" sz="1800" dirty="0" err="1"/>
              <a:t>ними</a:t>
            </a:r>
            <a:r>
              <a:rPr lang="en-US" sz="1800" dirty="0"/>
              <a:t> </a:t>
            </a:r>
            <a:r>
              <a:rPr lang="en-US" sz="1800" dirty="0" err="1"/>
              <a:t>вітер</a:t>
            </a:r>
            <a:r>
              <a:rPr lang="en-US" sz="1800" dirty="0"/>
              <a:t> </a:t>
            </a:r>
            <a:r>
              <a:rPr lang="en-US" sz="1800" dirty="0" err="1"/>
              <a:t>пробігав</a:t>
            </a:r>
            <a:r>
              <a:rPr lang="en-US" sz="1800" dirty="0"/>
              <a:t>!</a:t>
            </a:r>
          </a:p>
          <a:p>
            <a:pPr algn="l"/>
            <a:r>
              <a:rPr lang="en-US" sz="1800" dirty="0"/>
              <a:t> </a:t>
            </a:r>
            <a:r>
              <a:rPr lang="en-US" sz="1800" dirty="0" err="1"/>
              <a:t>Неначе</a:t>
            </a:r>
            <a:r>
              <a:rPr lang="en-US" sz="1800" dirty="0"/>
              <a:t> </a:t>
            </a:r>
            <a:r>
              <a:rPr lang="en-US" sz="1800" dirty="0" err="1"/>
              <a:t>зорям</a:t>
            </a:r>
            <a:r>
              <a:rPr lang="en-US" sz="1800" dirty="0"/>
              <a:t> </a:t>
            </a:r>
            <a:r>
              <a:rPr lang="en-US" sz="1800" dirty="0" err="1"/>
              <a:t>мерехтливим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 err="1"/>
              <a:t>Числа</a:t>
            </a:r>
            <a:r>
              <a:rPr lang="en-US" sz="1800" dirty="0"/>
              <a:t> </a:t>
            </a:r>
            <a:r>
              <a:rPr lang="en-US" sz="1800" dirty="0" err="1"/>
              <a:t>нарцисам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було</a:t>
            </a:r>
            <a:r>
              <a:rPr lang="en-US" sz="1800" dirty="0"/>
              <a:t>.</a:t>
            </a:r>
          </a:p>
          <a:p>
            <a:pPr algn="l"/>
            <a:r>
              <a:rPr lang="en-US" sz="1800" dirty="0" err="1"/>
              <a:t>Вони</a:t>
            </a:r>
            <a:r>
              <a:rPr lang="en-US" sz="1800" dirty="0"/>
              <a:t> </a:t>
            </a:r>
            <a:r>
              <a:rPr lang="en-US" sz="1800" dirty="0" err="1"/>
              <a:t>постали</a:t>
            </a:r>
            <a:r>
              <a:rPr lang="en-US" sz="1800" dirty="0"/>
              <a:t> </a:t>
            </a:r>
            <a:r>
              <a:rPr lang="en-US" sz="1800" dirty="0" err="1"/>
              <a:t>над</a:t>
            </a:r>
            <a:r>
              <a:rPr lang="en-US" sz="1800" dirty="0"/>
              <a:t> </a:t>
            </a:r>
            <a:r>
              <a:rPr lang="en-US" sz="1800" dirty="0" err="1"/>
              <a:t>заливом</a:t>
            </a:r>
            <a:r>
              <a:rPr lang="en-US" sz="1800" dirty="0"/>
              <a:t>,-</a:t>
            </a:r>
          </a:p>
          <a:p>
            <a:pPr algn="l"/>
            <a:r>
              <a:rPr lang="en-US" sz="1800" dirty="0" err="1"/>
              <a:t>Мінливе</a:t>
            </a:r>
            <a:r>
              <a:rPr lang="en-US" sz="1800" dirty="0"/>
              <a:t> </a:t>
            </a:r>
            <a:r>
              <a:rPr lang="en-US" sz="1800" dirty="0" err="1"/>
              <a:t>нескінченне</a:t>
            </a:r>
            <a:r>
              <a:rPr lang="en-US" sz="1800" dirty="0"/>
              <a:t> </a:t>
            </a:r>
            <a:r>
              <a:rPr lang="en-US" sz="1800" dirty="0" err="1"/>
              <a:t>тло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 err="1"/>
              <a:t>Котре</a:t>
            </a:r>
            <a:r>
              <a:rPr lang="en-US" sz="1800" dirty="0"/>
              <a:t> </a:t>
            </a:r>
            <a:r>
              <a:rPr lang="en-US" sz="1800" dirty="0" err="1"/>
              <a:t>стелилось</a:t>
            </a:r>
            <a:r>
              <a:rPr lang="en-US" sz="1800" dirty="0"/>
              <a:t> </a:t>
            </a:r>
            <a:r>
              <a:rPr lang="en-US" sz="1800" dirty="0" err="1"/>
              <a:t>перед</a:t>
            </a:r>
            <a:r>
              <a:rPr lang="en-US" sz="1800" dirty="0"/>
              <a:t> </a:t>
            </a:r>
            <a:r>
              <a:rPr lang="en-US" sz="1800" dirty="0" err="1"/>
              <a:t>зором</a:t>
            </a:r>
            <a:endParaRPr lang="en-US" sz="1800" dirty="0"/>
          </a:p>
          <a:p>
            <a:pPr algn="l"/>
            <a:r>
              <a:rPr lang="en-US" sz="1800" dirty="0" err="1"/>
              <a:t>Дзвінким</a:t>
            </a:r>
            <a:r>
              <a:rPr lang="en-US" sz="1800" dirty="0"/>
              <a:t> </a:t>
            </a:r>
            <a:r>
              <a:rPr lang="en-US" sz="1800" dirty="0" err="1"/>
              <a:t>різноголосим</a:t>
            </a:r>
            <a:r>
              <a:rPr lang="en-US" sz="1800" dirty="0"/>
              <a:t> </a:t>
            </a:r>
            <a:r>
              <a:rPr lang="en-US" sz="1800" dirty="0" err="1"/>
              <a:t>хором</a:t>
            </a:r>
            <a:r>
              <a:rPr lang="en-US" sz="1800" dirty="0"/>
              <a:t>.</a:t>
            </a:r>
          </a:p>
          <a:p>
            <a:pPr algn="l"/>
            <a:r>
              <a:rPr lang="en-US" sz="1800" dirty="0"/>
              <a:t> </a:t>
            </a:r>
            <a:r>
              <a:rPr lang="en-US" sz="1800" dirty="0" err="1"/>
              <a:t>Іскрились</a:t>
            </a:r>
            <a:r>
              <a:rPr lang="en-US" sz="1800" dirty="0"/>
              <a:t> </a:t>
            </a:r>
            <a:r>
              <a:rPr lang="en-US" sz="1800" dirty="0" err="1"/>
              <a:t>хвилі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воді</a:t>
            </a:r>
            <a:r>
              <a:rPr lang="en-US" sz="1800" dirty="0"/>
              <a:t>,</a:t>
            </a:r>
            <a:endParaRPr lang="uk-UA" sz="1800" dirty="0"/>
          </a:p>
          <a:p>
            <a:pPr algn="l"/>
            <a:r>
              <a:rPr lang="en-US" sz="1800" dirty="0"/>
              <a:t>І </a:t>
            </a:r>
            <a:r>
              <a:rPr lang="en-US" sz="1800" dirty="0" err="1"/>
              <a:t>вторили</a:t>
            </a:r>
            <a:r>
              <a:rPr lang="en-US" sz="1800" dirty="0"/>
              <a:t> </a:t>
            </a:r>
            <a:r>
              <a:rPr lang="en-US" sz="1800" dirty="0" err="1"/>
              <a:t>їм</a:t>
            </a:r>
            <a:r>
              <a:rPr lang="en-US" sz="1800" dirty="0"/>
              <a:t> </a:t>
            </a:r>
            <a:r>
              <a:rPr lang="en-US" sz="1800" dirty="0" err="1"/>
              <a:t>блиском</a:t>
            </a:r>
            <a:r>
              <a:rPr lang="en-US" sz="1800" dirty="0"/>
              <a:t> </a:t>
            </a:r>
            <a:r>
              <a:rPr lang="en-US" sz="1800" dirty="0" err="1"/>
              <a:t>квіти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/>
              <a:t>Й </a:t>
            </a:r>
            <a:r>
              <a:rPr lang="en-US" sz="1800" dirty="0" err="1"/>
              <a:t>нараз</a:t>
            </a:r>
            <a:r>
              <a:rPr lang="en-US" sz="1800" dirty="0"/>
              <a:t> </a:t>
            </a:r>
            <a:r>
              <a:rPr lang="en-US" sz="1800" dirty="0" err="1"/>
              <a:t>поет</a:t>
            </a:r>
            <a:r>
              <a:rPr lang="en-US" sz="1800" dirty="0"/>
              <a:t> </a:t>
            </a:r>
            <a:r>
              <a:rPr lang="en-US" sz="1800" dirty="0" err="1"/>
              <a:t>прогнав</a:t>
            </a:r>
            <a:r>
              <a:rPr lang="en-US" sz="1800" dirty="0"/>
              <a:t> </a:t>
            </a:r>
            <a:r>
              <a:rPr lang="en-US" sz="1800" dirty="0" err="1"/>
              <a:t>тоді</a:t>
            </a:r>
            <a:endParaRPr lang="en-US" sz="1800" dirty="0"/>
          </a:p>
          <a:p>
            <a:pPr algn="l"/>
            <a:r>
              <a:rPr lang="en-US" sz="1800" dirty="0" err="1"/>
              <a:t>Від</a:t>
            </a:r>
            <a:r>
              <a:rPr lang="en-US" sz="1800" dirty="0"/>
              <a:t> </a:t>
            </a:r>
            <a:r>
              <a:rPr lang="en-US" sz="1800" dirty="0" err="1"/>
              <a:t>себе</a:t>
            </a:r>
            <a:r>
              <a:rPr lang="en-US" sz="1800" dirty="0"/>
              <a:t> </a:t>
            </a:r>
            <a:r>
              <a:rPr lang="en-US" sz="1800" dirty="0" err="1"/>
              <a:t>настрій</a:t>
            </a:r>
            <a:r>
              <a:rPr lang="en-US" sz="1800" dirty="0"/>
              <a:t> </a:t>
            </a:r>
            <a:r>
              <a:rPr lang="en-US" sz="1800" dirty="0" err="1"/>
              <a:t>сумовитий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 err="1"/>
              <a:t>Хоч</a:t>
            </a:r>
            <a:r>
              <a:rPr lang="en-US" sz="1800" dirty="0"/>
              <a:t> </a:t>
            </a:r>
            <a:r>
              <a:rPr lang="en-US" sz="1800" dirty="0" err="1"/>
              <a:t>достеменно</a:t>
            </a:r>
            <a:r>
              <a:rPr lang="en-US" sz="1800" dirty="0"/>
              <a:t> </a:t>
            </a:r>
            <a:r>
              <a:rPr lang="en-US" sz="1800" dirty="0" err="1"/>
              <a:t>ще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знав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 err="1"/>
              <a:t>Якого</a:t>
            </a:r>
            <a:r>
              <a:rPr lang="en-US" sz="1800" dirty="0"/>
              <a:t> </a:t>
            </a:r>
            <a:r>
              <a:rPr lang="en-US" sz="1800" dirty="0" err="1"/>
              <a:t>Дару</a:t>
            </a:r>
            <a:r>
              <a:rPr lang="en-US" sz="1800" dirty="0"/>
              <a:t> </a:t>
            </a:r>
            <a:r>
              <a:rPr lang="en-US" sz="1800" dirty="0" err="1"/>
              <a:t>там</a:t>
            </a:r>
            <a:r>
              <a:rPr lang="en-US" sz="1800" dirty="0"/>
              <a:t> </a:t>
            </a:r>
            <a:r>
              <a:rPr lang="en-US" sz="1800" dirty="0" err="1"/>
              <a:t>надбав</a:t>
            </a:r>
            <a:r>
              <a:rPr lang="en-US" sz="1800" dirty="0"/>
              <a:t>...</a:t>
            </a:r>
          </a:p>
          <a:p>
            <a:pPr algn="l"/>
            <a:r>
              <a:rPr lang="en-US" sz="1800" dirty="0"/>
              <a:t> </a:t>
            </a:r>
          </a:p>
          <a:p>
            <a:pPr algn="l"/>
            <a:r>
              <a:rPr lang="en-US" sz="1800" dirty="0" err="1"/>
              <a:t>Бо</a:t>
            </a:r>
            <a:r>
              <a:rPr lang="en-US" sz="1800" dirty="0"/>
              <a:t> </a:t>
            </a:r>
            <a:r>
              <a:rPr lang="en-US" sz="1800" dirty="0" err="1"/>
              <a:t>часто</a:t>
            </a:r>
            <a:r>
              <a:rPr lang="en-US" sz="1800" dirty="0"/>
              <a:t> в </a:t>
            </a:r>
            <a:r>
              <a:rPr lang="en-US" sz="1800" dirty="0" err="1"/>
              <a:t>роздумі</a:t>
            </a:r>
            <a:r>
              <a:rPr lang="en-US" sz="1800" dirty="0"/>
              <a:t> </a:t>
            </a:r>
            <a:r>
              <a:rPr lang="en-US" sz="1800" dirty="0" err="1"/>
              <a:t>глибокім</a:t>
            </a:r>
            <a:endParaRPr lang="en-US" sz="1800" dirty="0"/>
          </a:p>
          <a:p>
            <a:pPr algn="l"/>
            <a:r>
              <a:rPr lang="en-US" sz="1800" dirty="0" err="1"/>
              <a:t>Чи</a:t>
            </a:r>
            <a:r>
              <a:rPr lang="en-US" sz="1800" dirty="0"/>
              <a:t> </a:t>
            </a:r>
            <a:r>
              <a:rPr lang="en-US" sz="1800" dirty="0" err="1"/>
              <a:t>як</a:t>
            </a:r>
            <a:r>
              <a:rPr lang="en-US" sz="1800" dirty="0"/>
              <a:t> </a:t>
            </a:r>
            <a:r>
              <a:rPr lang="en-US" sz="1800" dirty="0" err="1"/>
              <a:t>жену</a:t>
            </a:r>
            <a:r>
              <a:rPr lang="en-US" sz="1800" dirty="0"/>
              <a:t>, </a:t>
            </a:r>
            <a:r>
              <a:rPr lang="en-US" sz="1800" dirty="0" err="1"/>
              <a:t>думки</a:t>
            </a:r>
            <a:r>
              <a:rPr lang="en-US" sz="1800" dirty="0"/>
              <a:t> </a:t>
            </a:r>
            <a:r>
              <a:rPr lang="en-US" sz="1800" dirty="0" err="1"/>
              <a:t>пусті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 err="1"/>
              <a:t>Встають</a:t>
            </a:r>
            <a:r>
              <a:rPr lang="en-US" sz="1800" dirty="0"/>
              <a:t> </a:t>
            </a:r>
            <a:r>
              <a:rPr lang="en-US" sz="1800" dirty="0" err="1"/>
              <a:t>перед</a:t>
            </a:r>
            <a:r>
              <a:rPr lang="en-US" sz="1800" dirty="0"/>
              <a:t> </a:t>
            </a:r>
            <a:r>
              <a:rPr lang="en-US" sz="1800" dirty="0" err="1"/>
              <a:t>духовним</a:t>
            </a:r>
            <a:r>
              <a:rPr lang="en-US" sz="1800" dirty="0"/>
              <a:t> </a:t>
            </a:r>
            <a:r>
              <a:rPr lang="en-US" sz="1800" dirty="0" err="1"/>
              <a:t>оком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 err="1"/>
              <a:t>Що</a:t>
            </a:r>
            <a:r>
              <a:rPr lang="en-US" sz="1800" dirty="0"/>
              <a:t> </a:t>
            </a:r>
            <a:r>
              <a:rPr lang="en-US" sz="1800" dirty="0" err="1"/>
              <a:t>нам</a:t>
            </a:r>
            <a:r>
              <a:rPr lang="en-US" sz="1800" dirty="0"/>
              <a:t> - </a:t>
            </a:r>
            <a:r>
              <a:rPr lang="en-US" sz="1800" dirty="0" err="1"/>
              <a:t>розрада</a:t>
            </a:r>
            <a:r>
              <a:rPr lang="en-US" sz="1800" dirty="0"/>
              <a:t> в </a:t>
            </a:r>
            <a:r>
              <a:rPr lang="en-US" sz="1800" dirty="0" err="1"/>
              <a:t>самоті</a:t>
            </a:r>
            <a:r>
              <a:rPr lang="en-US" sz="1800" dirty="0"/>
              <a:t>,</a:t>
            </a:r>
          </a:p>
          <a:p>
            <a:pPr algn="l"/>
            <a:r>
              <a:rPr lang="en-US" sz="1800" dirty="0" err="1"/>
              <a:t>Нарциси</a:t>
            </a:r>
            <a:r>
              <a:rPr lang="en-US" sz="1800" dirty="0"/>
              <a:t> </a:t>
            </a:r>
            <a:r>
              <a:rPr lang="en-US" sz="1800" dirty="0" err="1"/>
              <a:t>хвилями</a:t>
            </a:r>
            <a:r>
              <a:rPr lang="en-US" sz="1800" dirty="0"/>
              <a:t> </a:t>
            </a:r>
            <a:r>
              <a:rPr lang="en-US" sz="1800" dirty="0" err="1"/>
              <a:t>ясними</a:t>
            </a:r>
            <a:endParaRPr lang="en-US" sz="1800" dirty="0"/>
          </a:p>
          <a:p>
            <a:pPr algn="l"/>
            <a:r>
              <a:rPr lang="en-US" sz="1800" dirty="0"/>
              <a:t>І </a:t>
            </a:r>
            <a:r>
              <a:rPr lang="en-US" sz="1800" dirty="0" err="1"/>
              <a:t>серце</a:t>
            </a:r>
            <a:r>
              <a:rPr lang="en-US" sz="1800" dirty="0"/>
              <a:t> </a:t>
            </a:r>
            <a:r>
              <a:rPr lang="en-US" sz="1800" dirty="0" err="1"/>
              <a:t>йде</a:t>
            </a:r>
            <a:r>
              <a:rPr lang="en-US" sz="1800" dirty="0"/>
              <a:t> в </a:t>
            </a:r>
            <a:r>
              <a:rPr lang="en-US" sz="1800" dirty="0" err="1"/>
              <a:t>танок</a:t>
            </a:r>
            <a:r>
              <a:rPr lang="en-US" sz="1800" dirty="0"/>
              <a:t> </a:t>
            </a:r>
            <a:r>
              <a:rPr lang="en-US" sz="1800" dirty="0" err="1"/>
              <a:t>із</a:t>
            </a:r>
            <a:r>
              <a:rPr lang="en-US" sz="1800" dirty="0"/>
              <a:t> </a:t>
            </a:r>
            <a:r>
              <a:rPr lang="en-US" sz="1800" dirty="0" err="1"/>
              <a:t>ними</a:t>
            </a:r>
            <a:r>
              <a:rPr lang="en-US" sz="1800" dirty="0"/>
              <a:t>!</a:t>
            </a:r>
          </a:p>
          <a:p>
            <a:pPr algn="l"/>
            <a:r>
              <a:rPr lang="uk-UA" sz="1800" dirty="0"/>
              <a:t>           </a:t>
            </a:r>
            <a:r>
              <a:rPr lang="en-US" sz="1800" dirty="0" err="1"/>
              <a:t>Переклад</a:t>
            </a:r>
            <a:r>
              <a:rPr lang="en-US" sz="1800" dirty="0"/>
              <a:t> </a:t>
            </a:r>
            <a:r>
              <a:rPr lang="en-US" sz="1800" dirty="0" err="1"/>
              <a:t>М.Стріхи</a:t>
            </a:r>
            <a:r>
              <a:rPr lang="en-US" sz="18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36329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1079</Words>
  <Application>Microsoft Office PowerPoint</Application>
  <PresentationFormat>Широкоэкранный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Лекція  № 5 Англійський романтизм. Утвердження романтичного світобачення в естетиці поетів-лейкістів.</vt:lpstr>
      <vt:lpstr>Вільям Блейк (1757 – 1827) – передвісник англійського романтизму</vt:lpstr>
      <vt:lpstr>Презентация PowerPoint</vt:lpstr>
      <vt:lpstr>Перша генерація поетів-романтиків (старше покоління) </vt:lpstr>
      <vt:lpstr>Друге (молодше) покоління англійських романтиків</vt:lpstr>
      <vt:lpstr>Вільям Вордсворт</vt:lpstr>
      <vt:lpstr>В. Вордсворт і С.Т. Колрідж</vt:lpstr>
      <vt:lpstr>Передмова до «Ліричних балад» В. Вордсворта</vt:lpstr>
      <vt:lpstr>НАРЦИСИ</vt:lpstr>
      <vt:lpstr>Особливості поетичної манери В.Вордсворта</vt:lpstr>
      <vt:lpstr>Рядки, написані за декілька миль від Тінтернського абатства, коли я вдруге подорожував до берегів ріки Уай 13 липня 1789 року </vt:lpstr>
      <vt:lpstr>Вірші В. Вордсворта про сільських дітей</vt:lpstr>
      <vt:lpstr>Семюел Тейлор Колрідж</vt:lpstr>
      <vt:lpstr>Творчий шлях поділяється на три періоди:  </vt:lpstr>
      <vt:lpstr>Провідні теми</vt:lpstr>
      <vt:lpstr>Роберт Сауті</vt:lpstr>
      <vt:lpstr>Жанр балади у творчості Р. Сауті</vt:lpstr>
      <vt:lpstr>Другий період творчості Р. Сауті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Англійський романтизм. Утвердження романтичного світобачення в естетиці поетів-лейкістів.</dc:title>
  <dc:creator>Яна Кравченко</dc:creator>
  <cp:lastModifiedBy>Яна Кравченко</cp:lastModifiedBy>
  <cp:revision>27</cp:revision>
  <dcterms:created xsi:type="dcterms:W3CDTF">2019-04-01T19:50:52Z</dcterms:created>
  <dcterms:modified xsi:type="dcterms:W3CDTF">2023-04-06T19:57:12Z</dcterms:modified>
</cp:coreProperties>
</file>