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8"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3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0762C98-B35B-4F61-9168-EDADC47D66F9}" type="datetimeFigureOut">
              <a:rPr lang="ru-RU" smtClean="0"/>
              <a:t>25.01.2016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E5CD38-A9CB-4A83-8446-AF9B9C36C0D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762C98-B35B-4F61-9168-EDADC47D66F9}" type="datetimeFigureOut">
              <a:rPr lang="ru-RU" smtClean="0"/>
              <a:t>25.01.2016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E5CD38-A9CB-4A83-8446-AF9B9C36C0D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762C98-B35B-4F61-9168-EDADC47D66F9}" type="datetimeFigureOut">
              <a:rPr lang="ru-RU" smtClean="0"/>
              <a:t>25.01.2016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E5CD38-A9CB-4A83-8446-AF9B9C36C0D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762C98-B35B-4F61-9168-EDADC47D66F9}" type="datetimeFigureOut">
              <a:rPr lang="ru-RU" smtClean="0"/>
              <a:t>25.01.2016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E5CD38-A9CB-4A83-8446-AF9B9C36C0D3}"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0762C98-B35B-4F61-9168-EDADC47D66F9}" type="datetimeFigureOut">
              <a:rPr lang="ru-RU" smtClean="0"/>
              <a:t>25.01.2016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E5CD38-A9CB-4A83-8446-AF9B9C36C0D3}"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0762C98-B35B-4F61-9168-EDADC47D66F9}" type="datetimeFigureOut">
              <a:rPr lang="ru-RU" smtClean="0"/>
              <a:t>25.01.2016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4E5CD38-A9CB-4A83-8446-AF9B9C36C0D3}"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0762C98-B35B-4F61-9168-EDADC47D66F9}" type="datetimeFigureOut">
              <a:rPr lang="ru-RU" smtClean="0"/>
              <a:t>25.01.2016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4E5CD38-A9CB-4A83-8446-AF9B9C36C0D3}"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0762C98-B35B-4F61-9168-EDADC47D66F9}" type="datetimeFigureOut">
              <a:rPr lang="ru-RU" smtClean="0"/>
              <a:t>25.01.2016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4E5CD38-A9CB-4A83-8446-AF9B9C36C0D3}"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762C98-B35B-4F61-9168-EDADC47D66F9}" type="datetimeFigureOut">
              <a:rPr lang="ru-RU" smtClean="0"/>
              <a:t>25.01.2016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4E5CD38-A9CB-4A83-8446-AF9B9C36C0D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0762C98-B35B-4F61-9168-EDADC47D66F9}" type="datetimeFigureOut">
              <a:rPr lang="ru-RU" smtClean="0"/>
              <a:t>25.01.2016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4E5CD38-A9CB-4A83-8446-AF9B9C36C0D3}"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0762C98-B35B-4F61-9168-EDADC47D66F9}" type="datetimeFigureOut">
              <a:rPr lang="ru-RU" smtClean="0"/>
              <a:t>25.01.2016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4E5CD38-A9CB-4A83-8446-AF9B9C36C0D3}"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762C98-B35B-4F61-9168-EDADC47D66F9}" type="datetimeFigureOut">
              <a:rPr lang="ru-RU" smtClean="0"/>
              <a:t>25.01.2016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E5CD38-A9CB-4A83-8446-AF9B9C36C0D3}"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196752"/>
            <a:ext cx="9175136" cy="1569660"/>
          </a:xfrm>
          <a:prstGeom prst="rect">
            <a:avLst/>
          </a:prstGeom>
          <a:noFill/>
        </p:spPr>
        <p:txBody>
          <a:bodyPr wrap="square" lIns="91440" tIns="45720" rIns="91440" bIns="45720">
            <a:spAutoFit/>
          </a:bodyPr>
          <a:lstStyle/>
          <a:p>
            <a:pPr algn="ctr"/>
            <a:r>
              <a:rPr lang="ru-RU" sz="3200" b="1" i="1" u="sng"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Организация </a:t>
            </a:r>
          </a:p>
          <a:p>
            <a:pPr algn="ctr"/>
            <a:r>
              <a:rPr lang="ru-RU" sz="3200" b="1" i="1" u="sng"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ПРИКЛАДНЫХ ПОЛИТИЧЕСКИХ </a:t>
            </a:r>
            <a:r>
              <a:rPr lang="ru-RU" sz="3200" b="1" i="1" u="sng"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исследований </a:t>
            </a:r>
            <a:endParaRPr lang="ru-RU" sz="3200" b="1" i="1" u="sng"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384720"/>
            <a:ext cx="9144000" cy="45550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tab pos="457200" algn="l"/>
              </a:tabLst>
            </a:pP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Программа исследований</a:t>
            </a:r>
            <a:endParaRPr kumimoji="0" lang="ru-RU" b="0" i="0" u="none" strike="noStrike" cap="none" normalizeH="0" baseline="0" dirty="0" smtClean="0">
              <a:ln>
                <a:noFill/>
              </a:ln>
              <a:solidFill>
                <a:schemeClr val="accent6">
                  <a:lumMod val="75000"/>
                </a:schemeClr>
              </a:solidFill>
              <a:effectLst/>
              <a:latin typeface="Bookman Old Style" panose="02050604050505020204"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u-RU" b="0" i="0"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Программа исследования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это изложение его общей концепции в соответствии с основными целями проводимой деятельности и гипотез исследования с указанием правил процедуры, а также логической последовательности операций для их проверки.</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Содержание и структура программы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исследований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зависят от главной цели исследуемой проблемы. С этой точки зрения можно выделить </a:t>
            </a:r>
            <a:r>
              <a:rPr kumimoji="0" lang="ru-RU" b="0" i="0"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два типа </a:t>
            </a:r>
            <a:r>
              <a:rPr kumimoji="0" lang="ru-RU" b="0" i="0"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исследований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теоретический и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прикладной.</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Программа исследования строится в зависимости от названных целей. Но, какова бы ни была конкретная цель исследования, его общая направленность должна отвечать в конечном счете практическим интересам производителя, потребителя и посредника.</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Научно обоснованная программа — гарантия успеха всего исследования. В общем случае программа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исследования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разделяется на 2 этапа:</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q"/>
              <a:tabLst>
                <a:tab pos="457200" algn="l"/>
              </a:tabLst>
            </a:pPr>
            <a:r>
              <a:rPr kumimoji="0" lang="ru-RU" b="0" i="0" u="sng"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Методологический этап:</a:t>
            </a:r>
            <a:endParaRPr kumimoji="0" lang="ru-RU" b="0" i="0" u="sng" strike="noStrike" cap="none" normalizeH="0" baseline="0" dirty="0" smtClean="0">
              <a:ln>
                <a:noFill/>
              </a:ln>
              <a:solidFill>
                <a:srgbClr val="FF0000"/>
              </a:solidFill>
              <a:effectLst/>
              <a:latin typeface="Bookman Old Style" panose="02050604050505020204" pitchFamily="18" charset="0"/>
              <a:cs typeface="Times New Roman"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Формулировка проблемы, определение объекта </a:t>
            </a:r>
            <a:r>
              <a:rPr kumimoji="0" lang="ru-RU" sz="2000" b="0" i="0" u="none" strike="noStrike" cap="none" normalizeH="0" baseline="0" dirty="0" smtClean="0">
                <a:ln>
                  <a:noFill/>
                </a:ln>
                <a:effectLst/>
                <a:latin typeface="Times New Roman" pitchFamily="18" charset="0"/>
                <a:ea typeface="Times New Roman" pitchFamily="18" charset="0"/>
                <a:cs typeface="Times New Roman" pitchFamily="18" charset="0"/>
              </a:rPr>
              <a:t>и предмета исследования.</a:t>
            </a:r>
            <a:endParaRPr kumimoji="0" lang="ru-RU" sz="2000" b="0" i="0" u="none" strike="noStrike" cap="none" normalizeH="0" baseline="0" dirty="0" smtClean="0">
              <a:ln>
                <a:noFill/>
              </a:ln>
              <a:effectLst/>
              <a:latin typeface="Times New Roman" pitchFamily="18" charset="0"/>
              <a:cs typeface="Times New Roman" pitchFamily="18" charset="0"/>
            </a:endParaRPr>
          </a:p>
        </p:txBody>
      </p:sp>
      <p:sp>
        <p:nvSpPr>
          <p:cNvPr id="1026" name="Rectangle 2"/>
          <p:cNvSpPr>
            <a:spLocks noChangeArrowheads="1"/>
          </p:cNvSpPr>
          <p:nvPr/>
        </p:nvSpPr>
        <p:spPr bwMode="auto">
          <a:xfrm>
            <a:off x="0" y="4797152"/>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5750" indent="-285750" algn="just" eaLnBrk="0" fontAlgn="base" hangingPunct="0">
              <a:spcBef>
                <a:spcPct val="0"/>
              </a:spcBef>
              <a:spcAft>
                <a:spcPct val="0"/>
              </a:spcAft>
              <a:buFont typeface="Arial" panose="020B0604020202020204" pitchFamily="34" charset="0"/>
              <a:buChar char="•"/>
              <a:tabLst>
                <a:tab pos="457200" algn="l"/>
              </a:tabLst>
            </a:pPr>
            <a:r>
              <a:rPr lang="ru-RU" dirty="0">
                <a:latin typeface="Bookman Old Style" panose="02050604050505020204" pitchFamily="18" charset="0"/>
                <a:ea typeface="Times New Roman" pitchFamily="18" charset="0"/>
                <a:cs typeface="Times New Roman" pitchFamily="18" charset="0"/>
              </a:rPr>
              <a:t>Определение цели и постановка задач исследования.</a:t>
            </a:r>
          </a:p>
          <a:p>
            <a:pPr marL="285750" indent="-285750" algn="just" eaLnBrk="0" fontAlgn="base" hangingPunct="0">
              <a:spcBef>
                <a:spcPct val="0"/>
              </a:spcBef>
              <a:spcAft>
                <a:spcPct val="0"/>
              </a:spcAft>
              <a:buFont typeface="Arial" panose="020B0604020202020204" pitchFamily="34" charset="0"/>
              <a:buChar char="•"/>
              <a:tabLst>
                <a:tab pos="457200" algn="l"/>
              </a:tabLst>
            </a:pPr>
            <a:r>
              <a:rPr lang="ru-RU" dirty="0">
                <a:latin typeface="Bookman Old Style" panose="02050604050505020204" pitchFamily="18" charset="0"/>
                <a:ea typeface="Times New Roman" pitchFamily="18" charset="0"/>
                <a:cs typeface="Times New Roman" pitchFamily="18" charset="0"/>
              </a:rPr>
              <a:t>Уточнение и интерпретация основных понятий.</a:t>
            </a:r>
          </a:p>
          <a:p>
            <a:pPr marL="285750" indent="-285750" algn="just" eaLnBrk="0" fontAlgn="base" hangingPunct="0">
              <a:spcBef>
                <a:spcPct val="0"/>
              </a:spcBef>
              <a:spcAft>
                <a:spcPct val="0"/>
              </a:spcAft>
              <a:buFont typeface="Arial" panose="020B0604020202020204" pitchFamily="34" charset="0"/>
              <a:buChar char="•"/>
              <a:tabLst>
                <a:tab pos="457200" algn="l"/>
              </a:tabLst>
            </a:pPr>
            <a:r>
              <a:rPr lang="ru-RU" dirty="0">
                <a:latin typeface="Bookman Old Style" panose="02050604050505020204" pitchFamily="18" charset="0"/>
                <a:ea typeface="Times New Roman" pitchFamily="18" charset="0"/>
                <a:cs typeface="Times New Roman" pitchFamily="18" charset="0"/>
              </a:rPr>
              <a:t>Предварительный системный анализ объекта исследования.</a:t>
            </a:r>
          </a:p>
          <a:p>
            <a:pPr marL="285750" indent="-285750" algn="just" eaLnBrk="0" fontAlgn="base" hangingPunct="0">
              <a:spcBef>
                <a:spcPct val="0"/>
              </a:spcBef>
              <a:spcAft>
                <a:spcPct val="0"/>
              </a:spcAft>
              <a:buFont typeface="Arial" panose="020B0604020202020204" pitchFamily="34" charset="0"/>
              <a:buChar char="•"/>
              <a:tabLst>
                <a:tab pos="457200" algn="l"/>
              </a:tabLst>
            </a:pPr>
            <a:r>
              <a:rPr lang="ru-RU" dirty="0">
                <a:latin typeface="Bookman Old Style" panose="02050604050505020204" pitchFamily="18" charset="0"/>
                <a:ea typeface="Times New Roman" pitchFamily="18" charset="0"/>
                <a:cs typeface="Times New Roman" pitchFamily="18" charset="0"/>
              </a:rPr>
              <a:t>Развертывание рабочих гипотез.</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107722"/>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buFont typeface="Wingdings" panose="05000000000000000000" pitchFamily="2" charset="2"/>
              <a:buChar char="q"/>
              <a:tabLst>
                <a:tab pos="457200" algn="l"/>
              </a:tabLst>
            </a:pPr>
            <a:r>
              <a:rPr kumimoji="0" lang="ru-RU" b="0" i="0" u="sng"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Процедурный этап</a:t>
            </a:r>
            <a:r>
              <a:rPr kumimoji="0" lang="ru-RU" b="0" i="0" u="none" strike="noStrike" cap="none" normalizeH="0" baseline="0" dirty="0" smtClean="0">
                <a:ln>
                  <a:noFill/>
                </a:ln>
                <a:solidFill>
                  <a:srgbClr val="000000"/>
                </a:solidFill>
                <a:effectLst/>
                <a:latin typeface="Bookman Old Style" panose="02050604050505020204" pitchFamily="18" charset="0"/>
                <a:ea typeface="Times New Roman" pitchFamily="18" charset="0"/>
                <a:cs typeface="Times New Roman" pitchFamily="18" charset="0"/>
              </a:rPr>
              <a:t>:</a:t>
            </a:r>
            <a:endParaRPr kumimoji="0" lang="ru-RU" b="0" i="0" u="none" strike="noStrike" cap="none" normalizeH="0" baseline="0" dirty="0" smtClean="0">
              <a:ln>
                <a:noFill/>
              </a:ln>
              <a:solidFill>
                <a:schemeClr val="tx1"/>
              </a:solidFill>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rgbClr val="000000"/>
                </a:solidFill>
                <a:effectLst/>
                <a:latin typeface="Bookman Old Style" panose="02050604050505020204" pitchFamily="18" charset="0"/>
                <a:ea typeface="Times New Roman" pitchFamily="18" charset="0"/>
                <a:cs typeface="Times New Roman" pitchFamily="18" charset="0"/>
              </a:rPr>
              <a:t>Принципиальный (стратегический) план исследования.</a:t>
            </a:r>
            <a:endParaRPr kumimoji="0" lang="ru-RU" b="0" i="0" u="none" strike="noStrike" cap="none" normalizeH="0" baseline="0" dirty="0" smtClean="0">
              <a:ln>
                <a:noFill/>
              </a:ln>
              <a:solidFill>
                <a:schemeClr val="tx1"/>
              </a:solidFill>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rgbClr val="000000"/>
                </a:solidFill>
                <a:effectLst/>
                <a:latin typeface="Bookman Old Style" panose="02050604050505020204" pitchFamily="18" charset="0"/>
                <a:ea typeface="Times New Roman" pitchFamily="18" charset="0"/>
                <a:cs typeface="Times New Roman" pitchFamily="18" charset="0"/>
              </a:rPr>
              <a:t>Обоснование системы выборки единиц наблюдения.</a:t>
            </a:r>
            <a:endParaRPr kumimoji="0" lang="ru-RU" b="0" i="0" u="none" strike="noStrike" cap="none" normalizeH="0" baseline="0" dirty="0" smtClean="0">
              <a:ln>
                <a:noFill/>
              </a:ln>
              <a:solidFill>
                <a:schemeClr val="tx1"/>
              </a:solidFill>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rgbClr val="000000"/>
                </a:solidFill>
                <a:effectLst/>
                <a:latin typeface="Bookman Old Style" panose="02050604050505020204" pitchFamily="18" charset="0"/>
                <a:ea typeface="Times New Roman" pitchFamily="18" charset="0"/>
                <a:cs typeface="Times New Roman" pitchFamily="18" charset="0"/>
              </a:rPr>
              <a:t>Набросок основных процедур сбора и анализа исходных данных.</a:t>
            </a:r>
            <a:endParaRPr kumimoji="0" lang="ru-RU" b="0" i="0" u="none" strike="noStrike" cap="none" normalizeH="0" baseline="0" dirty="0" smtClean="0">
              <a:ln>
                <a:noFill/>
              </a:ln>
              <a:solidFill>
                <a:schemeClr val="tx1"/>
              </a:solidFill>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b="0" i="0" u="none" strike="noStrike" cap="none" normalizeH="0" baseline="0" dirty="0" smtClean="0">
                <a:ln>
                  <a:noFill/>
                </a:ln>
                <a:solidFill>
                  <a:srgbClr val="000000"/>
                </a:solidFill>
                <a:effectLst/>
                <a:latin typeface="Bookman Old Style" panose="02050604050505020204" pitchFamily="18" charset="0"/>
                <a:ea typeface="Times New Roman" pitchFamily="18" charset="0"/>
                <a:cs typeface="Times New Roman" pitchFamily="18" charset="0"/>
              </a:rPr>
              <a:t>Программа дополняется рабочим планом, в котором упорядочиваются этапы работы, сроки осуществления исследования, оцениваются необходимые ресурсы и т. д.</a:t>
            </a:r>
            <a:endParaRPr kumimoji="0" lang="ru-RU" b="0" i="0" u="none" strike="noStrike" cap="none" normalizeH="0" baseline="0" dirty="0" smtClean="0">
              <a:ln>
                <a:noFill/>
              </a:ln>
              <a:solidFill>
                <a:schemeClr val="tx1"/>
              </a:solidFill>
              <a:effectLst/>
              <a:latin typeface="Bookman Old Style" panose="02050604050505020204" pitchFamily="18" charset="0"/>
              <a:cs typeface="Times New Roman" pitchFamily="18" charset="0"/>
            </a:endParaRPr>
          </a:p>
        </p:txBody>
      </p:sp>
      <p:pic>
        <p:nvPicPr>
          <p:cNvPr id="23554" name="Picture 2" descr="C:\Users\User\Desktop\images.jpg"/>
          <p:cNvPicPr>
            <a:picLocks noChangeAspect="1" noChangeArrowheads="1"/>
          </p:cNvPicPr>
          <p:nvPr/>
        </p:nvPicPr>
        <p:blipFill>
          <a:blip r:embed="rId2" cstate="print"/>
          <a:srcRect/>
          <a:stretch>
            <a:fillRect/>
          </a:stretch>
        </p:blipFill>
        <p:spPr bwMode="auto">
          <a:xfrm>
            <a:off x="2555776" y="2481263"/>
            <a:ext cx="3958858" cy="4376737"/>
          </a:xfrm>
          <a:prstGeom prst="rect">
            <a:avLst/>
          </a:prstGeom>
          <a:noFill/>
          <a:effectLst>
            <a:softEdge rad="1270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9144000" cy="6309420"/>
          </a:xfrm>
          <a:prstGeom prst="rect">
            <a:avLst/>
          </a:prstGeom>
        </p:spPr>
        <p:txBody>
          <a:bodyPr wrap="square">
            <a:spAutoFit/>
          </a:bodyPr>
          <a:lstStyle/>
          <a:p>
            <a:pPr lvl="0" algn="ctr" fontAlgn="base">
              <a:spcBef>
                <a:spcPct val="0"/>
              </a:spcBef>
              <a:spcAft>
                <a:spcPct val="0"/>
              </a:spcAft>
            </a:pPr>
            <a:r>
              <a:rPr lang="ru-RU" sz="2000" b="1" i="1" dirty="0" smtClean="0">
                <a:solidFill>
                  <a:srgbClr val="FF0000"/>
                </a:solidFill>
                <a:latin typeface="Bookman Old Style" panose="02050604050505020204" pitchFamily="18" charset="0"/>
                <a:ea typeface="Calibri" pitchFamily="34" charset="0"/>
                <a:cs typeface="Times New Roman" pitchFamily="18" charset="0"/>
              </a:rPr>
              <a:t>Методология </a:t>
            </a:r>
            <a:r>
              <a:rPr lang="ru-RU" sz="2000" b="1" i="1" dirty="0" smtClean="0">
                <a:solidFill>
                  <a:srgbClr val="FF0000"/>
                </a:solidFill>
                <a:latin typeface="Bookman Old Style" panose="02050604050505020204" pitchFamily="18" charset="0"/>
                <a:ea typeface="Calibri" pitchFamily="34" charset="0"/>
                <a:cs typeface="Times New Roman" pitchFamily="18" charset="0"/>
              </a:rPr>
              <a:t>проведения </a:t>
            </a:r>
            <a:r>
              <a:rPr lang="ru-RU" sz="2000" b="1" i="1" dirty="0" smtClean="0">
                <a:solidFill>
                  <a:srgbClr val="FF0000"/>
                </a:solidFill>
                <a:latin typeface="Bookman Old Style" panose="02050604050505020204" pitchFamily="18" charset="0"/>
                <a:ea typeface="Calibri" pitchFamily="34" charset="0"/>
                <a:cs typeface="Times New Roman" pitchFamily="18" charset="0"/>
              </a:rPr>
              <a:t>прикладных политических исследований</a:t>
            </a:r>
          </a:p>
          <a:p>
            <a:pPr lvl="0" algn="ctr" fontAlgn="base">
              <a:spcBef>
                <a:spcPct val="0"/>
              </a:spcBef>
              <a:spcAft>
                <a:spcPct val="0"/>
              </a:spcAft>
            </a:pPr>
            <a:endParaRPr lang="ru-RU" sz="2000" b="1" i="1" dirty="0">
              <a:solidFill>
                <a:srgbClr val="FF0000"/>
              </a:solidFill>
              <a:latin typeface="Bookman Old Style" panose="02050604050505020204" pitchFamily="18" charset="0"/>
              <a:ea typeface="Calibri" pitchFamily="34" charset="0"/>
              <a:cs typeface="Times New Roman" pitchFamily="18" charset="0"/>
            </a:endParaRPr>
          </a:p>
          <a:p>
            <a:pPr lvl="0" algn="ctr" fontAlgn="base">
              <a:spcBef>
                <a:spcPct val="0"/>
              </a:spcBef>
              <a:spcAft>
                <a:spcPct val="0"/>
              </a:spcAft>
            </a:pPr>
            <a:r>
              <a:rPr lang="ru-RU" sz="2000" i="1" dirty="0" smtClean="0">
                <a:solidFill>
                  <a:prstClr val="black"/>
                </a:solidFill>
                <a:latin typeface="Bookman Old Style" panose="02050604050505020204" pitchFamily="18" charset="0"/>
                <a:ea typeface="Calibri" pitchFamily="34" charset="0"/>
                <a:cs typeface="Times New Roman" pitchFamily="18" charset="0"/>
              </a:rPr>
              <a:t>Виды </a:t>
            </a:r>
            <a:r>
              <a:rPr lang="ru-RU" sz="2000" i="1" dirty="0">
                <a:solidFill>
                  <a:prstClr val="black"/>
                </a:solidFill>
                <a:latin typeface="Bookman Old Style" panose="02050604050505020204" pitchFamily="18" charset="0"/>
                <a:ea typeface="Calibri" pitchFamily="34" charset="0"/>
                <a:cs typeface="Times New Roman" pitchFamily="18" charset="0"/>
              </a:rPr>
              <a:t>исследования с точки зрения методологии</a:t>
            </a:r>
            <a:r>
              <a:rPr lang="ru-RU" sz="2000" dirty="0">
                <a:solidFill>
                  <a:prstClr val="black"/>
                </a:solidFill>
                <a:latin typeface="Times New Roman" pitchFamily="18" charset="0"/>
                <a:ea typeface="Calibri" pitchFamily="34" charset="0"/>
                <a:cs typeface="Times New Roman" pitchFamily="18" charset="0"/>
              </a:rPr>
              <a:t>:</a:t>
            </a:r>
            <a:endParaRPr lang="ru-RU" sz="2000" dirty="0">
              <a:solidFill>
                <a:prstClr val="black"/>
              </a:solidFill>
              <a:latin typeface="Arial" pitchFamily="34" charset="0"/>
              <a:cs typeface="Arial" pitchFamily="34" charset="0"/>
            </a:endParaRPr>
          </a:p>
          <a:p>
            <a:pPr lvl="0" algn="just" eaLnBrk="0" fontAlgn="base" hangingPunct="0">
              <a:spcBef>
                <a:spcPct val="0"/>
              </a:spcBef>
              <a:spcAft>
                <a:spcPct val="0"/>
              </a:spcAft>
              <a:buFontTx/>
              <a:buChar char="•"/>
            </a:pPr>
            <a:r>
              <a:rPr lang="ru-RU" b="1" i="1" dirty="0">
                <a:solidFill>
                  <a:srgbClr val="FF0000"/>
                </a:solidFill>
                <a:latin typeface="Times New Roman" pitchFamily="18" charset="0"/>
                <a:ea typeface="Calibri" pitchFamily="34" charset="0"/>
                <a:cs typeface="Times New Roman" pitchFamily="18" charset="0"/>
              </a:rPr>
              <a:t>теоретико-прикладные</a:t>
            </a:r>
            <a:r>
              <a:rPr lang="ru-RU" dirty="0">
                <a:solidFill>
                  <a:prstClr val="black"/>
                </a:solidFill>
                <a:latin typeface="Times New Roman" pitchFamily="18" charset="0"/>
                <a:ea typeface="Calibri" pitchFamily="34" charset="0"/>
                <a:cs typeface="Times New Roman" pitchFamily="18" charset="0"/>
              </a:rPr>
              <a:t> </a:t>
            </a:r>
            <a:r>
              <a:rPr lang="ru-RU" dirty="0">
                <a:solidFill>
                  <a:prstClr val="black"/>
                </a:solidFill>
                <a:ea typeface="Calibri" pitchFamily="34" charset="0"/>
                <a:cs typeface="Times New Roman" pitchFamily="18" charset="0"/>
              </a:rPr>
              <a:t>–</a:t>
            </a:r>
            <a:r>
              <a:rPr lang="ru-RU" dirty="0">
                <a:solidFill>
                  <a:prstClr val="black"/>
                </a:solidFill>
                <a:latin typeface="Times New Roman" pitchFamily="18" charset="0"/>
                <a:ea typeface="Calibri" pitchFamily="34" charset="0"/>
                <a:cs typeface="Times New Roman" pitchFamily="18" charset="0"/>
              </a:rPr>
              <a:t> направлены на выявление и поиск механизмов решения </a:t>
            </a:r>
            <a:r>
              <a:rPr lang="ru-RU" dirty="0" smtClean="0">
                <a:solidFill>
                  <a:prstClr val="black"/>
                </a:solidFill>
                <a:latin typeface="Times New Roman" pitchFamily="18" charset="0"/>
                <a:ea typeface="Calibri" pitchFamily="34" charset="0"/>
                <a:cs typeface="Times New Roman" pitchFamily="18" charset="0"/>
              </a:rPr>
              <a:t>исследовательских </a:t>
            </a:r>
            <a:r>
              <a:rPr lang="ru-RU" dirty="0">
                <a:solidFill>
                  <a:prstClr val="black"/>
                </a:solidFill>
                <a:latin typeface="Times New Roman" pitchFamily="18" charset="0"/>
                <a:ea typeface="Calibri" pitchFamily="34" charset="0"/>
                <a:cs typeface="Times New Roman" pitchFamily="18" charset="0"/>
              </a:rPr>
              <a:t>проблем через разработку новых подходов к </a:t>
            </a:r>
            <a:r>
              <a:rPr lang="ru-RU" dirty="0" smtClean="0">
                <a:solidFill>
                  <a:prstClr val="black"/>
                </a:solidFill>
                <a:latin typeface="Times New Roman" pitchFamily="18" charset="0"/>
                <a:ea typeface="Calibri" pitchFamily="34" charset="0"/>
                <a:cs typeface="Times New Roman" pitchFamily="18" charset="0"/>
              </a:rPr>
              <a:t>х </a:t>
            </a:r>
            <a:r>
              <a:rPr lang="ru-RU" dirty="0">
                <a:solidFill>
                  <a:prstClr val="black"/>
                </a:solidFill>
                <a:latin typeface="Times New Roman" pitchFamily="18" charset="0"/>
                <a:ea typeface="Calibri" pitchFamily="34" charset="0"/>
                <a:cs typeface="Times New Roman" pitchFamily="18" charset="0"/>
              </a:rPr>
              <a:t>изучению и </a:t>
            </a:r>
            <a:r>
              <a:rPr lang="ru-RU" dirty="0" smtClean="0">
                <a:solidFill>
                  <a:prstClr val="black"/>
                </a:solidFill>
                <a:latin typeface="Times New Roman" pitchFamily="18" charset="0"/>
                <a:ea typeface="Calibri" pitchFamily="34" charset="0"/>
                <a:cs typeface="Times New Roman" pitchFamily="18" charset="0"/>
              </a:rPr>
              <a:t>интерпретации;</a:t>
            </a:r>
            <a:endParaRPr lang="ru-RU" dirty="0">
              <a:solidFill>
                <a:prstClr val="black"/>
              </a:solidFill>
              <a:latin typeface="Arial" pitchFamily="34" charset="0"/>
              <a:cs typeface="Arial" pitchFamily="34" charset="0"/>
            </a:endParaRPr>
          </a:p>
          <a:p>
            <a:pPr lvl="0" algn="just" eaLnBrk="0" fontAlgn="base" hangingPunct="0">
              <a:spcBef>
                <a:spcPct val="0"/>
              </a:spcBef>
              <a:spcAft>
                <a:spcPct val="0"/>
              </a:spcAft>
              <a:buFontTx/>
              <a:buChar char="•"/>
            </a:pPr>
            <a:r>
              <a:rPr lang="ru-RU" b="1" i="1" dirty="0">
                <a:solidFill>
                  <a:srgbClr val="FF0000"/>
                </a:solidFill>
                <a:latin typeface="Times New Roman" pitchFamily="18" charset="0"/>
                <a:ea typeface="Calibri" pitchFamily="34" charset="0"/>
                <a:cs typeface="Times New Roman" pitchFamily="18" charset="0"/>
              </a:rPr>
              <a:t>эмпирические </a:t>
            </a:r>
            <a:r>
              <a:rPr lang="ru-RU" b="1" i="1" dirty="0" smtClean="0">
                <a:solidFill>
                  <a:srgbClr val="FF0000"/>
                </a:solidFill>
                <a:latin typeface="Times New Roman" pitchFamily="18" charset="0"/>
                <a:ea typeface="Calibri" pitchFamily="34" charset="0"/>
                <a:cs typeface="Times New Roman" pitchFamily="18" charset="0"/>
              </a:rPr>
              <a:t>исследования </a:t>
            </a:r>
            <a:r>
              <a:rPr lang="ru-RU" dirty="0" smtClean="0">
                <a:solidFill>
                  <a:prstClr val="black"/>
                </a:solidFill>
                <a:ea typeface="Calibri" pitchFamily="34" charset="0"/>
                <a:cs typeface="Times New Roman" pitchFamily="18" charset="0"/>
              </a:rPr>
              <a:t>– </a:t>
            </a:r>
            <a:r>
              <a:rPr lang="ru-RU" dirty="0" smtClean="0">
                <a:solidFill>
                  <a:prstClr val="black"/>
                </a:solidFill>
                <a:latin typeface="Times New Roman" pitchFamily="18" charset="0"/>
                <a:ea typeface="Calibri" pitchFamily="34" charset="0"/>
                <a:cs typeface="Times New Roman" pitchFamily="18" charset="0"/>
              </a:rPr>
              <a:t>направлены </a:t>
            </a:r>
            <a:r>
              <a:rPr lang="ru-RU" dirty="0">
                <a:solidFill>
                  <a:prstClr val="black"/>
                </a:solidFill>
                <a:latin typeface="Times New Roman" pitchFamily="18" charset="0"/>
                <a:ea typeface="Calibri" pitchFamily="34" charset="0"/>
                <a:cs typeface="Times New Roman" pitchFamily="18" charset="0"/>
              </a:rPr>
              <a:t>на получение нового знания, основанного на фактах; это фиксированная установка и обобщение социальных фактов с помощью прямой или опосредованной регистрации событий, объектов, процессов.</a:t>
            </a:r>
            <a:endParaRPr lang="ru-RU" dirty="0">
              <a:solidFill>
                <a:prstClr val="black"/>
              </a:solidFill>
              <a:latin typeface="Arial" pitchFamily="34" charset="0"/>
              <a:cs typeface="Arial" pitchFamily="34" charset="0"/>
            </a:endParaRPr>
          </a:p>
          <a:p>
            <a:pPr lvl="0" algn="just" eaLnBrk="0" fontAlgn="base" hangingPunct="0">
              <a:spcBef>
                <a:spcPct val="0"/>
              </a:spcBef>
              <a:spcAft>
                <a:spcPct val="0"/>
              </a:spcAft>
            </a:pPr>
            <a:r>
              <a:rPr lang="ru-RU" b="1" i="1" dirty="0">
                <a:solidFill>
                  <a:srgbClr val="FF0000"/>
                </a:solidFill>
                <a:latin typeface="Times New Roman" pitchFamily="18" charset="0"/>
                <a:ea typeface="Calibri" pitchFamily="34" charset="0"/>
                <a:cs typeface="Times New Roman" pitchFamily="18" charset="0"/>
              </a:rPr>
              <a:t>Объект изучения</a:t>
            </a:r>
            <a:r>
              <a:rPr lang="ru-RU" dirty="0">
                <a:solidFill>
                  <a:prstClr val="black"/>
                </a:solidFill>
                <a:latin typeface="Times New Roman" pitchFamily="18" charset="0"/>
                <a:ea typeface="Calibri" pitchFamily="34" charset="0"/>
                <a:cs typeface="Times New Roman" pitchFamily="18" charset="0"/>
              </a:rPr>
              <a:t>: поведение индивидов, социальных групп или коллективов, информационные продукты (программы, сообщения, вербальные действия людей (выступление политиков, мнения рядовых членов общества.</a:t>
            </a:r>
            <a:endParaRPr lang="ru-RU" dirty="0">
              <a:solidFill>
                <a:prstClr val="black"/>
              </a:solidFill>
              <a:latin typeface="Arial" pitchFamily="34" charset="0"/>
              <a:cs typeface="Arial" pitchFamily="34" charset="0"/>
            </a:endParaRPr>
          </a:p>
          <a:p>
            <a:pPr lvl="0" algn="ctr" eaLnBrk="0" fontAlgn="base" hangingPunct="0">
              <a:spcBef>
                <a:spcPct val="0"/>
              </a:spcBef>
              <a:spcAft>
                <a:spcPct val="0"/>
              </a:spcAft>
            </a:pPr>
            <a:endParaRPr lang="ru-RU" i="1" dirty="0" smtClean="0">
              <a:solidFill>
                <a:prstClr val="black"/>
              </a:solidFill>
              <a:latin typeface="Bookman Old Style" panose="02050604050505020204" pitchFamily="18" charset="0"/>
              <a:ea typeface="Calibri" pitchFamily="34" charset="0"/>
              <a:cs typeface="Times New Roman" pitchFamily="18" charset="0"/>
            </a:endParaRPr>
          </a:p>
          <a:p>
            <a:pPr lvl="0" algn="ctr" eaLnBrk="0" fontAlgn="base" hangingPunct="0">
              <a:spcBef>
                <a:spcPct val="0"/>
              </a:spcBef>
              <a:spcAft>
                <a:spcPct val="0"/>
              </a:spcAft>
            </a:pPr>
            <a:r>
              <a:rPr lang="ru-RU" i="1" dirty="0" smtClean="0">
                <a:solidFill>
                  <a:prstClr val="black"/>
                </a:solidFill>
                <a:latin typeface="Bookman Old Style" panose="02050604050505020204" pitchFamily="18" charset="0"/>
                <a:ea typeface="Calibri" pitchFamily="34" charset="0"/>
                <a:cs typeface="Times New Roman" pitchFamily="18" charset="0"/>
              </a:rPr>
              <a:t>Типы </a:t>
            </a:r>
            <a:r>
              <a:rPr lang="ru-RU" i="1" dirty="0">
                <a:solidFill>
                  <a:prstClr val="black"/>
                </a:solidFill>
                <a:latin typeface="Bookman Old Style" panose="02050604050505020204" pitchFamily="18" charset="0"/>
                <a:ea typeface="Calibri" pitchFamily="34" charset="0"/>
                <a:cs typeface="Times New Roman" pitchFamily="18" charset="0"/>
              </a:rPr>
              <a:t>прикладных </a:t>
            </a:r>
            <a:r>
              <a:rPr lang="ru-RU" i="1" dirty="0">
                <a:solidFill>
                  <a:prstClr val="black"/>
                </a:solidFill>
                <a:latin typeface="Bookman Old Style" panose="02050604050505020204" pitchFamily="18" charset="0"/>
                <a:ea typeface="Calibri" pitchFamily="34" charset="0"/>
                <a:cs typeface="Times New Roman" pitchFamily="18" charset="0"/>
              </a:rPr>
              <a:t>исследований:</a:t>
            </a:r>
          </a:p>
          <a:p>
            <a:pPr lvl="0" algn="just" eaLnBrk="0" fontAlgn="base" hangingPunct="0">
              <a:spcBef>
                <a:spcPct val="0"/>
              </a:spcBef>
              <a:spcAft>
                <a:spcPct val="0"/>
              </a:spcAft>
              <a:buFontTx/>
              <a:buChar char="•"/>
            </a:pPr>
            <a:r>
              <a:rPr lang="ru-RU" b="1" i="1" dirty="0" smtClean="0">
                <a:solidFill>
                  <a:srgbClr val="FF0000"/>
                </a:solidFill>
                <a:latin typeface="Times New Roman" pitchFamily="18" charset="0"/>
                <a:ea typeface="Calibri" pitchFamily="34" charset="0"/>
                <a:cs typeface="Times New Roman" pitchFamily="18" charset="0"/>
              </a:rPr>
              <a:t>разведывательные</a:t>
            </a:r>
            <a:r>
              <a:rPr lang="ru-RU" dirty="0" smtClean="0">
                <a:solidFill>
                  <a:prstClr val="black"/>
                </a:solidFill>
                <a:latin typeface="Times New Roman" pitchFamily="18" charset="0"/>
                <a:ea typeface="Calibri" pitchFamily="34" charset="0"/>
                <a:cs typeface="Times New Roman" pitchFamily="18" charset="0"/>
              </a:rPr>
              <a:t> </a:t>
            </a:r>
            <a:r>
              <a:rPr lang="ru-RU" dirty="0">
                <a:solidFill>
                  <a:prstClr val="black"/>
                </a:solidFill>
                <a:ea typeface="Calibri" pitchFamily="34" charset="0"/>
                <a:cs typeface="Times New Roman" pitchFamily="18" charset="0"/>
              </a:rPr>
              <a:t>–</a:t>
            </a:r>
            <a:r>
              <a:rPr lang="ru-RU" dirty="0">
                <a:solidFill>
                  <a:prstClr val="black"/>
                </a:solidFill>
                <a:latin typeface="Times New Roman" pitchFamily="18" charset="0"/>
                <a:ea typeface="Calibri" pitchFamily="34" charset="0"/>
                <a:cs typeface="Times New Roman" pitchFamily="18" charset="0"/>
              </a:rPr>
              <a:t> проводятся в случае, когда исследователь не обладает полной информацией </a:t>
            </a:r>
            <a:r>
              <a:rPr lang="ru-RU" dirty="0">
                <a:solidFill>
                  <a:prstClr val="black"/>
                </a:solidFill>
                <a:ea typeface="Calibri" pitchFamily="34" charset="0"/>
                <a:cs typeface="Times New Roman" pitchFamily="18" charset="0"/>
              </a:rPr>
              <a:t>–</a:t>
            </a:r>
            <a:r>
              <a:rPr lang="ru-RU" dirty="0">
                <a:solidFill>
                  <a:prstClr val="black"/>
                </a:solidFill>
                <a:latin typeface="Times New Roman" pitchFamily="18" charset="0"/>
                <a:ea typeface="Calibri" pitchFamily="34" charset="0"/>
                <a:cs typeface="Times New Roman" pitchFamily="18" charset="0"/>
              </a:rPr>
              <a:t> он не может сконструировать гипотезу;</a:t>
            </a:r>
            <a:endParaRPr lang="ru-RU" dirty="0">
              <a:solidFill>
                <a:prstClr val="black"/>
              </a:solidFill>
              <a:latin typeface="Arial" pitchFamily="34" charset="0"/>
              <a:cs typeface="Arial" pitchFamily="34" charset="0"/>
            </a:endParaRPr>
          </a:p>
          <a:p>
            <a:pPr lvl="0" algn="just" eaLnBrk="0" fontAlgn="base" hangingPunct="0">
              <a:spcBef>
                <a:spcPct val="0"/>
              </a:spcBef>
              <a:spcAft>
                <a:spcPct val="0"/>
              </a:spcAft>
              <a:buFontTx/>
              <a:buChar char="•"/>
            </a:pPr>
            <a:r>
              <a:rPr lang="ru-RU" b="1" i="1" dirty="0">
                <a:solidFill>
                  <a:srgbClr val="FF0000"/>
                </a:solidFill>
                <a:latin typeface="Times New Roman" pitchFamily="18" charset="0"/>
                <a:ea typeface="Calibri" pitchFamily="34" charset="0"/>
                <a:cs typeface="Times New Roman" pitchFamily="18" charset="0"/>
              </a:rPr>
              <a:t>описательные</a:t>
            </a:r>
            <a:r>
              <a:rPr lang="ru-RU" dirty="0">
                <a:solidFill>
                  <a:prstClr val="black"/>
                </a:solidFill>
                <a:latin typeface="Times New Roman" pitchFamily="18" charset="0"/>
                <a:ea typeface="Calibri" pitchFamily="34" charset="0"/>
                <a:cs typeface="Times New Roman" pitchFamily="18" charset="0"/>
              </a:rPr>
              <a:t> </a:t>
            </a:r>
            <a:r>
              <a:rPr lang="ru-RU" dirty="0">
                <a:solidFill>
                  <a:prstClr val="black"/>
                </a:solidFill>
                <a:ea typeface="Calibri" pitchFamily="34" charset="0"/>
                <a:cs typeface="Times New Roman" pitchFamily="18" charset="0"/>
              </a:rPr>
              <a:t>–</a:t>
            </a:r>
            <a:r>
              <a:rPr lang="ru-RU" dirty="0">
                <a:solidFill>
                  <a:prstClr val="black"/>
                </a:solidFill>
                <a:latin typeface="Times New Roman" pitchFamily="18" charset="0"/>
                <a:ea typeface="Calibri" pitchFamily="34" charset="0"/>
                <a:cs typeface="Times New Roman" pitchFamily="18" charset="0"/>
              </a:rPr>
              <a:t> систематическое качественно-количественное описание объекта;</a:t>
            </a:r>
            <a:endParaRPr lang="ru-RU" dirty="0">
              <a:solidFill>
                <a:prstClr val="black"/>
              </a:solidFill>
              <a:latin typeface="Arial" pitchFamily="34" charset="0"/>
              <a:cs typeface="Arial" pitchFamily="34" charset="0"/>
            </a:endParaRPr>
          </a:p>
          <a:p>
            <a:pPr lvl="0" algn="just" eaLnBrk="0" fontAlgn="base" hangingPunct="0">
              <a:spcBef>
                <a:spcPct val="0"/>
              </a:spcBef>
              <a:spcAft>
                <a:spcPct val="0"/>
              </a:spcAft>
              <a:buFontTx/>
              <a:buChar char="•"/>
            </a:pPr>
            <a:r>
              <a:rPr lang="ru-RU" b="1" i="1" dirty="0">
                <a:solidFill>
                  <a:srgbClr val="FF0000"/>
                </a:solidFill>
                <a:latin typeface="Times New Roman" pitchFamily="18" charset="0"/>
                <a:ea typeface="Calibri" pitchFamily="34" charset="0"/>
                <a:cs typeface="Times New Roman" pitchFamily="18" charset="0"/>
              </a:rPr>
              <a:t>экспериментальные исследования </a:t>
            </a:r>
            <a:r>
              <a:rPr lang="ru-RU" dirty="0">
                <a:solidFill>
                  <a:prstClr val="black"/>
                </a:solidFill>
                <a:ea typeface="Calibri" pitchFamily="34" charset="0"/>
                <a:cs typeface="Times New Roman" pitchFamily="18" charset="0"/>
              </a:rPr>
              <a:t>–</a:t>
            </a:r>
            <a:r>
              <a:rPr lang="ru-RU" dirty="0">
                <a:solidFill>
                  <a:prstClr val="black"/>
                </a:solidFill>
                <a:latin typeface="Times New Roman" pitchFamily="18" charset="0"/>
                <a:ea typeface="Calibri" pitchFamily="34" charset="0"/>
                <a:cs typeface="Times New Roman" pitchFamily="18" charset="0"/>
              </a:rPr>
              <a:t> важным условием является наличие полной информации по поводу изучаемого объекта или </a:t>
            </a:r>
            <a:r>
              <a:rPr lang="ru-RU" dirty="0" smtClean="0">
                <a:solidFill>
                  <a:prstClr val="black"/>
                </a:solidFill>
                <a:latin typeface="Times New Roman" pitchFamily="18" charset="0"/>
                <a:ea typeface="Calibri" pitchFamily="34" charset="0"/>
                <a:cs typeface="Times New Roman" pitchFamily="18" charset="0"/>
              </a:rPr>
              <a:t>проблемы; направлены </a:t>
            </a:r>
            <a:r>
              <a:rPr lang="ru-RU" dirty="0">
                <a:solidFill>
                  <a:prstClr val="black"/>
                </a:solidFill>
                <a:latin typeface="Times New Roman" pitchFamily="18" charset="0"/>
                <a:ea typeface="Calibri" pitchFamily="34" charset="0"/>
                <a:cs typeface="Times New Roman" pitchFamily="18" charset="0"/>
              </a:rPr>
              <a:t>на установление причинно-следственных зависимостей в развитии политических процессов или явлений;</a:t>
            </a:r>
            <a:endParaRPr lang="ru-RU" dirty="0">
              <a:solidFill>
                <a:prstClr val="black"/>
              </a:solidFill>
              <a:latin typeface="Arial" pitchFamily="34" charset="0"/>
              <a:cs typeface="Arial" pitchFamily="34" charset="0"/>
            </a:endParaRPr>
          </a:p>
          <a:p>
            <a:pPr lvl="0" algn="just" eaLnBrk="0" fontAlgn="base" hangingPunct="0">
              <a:spcBef>
                <a:spcPct val="0"/>
              </a:spcBef>
              <a:spcAft>
                <a:spcPct val="0"/>
              </a:spcAft>
              <a:buFontTx/>
              <a:buChar char="•"/>
            </a:pPr>
            <a:r>
              <a:rPr lang="ru-RU" b="1" i="1" dirty="0">
                <a:solidFill>
                  <a:srgbClr val="FF0000"/>
                </a:solidFill>
                <a:latin typeface="Times New Roman" pitchFamily="18" charset="0"/>
                <a:ea typeface="Calibri" pitchFamily="34" charset="0"/>
                <a:cs typeface="Times New Roman" pitchFamily="18" charset="0"/>
              </a:rPr>
              <a:t>исследования, которые осуществляются по инновационному плану</a:t>
            </a:r>
            <a:r>
              <a:rPr lang="ru-RU" dirty="0">
                <a:solidFill>
                  <a:prstClr val="black"/>
                </a:solidFill>
                <a:latin typeface="Times New Roman" pitchFamily="18" charset="0"/>
                <a:ea typeface="Calibri" pitchFamily="34" charset="0"/>
                <a:cs typeface="Times New Roman" pitchFamily="18" charset="0"/>
              </a:rPr>
              <a:t>.</a:t>
            </a:r>
            <a:endParaRPr lang="ru-RU" dirty="0">
              <a:solidFill>
                <a:prstClr val="black"/>
              </a:solidFill>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0" y="153888"/>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dirty="0" smtClean="0">
                <a:ln>
                  <a:noFill/>
                </a:ln>
                <a:solidFill>
                  <a:srgbClr val="FF0000"/>
                </a:solidFill>
                <a:effectLst/>
                <a:latin typeface="Bookman Old Style" panose="02050604050505020204" pitchFamily="18" charset="0"/>
                <a:ea typeface="Calibri" pitchFamily="34" charset="0"/>
                <a:cs typeface="Times New Roman" pitchFamily="18" charset="0"/>
              </a:rPr>
              <a:t>Формы </a:t>
            </a:r>
            <a:r>
              <a:rPr kumimoji="0" lang="ru-RU" sz="2000" b="1" i="1" u="none" strike="noStrike" cap="none" normalizeH="0" baseline="0" dirty="0" smtClean="0">
                <a:ln>
                  <a:noFill/>
                </a:ln>
                <a:solidFill>
                  <a:srgbClr val="FF0000"/>
                </a:solidFill>
                <a:effectLst/>
                <a:latin typeface="Bookman Old Style" panose="02050604050505020204" pitchFamily="18" charset="0"/>
                <a:ea typeface="Calibri" pitchFamily="34" charset="0"/>
                <a:cs typeface="Times New Roman" pitchFamily="18" charset="0"/>
              </a:rPr>
              <a:t>прикладных политических </a:t>
            </a:r>
            <a:r>
              <a:rPr kumimoji="0" lang="ru-RU" sz="2000" b="1" i="1" u="none" strike="noStrike" cap="none" normalizeH="0" baseline="0" dirty="0" smtClean="0">
                <a:ln>
                  <a:noFill/>
                </a:ln>
                <a:solidFill>
                  <a:srgbClr val="FF0000"/>
                </a:solidFill>
                <a:effectLst/>
                <a:latin typeface="Bookman Old Style" panose="02050604050505020204" pitchFamily="18" charset="0"/>
                <a:ea typeface="Calibri" pitchFamily="34" charset="0"/>
                <a:cs typeface="Times New Roman" pitchFamily="18" charset="0"/>
              </a:rPr>
              <a:t>исследований:</a:t>
            </a:r>
            <a:endParaRPr kumimoji="0" lang="ru-RU" sz="2000" b="1" i="1" u="none" strike="noStrike" cap="none" normalizeH="0" baseline="0" dirty="0" smtClean="0">
              <a:ln>
                <a:noFill/>
              </a:ln>
              <a:solidFill>
                <a:srgbClr val="FF0000"/>
              </a:solidFill>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000"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маркетинговые политические </a:t>
            </a:r>
            <a:r>
              <a:rPr kumimoji="0" lang="ru-RU" sz="2000"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исследования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глубокие, комплексные работы по изучению политического рынка;</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000"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изучение общественного мнения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направлены на выяснение оценки </a:t>
            </a:r>
            <a:r>
              <a:rPr kumimoji="0" lang="ru-R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общестовм</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качественных характеристик того или иного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объекта политической жизни, политических ситуаций и процессов.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Исследователи могут игнорировать составление детальной программы.</a:t>
            </a:r>
          </a:p>
          <a:p>
            <a:pPr marL="0" marR="0" lvl="0" indent="0" algn="just" defTabSz="914400" rtl="0" eaLnBrk="0" fontAlgn="base" latinLnBrk="0" hangingPunct="0">
              <a:lnSpc>
                <a:spcPct val="100000"/>
              </a:lnSpc>
              <a:spcBef>
                <a:spcPct val="0"/>
              </a:spcBef>
              <a:spcAft>
                <a:spcPct val="0"/>
              </a:spcAft>
              <a:buClrTx/>
              <a:buSzTx/>
              <a:buFontTx/>
              <a:buChar char="•"/>
              <a:tabLst/>
            </a:pPr>
            <a:endParaRPr lang="ru-RU" sz="2000" b="1" i="1" dirty="0">
              <a:solidFill>
                <a:srgbClr val="FF0000"/>
              </a:solidFill>
              <a:latin typeface="Bookman Old Style" panose="02050604050505020204"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tabLst/>
            </a:pPr>
            <a:r>
              <a:rPr lang="ru-RU" sz="2000" b="1" i="1" dirty="0">
                <a:solidFill>
                  <a:srgbClr val="FF0000"/>
                </a:solidFill>
                <a:latin typeface="Bookman Old Style" panose="02050604050505020204" pitchFamily="18" charset="0"/>
                <a:ea typeface="Calibri" pitchFamily="34" charset="0"/>
                <a:cs typeface="Times New Roman" pitchFamily="18" charset="0"/>
              </a:rPr>
              <a:t>Принципы проведения </a:t>
            </a:r>
            <a:r>
              <a:rPr lang="ru-RU" sz="2000" b="1" i="1" dirty="0" smtClean="0">
                <a:solidFill>
                  <a:srgbClr val="FF0000"/>
                </a:solidFill>
                <a:latin typeface="Bookman Old Style" panose="02050604050505020204" pitchFamily="18" charset="0"/>
                <a:ea typeface="Calibri" pitchFamily="34" charset="0"/>
                <a:cs typeface="Times New Roman" pitchFamily="18" charset="0"/>
              </a:rPr>
              <a:t>прикладных </a:t>
            </a:r>
            <a:r>
              <a:rPr lang="ru-RU" sz="2000" b="1" i="1" dirty="0">
                <a:solidFill>
                  <a:srgbClr val="FF0000"/>
                </a:solidFill>
                <a:latin typeface="Bookman Old Style" panose="02050604050505020204" pitchFamily="18" charset="0"/>
                <a:ea typeface="Calibri" pitchFamily="34" charset="0"/>
                <a:cs typeface="Times New Roman" pitchFamily="18" charset="0"/>
              </a:rPr>
              <a:t>исследований</a:t>
            </a:r>
          </a:p>
        </p:txBody>
      </p:sp>
      <p:pic>
        <p:nvPicPr>
          <p:cNvPr id="7170" name="Picture 2" descr="C:\Users\User\Desktop\research_scheme-01.gif"/>
          <p:cNvPicPr>
            <a:picLocks noChangeAspect="1" noChangeArrowheads="1"/>
          </p:cNvPicPr>
          <p:nvPr/>
        </p:nvPicPr>
        <p:blipFill>
          <a:blip r:embed="rId2" cstate="print"/>
          <a:srcRect/>
          <a:stretch>
            <a:fillRect/>
          </a:stretch>
        </p:blipFill>
        <p:spPr bwMode="auto">
          <a:xfrm>
            <a:off x="1403648" y="2924944"/>
            <a:ext cx="6467450" cy="35241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3" name="Picture 3" descr="C:\Users\User\Desktop\research_scheme-02.gif"/>
          <p:cNvPicPr>
            <a:picLocks noChangeAspect="1" noChangeArrowheads="1"/>
          </p:cNvPicPr>
          <p:nvPr/>
        </p:nvPicPr>
        <p:blipFill>
          <a:blip r:embed="rId2" cstate="print"/>
          <a:srcRect/>
          <a:stretch>
            <a:fillRect/>
          </a:stretch>
        </p:blipFill>
        <p:spPr bwMode="auto">
          <a:xfrm>
            <a:off x="3915183" y="0"/>
            <a:ext cx="5228817" cy="6858000"/>
          </a:xfrm>
          <a:prstGeom prst="rect">
            <a:avLst/>
          </a:prstGeom>
          <a:noFill/>
        </p:spPr>
      </p:pic>
      <p:sp>
        <p:nvSpPr>
          <p:cNvPr id="5" name="Прямоугольник 4"/>
          <p:cNvSpPr/>
          <p:nvPr/>
        </p:nvSpPr>
        <p:spPr>
          <a:xfrm rot="18203335">
            <a:off x="-1243480" y="3044208"/>
            <a:ext cx="6199902" cy="400110"/>
          </a:xfrm>
          <a:prstGeom prst="rect">
            <a:avLst/>
          </a:prstGeom>
          <a:noFill/>
        </p:spPr>
        <p:txBody>
          <a:bodyPr wrap="none" lIns="91440" tIns="45720" rIns="91440" bIns="45720">
            <a:spAutoFit/>
          </a:bodyPr>
          <a:lstStyle/>
          <a:p>
            <a:pPr algn="ctr"/>
            <a:r>
              <a:rPr lang="ru-RU" sz="2000" b="1" cap="none" spc="0" dirty="0" smtClean="0">
                <a:ln w="1905"/>
                <a:effectLst>
                  <a:innerShdw blurRad="69850" dist="43180" dir="5400000">
                    <a:srgbClr val="000000">
                      <a:alpha val="65000"/>
                    </a:srgbClr>
                  </a:innerShdw>
                </a:effectLst>
                <a:latin typeface="Times New Roman" pitchFamily="18" charset="0"/>
                <a:cs typeface="Times New Roman" pitchFamily="18" charset="0"/>
              </a:rPr>
              <a:t>Этапы </a:t>
            </a:r>
            <a:r>
              <a:rPr lang="ru-RU" sz="2000" b="1" cap="none" spc="0" dirty="0" smtClean="0">
                <a:ln w="1905"/>
                <a:effectLst>
                  <a:innerShdw blurRad="69850" dist="43180" dir="5400000">
                    <a:srgbClr val="000000">
                      <a:alpha val="65000"/>
                    </a:srgbClr>
                  </a:innerShdw>
                </a:effectLst>
                <a:latin typeface="Times New Roman" pitchFamily="18" charset="0"/>
                <a:cs typeface="Times New Roman" pitchFamily="18" charset="0"/>
              </a:rPr>
              <a:t>маркетинговых политических </a:t>
            </a:r>
            <a:r>
              <a:rPr lang="ru-RU" sz="2000" b="1" cap="none" spc="0" dirty="0" smtClean="0">
                <a:ln w="1905"/>
                <a:effectLst>
                  <a:innerShdw blurRad="69850" dist="43180" dir="5400000">
                    <a:srgbClr val="000000">
                      <a:alpha val="65000"/>
                    </a:srgbClr>
                  </a:innerShdw>
                </a:effectLst>
                <a:latin typeface="Times New Roman" pitchFamily="18" charset="0"/>
                <a:cs typeface="Times New Roman" pitchFamily="18" charset="0"/>
              </a:rPr>
              <a:t>исследований</a:t>
            </a:r>
            <a:endParaRPr lang="ru-RU" sz="2000" b="1" cap="none" spc="0" dirty="0">
              <a:ln w="1905"/>
              <a:effectLst>
                <a:innerShdw blurRad="69850" dist="43180" dir="5400000">
                  <a:srgbClr val="000000">
                    <a:alpha val="65000"/>
                  </a:srgbClr>
                </a:inn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0"/>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dirty="0" smtClean="0">
                <a:ln>
                  <a:noFill/>
                </a:ln>
                <a:solidFill>
                  <a:srgbClr val="FF0000"/>
                </a:solidFill>
                <a:effectLst/>
                <a:latin typeface="Bookman Old Style" panose="02050604050505020204" pitchFamily="18" charset="0"/>
                <a:ea typeface="Calibri" pitchFamily="34" charset="0"/>
                <a:cs typeface="Times New Roman" pitchFamily="18" charset="0"/>
              </a:rPr>
              <a:t>Методологические подходы:</a:t>
            </a:r>
            <a:endParaRPr kumimoji="0" lang="ru-RU" sz="2000" b="1" i="1" u="none" strike="noStrike" cap="none" normalizeH="0" baseline="0" dirty="0" smtClean="0">
              <a:ln>
                <a:noFill/>
              </a:ln>
              <a:solidFill>
                <a:srgbClr val="FF0000"/>
              </a:solidFill>
              <a:effectLst/>
              <a:latin typeface="Bookman Old Style" panose="02050604050505020204"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информация</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сбор которой осуществляется в ходе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прикладного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исследования, является какими-либо сведеньями, фактами, статистическими данными, оценками общественного мнения, слухами – все подтвержденные и неподтвержденные данные</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случае с выявлением потребительского поведения в маркетинговых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исследованиях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не всегда рациональное) никакие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предчувствия,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догадки исследователя или заказчика не могут рассматриваться как реальная информация – на ней нельзя основываться при принятии решений;</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случае с важным принципом – производить или продавать то, что необходимо потребителям нельзя пытаться изменить человеческое мышление.</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147" name="AutoShape 3" descr="data:image/jpeg;base64,/9j/4AAQSkZJRgABAQAAAQABAAD/2wCEAAkGBxQSEhUUEhMWFRUXFhcYGBYYGBQWFhgZFxgXHBYVGRoYHCgiGBonGxYeIjEiJikrLi4wGB8zODMsNygtLysBCgoKDg0OGxAQGywmICY2MC0sLCwsLCwsLDQwNywsLCw2MDQtLCwsLDQ0NSwsNCwsLCwsNCwuLCwsLCw0LS8sLf/AABEIAMIBAwMBIgACEQEDEQH/xAAcAAEAAgMBAQEAAAAAAAAAAAAABQYBBAcCAwj/xABAEAABAwIDBQYDBAkEAgMAAAABAAIRAyEEEjEFIkFRYQYycYGRoQcTUkJiscEUIzNygpLR4fCissLxFWMlo8P/xAAbAQEAAgMBAQAAAAAAAAAAAAAAAQUCAwQGB//EADERAAIBAgUDAQYFBQAAAAAAAAABAgMRBAUSIUETMVFhIjJxkbHBFIGh0fAGIyQz4f/aAAwDAQACEQMRAD8A7IiItJIREQBERAEREAREQBYWV4c7ktVatGjBzn2JSuepRfEhae1dqU8NTNSq/K0epPAAcSqOGfXlpdN+m+/yNqot9iSWVUewXax20DiSWZBTezIOOR4MB3N0sJ8wrcr+EtUVK1jXKOl2YREWRiEREAREQBERAEREAREQBERAEREAREQBERAEREAREQBERAEREAURtlsOa7mI9P8AtSyjO0TstBz/AKCD5TB/GfJcWY0uph5Jd+/yOjCytVXyNFmMeNHHzv8AiqB8Sqr3vYXHdyWHAEEyY8IVmobXY7iFBduGB9Fjh9lxH8w/q33Xm8K5KotRcSo6U3Y0vgtisuMr0vro5un6t4H/AOi7KuBfDjEfL2pQ+/nZ/Mx3tIB8l3mvVytJieg1PRerpSSp3ZTV4+3ZGK2IayMzg2dJMSvbHg3BBHQgqm7RfUe4uqAjkCCAByErWbYyDB5ixVbLNbSdo7fqd8csvBPVv80XxZVF7P8AaV1THNwweXNyPzEmd5os0eCvSs6FXqw1WscGIoOhPSwiItpoCIiAIiIAiIgCIiAIiIAiIgCIiAIiIAiIgCIiAwozau1hT3WwX+zfHr0W/iQ7I7J3oOWdJiy57T2zTPfpuYeJa7N6tff3Vfj8TOklGHPJY5fg+u3Jq6XBLU9p1mmfmE3m9x76DovWP2yX0KjKoblcxzS7SJBGY3vBvwWg3E0XAltUWEw4OYfzBPmuW9pu1zsS/IyW0QbDi77zv6KtwrxE3aMnbnksq1OjH342fwszXqbYfSeWh+cA2cJGYc4JsrTh9p/pGGqNOuQOH8ME+wK5/iuB8lZOyNW4aeMt9RH5rrr0IqKklujjhVbbg+TS2d8xuIZVYS35bw4Hq0yB4c10d/autXp/KqhhmDmALXSDPOOHIKm4bGU4E0o/dd+Tv6rfpV6ZLS15sRZzSCelpC0Va1R+ytkeMhmdf8bTnuoqS29LoslDaNVndqPHTMY9DZbG0dpPNCp3M2R0PDQ1wMagtha0LTqCWuHNrh6ghcinqPqkqUJb23In4eujaWH6l4/+t5/JdyXBuxNbJtHDH/2R/O1zf+S7yvQYX3DzWaf7V8PuzKIi6SsCIiAIiIAiIgCIiAIiIAiIgCIiAIiIAiIgCIiAwuZ9qsH8rEvHB2+3wdr/AKpXTVU+3+DmmyqNWOyn912n+oD+ZcWYU9dG/jctcnr9PEqL7S2/b9ikLmG3cN8vEVGxbNI8Dcfiup0WcSqf29woFRlSO82D4t/sfZceXLTPfku83jqpalwVxjpZdSfZqqG1IFrz0UJSqzPBSdDZ1ai8ODcw+6fyKuoYWVaElFN28HmpzUJxkT2KoxUeB9R9zP5rRr1yw9Qrl2Z2Ma5Nes0hjgMrTYuIGUu8Lea2tp9g6FXuufTPQ5h6G/uqOdSFOeiXHcqXktepUlUja13bzbhkPhu0IMXW7R2iwkX4qA2h8PsRQ324im9g4EOY70uD6rTqbPxLDYNeB9Jv6OhFQoS92a+h6qWe0qMlTrtRk/LsNlY4UsdQcQSKdZjnBsTlY6XakDQLuWA7X4WrG+WHk8ZYnhIke64xsvAtDi5z2/MeTuuOVw45QHRPiJCnmYYs7wI8RC9xgcpw88OpOW732a2+pRYrFOrU1J3R2OhiGPEsc1w5tIcPZfRcS2dtONpYPDsMF1VrqkGN0SQ0+Mf5K7aq/HYVYaaipXNcZXRlERcRkEREAREQBERAEREAREQBERAEREAREQBEWEAVJ7c9oRldhqYBkRUfrlvdo+914Ld7a9pG4YMpl/ynVc8PcHgQzLmhwETvC/VUplAvGZkVG/Uwh49Wk+6u8ty+M11ayvHhcP8Ang1yqOL9nuRrsPWZ3H5hyIj3Cje0r3PoRUblcHAtMiDGoHl+CtZxDKdIvfYNt1PIDquabf2q6tVzusAd1vBreI8+JWOPyzCKLlCNpcWe332+B3rM62nRJ3T8kdhqRqOygeJ5BdB2ExoNMVpNMWMAZiALcuSgth4eiBZ8HjmESfET+SteCpbhgg8i0gj2XkauYV6Ev7MnH4bXPN18w/yoJ7RTV1533Ljh8bQeAGVWiNGvGTyE7vutp1EgTFuYuPUWVFKhdqYyq2RTLxIIOXMJB1BjVVkIdSVj6TXwapwcoy+f8RZNt481HRcNGnXqol1Vc9btHE0iQ19RoHDeI9DZbeH7WVR+0Yx45gFjva3sux5bNbppnyrFYDEV6kqspKTf5Ftx+MDGEkA8ADeSqAds4jD1H/JrPpjMTlB3L37nd9lN4jGfOh8ENiwmY5+Kru0sKTUcRx/oFa5ZS6LflndluF6Kd+77lv7DSdsYao8jeqkl0gXLHa8rr9IBfmjs7hxUxtBjmyC8Aj+ErrjNkvpEDD4utT45XnM3lo7meUaK4zC8ppvwWkS+IqbT2tj6Ul7KVdom7czHW6Xn2U3s/bralqjH0Xcqgt5EEj1hV9mZkui8teDoQfC6yoBlERAEREAREQBERAEREAREQBERAYWhtnazMMzM4FznHKym3vPd9I5DmTYBedt7VZh2bwL3v3WUh3qh5RwbzOgCr2C2HUqVaeJrVN9pcRTuGND4BY1puWcr3N1klcEd2m7MVMZhK1ao8OrgB7ANG5b/ACmCbAiRzcYPJcboV3NOZjnNP1NJafUXX6gymxeyT9kDUcz/AJMfj+fO3WwzhMZVY1p+W4/MZYgZX3i/IyPJes/p3FbSw8vivv8Ab9TRVXJrP2pWxDctSoXltxmiesmJPmq9tEEahb2Gq5XA+vgdUfQfWqNpUmlz3mGgfieQGpPJa89gqNRSWya+ncmlBTXqetg1s8Nm/Hy4roXZnYNbE2w7BlBh1VximDxvq89B5wt7sj8NKRhlRuYMINarcF77H5LOTY1PgNSSOlU64/YYVrWtp7pcAMjI+wwaOcPQcZ0Xivw9Os+o/d4Xn1NdXAR6rcnfz9yH2f2Mw9BrDiarqzmwBmORkgcGNO95kqZp0qDf2eHnr8trfepErboYVrL6uOrjdx8+A6Cy+4g3C6lFQXsxsdrqSltKTf5kViH0D+0wwjqyk/2aSfZVna3YTZWOnLTFOoeNMmk/xLDAPmFeXtnVQe19kU6g0ynUFtiDz8Vp/FqLtJGKpauxx/tP8OcRgm5qf6+i37TRD2i/ebx8R7KiYl0Ovx06+HNd/p7cq4N4ZiSalE2FXVzOjvqHv4rZ2lgKFKi97aTKlIgvygBzZdfMOGUkzPDw02Slpj1aS1en8+hjSo6atpbHFuyLv/kcMeGcm2v7N67bmIHe3nHRw0n00H+XXF+zJH/laVoHzXWaLDdfEBdtwwzS6QREQdY4+vhwCssW7uL9EQlZtHhtK4blIAgnKbfd8bidOHVSODxAuSQQAQA4RIHe9+nALXqYYsb3S1zjq24k9OgHLgvkx1wwEECCQdbaA+Y5cFyEkq/AMgbha9x7zDETcxGoAHLgn6O8Oy06swJIeJ1Nr681nB1JJJBbFhFxOrjHoNOBTEViKbniHk3ymx+6OnDhzQGKdZ4DjUa0NbO8Drl1sdNOa2KbpAMRIBjl0Ub+kMdRAc11MO0aYlwa4At8DYcJzKUWDJCIigBERAEREAREQBEWJQGVF7d2w3DNaSM7nHKykO+8yJyzYAAySeSbe2y3C0w4gve85adNvee6CY6CBJPBRewtluqOOJxDw6qRf6WN4MaDdrRzsXalZJA0uzFJ1erVxGJltXO4NaSCBTnca1p0Z4XKuDpgF7Q4fZaImf3TxjrZfPJF3MBHAAC55lp49Lr0yPsu3zo3kPB2g5kR+AWRAbAMBxDzwMwByg/Z8NVRvizsU1KDa7buoHfcLEsfEyOMGD0BKvZzCWwHk95wj/a6w6CStfFYSnWY+hJDHNc14vcOBkQ7jeSR+dujC13QrRqLj6ckSV1Y/N7qc6gH2K6L8JcFhx8x4a44lzsgLgCGtgEBvIG5J4x0VH2lgzRq1KTtab3NnnBs4dCII8V0L4KYMmpiKp0a1jR4kuM+IH+5ej/qHDxxOB77JxfxV91+aNdCeiZedsV/ktpYWgYqVJ3uLWT+sq/vEmAebp4KW2ZhG02BrRAAj+6q2x6/z8Zia2oD/kU+jadj/rzlXRoheT03fojcfOtovGGbDV6rlZLglaSUbMiPcw5aeLC2yVq4kqnrPc30+5XNr4cPaWuEg6hQfY3aJo1nYGqczCC6hPK5fSvwiSB0d0Vj2i4AEmy552qxXynUsSwyaVQOtxAMkeYBH8RWeBquNTTwzpxMFKGrlHwp9lzQ2wYMU5z0z0eDP8tx5hdfwmGs1pa1zQAT/wARBtwnXgozE0QcRRqCDAeJ5iJCmg3I27S17jqNMx/d5DmOCu6knJq5XI8VWAkmXNAsJuPvG8jhGvAqJqsIaXkNdmuPOzRfy48VOFtgxrg4HWYmB3pI5zGnFaeOoAvu0iLkt5nSYvpJ05LWSaNKplAZLhNjNweLje1/zW+cQarg0Br8ozHzkNsZnj6KOZJcSHTG6ARfmdIjgNOC0aeBYaj8VUzDJSJhriJicmkGY06lQCYqYL5lfM7MGUcjGNgAOIh7n3ExOUWjuKSUbsF9R1PNVzZjAGbMDDQOB+8Xeyk1g+5IREUAIiIAiIgCIiAKM27thmGYC4Znu3adMd57uXRo4ngpF5gTr4aqKo7PoVKxrhxe8gC5kNaPstB7rZueakFdpdl6tZ7MTWqTUDvmBskU22G6zkwAecK3gtgGo2GjS0jxkXF9Jj8I9miJ+kDg3QnmW6H0/JZFRw3nCeQFnDyNiT429VmQACN4Ong1p3vIHWeZkxdHmLPZmceQzNH5gDw4ryMsybVDYAS0+H3upuvcPboQ9x52PtaBytqgMMbwpvvqSSHAdTxnkJtHII6+4WSwaxvD92Dfx1Xl5b3TLXalxsRPHMLSYsJ4chC9mm7usO6NZ/2hwvJ5mT6oDk3xYwDRWZiKfdeMjh95gsYOktt/D62X4Jgfotc8fn/hTZCl+0WzmYpjqdVm6NDqMw5Ed0DyWp8NNnDDfPptcSx5a9smdBldf09FbvHdTBdF91bf0Nem0rmn8PK8sM6mvVJ8S90rosrk2wKhw2NxmGdbJXdUZ1ZUOcEeTiPJdLw+MDmgqsjG8dvJm3Y+mJevIdLR4LVxVZYwtWWeZWjHQtRUvUypbyPjiSR3SQovEbXqN1AcPQ+yksQ9Qm0ACqTVwyzjC6IrbO0jVHIcuqoXafERSe3hBPsR+atW0XZZVRrYY4rE0cONatQA9GDeef5QV04aKdRWMK7tBnacBTBGHDpsGm0zIpnlfVTlPedLXyG2vBudTI5aT4qIp1T85uWLAwDpLrNHTT3UpVENDS0ybZhe57zgRcHU8FcMrUZaZzPe22gIvDWzfmLyfCF4b3CQ7eN8rrmTZrSDBB0C9uaDlYx1uIsQGti3PkPArNXecGuZIbvGIPRtj4E2nQKCSs9pZoUi4sLoEbtyZ7xv5lfPZm0qNZrWzUp5nMfkqMdmcAQWgG4IzZVN46gyq4tzGAIg3ubus69hHqtX9A+ZiBVzAMpwwNy3JZJJBnQOMafYKwbBMLKIsCQiIgCIiAIiIAiIgC1MRs+m8yWw76m7pnnbXzW2ikEcaVZndcKg+l1nevHzhZbtFsgVGmm7hmFvI8VILy9gIggEcjcJcHgAGTZ86aEeHqvDWFo3Scx53b73DR0I9Svg/ZjRem51M/dO75tPDwjRefnVmd9gqD6ma+bf6Kbg2/mObuxJNy4X8XEa+Av6BYbSad2kcp4kHQdWm2Y+E6lfLC4+m87ph3EGxtzX3dTtpLvqOs/VOojopuQYex3cgOaImLGODYNvG4so45WV87REEzaC7g5onWPxjkpKHNAax2szmvHN0jiTzn2Xw2hBaGFpEXJ7zQ3xGk8zGhW2m97PkhlO+KGynsdS2nhwXGm0MrgfaozIf1LT7FfTYPaBr2Ne0ywx5dPBWvA4hrQaZANOI4FrZ+z+7HDh4Fc+7R9iMRgqjsRs0fMouOZ+G1LZ1NPm3p+KzTlSlfv6ef8Ao2ezLbtDbDp3SA2BFgZ569V9NlYsuYSfrOnQD81zrZ/a2g/cq5qTtCx27B8DofBWbD7dphgDCIGl1zZjiYSoqnCDvzsdGGpJSu2idxNdQmOxK0sXtscx6qs7Q7QZnZKQNWobBjAXEnyVJChUm9kWEqsILufXb20WsaSSpP4d7I+SyptDFbhcw/LDrZKWrnnq6BHQdVjs72He9wxG0YAbvNw8yByNU/8AH15Lb+KNV9TZtV1EEgPpSG8G5xLnRoJA8Jv0uMNh1SW/cra1bqP0KZX7eY2riX1MOfkil+sDYa4OZOUCoSJvIEAjjF7rovYv4lUsW9rK5FDERlDHnceeJZUgAE23SJtadVzjsuKIw+TMH1KhDqj7XjusH3RPmStbbGwQZIC6LGm5+iWEElz2kTYGJs3qLi8nhqvNLuF7X2MuvvCIteZ0HNcM7MfEHFYECjXnEYfSCf1rG8mPJuItld5ELr2yu0uExzA+hUBvL53HsiDldxBJgRxHMKGSecPj6rG1XV6bQ2m47wdc5jpBGt48wpDZ1Vr6YcwENJdE694yfMyVrbUw4qinQdMOJq1LkHK3uNJGhzFv8hW9h6IY0Nbo0QFrlYH1REWJIREQBERAEREAREQBERAEREBhFlEB8MRhWP77QevH1F1q/oNRn7KoY+l9x4TwUisKQR3/AJIs/bUywfULt9RotzD12uBLCDNzz8+K+q06+zKbrgFjubN320Polwa9TBlo3RJ+oWM8zzXwdj6lAta2Hg/Zdum3eM/2Gq2stenoRVHXdd/f1Xk42k8xUaWOH1CD5Hjot/WurSRjY0ds7PwOJA/S6DQ4jvOEO4fbZ4jjxUBU+GmziZZUqs6CqPzEqwbRq2cTD2mLjkOEaf8AartfagEmSw8hoANBBtbp1WCk+SWlweqXw+2azvvqVOjq1v8ATBUzgThcOMuFosbzLRl9XHeKqLtruaCTcm5jXwj+6037di7mmePNa51JrsjZGEH3ZOY7bbnu3oIF4FgD9mx1PWeAUl2c2gypVINob4Enl1gX9Fy7F7TcHGDaSf6K19l8Zkplzx3rmRII4e/PopjfuzCVr7Ev2i+GlLEvdVwbxhqouRlmk9xvBa2Mh03gONwVQsVXxGCqfJx1I0zJDXd5j44seLHw1HEBdh2XXyskOM9LguPCD1MWhSe0MEyrhzTxFFlZjhcESHOPHKdDmPAyJstiZBw7EYWnWEthQzaVbC1BUovcxw4g8OR4EdDIV57R/DarhpqbOqGo0Rmw1QxVHD9WT3pPAx4lVWhtNryadVpY8GHNeC1wPIg3BWRBe+x/xLp1XhuMDaVUtaz5wzZHZTutLb/L7zjM5fBdKa4EAi4NweBHAr85Y/ZYN2+yvvwWxlea9B5LqVNrHNnRjnFwIHIECY+74zrlHkm51JERayQiIgCIiAIiIAiIgCIiAIiIAiIgCIiAIiIAvnVpNcIc0OHIgEe6+iICLr7GbqxxaeWrf6+6gdp9nyZzM/iZceY/srksKbg5Vi+z7tWHMJ08OYUTiaDgYe2wubelv80XY8TgmP7zRPMWPqFE4zYEixDxyeIPkR/QLJMg5W9jX7tiBeCJHTqOKkMHWhwEWF7XH3ba9fIKxY/s40HeaWHrceAd/daTez7mmWmff+4UgkNn4lrnCDEXJaYv9kGNeJvyCs+F2i6WiQ4N3jwdxDehOp4aBUyjhS2S8QZ1/C46LawdZ4EgzJmDrHASOnRAT+2+0LGvpiox5bmlwDQbkEM6G8mx4BR3aLs9gdohgeS2o0wHtGXEb0hrczhJaHGYIIstHDYovcMwNzmvcQ3uwfT1KmdibLNSoMU5+6XEtZlvDQWNOadD3tOKNg57W7A7QoVRTphuIpHSqHNZlH/sa4yD+7m/JdO7K7Abg6WWQ6o85qjhYEjQDjlHCeZNphTSysXJsBERYkhERAEREAREQBERAEREAREQBERAEREAREQBERAEREAREQGHCRB0UfX2RTd3ZYfu6eht6QpFFIIGvgKreAqjp3vTX3KjqmGpvkXpui4MjXnxHmFbl86+Ha8Q5od4jTwPBTqIKdidnOY3dIJeW02EQQC4wNOUyf3VcsPRDGtY2zWgNHgBAWhT2OxtRrwXbpJDTcSQRM62BPPVSSNkmURFiAiIgCIiAIiIAiIgCIiAIiIAiIgCIiAIiIAiIgCIiAIiIAiIgCIiAIiIAiIgCIiAIiIAiIgCIiAIiID/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6149" name="AutoShape 5" descr="data:image/jpeg;base64,/9j/4AAQSkZJRgABAQAAAQABAAD/2wCEAAkGBxQSEhUUEhMWFRUXFhcYGBYYGBQWFhgZFxgXHBYVGRoYHCgiGBonGxYeIjEiJikrLi4wGB8zODMsNygtLysBCgoKDg0OGxAQGywmICY2MC0sLCwsLCwsLDQwNywsLCw2MDQtLCwsLDQ0NSwsNCwsLCwsNCwuLCwsLCw0LS8sLf/AABEIAMIBAwMBIgACEQEDEQH/xAAcAAEAAgMBAQEAAAAAAAAAAAAABQYBBAcCAwj/xABAEAABAwIDBQYDBAkEAgMAAAABAAIRAyEEEjEFIkFRYQYycYGRoQcTUkJiscEUIzNygpLR4fCissLxFWMlo8P/xAAbAQEAAgMBAQAAAAAAAAAAAAAAAQUCAwQGB//EADERAAIBAgUDAQYFBQAAAAAAAAABAgMRBAUSIUETMVFhIjJxkbHBFIGh0fAGIyQz4f/aAAwDAQACEQMRAD8A7IiItJIREQBERAEREAREQBYWV4c7ktVatGjBzn2JSuepRfEhae1dqU8NTNSq/K0epPAAcSqOGfXlpdN+m+/yNqot9iSWVUewXax20DiSWZBTezIOOR4MB3N0sJ8wrcr+EtUVK1jXKOl2YREWRiEREAREQBERAEREAREQBERAEREAREQBERAEREAREQBERAEREAURtlsOa7mI9P8AtSyjO0TstBz/AKCD5TB/GfJcWY0uph5Jd+/yOjCytVXyNFmMeNHHzv8AiqB8Sqr3vYXHdyWHAEEyY8IVmobXY7iFBduGB9Fjh9lxH8w/q33Xm8K5KotRcSo6U3Y0vgtisuMr0vro5un6t4H/AOi7KuBfDjEfL2pQ+/nZ/Mx3tIB8l3mvVytJieg1PRerpSSp3ZTV4+3ZGK2IayMzg2dJMSvbHg3BBHQgqm7RfUe4uqAjkCCAByErWbYyDB5ixVbLNbSdo7fqd8csvBPVv80XxZVF7P8AaV1THNwweXNyPzEmd5os0eCvSs6FXqw1WscGIoOhPSwiItpoCIiAIiIAiIgCIiAIiIAiIgCIiAIiIAiIgCIiAwozau1hT3WwX+zfHr0W/iQ7I7J3oOWdJiy57T2zTPfpuYeJa7N6tff3Vfj8TOklGHPJY5fg+u3Jq6XBLU9p1mmfmE3m9x76DovWP2yX0KjKoblcxzS7SJBGY3vBvwWg3E0XAltUWEw4OYfzBPmuW9pu1zsS/IyW0QbDi77zv6KtwrxE3aMnbnksq1OjH342fwszXqbYfSeWh+cA2cJGYc4JsrTh9p/pGGqNOuQOH8ME+wK5/iuB8lZOyNW4aeMt9RH5rrr0IqKklujjhVbbg+TS2d8xuIZVYS35bw4Hq0yB4c10d/autXp/KqhhmDmALXSDPOOHIKm4bGU4E0o/dd+Tv6rfpV6ZLS15sRZzSCelpC0Va1R+ytkeMhmdf8bTnuoqS29LoslDaNVndqPHTMY9DZbG0dpPNCp3M2R0PDQ1wMagtha0LTqCWuHNrh6ghcinqPqkqUJb23In4eujaWH6l4/+t5/JdyXBuxNbJtHDH/2R/O1zf+S7yvQYX3DzWaf7V8PuzKIi6SsCIiAIiIAiIgCIiAIiIAiIgCIiAIiIAiIgCIiAwuZ9qsH8rEvHB2+3wdr/AKpXTVU+3+DmmyqNWOyn912n+oD+ZcWYU9dG/jctcnr9PEqL7S2/b9ikLmG3cN8vEVGxbNI8Dcfiup0WcSqf29woFRlSO82D4t/sfZceXLTPfku83jqpalwVxjpZdSfZqqG1IFrz0UJSqzPBSdDZ1ai8ODcw+6fyKuoYWVaElFN28HmpzUJxkT2KoxUeB9R9zP5rRr1yw9Qrl2Z2Ma5Nes0hjgMrTYuIGUu8Lea2tp9g6FXuufTPQ5h6G/uqOdSFOeiXHcqXktepUlUja13bzbhkPhu0IMXW7R2iwkX4qA2h8PsRQ324im9g4EOY70uD6rTqbPxLDYNeB9Jv6OhFQoS92a+h6qWe0qMlTrtRk/LsNlY4UsdQcQSKdZjnBsTlY6XakDQLuWA7X4WrG+WHk8ZYnhIke64xsvAtDi5z2/MeTuuOVw45QHRPiJCnmYYs7wI8RC9xgcpw88OpOW732a2+pRYrFOrU1J3R2OhiGPEsc1w5tIcPZfRcS2dtONpYPDsMF1VrqkGN0SQ0+Mf5K7aq/HYVYaaipXNcZXRlERcRkEREAREQBERAEREAREQBERAEREAREQBEWEAVJ7c9oRldhqYBkRUfrlvdo+914Ld7a9pG4YMpl/ynVc8PcHgQzLmhwETvC/VUplAvGZkVG/Uwh49Wk+6u8ty+M11ayvHhcP8Ang1yqOL9nuRrsPWZ3H5hyIj3Cje0r3PoRUblcHAtMiDGoHl+CtZxDKdIvfYNt1PIDquabf2q6tVzusAd1vBreI8+JWOPyzCKLlCNpcWe332+B3rM62nRJ3T8kdhqRqOygeJ5BdB2ExoNMVpNMWMAZiALcuSgth4eiBZ8HjmESfET+SteCpbhgg8i0gj2XkauYV6Ev7MnH4bXPN18w/yoJ7RTV1533Ljh8bQeAGVWiNGvGTyE7vutp1EgTFuYuPUWVFKhdqYyq2RTLxIIOXMJB1BjVVkIdSVj6TXwapwcoy+f8RZNt481HRcNGnXqol1Vc9btHE0iQ19RoHDeI9DZbeH7WVR+0Yx45gFjva3sux5bNbppnyrFYDEV6kqspKTf5Ftx+MDGEkA8ADeSqAds4jD1H/JrPpjMTlB3L37nd9lN4jGfOh8ENiwmY5+Kru0sKTUcRx/oFa5ZS6LflndluF6Kd+77lv7DSdsYao8jeqkl0gXLHa8rr9IBfmjs7hxUxtBjmyC8Aj+ErrjNkvpEDD4utT45XnM3lo7meUaK4zC8ppvwWkS+IqbT2tj6Ul7KVdom7czHW6Xn2U3s/bralqjH0Xcqgt5EEj1hV9mZkui8teDoQfC6yoBlERAEREAREQBERAEREAREQBERAYWhtnazMMzM4FznHKym3vPd9I5DmTYBedt7VZh2bwL3v3WUh3qh5RwbzOgCr2C2HUqVaeJrVN9pcRTuGND4BY1puWcr3N1klcEd2m7MVMZhK1ao8OrgB7ANG5b/ACmCbAiRzcYPJcboV3NOZjnNP1NJafUXX6gymxeyT9kDUcz/AJMfj+fO3WwzhMZVY1p+W4/MZYgZX3i/IyPJes/p3FbSw8vivv8Ab9TRVXJrP2pWxDctSoXltxmiesmJPmq9tEEahb2Gq5XA+vgdUfQfWqNpUmlz3mGgfieQGpPJa89gqNRSWya+ncmlBTXqetg1s8Nm/Hy4roXZnYNbE2w7BlBh1VximDxvq89B5wt7sj8NKRhlRuYMINarcF77H5LOTY1PgNSSOlU64/YYVrWtp7pcAMjI+wwaOcPQcZ0Xivw9Os+o/d4Xn1NdXAR6rcnfz9yH2f2Mw9BrDiarqzmwBmORkgcGNO95kqZp0qDf2eHnr8trfepErboYVrL6uOrjdx8+A6Cy+4g3C6lFQXsxsdrqSltKTf5kViH0D+0wwjqyk/2aSfZVna3YTZWOnLTFOoeNMmk/xLDAPmFeXtnVQe19kU6g0ynUFtiDz8Vp/FqLtJGKpauxx/tP8OcRgm5qf6+i37TRD2i/ebx8R7KiYl0Ovx06+HNd/p7cq4N4ZiSalE2FXVzOjvqHv4rZ2lgKFKi97aTKlIgvygBzZdfMOGUkzPDw02Slpj1aS1en8+hjSo6atpbHFuyLv/kcMeGcm2v7N67bmIHe3nHRw0n00H+XXF+zJH/laVoHzXWaLDdfEBdtwwzS6QREQdY4+vhwCssW7uL9EQlZtHhtK4blIAgnKbfd8bidOHVSODxAuSQQAQA4RIHe9+nALXqYYsb3S1zjq24k9OgHLgvkx1wwEECCQdbaA+Y5cFyEkq/AMgbha9x7zDETcxGoAHLgn6O8Oy06swJIeJ1Nr681nB1JJJBbFhFxOrjHoNOBTEViKbniHk3ymx+6OnDhzQGKdZ4DjUa0NbO8Drl1sdNOa2KbpAMRIBjl0Ub+kMdRAc11MO0aYlwa4At8DYcJzKUWDJCIigBERAEREAREQBEWJQGVF7d2w3DNaSM7nHKykO+8yJyzYAAySeSbe2y3C0w4gve85adNvee6CY6CBJPBRewtluqOOJxDw6qRf6WN4MaDdrRzsXalZJA0uzFJ1erVxGJltXO4NaSCBTnca1p0Z4XKuDpgF7Q4fZaImf3TxjrZfPJF3MBHAAC55lp49Lr0yPsu3zo3kPB2g5kR+AWRAbAMBxDzwMwByg/Z8NVRvizsU1KDa7buoHfcLEsfEyOMGD0BKvZzCWwHk95wj/a6w6CStfFYSnWY+hJDHNc14vcOBkQ7jeSR+dujC13QrRqLj6ckSV1Y/N7qc6gH2K6L8JcFhx8x4a44lzsgLgCGtgEBvIG5J4x0VH2lgzRq1KTtab3NnnBs4dCII8V0L4KYMmpiKp0a1jR4kuM+IH+5ej/qHDxxOB77JxfxV91+aNdCeiZedsV/ktpYWgYqVJ3uLWT+sq/vEmAebp4KW2ZhG02BrRAAj+6q2x6/z8Zia2oD/kU+jadj/rzlXRoheT03fojcfOtovGGbDV6rlZLglaSUbMiPcw5aeLC2yVq4kqnrPc30+5XNr4cPaWuEg6hQfY3aJo1nYGqczCC6hPK5fSvwiSB0d0Vj2i4AEmy552qxXynUsSwyaVQOtxAMkeYBH8RWeBquNTTwzpxMFKGrlHwp9lzQ2wYMU5z0z0eDP8tx5hdfwmGs1pa1zQAT/wARBtwnXgozE0QcRRqCDAeJ5iJCmg3I27S17jqNMx/d5DmOCu6knJq5XI8VWAkmXNAsJuPvG8jhGvAqJqsIaXkNdmuPOzRfy48VOFtgxrg4HWYmB3pI5zGnFaeOoAvu0iLkt5nSYvpJ05LWSaNKplAZLhNjNweLje1/zW+cQarg0Br8ozHzkNsZnj6KOZJcSHTG6ARfmdIjgNOC0aeBYaj8VUzDJSJhriJicmkGY06lQCYqYL5lfM7MGUcjGNgAOIh7n3ExOUWjuKSUbsF9R1PNVzZjAGbMDDQOB+8Xeyk1g+5IREUAIiIAiIgCIiAKM27thmGYC4Znu3adMd57uXRo4ngpF5gTr4aqKo7PoVKxrhxe8gC5kNaPstB7rZueakFdpdl6tZ7MTWqTUDvmBskU22G6zkwAecK3gtgGo2GjS0jxkXF9Jj8I9miJ+kDg3QnmW6H0/JZFRw3nCeQFnDyNiT429VmQACN4Ong1p3vIHWeZkxdHmLPZmceQzNH5gDw4ryMsybVDYAS0+H3upuvcPboQ9x52PtaBytqgMMbwpvvqSSHAdTxnkJtHII6+4WSwaxvD92Dfx1Xl5b3TLXalxsRPHMLSYsJ4chC9mm7usO6NZ/2hwvJ5mT6oDk3xYwDRWZiKfdeMjh95gsYOktt/D62X4Jgfotc8fn/hTZCl+0WzmYpjqdVm6NDqMw5Ed0DyWp8NNnDDfPptcSx5a9smdBldf09FbvHdTBdF91bf0Nem0rmn8PK8sM6mvVJ8S90rosrk2wKhw2NxmGdbJXdUZ1ZUOcEeTiPJdLw+MDmgqsjG8dvJm3Y+mJevIdLR4LVxVZYwtWWeZWjHQtRUvUypbyPjiSR3SQovEbXqN1AcPQ+yksQ9Qm0ACqTVwyzjC6IrbO0jVHIcuqoXafERSe3hBPsR+atW0XZZVRrYY4rE0cONatQA9GDeef5QV04aKdRWMK7tBnacBTBGHDpsGm0zIpnlfVTlPedLXyG2vBudTI5aT4qIp1T85uWLAwDpLrNHTT3UpVENDS0ybZhe57zgRcHU8FcMrUZaZzPe22gIvDWzfmLyfCF4b3CQ7eN8rrmTZrSDBB0C9uaDlYx1uIsQGti3PkPArNXecGuZIbvGIPRtj4E2nQKCSs9pZoUi4sLoEbtyZ7xv5lfPZm0qNZrWzUp5nMfkqMdmcAQWgG4IzZVN46gyq4tzGAIg3ubus69hHqtX9A+ZiBVzAMpwwNy3JZJJBnQOMafYKwbBMLKIsCQiIgCIiAIiIAiIgC1MRs+m8yWw76m7pnnbXzW2ikEcaVZndcKg+l1nevHzhZbtFsgVGmm7hmFvI8VILy9gIggEcjcJcHgAGTZ86aEeHqvDWFo3Scx53b73DR0I9Svg/ZjRem51M/dO75tPDwjRefnVmd9gqD6ma+bf6Kbg2/mObuxJNy4X8XEa+Av6BYbSad2kcp4kHQdWm2Y+E6lfLC4+m87ph3EGxtzX3dTtpLvqOs/VOojopuQYex3cgOaImLGODYNvG4so45WV87REEzaC7g5onWPxjkpKHNAax2szmvHN0jiTzn2Xw2hBaGFpEXJ7zQ3xGk8zGhW2m97PkhlO+KGynsdS2nhwXGm0MrgfaozIf1LT7FfTYPaBr2Ne0ywx5dPBWvA4hrQaZANOI4FrZ+z+7HDh4Fc+7R9iMRgqjsRs0fMouOZ+G1LZ1NPm3p+KzTlSlfv6ef8Ao2ezLbtDbDp3SA2BFgZ569V9NlYsuYSfrOnQD81zrZ/a2g/cq5qTtCx27B8DofBWbD7dphgDCIGl1zZjiYSoqnCDvzsdGGpJSu2idxNdQmOxK0sXtscx6qs7Q7QZnZKQNWobBjAXEnyVJChUm9kWEqsILufXb20WsaSSpP4d7I+SyptDFbhcw/LDrZKWrnnq6BHQdVjs72He9wxG0YAbvNw8yByNU/8AH15Lb+KNV9TZtV1EEgPpSG8G5xLnRoJA8Jv0uMNh1SW/cra1bqP0KZX7eY2riX1MOfkil+sDYa4OZOUCoSJvIEAjjF7rovYv4lUsW9rK5FDERlDHnceeJZUgAE23SJtadVzjsuKIw+TMH1KhDqj7XjusH3RPmStbbGwQZIC6LGm5+iWEElz2kTYGJs3qLi8nhqvNLuF7X2MuvvCIteZ0HNcM7MfEHFYECjXnEYfSCf1rG8mPJuItld5ELr2yu0uExzA+hUBvL53HsiDldxBJgRxHMKGSecPj6rG1XV6bQ2m47wdc5jpBGt48wpDZ1Vr6YcwENJdE694yfMyVrbUw4qinQdMOJq1LkHK3uNJGhzFv8hW9h6IY0Nbo0QFrlYH1REWJIREQBERAEREAREQBERAEREBhFlEB8MRhWP77QevH1F1q/oNRn7KoY+l9x4TwUisKQR3/AJIs/bUywfULt9RotzD12uBLCDNzz8+K+q06+zKbrgFjubN320Polwa9TBlo3RJ+oWM8zzXwdj6lAta2Hg/Zdum3eM/2Gq2stenoRVHXdd/f1Xk42k8xUaWOH1CD5Hjot/WurSRjY0ds7PwOJA/S6DQ4jvOEO4fbZ4jjxUBU+GmziZZUqs6CqPzEqwbRq2cTD2mLjkOEaf8AartfagEmSw8hoANBBtbp1WCk+SWlweqXw+2azvvqVOjq1v8ATBUzgThcOMuFosbzLRl9XHeKqLtruaCTcm5jXwj+6037di7mmePNa51JrsjZGEH3ZOY7bbnu3oIF4FgD9mx1PWeAUl2c2gypVINob4Enl1gX9Fy7F7TcHGDaSf6K19l8Zkplzx3rmRII4e/PopjfuzCVr7Ev2i+GlLEvdVwbxhqouRlmk9xvBa2Mh03gONwVQsVXxGCqfJx1I0zJDXd5j44seLHw1HEBdh2XXyskOM9LguPCD1MWhSe0MEyrhzTxFFlZjhcESHOPHKdDmPAyJstiZBw7EYWnWEthQzaVbC1BUovcxw4g8OR4EdDIV57R/DarhpqbOqGo0Rmw1QxVHD9WT3pPAx4lVWhtNryadVpY8GHNeC1wPIg3BWRBe+x/xLp1XhuMDaVUtaz5wzZHZTutLb/L7zjM5fBdKa4EAi4NweBHAr85Y/ZYN2+yvvwWxlea9B5LqVNrHNnRjnFwIHIECY+74zrlHkm51JERayQiIgCIiAIiIAiIgCIiAIiIAiIgCIiAIiIAvnVpNcIc0OHIgEe6+iICLr7GbqxxaeWrf6+6gdp9nyZzM/iZceY/srksKbg5Vi+z7tWHMJ08OYUTiaDgYe2wubelv80XY8TgmP7zRPMWPqFE4zYEixDxyeIPkR/QLJMg5W9jX7tiBeCJHTqOKkMHWhwEWF7XH3ba9fIKxY/s40HeaWHrceAd/daTez7mmWmff+4UgkNn4lrnCDEXJaYv9kGNeJvyCs+F2i6WiQ4N3jwdxDehOp4aBUyjhS2S8QZ1/C46LawdZ4EgzJmDrHASOnRAT+2+0LGvpiox5bmlwDQbkEM6G8mx4BR3aLs9gdohgeS2o0wHtGXEb0hrczhJaHGYIIstHDYovcMwNzmvcQ3uwfT1KmdibLNSoMU5+6XEtZlvDQWNOadD3tOKNg57W7A7QoVRTphuIpHSqHNZlH/sa4yD+7m/JdO7K7Abg6WWQ6o85qjhYEjQDjlHCeZNphTSysXJsBERYkhERAEREAREQBERAEREAREQBERAEREAREQBERAEREAREQGHCRB0UfX2RTd3ZYfu6eht6QpFFIIGvgKreAqjp3vTX3KjqmGpvkXpui4MjXnxHmFbl86+Ha8Q5od4jTwPBTqIKdidnOY3dIJeW02EQQC4wNOUyf3VcsPRDGtY2zWgNHgBAWhT2OxtRrwXbpJDTcSQRM62BPPVSSNkmURFiAiIgCIiAIiIAiIgCIiAIiIAiIgCIiAIiIAiIgCIiAIiIAiIgCIiAIiIAiIgCIiAIiIAiIgCIiAIiID/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6150" name="Picture 6" descr="C:\Users\User\Desktop\загруженное (1).jpg"/>
          <p:cNvPicPr>
            <a:picLocks noChangeAspect="1" noChangeArrowheads="1"/>
          </p:cNvPicPr>
          <p:nvPr/>
        </p:nvPicPr>
        <p:blipFill>
          <a:blip r:embed="rId2" cstate="print"/>
          <a:srcRect/>
          <a:stretch>
            <a:fillRect/>
          </a:stretch>
        </p:blipFill>
        <p:spPr bwMode="auto">
          <a:xfrm>
            <a:off x="2051720" y="3406064"/>
            <a:ext cx="5112568" cy="3451936"/>
          </a:xfrm>
          <a:prstGeom prst="rect">
            <a:avLst/>
          </a:prstGeom>
          <a:noFill/>
          <a:effectLst>
            <a:softEdge rad="635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123" name="Rectangle 3"/>
          <p:cNvSpPr>
            <a:spLocks noChangeArrowheads="1"/>
          </p:cNvSpPr>
          <p:nvPr/>
        </p:nvSpPr>
        <p:spPr bwMode="auto">
          <a:xfrm>
            <a:off x="0" y="506239"/>
            <a:ext cx="91440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57200" algn="l"/>
              </a:tabLst>
            </a:pPr>
            <a:r>
              <a:rPr lang="ru-RU" sz="2000" b="1" i="1" dirty="0" smtClean="0">
                <a:solidFill>
                  <a:srgbClr val="FF0000"/>
                </a:solidFill>
                <a:latin typeface="Bookman Old Style" panose="02050604050505020204" pitchFamily="18" charset="0"/>
                <a:ea typeface="Times New Roman" pitchFamily="18" charset="0"/>
                <a:cs typeface="Times New Roman" pitchFamily="18" charset="0"/>
              </a:rPr>
              <a:t>Проектирование </a:t>
            </a:r>
            <a:r>
              <a:rPr lang="ru-RU" sz="2000" b="1" i="1" dirty="0" smtClean="0">
                <a:solidFill>
                  <a:srgbClr val="FF0000"/>
                </a:solidFill>
                <a:latin typeface="Bookman Old Style" panose="02050604050505020204" pitchFamily="18" charset="0"/>
                <a:ea typeface="Times New Roman" pitchFamily="18" charset="0"/>
                <a:cs typeface="Times New Roman" pitchFamily="18" charset="0"/>
              </a:rPr>
              <a:t>маркетинговых </a:t>
            </a:r>
            <a:r>
              <a:rPr lang="ru-RU" sz="2000" b="1" i="1" dirty="0" smtClean="0">
                <a:solidFill>
                  <a:srgbClr val="FF0000"/>
                </a:solidFill>
                <a:latin typeface="Bookman Old Style" panose="02050604050505020204" pitchFamily="18" charset="0"/>
                <a:ea typeface="Times New Roman" pitchFamily="18" charset="0"/>
                <a:cs typeface="Times New Roman" pitchFamily="18" charset="0"/>
              </a:rPr>
              <a:t>исследований</a:t>
            </a:r>
            <a:endParaRPr lang="ru-RU" sz="2000" b="1" i="1" dirty="0">
              <a:solidFill>
                <a:srgbClr val="FF0000"/>
              </a:solidFill>
              <a:latin typeface="Bookman Old Style" panose="02050604050505020204"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457200" algn="l"/>
              </a:tabLst>
            </a:pPr>
            <a:r>
              <a:rPr kumimoji="0" lang="ru-RU" sz="1600"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До начала проведения любого маркетингового исследования обязательно составляется проект исследования (эскиз проекта исследования), который знаменует начало первого подготовительного этапа работы. Проект представляет собой перечень пунктов, проблем, которые необходимо прояснить до начала работы и который дает возможность уточнить предмет исследования, выявить реальную стоимость затрат и ресурсов, согласовать с заказчиком некоторые вопросы с тем, чтобы не возникло проблем и противоречий (между заказчиком и исполнителем) после завершения исследования при сдаче его результатов. </a:t>
            </a:r>
            <a:endParaRPr kumimoji="0" lang="ru-RU" sz="1600"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457200" algn="l"/>
              </a:tabLst>
            </a:pPr>
            <a:endParaRPr kumimoji="0" lang="ru-RU" sz="1600"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457200" algn="l"/>
              </a:tabLst>
            </a:pPr>
            <a:r>
              <a:rPr lang="ru-RU" sz="2000" b="1" i="1" dirty="0" smtClean="0">
                <a:solidFill>
                  <a:srgbClr val="FF0000"/>
                </a:solidFill>
                <a:latin typeface="Bookman Old Style" panose="02050604050505020204" pitchFamily="18" charset="0"/>
                <a:ea typeface="Times New Roman" pitchFamily="18" charset="0"/>
                <a:cs typeface="Times New Roman" pitchFamily="18" charset="0"/>
              </a:rPr>
              <a:t>Эскиз </a:t>
            </a:r>
            <a:r>
              <a:rPr lang="ru-RU" sz="2000" b="1" i="1" dirty="0">
                <a:solidFill>
                  <a:srgbClr val="FF0000"/>
                </a:solidFill>
                <a:latin typeface="Bookman Old Style" panose="02050604050505020204" pitchFamily="18" charset="0"/>
                <a:ea typeface="Times New Roman" pitchFamily="18" charset="0"/>
                <a:cs typeface="Times New Roman" pitchFamily="18" charset="0"/>
              </a:rPr>
              <a:t>проекта </a:t>
            </a:r>
            <a:r>
              <a:rPr kumimoji="0" lang="ru-RU" sz="2000" b="0" i="0" u="none" strike="noStrike" cap="none" normalizeH="0" baseline="0" dirty="0" smtClean="0">
                <a:ln>
                  <a:noFill/>
                </a:ln>
                <a:effectLst/>
                <a:latin typeface="Times New Roman" pitchFamily="18" charset="0"/>
                <a:ea typeface="Times New Roman" pitchFamily="18" charset="0"/>
                <a:cs typeface="Times New Roman" pitchFamily="18" charset="0"/>
              </a:rPr>
              <a:t>:</a:t>
            </a:r>
            <a:endParaRPr kumimoji="0" lang="ru-RU" sz="2000" b="0" i="0" u="none" strike="noStrike" cap="none" normalizeH="0" baseline="0" dirty="0" smtClean="0">
              <a:ln>
                <a:noFill/>
              </a:ln>
              <a:effectLst/>
              <a:latin typeface="Times New Roman" pitchFamily="18" charset="0"/>
              <a:cs typeface="Times New Roman" pitchFamily="18" charset="0"/>
            </a:endParaRPr>
          </a:p>
          <a:p>
            <a:pPr lvl="6" algn="just" eaLnBrk="0" fontAlgn="base" hangingPunct="0">
              <a:spcBef>
                <a:spcPct val="0"/>
              </a:spcBef>
              <a:spcAft>
                <a:spcPct val="0"/>
              </a:spcAft>
              <a:buFontTx/>
              <a:buChar char="•"/>
              <a:tabLst>
                <a:tab pos="457200" algn="l"/>
              </a:tabLst>
            </a:pPr>
            <a:r>
              <a:rPr lang="ru-RU" sz="1600" dirty="0">
                <a:latin typeface="Bookman Old Style" panose="02050604050505020204" pitchFamily="18" charset="0"/>
                <a:ea typeface="Times New Roman" pitchFamily="18" charset="0"/>
                <a:cs typeface="Times New Roman" pitchFamily="18" charset="0"/>
              </a:rPr>
              <a:t>Информационные потребности.</a:t>
            </a:r>
          </a:p>
          <a:p>
            <a:pPr lvl="6" algn="just" eaLnBrk="0" fontAlgn="base" hangingPunct="0">
              <a:spcBef>
                <a:spcPct val="0"/>
              </a:spcBef>
              <a:spcAft>
                <a:spcPct val="0"/>
              </a:spcAft>
              <a:buFontTx/>
              <a:buChar char="•"/>
              <a:tabLst>
                <a:tab pos="457200" algn="l"/>
              </a:tabLst>
            </a:pPr>
            <a:r>
              <a:rPr lang="ru-RU" sz="1600" dirty="0">
                <a:latin typeface="Bookman Old Style" panose="02050604050505020204" pitchFamily="18" charset="0"/>
                <a:ea typeface="Times New Roman" pitchFamily="18" charset="0"/>
                <a:cs typeface="Times New Roman" pitchFamily="18" charset="0"/>
              </a:rPr>
              <a:t>Программа исследования.</a:t>
            </a:r>
          </a:p>
          <a:p>
            <a:pPr lvl="6" algn="just" eaLnBrk="0" fontAlgn="base" hangingPunct="0">
              <a:spcBef>
                <a:spcPct val="0"/>
              </a:spcBef>
              <a:spcAft>
                <a:spcPct val="0"/>
              </a:spcAft>
              <a:buFontTx/>
              <a:buChar char="•"/>
              <a:tabLst>
                <a:tab pos="457200" algn="l"/>
              </a:tabLst>
            </a:pPr>
            <a:r>
              <a:rPr lang="ru-RU" sz="1600" dirty="0">
                <a:latin typeface="Bookman Old Style" panose="02050604050505020204" pitchFamily="18" charset="0"/>
                <a:ea typeface="Times New Roman" pitchFamily="18" charset="0"/>
                <a:cs typeface="Times New Roman" pitchFamily="18" charset="0"/>
              </a:rPr>
              <a:t>Генеральная совокупность и выборка.</a:t>
            </a:r>
          </a:p>
          <a:p>
            <a:pPr lvl="6" algn="just" eaLnBrk="0" fontAlgn="base" hangingPunct="0">
              <a:spcBef>
                <a:spcPct val="0"/>
              </a:spcBef>
              <a:spcAft>
                <a:spcPct val="0"/>
              </a:spcAft>
              <a:buFontTx/>
              <a:buChar char="•"/>
              <a:tabLst>
                <a:tab pos="457200" algn="l"/>
              </a:tabLst>
            </a:pPr>
            <a:r>
              <a:rPr lang="ru-RU" sz="1600" dirty="0">
                <a:latin typeface="Bookman Old Style" panose="02050604050505020204" pitchFamily="18" charset="0"/>
                <a:ea typeface="Times New Roman" pitchFamily="18" charset="0"/>
                <a:cs typeface="Times New Roman" pitchFamily="18" charset="0"/>
              </a:rPr>
              <a:t>Инструментарий.</a:t>
            </a:r>
          </a:p>
          <a:p>
            <a:pPr lvl="6" algn="just" eaLnBrk="0" fontAlgn="base" hangingPunct="0">
              <a:spcBef>
                <a:spcPct val="0"/>
              </a:spcBef>
              <a:spcAft>
                <a:spcPct val="0"/>
              </a:spcAft>
              <a:buFontTx/>
              <a:buChar char="•"/>
              <a:tabLst>
                <a:tab pos="457200" algn="l"/>
              </a:tabLst>
            </a:pPr>
            <a:r>
              <a:rPr lang="ru-RU" sz="1600" dirty="0">
                <a:latin typeface="Bookman Old Style" panose="02050604050505020204" pitchFamily="18" charset="0"/>
                <a:ea typeface="Times New Roman" pitchFamily="18" charset="0"/>
                <a:cs typeface="Times New Roman" pitchFamily="18" charset="0"/>
              </a:rPr>
              <a:t>Система сбора информации.</a:t>
            </a:r>
          </a:p>
          <a:p>
            <a:pPr lvl="6" algn="just" eaLnBrk="0" fontAlgn="base" hangingPunct="0">
              <a:spcBef>
                <a:spcPct val="0"/>
              </a:spcBef>
              <a:spcAft>
                <a:spcPct val="0"/>
              </a:spcAft>
              <a:buFontTx/>
              <a:buChar char="•"/>
              <a:tabLst>
                <a:tab pos="457200" algn="l"/>
              </a:tabLst>
            </a:pPr>
            <a:r>
              <a:rPr lang="ru-RU" sz="1600" dirty="0">
                <a:latin typeface="Bookman Old Style" panose="02050604050505020204" pitchFamily="18" charset="0"/>
                <a:ea typeface="Times New Roman" pitchFamily="18" charset="0"/>
                <a:cs typeface="Times New Roman" pitchFamily="18" charset="0"/>
              </a:rPr>
              <a:t>Методы обработки данных.</a:t>
            </a:r>
          </a:p>
          <a:p>
            <a:pPr lvl="6" algn="just" eaLnBrk="0" fontAlgn="base" hangingPunct="0">
              <a:spcBef>
                <a:spcPct val="0"/>
              </a:spcBef>
              <a:spcAft>
                <a:spcPct val="0"/>
              </a:spcAft>
              <a:buFontTx/>
              <a:buChar char="•"/>
              <a:tabLst>
                <a:tab pos="457200" algn="l"/>
              </a:tabLst>
            </a:pPr>
            <a:r>
              <a:rPr lang="ru-RU" sz="1600" dirty="0">
                <a:latin typeface="Bookman Old Style" panose="02050604050505020204" pitchFamily="18" charset="0"/>
                <a:ea typeface="Times New Roman" pitchFamily="18" charset="0"/>
                <a:cs typeface="Times New Roman" pitchFamily="18" charset="0"/>
              </a:rPr>
              <a:t>Отчет (оформление результатов исследования).</a:t>
            </a:r>
          </a:p>
          <a:p>
            <a:pPr lvl="6" algn="just" eaLnBrk="0" fontAlgn="base" hangingPunct="0">
              <a:spcBef>
                <a:spcPct val="0"/>
              </a:spcBef>
              <a:spcAft>
                <a:spcPct val="0"/>
              </a:spcAft>
              <a:buFontTx/>
              <a:buChar char="•"/>
              <a:tabLst>
                <a:tab pos="457200" algn="l"/>
              </a:tabLst>
            </a:pPr>
            <a:r>
              <a:rPr lang="ru-RU" sz="1600" dirty="0">
                <a:latin typeface="Bookman Old Style" panose="02050604050505020204" pitchFamily="18" charset="0"/>
                <a:ea typeface="Times New Roman" pitchFamily="18" charset="0"/>
                <a:cs typeface="Times New Roman" pitchFamily="18" charset="0"/>
              </a:rPr>
              <a:t>Потребности и ресурсы.</a:t>
            </a:r>
          </a:p>
          <a:p>
            <a:pPr lvl="6" algn="just" eaLnBrk="0" fontAlgn="base" hangingPunct="0">
              <a:spcBef>
                <a:spcPct val="0"/>
              </a:spcBef>
              <a:spcAft>
                <a:spcPct val="0"/>
              </a:spcAft>
              <a:buFontTx/>
              <a:buChar char="•"/>
              <a:tabLst>
                <a:tab pos="457200" algn="l"/>
              </a:tabLst>
            </a:pPr>
            <a:r>
              <a:rPr lang="ru-RU" sz="1600" dirty="0">
                <a:latin typeface="Bookman Old Style" panose="02050604050505020204" pitchFamily="18" charset="0"/>
                <a:ea typeface="Times New Roman" pitchFamily="18" charset="0"/>
                <a:cs typeface="Times New Roman" pitchFamily="18" charset="0"/>
              </a:rPr>
              <a:t>График проведения исследования и смета.</a:t>
            </a:r>
          </a:p>
          <a:p>
            <a:pPr lvl="6" algn="just" eaLnBrk="0" fontAlgn="base" hangingPunct="0">
              <a:spcBef>
                <a:spcPct val="0"/>
              </a:spcBef>
              <a:spcAft>
                <a:spcPct val="0"/>
              </a:spcAft>
              <a:buFontTx/>
              <a:buChar char="•"/>
              <a:tabLst>
                <a:tab pos="457200" algn="l"/>
              </a:tabLst>
            </a:pPr>
            <a:r>
              <a:rPr lang="ru-RU" sz="1600" dirty="0">
                <a:latin typeface="Bookman Old Style" panose="02050604050505020204" pitchFamily="18" charset="0"/>
                <a:ea typeface="Times New Roman" pitchFamily="18" charset="0"/>
                <a:cs typeface="Times New Roman" pitchFamily="18" charset="0"/>
              </a:rPr>
              <a:t>Общая стоимость исследования.</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0" y="280973"/>
            <a:ext cx="9143999"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Уточнение информационных </a:t>
            </a: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потребностей</a:t>
            </a:r>
            <a:r>
              <a:rPr kumimoji="0" lang="ru-RU" b="1" i="1"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один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из ключевых этапов организации эмпирического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исследования</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в процессе которого уточняется задание, заказ на его проведение, т. е., какая именно информация интересует заказчика. Окончательное уточнение информационных потребностей происходит уже в процессе разработки программы исследования.</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Программа исследования</a:t>
            </a:r>
            <a:r>
              <a:rPr kumimoji="0" lang="ru-RU" b="0"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это изложение его цели и общей концепции, исходных гипотез, а также логической последовательности операций по их проверке.</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Определение генеральной совокупности и </a:t>
            </a: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выборки</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 уточняется</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что представляет собой генеральная совокупность. Затем уточняются тип и виды выборки.</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Инструментарий</a:t>
            </a:r>
            <a:r>
              <a:rPr lang="ru-RU" dirty="0">
                <a:latin typeface="Bookman Old Style" panose="02050604050505020204" pitchFamily="18" charset="0"/>
                <a:ea typeface="Times New Roman" pitchFamily="18" charset="0"/>
                <a:cs typeface="Times New Roman" pitchFamily="18" charset="0"/>
              </a:rPr>
              <a:t>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в</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зависимости от избранных для проведения маркетингового исследования методов сбора первичной информации в качестве инструментария выступают опросные листы, методики и карточки для контент-анализа текстов, бланки наблюдения и др.</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p:txBody>
      </p:sp>
      <p:sp>
        <p:nvSpPr>
          <p:cNvPr id="4098" name="Rectangle 2"/>
          <p:cNvSpPr>
            <a:spLocks noChangeArrowheads="1"/>
          </p:cNvSpPr>
          <p:nvPr/>
        </p:nvSpPr>
        <p:spPr bwMode="auto">
          <a:xfrm>
            <a:off x="0" y="4807605"/>
            <a:ext cx="91440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ru-RU" b="1" i="1" dirty="0">
                <a:solidFill>
                  <a:srgbClr val="FF0000"/>
                </a:solidFill>
                <a:latin typeface="Bookman Old Style" panose="02050604050505020204" pitchFamily="18" charset="0"/>
                <a:ea typeface="Times New Roman" pitchFamily="18" charset="0"/>
                <a:cs typeface="Times New Roman" pitchFamily="18" charset="0"/>
              </a:rPr>
              <a:t>Сбор </a:t>
            </a:r>
            <a:r>
              <a:rPr lang="ru-RU" b="1" i="1" dirty="0" smtClean="0">
                <a:solidFill>
                  <a:srgbClr val="FF0000"/>
                </a:solidFill>
                <a:latin typeface="Bookman Old Style" panose="02050604050505020204" pitchFamily="18" charset="0"/>
                <a:ea typeface="Times New Roman" pitchFamily="18" charset="0"/>
                <a:cs typeface="Times New Roman" pitchFamily="18" charset="0"/>
              </a:rPr>
              <a:t>информации </a:t>
            </a:r>
            <a:r>
              <a:rPr lang="ru-RU" b="1" dirty="0" smtClean="0">
                <a:latin typeface="Bookman Old Style" panose="02050604050505020204" pitchFamily="18" charset="0"/>
                <a:ea typeface="Times New Roman" pitchFamily="18" charset="0"/>
                <a:cs typeface="Times New Roman" pitchFamily="18" charset="0"/>
              </a:rPr>
              <a:t>- </a:t>
            </a:r>
            <a:r>
              <a:rPr lang="ru-RU" dirty="0" smtClean="0">
                <a:latin typeface="Bookman Old Style" panose="02050604050505020204" pitchFamily="18" charset="0"/>
                <a:ea typeface="Times New Roman" pitchFamily="18" charset="0"/>
                <a:cs typeface="Times New Roman" pitchFamily="18" charset="0"/>
              </a:rPr>
              <a:t>на</a:t>
            </a:r>
            <a:r>
              <a:rPr lang="ru-RU" dirty="0">
                <a:latin typeface="Bookman Old Style" panose="02050604050505020204" pitchFamily="18" charset="0"/>
                <a:ea typeface="Times New Roman" pitchFamily="18" charset="0"/>
                <a:cs typeface="Times New Roman" pitchFamily="18" charset="0"/>
              </a:rPr>
              <a:t> этапе программирования исследования, работы над эскизом проекта в целом уточняется подход к сбору первичной информации: чьими силами он будет выполняться; откуда будут привлекаться дополнительные интервьюеры; как будет осуществляться контроль за работой интервьюеров; определяются примерные затраты на различные операции по сбору информации.</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ser\Desktop\98342873_3r34trty356y.jpg"/>
          <p:cNvPicPr>
            <a:picLocks noChangeAspect="1" noChangeArrowheads="1"/>
          </p:cNvPicPr>
          <p:nvPr/>
        </p:nvPicPr>
        <p:blipFill>
          <a:blip r:embed="rId2" cstate="print"/>
          <a:srcRect/>
          <a:stretch>
            <a:fillRect/>
          </a:stretch>
        </p:blipFill>
        <p:spPr bwMode="auto">
          <a:xfrm>
            <a:off x="2051720" y="0"/>
            <a:ext cx="4972909" cy="2740150"/>
          </a:xfrm>
          <a:prstGeom prst="rect">
            <a:avLst/>
          </a:prstGeom>
          <a:noFill/>
        </p:spPr>
      </p:pic>
      <p:sp>
        <p:nvSpPr>
          <p:cNvPr id="3073" name="Rectangle 1"/>
          <p:cNvSpPr>
            <a:spLocks noChangeArrowheads="1"/>
          </p:cNvSpPr>
          <p:nvPr/>
        </p:nvSpPr>
        <p:spPr bwMode="auto">
          <a:xfrm>
            <a:off x="395536" y="2564904"/>
            <a:ext cx="8388424" cy="43700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Обработка и анализ </a:t>
            </a: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данных</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 даются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предложения по методам обработки данных: простые процентные распределения, двойные и тройные связи, вычисление коэффициентов корреляции, применение факторного или какого-либо иного анализа и т. п.</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Оформление результатов маркетингового </a:t>
            </a: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исследования</a:t>
            </a:r>
            <a:r>
              <a:rPr lang="ru-RU" dirty="0">
                <a:latin typeface="Bookman Old Style" panose="02050604050505020204" pitchFamily="18" charset="0"/>
                <a:ea typeface="Times New Roman" pitchFamily="18" charset="0"/>
                <a:cs typeface="Times New Roman" pitchFamily="18" charset="0"/>
              </a:rPr>
              <a:t>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-предлагаются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оптимальные с точки зрения исполнителя формы отчетности по результатам исследования. Это может быть экспресс-отчет, подробный отчет, пояснительная записка к количественным данным, рекомендации, прогнозы.</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Потребности и </a:t>
            </a: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ресурсы</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 уточняются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необходимые материальные (бумага, анкеты, ручки и др.) и технические (компьютеры, диктофоны и т. п.) ресурсы, которые потребуются при проведении работы. Здесь же выясняются вопросы, связанные с организацией транспорта, если необходимы переезды интервьюеров, телефонной связи, гостиниц и т. п.</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51520" y="-961"/>
            <a:ext cx="8568952" cy="67710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ru-RU" sz="2000"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График проведения исследования и смета.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В соответствии с пожеланиями заказчика (если он предполагает провести исследование в максимально сжатые сроки, то срочность он должен оплатить) и возможностями исполнителя составляется график проведения исследования, в который включаются операции с составлением программы исследования; проведением полевых работ, сбором информации; обработкой информации; предоставлением отчета.</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Важнейшим элементом проекта исследования является </a:t>
            </a:r>
            <a:r>
              <a:rPr kumimoji="0" lang="ru-RU" b="1" i="1" u="none" strike="noStrike" cap="none" normalizeH="0" baseline="0" dirty="0" smtClean="0">
                <a:ln>
                  <a:noFill/>
                </a:ln>
                <a:solidFill>
                  <a:srgbClr val="FF0000"/>
                </a:solidFill>
                <a:effectLst/>
                <a:latin typeface="Bookman Old Style" panose="02050604050505020204" pitchFamily="18" charset="0"/>
                <a:ea typeface="Times New Roman" pitchFamily="18" charset="0"/>
                <a:cs typeface="Times New Roman" pitchFamily="18" charset="0"/>
              </a:rPr>
              <a:t>смета</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в которой приведены расходы на его проведение. Обычно смета </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включает</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lvl="3" algn="just" eaLnBrk="0" fontAlgn="base" hangingPunct="0">
              <a:spcBef>
                <a:spcPct val="0"/>
              </a:spcBef>
              <a:spcAft>
                <a:spcPct val="0"/>
              </a:spcAft>
              <a:buFontTx/>
              <a:buChar char="•"/>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общее руководство проектом;</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lvl="3" algn="just" eaLnBrk="0" fontAlgn="base" hangingPunct="0">
              <a:spcBef>
                <a:spcPct val="0"/>
              </a:spcBef>
              <a:spcAft>
                <a:spcPct val="0"/>
              </a:spcAft>
              <a:buFontTx/>
              <a:buChar char="•"/>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разработка программной и методической документации;</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lvl="3" algn="just" eaLnBrk="0" fontAlgn="base" hangingPunct="0">
              <a:spcBef>
                <a:spcPct val="0"/>
              </a:spcBef>
              <a:spcAft>
                <a:spcPct val="0"/>
              </a:spcAft>
              <a:buFontTx/>
              <a:buChar char="•"/>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формирование выборки;</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lvl="3" algn="just" eaLnBrk="0" fontAlgn="base" hangingPunct="0">
              <a:spcBef>
                <a:spcPct val="0"/>
              </a:spcBef>
              <a:spcAft>
                <a:spcPct val="0"/>
              </a:spcAft>
              <a:buFontTx/>
              <a:buChar char="•"/>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проведение </a:t>
            </a:r>
            <a:r>
              <a:rPr kumimoji="0" lang="ru-RU" b="0" i="0" u="none" strike="noStrike" cap="none" normalizeH="0" baseline="0" dirty="0" err="1" smtClean="0">
                <a:ln>
                  <a:noFill/>
                </a:ln>
                <a:effectLst/>
                <a:latin typeface="Bookman Old Style" panose="02050604050505020204" pitchFamily="18" charset="0"/>
                <a:ea typeface="Times New Roman" pitchFamily="18" charset="0"/>
                <a:cs typeface="Times New Roman" pitchFamily="18" charset="0"/>
              </a:rPr>
              <a:t>пилотных</a:t>
            </a: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 исследований;</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lvl="3" algn="just" eaLnBrk="0" fontAlgn="base" hangingPunct="0">
              <a:spcBef>
                <a:spcPct val="0"/>
              </a:spcBef>
              <a:spcAft>
                <a:spcPct val="0"/>
              </a:spcAft>
              <a:buFontTx/>
              <a:buChar char="•"/>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тиражирование документов;</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lvl="3" algn="just" eaLnBrk="0" fontAlgn="base" hangingPunct="0">
              <a:spcBef>
                <a:spcPct val="0"/>
              </a:spcBef>
              <a:spcAft>
                <a:spcPct val="0"/>
              </a:spcAft>
              <a:buFontTx/>
              <a:buChar char="•"/>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проведение полевых работ (инструктаж интервьюеров, проведение опроса, контроль за работой интервьюеров и др.);</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lvl="3" algn="just" eaLnBrk="0" fontAlgn="base" hangingPunct="0">
              <a:spcBef>
                <a:spcPct val="0"/>
              </a:spcBef>
              <a:spcAft>
                <a:spcPct val="0"/>
              </a:spcAft>
              <a:buFontTx/>
              <a:buChar char="•"/>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обработка и анализ информации;</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lvl="3" algn="just" eaLnBrk="0" fontAlgn="base" hangingPunct="0">
              <a:spcBef>
                <a:spcPct val="0"/>
              </a:spcBef>
              <a:spcAft>
                <a:spcPct val="0"/>
              </a:spcAft>
              <a:buFontTx/>
              <a:buChar char="•"/>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подготовка отчета по результатам маркетингового исследования;</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a:p>
            <a:pPr lvl="3" algn="just" eaLnBrk="0" fontAlgn="base" hangingPunct="0">
              <a:spcBef>
                <a:spcPct val="0"/>
              </a:spcBef>
              <a:spcAft>
                <a:spcPct val="0"/>
              </a:spcAft>
              <a:buFontTx/>
              <a:buChar char="•"/>
              <a:tabLst>
                <a:tab pos="457200" algn="l"/>
              </a:tabLst>
            </a:pPr>
            <a:r>
              <a:rPr kumimoji="0" lang="ru-RU" b="0" i="0" u="none" strike="noStrike" cap="none" normalizeH="0" baseline="0" dirty="0" smtClean="0">
                <a:ln>
                  <a:noFill/>
                </a:ln>
                <a:effectLst/>
                <a:latin typeface="Bookman Old Style" panose="02050604050505020204" pitchFamily="18" charset="0"/>
                <a:ea typeface="Times New Roman" pitchFamily="18" charset="0"/>
                <a:cs typeface="Times New Roman" pitchFamily="18" charset="0"/>
              </a:rPr>
              <a:t>накладные расходы (транспортные, проживание в гостинице, телефонные переговоры и т. п.).</a:t>
            </a:r>
            <a:endParaRPr kumimoji="0" lang="ru-RU" b="0" i="0" u="none" strike="noStrike" cap="none" normalizeH="0" baseline="0" dirty="0" smtClean="0">
              <a:ln>
                <a:noFill/>
              </a:ln>
              <a:effectLst/>
              <a:latin typeface="Bookman Old Style" panose="02050604050505020204"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528</Words>
  <Application>Microsoft Office PowerPoint</Application>
  <PresentationFormat>Экран (4:3)</PresentationFormat>
  <Paragraphs>73</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Bookman Old Style</vt:lpstr>
      <vt:lpstr>Calibri</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1</cp:lastModifiedBy>
  <cp:revision>10</cp:revision>
  <dcterms:created xsi:type="dcterms:W3CDTF">2013-12-24T18:09:05Z</dcterms:created>
  <dcterms:modified xsi:type="dcterms:W3CDTF">2016-01-25T20:10:55Z</dcterms:modified>
</cp:coreProperties>
</file>