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264" r:id="rId47"/>
    <p:sldId id="265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7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AC915-BC3A-415E-9102-27BF64731D8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FDB17-21C5-4EB0-A713-73765E7273F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D57C269-D843-42DD-B8A8-7158CCC3694B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3789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0219C81-D534-4C96-A7E3-C2870F994CD4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5632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6D0ECB7-D3FE-426D-BF0E-C8786B4DB240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5837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621F341-DF43-41F9-AB84-BE5466ADABDA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6041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2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C2EA9C5-F152-4987-A65B-A25E01266BCC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6246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0C3A8BB-AE82-41C4-B039-9A773503625E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6451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E311A63-14FA-46E8-A6AA-BB3313E87616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6656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FC61BF9-040F-4926-8813-22F3686D1283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6861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DEAA79A-99A1-4495-BA3B-24C5D0989372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7065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204C658-B167-44CE-80BE-ED64D07C4169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7270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8B9FA68-404C-48B8-A963-947AAEF228EA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7475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475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E400B4F-2BC2-40CF-8C95-43FF830D53E7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3993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AB867F1-9380-47FD-B0F2-EABB70C56418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7680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680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43D8C26-281A-4C2A-9319-83B3CCCC84F4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7885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885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39718AC-A8CA-44ED-8916-D841BF7DDD79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8089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90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4915357-D665-44E6-8DCC-6468FBECA9C5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8294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294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82E6ADF-8A87-4610-A7FF-D58A1810CDD6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8499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499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E357E7C-7820-48C4-84BB-D4A1FDF4D573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8909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909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197640E-43D0-4BCF-A302-964E85CC953F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9113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114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30FD061-D821-49A3-BF6C-1CE4B39378E9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9318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318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20533CD-7B63-4790-B841-34D3A78F13C5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9523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523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26A9BBD-1095-4D1A-A9A9-F667428B7F87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9728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728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702ACA4-C959-4122-8FF4-B14A5C580F86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4198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D3A9AA8-6F84-4A4A-925B-73ECBF08840A}" type="slidenum">
              <a:rPr lang="ru-RU" altLang="ru-RU"/>
              <a:pPr/>
              <a:t>39</a:t>
            </a:fld>
            <a:endParaRPr lang="ru-RU" altLang="ru-RU"/>
          </a:p>
        </p:txBody>
      </p:sp>
      <p:sp>
        <p:nvSpPr>
          <p:cNvPr id="9933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933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8E5F3B5-D01D-48F3-9DCC-D12077E4E751}" type="slidenum">
              <a:rPr lang="ru-RU" altLang="ru-RU"/>
              <a:pPr/>
              <a:t>40</a:t>
            </a:fld>
            <a:endParaRPr lang="ru-RU" altLang="ru-RU"/>
          </a:p>
        </p:txBody>
      </p:sp>
      <p:sp>
        <p:nvSpPr>
          <p:cNvPr id="10137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138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7886A15-E211-4A1D-97EF-5BEEF4F18FE6}" type="slidenum">
              <a:rPr lang="ru-RU" altLang="ru-RU"/>
              <a:pPr/>
              <a:t>41</a:t>
            </a:fld>
            <a:endParaRPr lang="ru-RU" altLang="ru-RU"/>
          </a:p>
        </p:txBody>
      </p:sp>
      <p:sp>
        <p:nvSpPr>
          <p:cNvPr id="10342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342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7790C28-AD31-40F8-B314-EE34F0BFDC61}" type="slidenum">
              <a:rPr lang="ru-RU" altLang="ru-RU"/>
              <a:pPr/>
              <a:t>42</a:t>
            </a:fld>
            <a:endParaRPr lang="ru-RU" altLang="ru-RU"/>
          </a:p>
        </p:txBody>
      </p:sp>
      <p:sp>
        <p:nvSpPr>
          <p:cNvPr id="10547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547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F2438D7-731D-46B9-86FE-EBD273ED55A2}" type="slidenum">
              <a:rPr lang="ru-RU" altLang="ru-RU"/>
              <a:pPr/>
              <a:t>43</a:t>
            </a:fld>
            <a:endParaRPr lang="ru-RU" altLang="ru-RU"/>
          </a:p>
        </p:txBody>
      </p:sp>
      <p:sp>
        <p:nvSpPr>
          <p:cNvPr id="10752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752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BA78C27-D878-4451-BCFC-81FFD645228C}" type="slidenum">
              <a:rPr lang="ru-RU" altLang="ru-RU"/>
              <a:pPr/>
              <a:t>44</a:t>
            </a:fld>
            <a:endParaRPr lang="ru-RU" altLang="ru-RU"/>
          </a:p>
        </p:txBody>
      </p:sp>
      <p:sp>
        <p:nvSpPr>
          <p:cNvPr id="10957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957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4CE7D94-37FD-47CB-84E4-9568753BAE33}" type="slidenum">
              <a:rPr lang="ru-RU" altLang="ru-RU"/>
              <a:pPr/>
              <a:t>45</a:t>
            </a:fld>
            <a:endParaRPr lang="ru-RU" altLang="ru-RU"/>
          </a:p>
        </p:txBody>
      </p:sp>
      <p:sp>
        <p:nvSpPr>
          <p:cNvPr id="11161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162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BA40B90-1C92-47A2-BA66-62D0427380B0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4403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74BED43-41E2-4878-A7A9-FE9CA6D1DED5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4608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A8765A6-2AB3-4730-A20D-05464E4D0607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4813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8B6C0F3-0E67-45C5-97EE-9A3799E560A2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5017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3A1A3A7-A286-416A-A00C-4307201AF378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5222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A2DA3A0-B38D-45CF-9086-29876CD258D0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5427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15EE-EB43-4C63-A0CE-C8064A8A1CE4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873FD2-5CD5-4DFC-8509-0B032EF344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15EE-EB43-4C63-A0CE-C8064A8A1CE4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3FD2-5CD5-4DFC-8509-0B032EF34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15EE-EB43-4C63-A0CE-C8064A8A1CE4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3FD2-5CD5-4DFC-8509-0B032EF34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1A15EE-EB43-4C63-A0CE-C8064A8A1CE4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0873FD2-5CD5-4DFC-8509-0B032EF344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15EE-EB43-4C63-A0CE-C8064A8A1CE4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3FD2-5CD5-4DFC-8509-0B032EF344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15EE-EB43-4C63-A0CE-C8064A8A1CE4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3FD2-5CD5-4DFC-8509-0B032EF344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3FD2-5CD5-4DFC-8509-0B032EF344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15EE-EB43-4C63-A0CE-C8064A8A1CE4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15EE-EB43-4C63-A0CE-C8064A8A1CE4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3FD2-5CD5-4DFC-8509-0B032EF344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15EE-EB43-4C63-A0CE-C8064A8A1CE4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3FD2-5CD5-4DFC-8509-0B032EF34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1A15EE-EB43-4C63-A0CE-C8064A8A1CE4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873FD2-5CD5-4DFC-8509-0B032EF344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15EE-EB43-4C63-A0CE-C8064A8A1CE4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873FD2-5CD5-4DFC-8509-0B032EF344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21A15EE-EB43-4C63-A0CE-C8064A8A1CE4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0873FD2-5CD5-4DFC-8509-0B032EF344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Екологічна імунологія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Практична робота </a:t>
            </a:r>
            <a:r>
              <a:rPr lang="uk-UA" dirty="0" smtClean="0"/>
              <a:t>8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357188" y="285750"/>
            <a:ext cx="8428037" cy="6003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>
                <a:solidFill>
                  <a:srgbClr val="FF0000"/>
                </a:solidFill>
                <a:latin typeface="Calibri" charset="0"/>
              </a:rPr>
              <a:t>НАВЧАЛЬНІ ЗАВДАННЯ </a:t>
            </a:r>
          </a:p>
          <a:p>
            <a:pPr algn="just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>
                <a:solidFill>
                  <a:srgbClr val="0070C0"/>
                </a:solidFill>
                <a:latin typeface="Calibri" charset="0"/>
              </a:rPr>
              <a:t>ЗАВДАННЯ 1. Ознайомитись із принципом методу спонтанного розеткоутворення з еритроцитами барана</a:t>
            </a:r>
            <a:r>
              <a:rPr lang="ru-RU" altLang="ru-RU" sz="2400">
                <a:solidFill>
                  <a:srgbClr val="000000"/>
                </a:solidFill>
                <a:latin typeface="Calibri" charset="0"/>
              </a:rPr>
              <a:t>. </a:t>
            </a:r>
          </a:p>
          <a:p>
            <a:pPr algn="just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Метод заснований на здатності Т-лімфоцитів людини за допомогою відповідних рецепторів СD2-антигена спонтанно приєднувати еритроцити барана (Е-РУК) з утворенням фігур, названих розетками: в центрі </a:t>
            </a:r>
            <a:r>
              <a:rPr lang="ru-RU" altLang="ru-RU" sz="2400" b="1">
                <a:solidFill>
                  <a:srgbClr val="FF0000"/>
                </a:solidFill>
                <a:latin typeface="Calibri" charset="0"/>
              </a:rPr>
              <a:t>лімфоцит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, довкола нього – </a:t>
            </a:r>
            <a:r>
              <a:rPr lang="ru-RU" altLang="ru-RU" sz="2400" b="1">
                <a:solidFill>
                  <a:srgbClr val="FF0000"/>
                </a:solidFill>
                <a:latin typeface="Calibri" charset="0"/>
              </a:rPr>
              <a:t>еритроцити барана (ЕБ)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. </a:t>
            </a:r>
          </a:p>
          <a:p>
            <a:pPr algn="just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i="1">
                <a:solidFill>
                  <a:srgbClr val="7030A0"/>
                </a:solidFill>
                <a:latin typeface="Calibri" charset="0"/>
              </a:rPr>
              <a:t>CD2-структура 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представляє собою трансмембранний білок-рецептор з дводоменною надмембранною частиною, яка за третинною структурою належить до гіперродини імуноглобулінів. Її </a:t>
            </a:r>
            <a:r>
              <a:rPr lang="ru-RU" altLang="ru-RU" sz="2400" b="1" u="sng">
                <a:solidFill>
                  <a:srgbClr val="000000"/>
                </a:solidFill>
                <a:latin typeface="Calibri" charset="0"/>
              </a:rPr>
              <a:t>N-кінцевий домен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 виконує роль </a:t>
            </a:r>
            <a:r>
              <a:rPr lang="ru-RU" altLang="ru-RU" sz="2400" b="1" u="sng">
                <a:solidFill>
                  <a:srgbClr val="000000"/>
                </a:solidFill>
                <a:latin typeface="Calibri" charset="0"/>
              </a:rPr>
              <a:t>рецептора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, лігандом якого є </a:t>
            </a:r>
            <a:r>
              <a:rPr lang="ru-RU" altLang="ru-RU" sz="2400" b="1" i="1">
                <a:solidFill>
                  <a:srgbClr val="7030A0"/>
                </a:solidFill>
                <a:latin typeface="Calibri" charset="0"/>
              </a:rPr>
              <a:t>CD58-структура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, яка міститься на всіх ядровмісних клітинах всіх тканин. </a:t>
            </a:r>
          </a:p>
          <a:p>
            <a:pPr algn="just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Мімікричним гомологом останньої на еритроцитах барана є </a:t>
            </a:r>
            <a:r>
              <a:rPr lang="ru-RU" altLang="ru-RU" sz="2400" b="1" i="1">
                <a:solidFill>
                  <a:srgbClr val="7030A0"/>
                </a:solidFill>
                <a:latin typeface="Calibri" charset="0"/>
              </a:rPr>
              <a:t>gp 42 кД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.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214313" y="0"/>
            <a:ext cx="8642350" cy="667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just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i="1">
                <a:solidFill>
                  <a:srgbClr val="002060"/>
                </a:solidFill>
                <a:latin typeface="Calibri" charset="0"/>
              </a:rPr>
              <a:t>За допомогою моноклональних антитіл в CD2 виявлено 3 епітопи: 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один з них </a:t>
            </a:r>
            <a:r>
              <a:rPr lang="ru-RU" altLang="ru-RU" sz="2400" b="1">
                <a:solidFill>
                  <a:srgbClr val="7030A0"/>
                </a:solidFill>
                <a:latin typeface="Calibri" charset="0"/>
              </a:rPr>
              <a:t>Т 111 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зв'язує </a:t>
            </a:r>
            <a:r>
              <a:rPr lang="ru-RU" altLang="ru-RU" sz="2400" b="1">
                <a:solidFill>
                  <a:srgbClr val="7030A0"/>
                </a:solidFill>
                <a:latin typeface="Calibri" charset="0"/>
              </a:rPr>
              <a:t>ЕБ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, 2 інші (</a:t>
            </a:r>
            <a:r>
              <a:rPr lang="ru-RU" altLang="ru-RU" sz="2400" b="1">
                <a:solidFill>
                  <a:srgbClr val="7030A0"/>
                </a:solidFill>
                <a:latin typeface="Calibri" charset="0"/>
              </a:rPr>
              <a:t>Т 112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ru-RU" altLang="ru-RU" sz="2400" b="1">
                <a:solidFill>
                  <a:srgbClr val="7030A0"/>
                </a:solidFill>
                <a:latin typeface="Calibri" charset="0"/>
              </a:rPr>
              <a:t>Т 113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) не комплементарні до ЕБ. Епітопи розрізняються </a:t>
            </a:r>
            <a:r>
              <a:rPr lang="ru-RU" altLang="ru-RU" sz="2400" b="1" i="1">
                <a:solidFill>
                  <a:srgbClr val="7030A0"/>
                </a:solidFill>
                <a:latin typeface="Calibri" charset="0"/>
              </a:rPr>
              <a:t>за експресією (щільністю)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 розподілу на Т-лімфоцитах і функцією. Так, щільність у </a:t>
            </a:r>
            <a:r>
              <a:rPr lang="ru-RU" altLang="ru-RU" sz="2400" b="1" i="1">
                <a:solidFill>
                  <a:srgbClr val="7030A0"/>
                </a:solidFill>
                <a:latin typeface="Calibri" charset="0"/>
              </a:rPr>
              <a:t>CD2 Т 111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, найбільша, а </a:t>
            </a:r>
            <a:r>
              <a:rPr lang="ru-RU" altLang="ru-RU" sz="2400" b="1" i="1">
                <a:solidFill>
                  <a:srgbClr val="7030A0"/>
                </a:solidFill>
                <a:latin typeface="Calibri" charset="0"/>
              </a:rPr>
              <a:t>Т 113 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експресується на незрілих і активованих лімфоцитах. Така гетерогенність епітопів CD2 визначає її біологічне значення - взаємозв'язок двох функцій: </a:t>
            </a:r>
            <a:r>
              <a:rPr lang="ru-RU" altLang="ru-RU" sz="2400" b="1" i="1">
                <a:solidFill>
                  <a:srgbClr val="7030A0"/>
                </a:solidFill>
                <a:latin typeface="Calibri" charset="0"/>
              </a:rPr>
              <a:t>адгезію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 і </a:t>
            </a:r>
            <a:r>
              <a:rPr lang="ru-RU" altLang="ru-RU" sz="2400" b="1" i="1">
                <a:solidFill>
                  <a:srgbClr val="7030A0"/>
                </a:solidFill>
                <a:latin typeface="Calibri" charset="0"/>
              </a:rPr>
              <a:t>активацію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. CD2-структура обумовлює </a:t>
            </a:r>
            <a:r>
              <a:rPr lang="ru-RU" altLang="ru-RU" sz="2400" b="1">
                <a:solidFill>
                  <a:srgbClr val="FF0000"/>
                </a:solidFill>
                <a:latin typeface="Calibri" charset="0"/>
              </a:rPr>
              <a:t>адгезію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 Т-лімфоцитів до клітин внутрішньотимічного оточення, периферичних лімфоїдних органів, до клітин високого ендотелію посткапілярних венул, останні через відповідні ліганди забезпечують переважну міграцію активованих лімфоцитів в органи при виконанні ними імунологічних функцій. Окрім адгезії CD2 бере участь в </a:t>
            </a:r>
            <a:r>
              <a:rPr lang="ru-RU" altLang="ru-RU" sz="2400" b="1">
                <a:solidFill>
                  <a:srgbClr val="FF0000"/>
                </a:solidFill>
                <a:latin typeface="Calibri" charset="0"/>
              </a:rPr>
              <a:t>антигеннезалежній (альтернативній) активації Т-лімфоцитів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. Сумісна обробка Т-лімфоцитів моноклональними антитілами до Т 112 і Т 113 епітопів приводить до їх проліферації і диференціювання у відсутності антигенної стимуляції.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214313" y="214313"/>
            <a:ext cx="8642350" cy="6308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just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Така </a:t>
            </a:r>
            <a:r>
              <a:rPr lang="ru-RU" altLang="ru-RU" sz="2400" b="1" i="1">
                <a:solidFill>
                  <a:srgbClr val="FF0000"/>
                </a:solidFill>
                <a:latin typeface="Calibri" charset="0"/>
              </a:rPr>
              <a:t>альтернативна активація 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доцільна для гістогенезу тимоцитів, на яких CD2 експресується рано, задовго до появи Т-рецепторів. </a:t>
            </a:r>
          </a:p>
          <a:p>
            <a:pPr algn="just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u="sng">
                <a:solidFill>
                  <a:srgbClr val="000000"/>
                </a:solidFill>
                <a:latin typeface="Calibri" charset="0"/>
              </a:rPr>
              <a:t>З експресією Т-рецепторів у комплексі з CD3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 через останній передається у клітини </a:t>
            </a:r>
            <a:r>
              <a:rPr lang="ru-RU" altLang="ru-RU" sz="2400" b="1" i="1">
                <a:solidFill>
                  <a:srgbClr val="FF0000"/>
                </a:solidFill>
                <a:latin typeface="Calibri" charset="0"/>
              </a:rPr>
              <a:t>активуючий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 і </a:t>
            </a:r>
            <a:r>
              <a:rPr lang="ru-RU" altLang="ru-RU" sz="2400" b="1" i="1">
                <a:solidFill>
                  <a:srgbClr val="FF0000"/>
                </a:solidFill>
                <a:latin typeface="Calibri" charset="0"/>
              </a:rPr>
              <a:t>мітогенний сигнал 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вже до </a:t>
            </a:r>
            <a:r>
              <a:rPr lang="ru-RU" altLang="ru-RU" sz="2400" b="1" i="1">
                <a:solidFill>
                  <a:srgbClr val="000000"/>
                </a:solidFill>
                <a:latin typeface="Calibri" charset="0"/>
              </a:rPr>
              <a:t>антигензалежного диференціювання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. </a:t>
            </a:r>
          </a:p>
          <a:p>
            <a:pPr algn="just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Проте наявність CD2-структури різної щільності і на зрілих циркулюючих лімфоцитах свідчить про складні, по своїй суті, синергічні взаємини антигензалежної активації лімфоцитів. </a:t>
            </a:r>
          </a:p>
          <a:p>
            <a:pPr algn="just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Виявлені функціональні зв'язки між </a:t>
            </a:r>
            <a:r>
              <a:rPr lang="ru-RU" altLang="ru-RU" sz="2400" b="1" i="1">
                <a:solidFill>
                  <a:srgbClr val="FF0000"/>
                </a:solidFill>
                <a:latin typeface="Calibri" charset="0"/>
              </a:rPr>
              <a:t>CD2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 і </a:t>
            </a:r>
            <a:r>
              <a:rPr lang="ru-RU" altLang="ru-RU" sz="2400" b="1" i="1">
                <a:solidFill>
                  <a:srgbClr val="FF0000"/>
                </a:solidFill>
                <a:latin typeface="Calibri" charset="0"/>
              </a:rPr>
              <a:t>Т-рецептором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, опосередковані через </a:t>
            </a:r>
            <a:r>
              <a:rPr lang="ru-RU" altLang="ru-RU" sz="2400" b="1" i="1">
                <a:solidFill>
                  <a:srgbClr val="FF0000"/>
                </a:solidFill>
                <a:latin typeface="Calibri" charset="0"/>
              </a:rPr>
              <a:t>CD3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. </a:t>
            </a:r>
          </a:p>
          <a:p>
            <a:pPr algn="just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Обробка CD2 відповідними моноклональними антитілами приводила до фосфориляції CD3, також як і при обробці анти-CD3-антитілами. </a:t>
            </a:r>
          </a:p>
          <a:p>
            <a:pPr algn="just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Т-лімфоцити також активувалися комбінацією анти-CD2 і анти-CD3-антитілами або анти-CD2-антитілами і антитілами проти Т-рецептора.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285750" y="214313"/>
            <a:ext cx="8428038" cy="648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just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>
                <a:solidFill>
                  <a:srgbClr val="000000"/>
                </a:solidFill>
                <a:latin typeface="Calibri" charset="0"/>
              </a:rPr>
              <a:t>Однак потрібно мати на увазі, що </a:t>
            </a:r>
            <a:r>
              <a:rPr lang="ru-RU" altLang="ru-RU" sz="2800" b="1">
                <a:solidFill>
                  <a:srgbClr val="FF0000"/>
                </a:solidFill>
                <a:latin typeface="Calibri" charset="0"/>
              </a:rPr>
              <a:t>комплементарність рецептора лімфоцитів до поверхневого антигену ЕБ випадкова</a:t>
            </a:r>
            <a:r>
              <a:rPr lang="ru-RU" altLang="ru-RU" sz="2800" b="1">
                <a:solidFill>
                  <a:srgbClr val="000000"/>
                </a:solidFill>
                <a:latin typeface="Calibri" charset="0"/>
              </a:rPr>
              <a:t>. </a:t>
            </a:r>
          </a:p>
          <a:p>
            <a:pPr algn="just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>
                <a:solidFill>
                  <a:srgbClr val="000000"/>
                </a:solidFill>
                <a:latin typeface="Calibri" charset="0"/>
              </a:rPr>
              <a:t>У природі такої взаємодії не спостерігається. </a:t>
            </a:r>
          </a:p>
          <a:p>
            <a:pPr algn="just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>
                <a:solidFill>
                  <a:srgbClr val="7030A0"/>
                </a:solidFill>
                <a:latin typeface="Calibri" charset="0"/>
              </a:rPr>
              <a:t>СD2-маркер </a:t>
            </a:r>
            <a:r>
              <a:rPr lang="ru-RU" altLang="ru-RU" sz="2800" b="1">
                <a:solidFill>
                  <a:srgbClr val="000000"/>
                </a:solidFill>
                <a:latin typeface="Calibri" charset="0"/>
              </a:rPr>
              <a:t>бере участь в ліганд-зв’язуючих процесах </a:t>
            </a:r>
            <a:r>
              <a:rPr lang="ru-RU" altLang="ru-RU" sz="2800" b="1" i="1">
                <a:solidFill>
                  <a:srgbClr val="000000"/>
                </a:solidFill>
                <a:latin typeface="Calibri" charset="0"/>
              </a:rPr>
              <a:t>регуляції бластної трансформації </a:t>
            </a:r>
            <a:r>
              <a:rPr lang="ru-RU" altLang="ru-RU" sz="2800" b="1">
                <a:solidFill>
                  <a:srgbClr val="000000"/>
                </a:solidFill>
                <a:latin typeface="Calibri" charset="0"/>
              </a:rPr>
              <a:t>і </a:t>
            </a:r>
            <a:r>
              <a:rPr lang="ru-RU" altLang="ru-RU" sz="2800" b="1" i="1">
                <a:solidFill>
                  <a:srgbClr val="000000"/>
                </a:solidFill>
                <a:latin typeface="Calibri" charset="0"/>
              </a:rPr>
              <a:t>проліферації лімфоцитів </a:t>
            </a:r>
            <a:r>
              <a:rPr lang="ru-RU" altLang="ru-RU" sz="2800" b="1">
                <a:solidFill>
                  <a:srgbClr val="000000"/>
                </a:solidFill>
                <a:latin typeface="Calibri" charset="0"/>
              </a:rPr>
              <a:t>при імуногенезі. </a:t>
            </a:r>
          </a:p>
          <a:p>
            <a:pPr algn="just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>
                <a:solidFill>
                  <a:srgbClr val="000000"/>
                </a:solidFill>
                <a:latin typeface="Calibri" charset="0"/>
              </a:rPr>
              <a:t>В-лімфоцити СD2-рецептора не мають. </a:t>
            </a:r>
          </a:p>
          <a:p>
            <a:pPr algn="just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>
                <a:solidFill>
                  <a:srgbClr val="000000"/>
                </a:solidFill>
                <a:latin typeface="Calibri" charset="0"/>
              </a:rPr>
              <a:t>За </a:t>
            </a:r>
            <a:r>
              <a:rPr lang="ru-RU" altLang="ru-RU" sz="2800" b="1">
                <a:solidFill>
                  <a:srgbClr val="FF0000"/>
                </a:solidFill>
                <a:latin typeface="Calibri" charset="0"/>
              </a:rPr>
              <a:t>розеткоутворюючий</a:t>
            </a:r>
            <a:r>
              <a:rPr lang="ru-RU" altLang="ru-RU" sz="2800" b="1">
                <a:solidFill>
                  <a:srgbClr val="000000"/>
                </a:solidFill>
                <a:latin typeface="Calibri" charset="0"/>
              </a:rPr>
              <a:t> приймається Т-лімфоцит, який приєднав </a:t>
            </a:r>
            <a:r>
              <a:rPr lang="ru-RU" altLang="ru-RU" sz="2800" b="1">
                <a:solidFill>
                  <a:srgbClr val="FF0000"/>
                </a:solidFill>
                <a:latin typeface="Calibri" charset="0"/>
              </a:rPr>
              <a:t>3 і більше ЕБ</a:t>
            </a:r>
            <a:r>
              <a:rPr lang="ru-RU" altLang="ru-RU" sz="2800" b="1">
                <a:solidFill>
                  <a:srgbClr val="000000"/>
                </a:solidFill>
                <a:latin typeface="Calibri" charset="0"/>
              </a:rPr>
              <a:t>. У людини даний рецептор низької щільності (</a:t>
            </a:r>
            <a:r>
              <a:rPr lang="ru-RU" altLang="ru-RU" sz="2800" b="1" i="1">
                <a:solidFill>
                  <a:srgbClr val="000000"/>
                </a:solidFill>
                <a:latin typeface="Calibri" charset="0"/>
              </a:rPr>
              <a:t>3-5%</a:t>
            </a:r>
            <a:r>
              <a:rPr lang="ru-RU" altLang="ru-RU" sz="2800" b="1">
                <a:solidFill>
                  <a:srgbClr val="000000"/>
                </a:solidFill>
                <a:latin typeface="Calibri" charset="0"/>
              </a:rPr>
              <a:t>) виявлений на </a:t>
            </a:r>
            <a:r>
              <a:rPr lang="ru-RU" altLang="ru-RU" sz="2800" b="1" i="1">
                <a:solidFill>
                  <a:srgbClr val="000000"/>
                </a:solidFill>
                <a:latin typeface="Calibri" charset="0"/>
              </a:rPr>
              <a:t>фібробластах</a:t>
            </a:r>
            <a:r>
              <a:rPr lang="ru-RU" altLang="ru-RU" sz="2800" b="1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ru-RU" altLang="ru-RU" sz="2800" b="1" i="1">
                <a:solidFill>
                  <a:srgbClr val="000000"/>
                </a:solidFill>
                <a:latin typeface="Calibri" charset="0"/>
              </a:rPr>
              <a:t>гранулоцитах</a:t>
            </a:r>
            <a:r>
              <a:rPr lang="ru-RU" altLang="ru-RU" sz="2800" b="1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ru-RU" altLang="ru-RU" sz="2800" b="1" i="1">
                <a:solidFill>
                  <a:srgbClr val="000000"/>
                </a:solidFill>
                <a:latin typeface="Calibri" charset="0"/>
              </a:rPr>
              <a:t>натуральних кілерах (NК)</a:t>
            </a:r>
            <a:r>
              <a:rPr lang="ru-RU" altLang="ru-RU" sz="2800" b="1">
                <a:solidFill>
                  <a:srgbClr val="000000"/>
                </a:solidFill>
                <a:latin typeface="Calibri" charset="0"/>
              </a:rPr>
              <a:t>. Даний рецептор досить широко представлений на лімфоподібних клітинах безхребетних і хребетних тварин.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285750" y="214313"/>
            <a:ext cx="8428038" cy="6308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just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На користь функціонального значення СD2 при імуногенезі лімфоцитів одержані експериментальні дані </a:t>
            </a:r>
            <a:r>
              <a:rPr lang="ru-RU" altLang="ru-RU" sz="2400" b="1" i="1">
                <a:solidFill>
                  <a:srgbClr val="000000"/>
                </a:solidFill>
                <a:latin typeface="Calibri" charset="0"/>
              </a:rPr>
              <a:t>in vivo 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та </a:t>
            </a:r>
            <a:r>
              <a:rPr lang="ru-RU" altLang="ru-RU" sz="2400" b="1" i="1">
                <a:solidFill>
                  <a:srgbClr val="000000"/>
                </a:solidFill>
                <a:latin typeface="Calibri" charset="0"/>
              </a:rPr>
              <a:t>in vitro 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про те, що </a:t>
            </a:r>
            <a:r>
              <a:rPr lang="ru-RU" altLang="ru-RU" sz="2400" b="1" i="1" u="sng">
                <a:solidFill>
                  <a:srgbClr val="000000"/>
                </a:solidFill>
                <a:latin typeface="Calibri" charset="0"/>
              </a:rPr>
              <a:t>після антигенної або мітогенної стимуляції на Т-лімфоцитах підвищується щільність СD2-структури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, з'являються клітини з великим числом приєднаних ЕБ, так звані </a:t>
            </a:r>
            <a:r>
              <a:rPr lang="ru-RU" altLang="ru-RU" sz="2400" b="1">
                <a:solidFill>
                  <a:srgbClr val="FF0000"/>
                </a:solidFill>
                <a:latin typeface="Calibri" charset="0"/>
              </a:rPr>
              <a:t>"морули" 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або </a:t>
            </a:r>
            <a:r>
              <a:rPr lang="ru-RU" altLang="ru-RU" sz="2400" b="1">
                <a:solidFill>
                  <a:srgbClr val="FF0000"/>
                </a:solidFill>
                <a:latin typeface="Calibri" charset="0"/>
              </a:rPr>
              <a:t>"мегарозетки"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. Причому ефект морул був видимим як на </a:t>
            </a:r>
            <a:r>
              <a:rPr lang="ru-RU" altLang="ru-RU" sz="2400" b="1" i="1">
                <a:solidFill>
                  <a:srgbClr val="000000"/>
                </a:solidFill>
                <a:latin typeface="Calibri" charset="0"/>
              </a:rPr>
              <a:t>нефіксованих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 тимчасових препаратах, так і на </a:t>
            </a:r>
            <a:r>
              <a:rPr lang="ru-RU" altLang="ru-RU" sz="2400" b="1" i="1">
                <a:solidFill>
                  <a:srgbClr val="000000"/>
                </a:solidFill>
                <a:latin typeface="Calibri" charset="0"/>
              </a:rPr>
              <a:t>фіксованих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 глютаровим альдегідом постійних препаратах. Отже, </a:t>
            </a:r>
            <a:r>
              <a:rPr lang="ru-RU" altLang="ru-RU" sz="2400" b="1" i="1">
                <a:solidFill>
                  <a:srgbClr val="000000"/>
                </a:solidFill>
                <a:latin typeface="Calibri" charset="0"/>
              </a:rPr>
              <a:t>підвищена щільність і авідність до ЕБ СD2 на циркулюючих в організмі Т-лімфоцитах є залишковою ознакою їх попередньої активації в периферичних лімфоїдних органах при імуногенезі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. Експериментальні дослідження показали, що серед циркулюючих Т-лімфоцитів класи </a:t>
            </a:r>
            <a:r>
              <a:rPr lang="ru-RU" altLang="ru-RU" sz="2400" b="1">
                <a:solidFill>
                  <a:srgbClr val="FF0000"/>
                </a:solidFill>
                <a:latin typeface="Calibri" charset="0"/>
              </a:rPr>
              <a:t>Т-лімфоцитів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, які </a:t>
            </a:r>
            <a:r>
              <a:rPr lang="ru-RU" altLang="ru-RU" sz="2400" b="1">
                <a:solidFill>
                  <a:srgbClr val="FF0000"/>
                </a:solidFill>
                <a:latin typeface="Calibri" charset="0"/>
              </a:rPr>
              <a:t>приєднали 8 і більше ЕБ 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(морули і мегарозетки), відносяться до </a:t>
            </a:r>
            <a:r>
              <a:rPr lang="ru-RU" altLang="ru-RU" sz="2400" b="1">
                <a:solidFill>
                  <a:srgbClr val="FF0000"/>
                </a:solidFill>
                <a:latin typeface="Calibri" charset="0"/>
              </a:rPr>
              <a:t>активованих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 до вступу в мітотичний цикл лімфоцитів і за їх частотою можна оцінювати в динаміці стан Т-клітинної ланки імунітету.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0"/>
            <a:ext cx="7070725" cy="664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1763713" y="260350"/>
            <a:ext cx="55594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uk-UA" sz="2800" b="1">
                <a:solidFill>
                  <a:schemeClr val="tx1"/>
                </a:solidFill>
              </a:rPr>
              <a:t>Спонтанне утворення розеток</a:t>
            </a:r>
            <a:endParaRPr lang="ru-RU" sz="2800" b="1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0825" y="1125538"/>
          <a:ext cx="8496943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7236">
                  <a:extLst>
                    <a:ext uri="{9D8B030D-6E8A-4147-A177-3AD203B41FA5}">
                      <a16:colId xmlns:a16="http://schemas.microsoft.com/office/drawing/2014/main" xmlns="" val="3152516677"/>
                    </a:ext>
                  </a:extLst>
                </a:gridCol>
                <a:gridCol w="3759707">
                  <a:extLst>
                    <a:ext uri="{9D8B030D-6E8A-4147-A177-3AD203B41FA5}">
                      <a16:colId xmlns:a16="http://schemas.microsoft.com/office/drawing/2014/main" xmlns="" val="2625560426"/>
                    </a:ext>
                  </a:extLst>
                </a:gridCol>
              </a:tblGrid>
              <a:tr h="440919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Центральна клітина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Еритроцит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0863566"/>
                  </a:ext>
                </a:extLst>
              </a:tr>
              <a:tr h="440919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Т-лімфоцит</a:t>
                      </a:r>
                      <a:r>
                        <a:rPr lang="uk-UA" sz="2400" b="1" baseline="0" dirty="0" smtClean="0"/>
                        <a:t> (людина)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Барана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2562197"/>
                  </a:ext>
                </a:extLst>
              </a:tr>
              <a:tr h="440919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Т-лімфоцит</a:t>
                      </a:r>
                      <a:r>
                        <a:rPr lang="uk-UA" sz="2400" b="1" baseline="0" dirty="0" smtClean="0"/>
                        <a:t> (людина)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Людини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1414993"/>
                  </a:ext>
                </a:extLst>
              </a:tr>
              <a:tr h="440919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В-лімфоцит (людина)</a:t>
                      </a:r>
                      <a:r>
                        <a:rPr lang="uk-UA" sz="2400" b="1" baseline="0" dirty="0" smtClean="0"/>
                        <a:t>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Миші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6611919"/>
                  </a:ext>
                </a:extLst>
              </a:tr>
              <a:tr h="440919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В-лімфоцит</a:t>
                      </a:r>
                      <a:r>
                        <a:rPr lang="uk-UA" sz="2400" b="1" baseline="0" dirty="0" smtClean="0"/>
                        <a:t> (людина)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err="1" smtClean="0"/>
                        <a:t>Мавпи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4696159"/>
                  </a:ext>
                </a:extLst>
              </a:tr>
              <a:tr h="450304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Т-лімфоцит</a:t>
                      </a:r>
                      <a:r>
                        <a:rPr lang="uk-UA" sz="2400" b="1" baseline="0" dirty="0" smtClean="0"/>
                        <a:t> (морська свинка)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Кролика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0615245"/>
                  </a:ext>
                </a:extLst>
              </a:tr>
              <a:tr h="440919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Т-лімфоцит</a:t>
                      </a:r>
                      <a:r>
                        <a:rPr lang="uk-UA" sz="2400" b="1" baseline="0" dirty="0" smtClean="0"/>
                        <a:t> (щур)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Морської свинки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6512991"/>
                  </a:ext>
                </a:extLst>
              </a:tr>
              <a:tr h="440919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Т-лімфоцит</a:t>
                      </a:r>
                      <a:r>
                        <a:rPr lang="uk-UA" sz="2400" b="1" baseline="0" dirty="0" smtClean="0"/>
                        <a:t> (собака)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Людини, морської</a:t>
                      </a:r>
                      <a:r>
                        <a:rPr lang="uk-UA" sz="2400" b="1" baseline="0" dirty="0" smtClean="0"/>
                        <a:t> свинки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8003668"/>
                  </a:ext>
                </a:extLst>
              </a:tr>
              <a:tr h="761039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Т-лімфоцит</a:t>
                      </a:r>
                      <a:r>
                        <a:rPr lang="uk-UA" sz="2400" b="1" baseline="0" dirty="0" smtClean="0"/>
                        <a:t> (кішка)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 smtClean="0"/>
                        <a:t>Миші</a:t>
                      </a:r>
                      <a:r>
                        <a:rPr lang="ru-RU" sz="2400" b="1" dirty="0" smtClean="0"/>
                        <a:t>,</a:t>
                      </a:r>
                      <a:r>
                        <a:rPr lang="ru-RU" sz="2400" b="1" baseline="0" dirty="0" smtClean="0"/>
                        <a:t> щура, </a:t>
                      </a:r>
                      <a:r>
                        <a:rPr lang="ru-RU" sz="2400" b="1" baseline="0" dirty="0" err="1" smtClean="0"/>
                        <a:t>морської</a:t>
                      </a:r>
                      <a:r>
                        <a:rPr lang="ru-RU" sz="2400" b="1" baseline="0" dirty="0" smtClean="0"/>
                        <a:t> свинки</a:t>
                      </a:r>
                      <a:endParaRPr lang="ru-RU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838955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1228725"/>
            <a:ext cx="6070600" cy="379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833438"/>
            <a:ext cx="67881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spect="1" noChangeArrowheads="1"/>
          </p:cNvPicPr>
          <p:nvPr/>
        </p:nvPicPr>
        <p:blipFill>
          <a:blip r:embed="rId3" cstate="print"/>
          <a:srcRect l="21968" t="20515" r="18198" b="9177"/>
          <a:stretch>
            <a:fillRect/>
          </a:stretch>
        </p:blipFill>
        <p:spPr bwMode="auto">
          <a:xfrm>
            <a:off x="0" y="428625"/>
            <a:ext cx="8969375" cy="592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Тема: ВИЗНАЧЕННЯ ОКРЕМИХ СУБПОПУЛЯЦІЙ ЛІМФОЦИТІВ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ознайомитись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методами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окремих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субпопуляцій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лімфоцитів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Обладнання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матеріали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гепаринізована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кров,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фосфатний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буфер,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середовище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№199, термостат,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еритроцитарні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діагностикуми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«Анти-CD3», «Анти-CD4», «Анти-CD8», «Анти-CD22», «Анти-CD16», 0,12%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глютарового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альдегіду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фарба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Романовського-Гімза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центрифуга,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(10 мл),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автоматичні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дозатори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(20–200 мкл),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лабораторний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посуд,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мікроскоп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Теоретичні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відомості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Лімфоцити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єдині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організму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здатні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специфічно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розпізнавати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розрізняти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відповідати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активацією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контакт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певним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антигеном. Вони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діляться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популяції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В-лімфоцити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маркером CD20,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представлений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всіх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стадіях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В-лімфоцити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дозрівають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кістковому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мозку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В-лімфоцити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розпізнають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специфічними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рецепторами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імуноглобулінової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(CD19-22),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міру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дозрівання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експресуються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мембранах.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Взаємодія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антигену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такими рецепторами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сигналом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В-лімфоцитів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антигензалежного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диференціювання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плазматичні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активно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секретують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специфічні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антигену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імуноглобуліни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дозріванні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В-лімфоцити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змінюють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імуноглобулінів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синтезуються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ними.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Спочатку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В-лімфоцити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синтезують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імуноглобуліни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IgM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дозріванні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10 %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В-лімфоцитів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продовжують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синтезувати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IgM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70 %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перемикаються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синтез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20 % - на синтез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Наступна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експресія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поверхневого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означає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готова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стимуляції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антигеном.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таким чином,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несуть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поверхневі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трьох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M, G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M, A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молекули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клітині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однаковий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ідіотип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отже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кодуються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одними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 генами V(H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V(L).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14313" y="0"/>
            <a:ext cx="8785225" cy="661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358775" indent="-355600">
              <a:tabLst>
                <a:tab pos="358775" algn="l"/>
                <a:tab pos="806450" algn="l"/>
                <a:tab pos="1255713" algn="l"/>
                <a:tab pos="1704975" algn="l"/>
                <a:tab pos="2154238" algn="l"/>
                <a:tab pos="2603500" algn="l"/>
                <a:tab pos="3052763" algn="l"/>
                <a:tab pos="3502025" algn="l"/>
                <a:tab pos="3951288" algn="l"/>
                <a:tab pos="4400550" algn="l"/>
                <a:tab pos="4849813" algn="l"/>
                <a:tab pos="5299075" algn="l"/>
                <a:tab pos="5748338" algn="l"/>
                <a:tab pos="6197600" algn="l"/>
                <a:tab pos="6646863" algn="l"/>
                <a:tab pos="7096125" algn="l"/>
                <a:tab pos="7545388" algn="l"/>
                <a:tab pos="7994650" algn="l"/>
                <a:tab pos="8443913" algn="l"/>
                <a:tab pos="8893175" algn="l"/>
                <a:tab pos="93424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58775" algn="l"/>
                <a:tab pos="806450" algn="l"/>
                <a:tab pos="1255713" algn="l"/>
                <a:tab pos="1704975" algn="l"/>
                <a:tab pos="2154238" algn="l"/>
                <a:tab pos="2603500" algn="l"/>
                <a:tab pos="3052763" algn="l"/>
                <a:tab pos="3502025" algn="l"/>
                <a:tab pos="3951288" algn="l"/>
                <a:tab pos="4400550" algn="l"/>
                <a:tab pos="4849813" algn="l"/>
                <a:tab pos="5299075" algn="l"/>
                <a:tab pos="5748338" algn="l"/>
                <a:tab pos="6197600" algn="l"/>
                <a:tab pos="6646863" algn="l"/>
                <a:tab pos="7096125" algn="l"/>
                <a:tab pos="7545388" algn="l"/>
                <a:tab pos="7994650" algn="l"/>
                <a:tab pos="8443913" algn="l"/>
                <a:tab pos="8893175" algn="l"/>
                <a:tab pos="93424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58775" algn="l"/>
                <a:tab pos="806450" algn="l"/>
                <a:tab pos="1255713" algn="l"/>
                <a:tab pos="1704975" algn="l"/>
                <a:tab pos="2154238" algn="l"/>
                <a:tab pos="2603500" algn="l"/>
                <a:tab pos="3052763" algn="l"/>
                <a:tab pos="3502025" algn="l"/>
                <a:tab pos="3951288" algn="l"/>
                <a:tab pos="4400550" algn="l"/>
                <a:tab pos="4849813" algn="l"/>
                <a:tab pos="5299075" algn="l"/>
                <a:tab pos="5748338" algn="l"/>
                <a:tab pos="6197600" algn="l"/>
                <a:tab pos="6646863" algn="l"/>
                <a:tab pos="7096125" algn="l"/>
                <a:tab pos="7545388" algn="l"/>
                <a:tab pos="7994650" algn="l"/>
                <a:tab pos="8443913" algn="l"/>
                <a:tab pos="8893175" algn="l"/>
                <a:tab pos="93424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58775" algn="l"/>
                <a:tab pos="806450" algn="l"/>
                <a:tab pos="1255713" algn="l"/>
                <a:tab pos="1704975" algn="l"/>
                <a:tab pos="2154238" algn="l"/>
                <a:tab pos="2603500" algn="l"/>
                <a:tab pos="3052763" algn="l"/>
                <a:tab pos="3502025" algn="l"/>
                <a:tab pos="3951288" algn="l"/>
                <a:tab pos="4400550" algn="l"/>
                <a:tab pos="4849813" algn="l"/>
                <a:tab pos="5299075" algn="l"/>
                <a:tab pos="5748338" algn="l"/>
                <a:tab pos="6197600" algn="l"/>
                <a:tab pos="6646863" algn="l"/>
                <a:tab pos="7096125" algn="l"/>
                <a:tab pos="7545388" algn="l"/>
                <a:tab pos="7994650" algn="l"/>
                <a:tab pos="8443913" algn="l"/>
                <a:tab pos="8893175" algn="l"/>
                <a:tab pos="93424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58775" algn="l"/>
                <a:tab pos="806450" algn="l"/>
                <a:tab pos="1255713" algn="l"/>
                <a:tab pos="1704975" algn="l"/>
                <a:tab pos="2154238" algn="l"/>
                <a:tab pos="2603500" algn="l"/>
                <a:tab pos="3052763" algn="l"/>
                <a:tab pos="3502025" algn="l"/>
                <a:tab pos="3951288" algn="l"/>
                <a:tab pos="4400550" algn="l"/>
                <a:tab pos="4849813" algn="l"/>
                <a:tab pos="5299075" algn="l"/>
                <a:tab pos="5748338" algn="l"/>
                <a:tab pos="6197600" algn="l"/>
                <a:tab pos="6646863" algn="l"/>
                <a:tab pos="7096125" algn="l"/>
                <a:tab pos="7545388" algn="l"/>
                <a:tab pos="7994650" algn="l"/>
                <a:tab pos="8443913" algn="l"/>
                <a:tab pos="8893175" algn="l"/>
                <a:tab pos="93424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806450" algn="l"/>
                <a:tab pos="1255713" algn="l"/>
                <a:tab pos="1704975" algn="l"/>
                <a:tab pos="2154238" algn="l"/>
                <a:tab pos="2603500" algn="l"/>
                <a:tab pos="3052763" algn="l"/>
                <a:tab pos="3502025" algn="l"/>
                <a:tab pos="3951288" algn="l"/>
                <a:tab pos="4400550" algn="l"/>
                <a:tab pos="4849813" algn="l"/>
                <a:tab pos="5299075" algn="l"/>
                <a:tab pos="5748338" algn="l"/>
                <a:tab pos="6197600" algn="l"/>
                <a:tab pos="6646863" algn="l"/>
                <a:tab pos="7096125" algn="l"/>
                <a:tab pos="7545388" algn="l"/>
                <a:tab pos="7994650" algn="l"/>
                <a:tab pos="8443913" algn="l"/>
                <a:tab pos="8893175" algn="l"/>
                <a:tab pos="93424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806450" algn="l"/>
                <a:tab pos="1255713" algn="l"/>
                <a:tab pos="1704975" algn="l"/>
                <a:tab pos="2154238" algn="l"/>
                <a:tab pos="2603500" algn="l"/>
                <a:tab pos="3052763" algn="l"/>
                <a:tab pos="3502025" algn="l"/>
                <a:tab pos="3951288" algn="l"/>
                <a:tab pos="4400550" algn="l"/>
                <a:tab pos="4849813" algn="l"/>
                <a:tab pos="5299075" algn="l"/>
                <a:tab pos="5748338" algn="l"/>
                <a:tab pos="6197600" algn="l"/>
                <a:tab pos="6646863" algn="l"/>
                <a:tab pos="7096125" algn="l"/>
                <a:tab pos="7545388" algn="l"/>
                <a:tab pos="7994650" algn="l"/>
                <a:tab pos="8443913" algn="l"/>
                <a:tab pos="8893175" algn="l"/>
                <a:tab pos="93424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806450" algn="l"/>
                <a:tab pos="1255713" algn="l"/>
                <a:tab pos="1704975" algn="l"/>
                <a:tab pos="2154238" algn="l"/>
                <a:tab pos="2603500" algn="l"/>
                <a:tab pos="3052763" algn="l"/>
                <a:tab pos="3502025" algn="l"/>
                <a:tab pos="3951288" algn="l"/>
                <a:tab pos="4400550" algn="l"/>
                <a:tab pos="4849813" algn="l"/>
                <a:tab pos="5299075" algn="l"/>
                <a:tab pos="5748338" algn="l"/>
                <a:tab pos="6197600" algn="l"/>
                <a:tab pos="6646863" algn="l"/>
                <a:tab pos="7096125" algn="l"/>
                <a:tab pos="7545388" algn="l"/>
                <a:tab pos="7994650" algn="l"/>
                <a:tab pos="8443913" algn="l"/>
                <a:tab pos="8893175" algn="l"/>
                <a:tab pos="93424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806450" algn="l"/>
                <a:tab pos="1255713" algn="l"/>
                <a:tab pos="1704975" algn="l"/>
                <a:tab pos="2154238" algn="l"/>
                <a:tab pos="2603500" algn="l"/>
                <a:tab pos="3052763" algn="l"/>
                <a:tab pos="3502025" algn="l"/>
                <a:tab pos="3951288" algn="l"/>
                <a:tab pos="4400550" algn="l"/>
                <a:tab pos="4849813" algn="l"/>
                <a:tab pos="5299075" algn="l"/>
                <a:tab pos="5748338" algn="l"/>
                <a:tab pos="6197600" algn="l"/>
                <a:tab pos="6646863" algn="l"/>
                <a:tab pos="7096125" algn="l"/>
                <a:tab pos="7545388" algn="l"/>
                <a:tab pos="7994650" algn="l"/>
                <a:tab pos="8443913" algn="l"/>
                <a:tab pos="8893175" algn="l"/>
                <a:tab pos="93424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buSzPct val="100000"/>
              <a:defRPr/>
            </a:pPr>
            <a:r>
              <a:rPr lang="ru-RU" altLang="ru-RU" sz="2400" b="1" smtClean="0">
                <a:solidFill>
                  <a:srgbClr val="0070C0"/>
                </a:solidFill>
                <a:latin typeface="Calibri" panose="020F0502020204030204" pitchFamily="34" charset="0"/>
                <a:cs typeface="DejaVu Sans" charset="0"/>
              </a:rPr>
              <a:t>ЗАВДАННЯ 2. Підготувати реактиви та обладнання для постановки реакції. </a:t>
            </a:r>
          </a:p>
          <a:p>
            <a:pPr algn="just" eaLnBrk="1">
              <a:buSzPct val="100000"/>
              <a:defRPr/>
            </a:pPr>
            <a:r>
              <a:rPr lang="ru-RU" altLang="ru-RU" sz="2000" b="1" i="1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Реактиви: </a:t>
            </a:r>
          </a:p>
          <a:p>
            <a:pPr marL="357188" algn="just" eaLnBrk="1">
              <a:lnSpc>
                <a:spcPct val="9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000" b="1" i="1" smtClean="0">
                <a:latin typeface="Calibri" panose="020F0502020204030204" pitchFamily="34" charset="0"/>
                <a:cs typeface="DejaVu Sans" charset="0"/>
              </a:rPr>
              <a:t>Середовще 199 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або Ігла. </a:t>
            </a:r>
          </a:p>
          <a:p>
            <a:pPr marL="357188" algn="just" eaLnBrk="1">
              <a:lnSpc>
                <a:spcPct val="9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2%-й розчин кристалічного </a:t>
            </a:r>
            <a:r>
              <a:rPr lang="ru-RU" altLang="ru-RU" sz="2000" b="1" i="1" smtClean="0">
                <a:latin typeface="Calibri" panose="020F0502020204030204" pitchFamily="34" charset="0"/>
                <a:cs typeface="DejaVu Sans" charset="0"/>
              </a:rPr>
              <a:t>гепарину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 (0,25 мг/мл крові) або 2,7%-й розчин трилона Б, рН 7,2-7,4 (1 мл розчину на 10 мл крові). </a:t>
            </a:r>
          </a:p>
          <a:p>
            <a:pPr marL="357188" algn="just" eaLnBrk="1">
              <a:lnSpc>
                <a:spcPct val="9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000" b="1" i="1" smtClean="0">
                <a:latin typeface="Calibri" panose="020F0502020204030204" pitchFamily="34" charset="0"/>
                <a:cs typeface="DejaVu Sans" charset="0"/>
              </a:rPr>
              <a:t>Фосфатно-сольовий буфер (ФСБ)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, рН 7,2-7,4. </a:t>
            </a:r>
          </a:p>
          <a:p>
            <a:pPr marL="357188" algn="just" eaLnBrk="1">
              <a:lnSpc>
                <a:spcPct val="9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2%-й розчин </a:t>
            </a:r>
            <a:r>
              <a:rPr lang="ru-RU" altLang="ru-RU" sz="2000" b="1" i="1" smtClean="0">
                <a:latin typeface="Calibri" panose="020F0502020204030204" pitchFamily="34" charset="0"/>
                <a:cs typeface="DejaVu Sans" charset="0"/>
              </a:rPr>
              <a:t>силіконового масла в ефірі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. Спосіб приготування даних реактивів приведений у метод.вказівках до 2-го заняття. </a:t>
            </a:r>
          </a:p>
          <a:p>
            <a:pPr marL="357188" algn="just" eaLnBrk="1">
              <a:lnSpc>
                <a:spcPct val="9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3%-й розчин </a:t>
            </a:r>
            <a:r>
              <a:rPr lang="ru-RU" altLang="ru-RU" sz="2000" b="1" i="1" smtClean="0">
                <a:latin typeface="Calibri" panose="020F0502020204030204" pitchFamily="34" charset="0"/>
                <a:cs typeface="DejaVu Sans" charset="0"/>
              </a:rPr>
              <a:t>глутарового альдегіду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. Готується з 26%-го розчину на ФСБ, рН 7,2-7,4 доводять сухою харчовою содою. </a:t>
            </a:r>
          </a:p>
          <a:p>
            <a:pPr marL="357188" algn="just" eaLnBrk="1">
              <a:lnSpc>
                <a:spcPct val="9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Розчин </a:t>
            </a:r>
            <a:r>
              <a:rPr lang="ru-RU" altLang="ru-RU" sz="2000" b="1" i="1" smtClean="0">
                <a:latin typeface="Calibri" panose="020F0502020204030204" pitchFamily="34" charset="0"/>
                <a:cs typeface="DejaVu Sans" charset="0"/>
              </a:rPr>
              <a:t>фікол-верографіна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 густиною </a:t>
            </a:r>
            <a:r>
              <a:rPr lang="ru-RU" altLang="ru-RU" sz="2000" b="1" i="1" smtClean="0">
                <a:latin typeface="Calibri" panose="020F0502020204030204" pitchFamily="34" charset="0"/>
                <a:cs typeface="DejaVu Sans" charset="0"/>
              </a:rPr>
              <a:t>1,077-1,078 г/мл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. Робочий розчин готують, зміщуючи 24 частини 9%-го розчину фіколу і 10 частин 34%-го розчину урографіну. Потрібну щільність розчину контролюють денситометром. </a:t>
            </a:r>
          </a:p>
          <a:p>
            <a:pPr marL="357188" algn="just" eaLnBrk="1">
              <a:lnSpc>
                <a:spcPct val="9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000" b="1" i="1" smtClean="0">
                <a:latin typeface="Calibri" panose="020F0502020204030204" pitchFamily="34" charset="0"/>
                <a:cs typeface="DejaVu Sans" charset="0"/>
              </a:rPr>
              <a:t>Розчин Олсвера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: хлористий натрій - 5,04 г, глюкоза - 24,63 г, цитрат натрію - 9,6 г, дистильована вода - до 1200 мл. </a:t>
            </a:r>
          </a:p>
          <a:p>
            <a:pPr marL="357188" algn="just" eaLnBrk="1">
              <a:lnSpc>
                <a:spcPct val="9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0,2%-й розчин </a:t>
            </a:r>
            <a:r>
              <a:rPr lang="ru-RU" altLang="ru-RU" sz="2000" b="1" i="1" smtClean="0">
                <a:latin typeface="Calibri" panose="020F0502020204030204" pitchFamily="34" charset="0"/>
                <a:cs typeface="DejaVu Sans" charset="0"/>
              </a:rPr>
              <a:t>трипанового синього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. 20 мг трипанового синього розчиняють в 10,0 мл підігрітого до 60° ФСБ. Зміщують 1:1 з суспензією лейкоцитів. Після експозиції у 10 хвилин суспензію заправляють в камеру Горяєва. Визначають процент мертвих (зафарбованих) клітин. В подальший аналіз залишають зразки лімфоцитів з 95-98% життєздатностності клітин.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428625" y="336550"/>
            <a:ext cx="8285163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15%-й розчин фарби за </a:t>
            </a:r>
            <a:r>
              <a:rPr lang="ru-RU" altLang="ru-RU" sz="2000" b="1" i="1" smtClean="0">
                <a:latin typeface="Calibri" panose="020F0502020204030204" pitchFamily="34" charset="0"/>
                <a:cs typeface="DejaVu Sans" charset="0"/>
              </a:rPr>
              <a:t>Романовським-Гімза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. </a:t>
            </a:r>
          </a:p>
          <a:p>
            <a:pPr algn="just" eaLnBrk="1"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0,5% суспензії </a:t>
            </a:r>
            <a:r>
              <a:rPr lang="ru-RU" altLang="ru-RU" sz="2000" b="1" i="1" smtClean="0">
                <a:latin typeface="Calibri" panose="020F0502020204030204" pitchFamily="34" charset="0"/>
                <a:cs typeface="DejaVu Sans" charset="0"/>
              </a:rPr>
              <a:t>еритроцитів барана (ЕБ)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 на поживному середовищі. </a:t>
            </a:r>
          </a:p>
          <a:p>
            <a:pPr algn="just" eaLnBrk="1"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000" b="1" i="1" smtClean="0">
                <a:latin typeface="Calibri" panose="020F0502020204030204" pitchFamily="34" charset="0"/>
                <a:cs typeface="DejaVu Sans" charset="0"/>
              </a:rPr>
              <a:t>Ембріональна теляча сироватка інактивована 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при 56°С 30 хв абсорбована проти гетерофільних антитіл до ЕБ. </a:t>
            </a:r>
          </a:p>
          <a:p>
            <a:pPr algn="just" eaLnBrk="1">
              <a:buSzPct val="100000"/>
              <a:defRPr/>
            </a:pPr>
            <a:r>
              <a:rPr lang="ru-RU" altLang="ru-RU" sz="2000" b="1" i="1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Обладнання: </a:t>
            </a:r>
          </a:p>
          <a:p>
            <a:pPr marL="457200" indent="-455613" algn="just" eaLnBrk="1"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000" b="1" i="1" smtClean="0">
                <a:latin typeface="Calibri" panose="020F0502020204030204" pitchFamily="34" charset="0"/>
                <a:cs typeface="DejaVu Sans" charset="0"/>
              </a:rPr>
              <a:t>Центрифуга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 з горизонтальним ротором. Центробіжна сила g залежить від кількості обертів ротора за одиницю часу і радіусу між центром тяжіння рідини у пробірці. Центробіжна сила виражається у вигляді формули </a:t>
            </a:r>
            <a:r>
              <a:rPr lang="ru-RU" altLang="ru-RU" sz="2000" b="1" i="1" smtClean="0">
                <a:latin typeface="Calibri" panose="020F0502020204030204" pitchFamily="34" charset="0"/>
                <a:cs typeface="DejaVu Sans" charset="0"/>
              </a:rPr>
              <a:t>g = 1,1 х N 2 х R х 10-5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, де </a:t>
            </a:r>
            <a:r>
              <a:rPr lang="ru-RU" altLang="ru-RU" sz="2000" b="1" i="1" smtClean="0">
                <a:latin typeface="Calibri" panose="020F0502020204030204" pitchFamily="34" charset="0"/>
                <a:cs typeface="DejaVu Sans" charset="0"/>
              </a:rPr>
              <a:t>N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 - число обертів за хвилину, </a:t>
            </a:r>
            <a:r>
              <a:rPr lang="ru-RU" altLang="ru-RU" sz="2000" b="1" i="1" smtClean="0">
                <a:latin typeface="Calibri" panose="020F0502020204030204" pitchFamily="34" charset="0"/>
                <a:cs typeface="DejaVu Sans" charset="0"/>
              </a:rPr>
              <a:t>R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 - радіус ротора в см, </a:t>
            </a:r>
            <a:r>
              <a:rPr lang="ru-RU" altLang="ru-RU" sz="2000" b="1" i="1" smtClean="0">
                <a:latin typeface="Calibri" panose="020F0502020204030204" pitchFamily="34" charset="0"/>
                <a:cs typeface="DejaVu Sans" charset="0"/>
              </a:rPr>
              <a:t>g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 - центробіжна сила. Розрахунки необхідні для виділення лімфоцитів у градієнті щільності. </a:t>
            </a:r>
          </a:p>
          <a:p>
            <a:pPr marL="457200" indent="-455613" algn="just" eaLnBrk="1"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000" b="1" i="1" smtClean="0">
                <a:latin typeface="Calibri" panose="020F0502020204030204" pitchFamily="34" charset="0"/>
                <a:cs typeface="DejaVu Sans" charset="0"/>
              </a:rPr>
              <a:t>Холодильник 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побутовий і низькотемпературний. </a:t>
            </a:r>
          </a:p>
          <a:p>
            <a:pPr marL="457200" indent="-455613" algn="just" eaLnBrk="1"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000" b="1" i="1" smtClean="0">
                <a:latin typeface="Calibri" panose="020F0502020204030204" pitchFamily="34" charset="0"/>
                <a:cs typeface="DejaVu Sans" charset="0"/>
              </a:rPr>
              <a:t>Термостат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 37°С. </a:t>
            </a:r>
          </a:p>
          <a:p>
            <a:pPr marL="457200" indent="-455613" algn="just" eaLnBrk="1"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000" b="1" i="1" smtClean="0">
                <a:latin typeface="Calibri" panose="020F0502020204030204" pitchFamily="34" charset="0"/>
                <a:cs typeface="DejaVu Sans" charset="0"/>
              </a:rPr>
              <a:t>Сухоповітряна стерилізаційна шафа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. </a:t>
            </a:r>
          </a:p>
          <a:p>
            <a:pPr marL="457200" indent="-455613" algn="just" eaLnBrk="1"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000" b="1" i="1" smtClean="0">
                <a:latin typeface="Calibri" panose="020F0502020204030204" pitchFamily="34" charset="0"/>
                <a:cs typeface="DejaVu Sans" charset="0"/>
              </a:rPr>
              <a:t>Дозатори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 піпеточні.</a:t>
            </a:r>
          </a:p>
          <a:p>
            <a:pPr marL="457200" indent="-455613" algn="just" eaLnBrk="1"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000" b="1" i="1" smtClean="0">
                <a:latin typeface="Calibri" panose="020F0502020204030204" pitchFamily="34" charset="0"/>
                <a:cs typeface="DejaVu Sans" charset="0"/>
              </a:rPr>
              <a:t>Мікроскоп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 бінокулярний. </a:t>
            </a:r>
          </a:p>
          <a:p>
            <a:pPr marL="457200" indent="-455613" algn="just" eaLnBrk="1"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000" b="1" i="1" smtClean="0">
                <a:latin typeface="Calibri" panose="020F0502020204030204" pitchFamily="34" charset="0"/>
                <a:cs typeface="DejaVu Sans" charset="0"/>
              </a:rPr>
              <a:t>Інактиватор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 </a:t>
            </a:r>
            <a:r>
              <a:rPr lang="ru-RU" altLang="ru-RU" sz="2000" b="1" i="1" smtClean="0">
                <a:latin typeface="Calibri" panose="020F0502020204030204" pitchFamily="34" charset="0"/>
                <a:cs typeface="DejaVu Sans" charset="0"/>
              </a:rPr>
              <a:t>сироваток.</a:t>
            </a:r>
          </a:p>
          <a:p>
            <a:pPr marL="457200" indent="-455613" algn="just" eaLnBrk="1"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Лабораторний посуд. </a:t>
            </a:r>
          </a:p>
          <a:p>
            <a:pPr marL="457200" indent="-455613" algn="just" eaLnBrk="1"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Шприци.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85750" y="357188"/>
            <a:ext cx="8642350" cy="606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15900" indent="-212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buSzPct val="100000"/>
              <a:defRPr/>
            </a:pPr>
            <a:r>
              <a:rPr lang="ru-RU" altLang="ru-RU" sz="3200" b="1" smtClean="0">
                <a:solidFill>
                  <a:srgbClr val="0070C0"/>
                </a:solidFill>
                <a:latin typeface="Calibri" panose="020F0502020204030204" pitchFamily="34" charset="0"/>
                <a:cs typeface="DejaVu Sans" charset="0"/>
              </a:rPr>
              <a:t>ЗАВДАННЯ 3. Приготувати суспензію ЕБ</a:t>
            </a:r>
            <a:r>
              <a:rPr lang="ru-RU" altLang="ru-RU" sz="2800" b="1" smtClean="0">
                <a:solidFill>
                  <a:srgbClr val="0070C0"/>
                </a:solidFill>
                <a:latin typeface="Calibri" panose="020F0502020204030204" pitchFamily="34" charset="0"/>
                <a:cs typeface="DejaVu Sans" charset="0"/>
              </a:rPr>
              <a:t>. </a:t>
            </a:r>
          </a:p>
          <a:p>
            <a:pPr marL="214313" algn="just" eaLnBrk="1"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Дефібринізовану </a:t>
            </a:r>
            <a:r>
              <a:rPr lang="ru-RU" altLang="ru-RU" sz="2400" b="1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кров барана </a:t>
            </a: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змішують </a:t>
            </a:r>
            <a:r>
              <a:rPr lang="ru-RU" altLang="ru-RU" sz="2400" b="1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1:1</a:t>
            </a: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 з </a:t>
            </a:r>
            <a:r>
              <a:rPr lang="ru-RU" altLang="ru-RU" sz="2400" b="1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розчином Олсвера</a:t>
            </a: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, ділять на дрібні порції по 0,5-1 мл, </a:t>
            </a:r>
            <a:r>
              <a:rPr lang="ru-RU" altLang="ru-RU" sz="2400" b="1" u="sng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зберігають</a:t>
            </a: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 до використання </a:t>
            </a:r>
            <a:r>
              <a:rPr lang="ru-RU" altLang="ru-RU" sz="2400" b="1" i="1" u="sng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не більше 15 діб</a:t>
            </a: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. </a:t>
            </a:r>
          </a:p>
          <a:p>
            <a:pPr marL="214313" algn="just" eaLnBrk="1"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Безпосередньо перед постановкою реакції РУК, Е</a:t>
            </a:r>
            <a:r>
              <a:rPr lang="ru-RU" altLang="ru-RU" sz="2400" b="1" i="1" smtClean="0">
                <a:latin typeface="Calibri" panose="020F0502020204030204" pitchFamily="34" charset="0"/>
                <a:cs typeface="DejaVu Sans" charset="0"/>
              </a:rPr>
              <a:t>Б двічі відмивають ФСБ до зникнення слідів гемолізу</a:t>
            </a: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, центрифугують кожний раз при </a:t>
            </a:r>
            <a:r>
              <a:rPr lang="ru-RU" altLang="ru-RU" sz="2400" b="1" i="1" smtClean="0">
                <a:latin typeface="Calibri" panose="020F0502020204030204" pitchFamily="34" charset="0"/>
                <a:cs typeface="DejaVu Sans" charset="0"/>
              </a:rPr>
              <a:t>1500 об./хв. 5 хв</a:t>
            </a: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. </a:t>
            </a:r>
          </a:p>
          <a:p>
            <a:pPr marL="214313" algn="just" eaLnBrk="1"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Надосадову рідину вилучають як можна повніше. Одержаний </a:t>
            </a:r>
            <a:r>
              <a:rPr lang="ru-RU" altLang="ru-RU" sz="2400" b="1" i="1" smtClean="0">
                <a:latin typeface="Calibri" panose="020F0502020204030204" pitchFamily="34" charset="0"/>
                <a:cs typeface="DejaVu Sans" charset="0"/>
              </a:rPr>
              <a:t>осад приймають за 100 %. </a:t>
            </a:r>
          </a:p>
          <a:p>
            <a:pPr marL="214313" algn="just" eaLnBrk="1"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З нього готують 1-2 мл </a:t>
            </a:r>
            <a:r>
              <a:rPr lang="ru-RU" altLang="ru-RU" sz="2400" b="1" i="1" smtClean="0">
                <a:latin typeface="Calibri" panose="020F0502020204030204" pitchFamily="34" charset="0"/>
                <a:cs typeface="DejaVu Sans" charset="0"/>
              </a:rPr>
              <a:t>0,5% суспензії </a:t>
            </a: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на культуральному середовищі (середовище 199, 20% ETC). </a:t>
            </a:r>
          </a:p>
          <a:p>
            <a:pPr marL="214313" algn="just" eaLnBrk="1"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Суспензію можна зберігати </a:t>
            </a:r>
            <a:r>
              <a:rPr lang="ru-RU" altLang="ru-RU" sz="2400" b="1" i="1" smtClean="0">
                <a:latin typeface="Calibri" panose="020F0502020204030204" pitchFamily="34" charset="0"/>
                <a:cs typeface="DejaVu Sans" charset="0"/>
              </a:rPr>
              <a:t>до 1 доби в холодильнику при 4°С</a:t>
            </a: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. </a:t>
            </a:r>
          </a:p>
          <a:p>
            <a:pPr marL="214313" algn="just" eaLnBrk="1"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Перед використанням змішують. </a:t>
            </a:r>
          </a:p>
          <a:p>
            <a:pPr marL="214313" algn="just" eaLnBrk="1"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Оптимальне співвідношення </a:t>
            </a:r>
            <a:r>
              <a:rPr lang="ru-RU" altLang="ru-RU" sz="2400" b="1" i="1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лімфоцит-еритроцит</a:t>
            </a: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 для постановки РУК є </a:t>
            </a:r>
            <a:r>
              <a:rPr lang="ru-RU" altLang="ru-RU" sz="2400" b="1" i="1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1:50</a:t>
            </a: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ChangeArrowheads="1"/>
          </p:cNvSpPr>
          <p:nvPr/>
        </p:nvSpPr>
        <p:spPr bwMode="auto">
          <a:xfrm>
            <a:off x="133350" y="503238"/>
            <a:ext cx="41132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41313" indent="-339725" eaLnBrk="1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altLang="ru-RU" sz="2000" b="1">
                <a:solidFill>
                  <a:srgbClr val="000000"/>
                </a:solidFill>
                <a:latin typeface="Calibri" charset="0"/>
              </a:rPr>
              <a:t>Середовище MEM</a:t>
            </a:r>
            <a:r>
              <a:rPr lang="ru-RU" altLang="ru-RU" sz="2000">
                <a:solidFill>
                  <a:srgbClr val="000000"/>
                </a:solidFill>
                <a:latin typeface="Calibri" charset="0"/>
              </a:rPr>
              <a:t> (Minimum Essential Medium) або Ігла було розроблено Гарі Іглом і є найбільш розповсюдженим для культивування клітин . Середовище МЕМ містить 13 амінокислот, 6 водорозчинних вітамінів, холін і інозит, що виконують роль вуглеводного субстрату. Є модифікації </a:t>
            </a:r>
            <a:r>
              <a:rPr lang="ru-RU" altLang="ru-RU" sz="1200">
                <a:solidFill>
                  <a:srgbClr val="000000"/>
                </a:solidFill>
              </a:rPr>
              <a:t/>
            </a:r>
            <a:br>
              <a:rPr lang="ru-RU" altLang="ru-RU" sz="1200">
                <a:solidFill>
                  <a:srgbClr val="000000"/>
                </a:solidFill>
              </a:rPr>
            </a:br>
            <a:r>
              <a:rPr lang="ru-RU" altLang="ru-RU" sz="2000">
                <a:solidFill>
                  <a:srgbClr val="000000"/>
                </a:solidFill>
                <a:latin typeface="Calibri" charset="0"/>
              </a:rPr>
              <a:t>середовиза МЕМ з солями Ерла і Хенкса, а також α-модифікація  середовища MEM з вмістом усіх 21 амінокислот і солями Эрла.</a:t>
            </a:r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155575" y="-144463"/>
            <a:ext cx="303213" cy="30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155575" y="-144463"/>
            <a:ext cx="303213" cy="30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155575" y="-144463"/>
            <a:ext cx="303213" cy="30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pic>
        <p:nvPicPr>
          <p:cNvPr id="63494" name="Picture 5"/>
          <p:cNvPicPr>
            <a:picLocks noChangeAspect="1" noChangeArrowheads="1"/>
          </p:cNvPicPr>
          <p:nvPr/>
        </p:nvPicPr>
        <p:blipFill>
          <a:blip r:embed="rId3" cstate="print"/>
          <a:srcRect l="12794" r="7272"/>
          <a:stretch>
            <a:fillRect/>
          </a:stretch>
        </p:blipFill>
        <p:spPr bwMode="auto">
          <a:xfrm>
            <a:off x="6624638" y="503238"/>
            <a:ext cx="2374900" cy="2374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3495" name="Rectangle 6"/>
          <p:cNvSpPr>
            <a:spLocks noChangeArrowheads="1"/>
          </p:cNvSpPr>
          <p:nvPr/>
        </p:nvSpPr>
        <p:spPr bwMode="auto">
          <a:xfrm>
            <a:off x="6573838" y="3163888"/>
            <a:ext cx="2406650" cy="395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>
                <a:solidFill>
                  <a:srgbClr val="000000"/>
                </a:solidFill>
                <a:latin typeface="Calibri" charset="0"/>
              </a:rPr>
              <a:t>Планшет Терасакі</a:t>
            </a:r>
          </a:p>
        </p:txBody>
      </p:sp>
      <p:pic>
        <p:nvPicPr>
          <p:cNvPr id="6349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6213" y="3959225"/>
            <a:ext cx="1150937" cy="2617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3497" name="Rectangle 8"/>
          <p:cNvSpPr>
            <a:spLocks noChangeArrowheads="1"/>
          </p:cNvSpPr>
          <p:nvPr/>
        </p:nvSpPr>
        <p:spPr bwMode="auto">
          <a:xfrm>
            <a:off x="6767513" y="5121275"/>
            <a:ext cx="2212975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>
                <a:solidFill>
                  <a:srgbClr val="000000"/>
                </a:solidFill>
                <a:latin typeface="Calibri" charset="0"/>
              </a:rPr>
              <a:t>Середовище МЕМ</a:t>
            </a:r>
          </a:p>
        </p:txBody>
      </p:sp>
      <p:pic>
        <p:nvPicPr>
          <p:cNvPr id="63498" name="Picture 9"/>
          <p:cNvPicPr>
            <a:picLocks noChangeAspect="1" noChangeArrowheads="1"/>
          </p:cNvPicPr>
          <p:nvPr/>
        </p:nvPicPr>
        <p:blipFill>
          <a:blip r:embed="rId5" cstate="print"/>
          <a:srcRect l="11337" r="13057"/>
          <a:stretch>
            <a:fillRect/>
          </a:stretch>
        </p:blipFill>
        <p:spPr bwMode="auto">
          <a:xfrm>
            <a:off x="4464050" y="1049338"/>
            <a:ext cx="1873250" cy="2478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3499" name="Rectangle 10"/>
          <p:cNvSpPr>
            <a:spLocks noChangeArrowheads="1"/>
          </p:cNvSpPr>
          <p:nvPr/>
        </p:nvSpPr>
        <p:spPr bwMode="auto">
          <a:xfrm>
            <a:off x="4665663" y="431800"/>
            <a:ext cx="1671637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>
                <a:solidFill>
                  <a:srgbClr val="000000"/>
                </a:solidFill>
              </a:rPr>
              <a:t>епіндорфи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285750" y="357188"/>
            <a:ext cx="8428038" cy="606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15900" indent="-212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buSzPct val="100000"/>
              <a:defRPr/>
            </a:pPr>
            <a:r>
              <a:rPr lang="ru-RU" altLang="ru-RU" sz="2800" b="1" smtClean="0">
                <a:solidFill>
                  <a:srgbClr val="0070C0"/>
                </a:solidFill>
                <a:latin typeface="Calibri" panose="020F0502020204030204" pitchFamily="34" charset="0"/>
                <a:cs typeface="DejaVu Sans" charset="0"/>
              </a:rPr>
              <a:t>ЗАВДАННЯ 4. Приготувати ембріональну телячу сироватку (ЕТС). </a:t>
            </a:r>
          </a:p>
          <a:p>
            <a:pPr marL="214313" algn="just" eaLnBrk="1">
              <a:buClr>
                <a:srgbClr val="FF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400" b="1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ETC</a:t>
            </a: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 одержують через аптекоуправління або на м’ясокомбінатах. </a:t>
            </a:r>
          </a:p>
          <a:p>
            <a:pPr marL="214313" algn="just" eaLnBrk="1"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Всі роботи по обробці сироватки проводять в </a:t>
            </a:r>
            <a:r>
              <a:rPr lang="ru-RU" altLang="ru-RU" sz="2400" b="1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стерильних умовах</a:t>
            </a: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. </a:t>
            </a:r>
          </a:p>
          <a:p>
            <a:pPr marL="214313" algn="just" eaLnBrk="1"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Для інактивації комплементу ETC прогрівають при 56°С 30 хв. </a:t>
            </a:r>
          </a:p>
          <a:p>
            <a:pPr marL="214313" algn="just" eaLnBrk="1"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Далі адсорбують гетерофільні антитіла до ЕБ. </a:t>
            </a:r>
          </a:p>
          <a:p>
            <a:pPr marL="214313" algn="just" eaLnBrk="1"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Для цього до ETC додають відмиті ЕБ у співвідношенні 10:1. </a:t>
            </a:r>
          </a:p>
          <a:p>
            <a:pPr marL="214313" algn="just" eaLnBrk="1"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Суміш ретельно переміщують і інкубують при 37</a:t>
            </a:r>
            <a:r>
              <a:rPr lang="ru-RU" altLang="ru-RU" sz="2400" b="1" baseline="30000" smtClean="0">
                <a:latin typeface="Calibri" panose="020F0502020204030204" pitchFamily="34" charset="0"/>
                <a:cs typeface="DejaVu Sans" charset="0"/>
              </a:rPr>
              <a:t>0</a:t>
            </a: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С 2 год., після цього суспензію центрифугують при 1500 об./хв. 10 хв. </a:t>
            </a:r>
          </a:p>
          <a:p>
            <a:pPr marL="214313" algn="just" eaLnBrk="1"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Сироватку відбирають, розфасовують по 1 мл в ампули і зберігають при -20°С. </a:t>
            </a:r>
          </a:p>
          <a:p>
            <a:pPr marL="214313" algn="just" eaLnBrk="1"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Перед постановкою РУК одну із порцій ETC розморожують.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ChangeArrowheads="1"/>
          </p:cNvSpPr>
          <p:nvPr/>
        </p:nvSpPr>
        <p:spPr bwMode="auto">
          <a:xfrm>
            <a:off x="142875" y="196850"/>
            <a:ext cx="8856663" cy="6429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just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>
                <a:solidFill>
                  <a:srgbClr val="0070C0"/>
                </a:solidFill>
                <a:latin typeface="Calibri" charset="0"/>
              </a:rPr>
              <a:t>ЗАВДАННЯ 5. Виділити концентрат лімфоцитів на градієнті щільності фікол-верографіна. </a:t>
            </a:r>
          </a:p>
          <a:p>
            <a:pPr algn="just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i="1">
                <a:solidFill>
                  <a:srgbClr val="000000"/>
                </a:solidFill>
                <a:latin typeface="Calibri" charset="0"/>
              </a:rPr>
              <a:t>2-3 мл венозної крові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, взятої на антикоагулянті, розводять середовищем 199 або ФСБ. Розведену кров обережно </a:t>
            </a:r>
            <a:r>
              <a:rPr lang="ru-RU" altLang="ru-RU" sz="2400" b="1" i="1">
                <a:solidFill>
                  <a:srgbClr val="000000"/>
                </a:solidFill>
                <a:latin typeface="Calibri" charset="0"/>
              </a:rPr>
              <a:t>нашаровують на 2,5-3 мл 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підігрітого до кімнатної температури </a:t>
            </a:r>
            <a:r>
              <a:rPr lang="ru-RU" altLang="ru-RU" sz="2400" b="1" i="1">
                <a:solidFill>
                  <a:srgbClr val="000000"/>
                </a:solidFill>
                <a:latin typeface="Calibri" charset="0"/>
              </a:rPr>
              <a:t>розчину фікол-урографіна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 з густиною 1,077-1,078 г/мл, добиваючись, щоб </a:t>
            </a:r>
            <a:r>
              <a:rPr lang="ru-RU" altLang="ru-RU" sz="2400" b="1" u="sng">
                <a:solidFill>
                  <a:srgbClr val="000000"/>
                </a:solidFill>
                <a:latin typeface="Calibri" charset="0"/>
              </a:rPr>
              <a:t>межа розрізнення фаз кров/градієнт була непорушена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. </a:t>
            </a:r>
            <a:r>
              <a:rPr lang="ru-RU" altLang="ru-RU" sz="2400" b="1">
                <a:solidFill>
                  <a:srgbClr val="FF0000"/>
                </a:solidFill>
                <a:latin typeface="Calibri" charset="0"/>
              </a:rPr>
              <a:t>Співвідношення розчиненої крові і розчину фікол-верографіну </a:t>
            </a:r>
            <a:r>
              <a:rPr lang="ru-RU" altLang="ru-RU" sz="2400" b="1" i="1">
                <a:solidFill>
                  <a:srgbClr val="FF0000"/>
                </a:solidFill>
                <a:latin typeface="Calibri" charset="0"/>
              </a:rPr>
              <a:t>3:1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. </a:t>
            </a:r>
          </a:p>
          <a:p>
            <a:pPr algn="just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Врівноваженні пробірки центрифугують в горизонтальному роторі 35-40 хв. при прискоренні 400 g (1500 об./хв). Після цього вилучають 2/3 (по висоті над інтерфазою) рідини, а залишок (1/3) збирають разом з кільцем мононуклеарних клітин в інтерфазі. Зібрану суспензію переносять в силіконовані центрифужні пробірки, додають надлишок (6-8 мл) ФСБ і проводять два послідовних центрифугування (10 хв., I500 об./хв. із зміною ФСБ).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ChangeArrowheads="1"/>
          </p:cNvSpPr>
          <p:nvPr/>
        </p:nvSpPr>
        <p:spPr bwMode="auto">
          <a:xfrm>
            <a:off x="214313" y="142875"/>
            <a:ext cx="8713787" cy="667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just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Після останнього центрифугування супернатант відкидають, а </a:t>
            </a:r>
            <a:r>
              <a:rPr lang="ru-RU" altLang="ru-RU" sz="2400" b="1" i="1">
                <a:solidFill>
                  <a:srgbClr val="FF0000"/>
                </a:solidFill>
                <a:latin typeface="Calibri" charset="0"/>
              </a:rPr>
              <a:t>осад клітин ресуспендують в 0,5-1,0 мл культуральної суміші 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(середовища 199+20% ETC). Підрахунок концентрації мононуклеарів проводять в камері Горяєва загальноприйнятим методом. Підраховують </a:t>
            </a:r>
            <a:r>
              <a:rPr lang="ru-RU" altLang="ru-RU" sz="2400" b="1" i="1">
                <a:solidFill>
                  <a:srgbClr val="000000"/>
                </a:solidFill>
                <a:latin typeface="Calibri" charset="0"/>
              </a:rPr>
              <a:t>процент виходу лімфоцитів і їх життєздатність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. Процент виходу мононуклеарних клітин (лімфоцитів і моноцитів) повинен бути </a:t>
            </a:r>
            <a:r>
              <a:rPr lang="ru-RU" altLang="ru-RU" sz="2400" b="1" i="1">
                <a:solidFill>
                  <a:srgbClr val="000000"/>
                </a:solidFill>
                <a:latin typeface="Calibri" charset="0"/>
              </a:rPr>
              <a:t>не нижче 75-80%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. Життєздатність оцінюють 0,2%-м розчином трипанового  синього. В роботу беруть лімфоцити з 95-98 % життєздатності. Після підрахування лімфоцитів у камері Горяєва суспензію клітин розводять середовищем 199 до </a:t>
            </a:r>
            <a:r>
              <a:rPr lang="ru-RU" altLang="ru-RU" sz="2400" b="1" i="1">
                <a:solidFill>
                  <a:srgbClr val="FF0000"/>
                </a:solidFill>
                <a:latin typeface="Calibri" charset="0"/>
              </a:rPr>
              <a:t>2 млн/мл 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і використовують для постановки РУК. Лейкоконцентрат можна одержати також шляхом гемолізу цільної крові (</a:t>
            </a:r>
            <a:r>
              <a:rPr lang="ru-RU" altLang="ru-RU" sz="2400" b="1">
                <a:solidFill>
                  <a:srgbClr val="FF0000"/>
                </a:solidFill>
                <a:latin typeface="Calibri" charset="0"/>
              </a:rPr>
              <a:t>мікрометод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) або із плазми шляхом осадження еритроцитів (</a:t>
            </a:r>
            <a:r>
              <a:rPr lang="ru-RU" altLang="ru-RU" sz="2400" b="1">
                <a:solidFill>
                  <a:srgbClr val="FF0000"/>
                </a:solidFill>
                <a:latin typeface="Calibri" charset="0"/>
              </a:rPr>
              <a:t>макрометод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). У даному випадку лейкоконцентрат містить </a:t>
            </a:r>
            <a:r>
              <a:rPr lang="ru-RU" altLang="ru-RU" sz="2400" b="1" i="1">
                <a:solidFill>
                  <a:srgbClr val="000000"/>
                </a:solidFill>
                <a:latin typeface="Calibri" charset="0"/>
              </a:rPr>
              <a:t>суміш моно- і полінуклеарів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, тоді як вивчають розеткоподібну здатність лімфоцитів. Тому концентрацію клітин доводять до </a:t>
            </a:r>
            <a:r>
              <a:rPr lang="ru-RU" altLang="ru-RU" sz="2400" b="1" i="1">
                <a:solidFill>
                  <a:srgbClr val="FF0000"/>
                </a:solidFill>
                <a:latin typeface="Calibri" charset="0"/>
              </a:rPr>
              <a:t>4 млн/мл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285750" y="285750"/>
            <a:ext cx="8642350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15900" indent="-212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buSzPct val="100000"/>
              <a:defRPr/>
            </a:pPr>
            <a:r>
              <a:rPr lang="ru-RU" altLang="ru-RU" sz="2800" b="1" smtClean="0">
                <a:solidFill>
                  <a:srgbClr val="0070C0"/>
                </a:solidFill>
                <a:latin typeface="Calibri" panose="020F0502020204030204" pitchFamily="34" charset="0"/>
                <a:cs typeface="DejaVu Sans" charset="0"/>
              </a:rPr>
              <a:t>ЗАВДАННЯ 6. Постановка Е-РУК/авідного розеткового методу. Аналіз препаратів. Клінічна оцінка результатів. </a:t>
            </a:r>
          </a:p>
          <a:p>
            <a:pPr marL="214313" algn="just" eaLnBrk="1"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За етапами постановки авідний розетковий метод співпадає з алгоритмом постановки метода спонтанного розеткоутворення Т-лімфоцитів з еритроцитами барана (Е-РУК). </a:t>
            </a:r>
          </a:p>
          <a:p>
            <a:pPr marL="214313" algn="just" eaLnBrk="1"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Із одержаної суспензії лімфоцитів (або лейкоцитів) мікро- і макрометодами, беруть </a:t>
            </a:r>
            <a:r>
              <a:rPr lang="ru-RU" altLang="ru-RU" sz="2400" b="1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0,1 мл </a:t>
            </a: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суспензії і змішують в центрифужних силіконових пробірках з </a:t>
            </a:r>
            <a:r>
              <a:rPr lang="ru-RU" altLang="ru-RU" sz="2400" b="1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0,1 мл 0,5%-ю суспензією ЕБ</a:t>
            </a: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. </a:t>
            </a:r>
          </a:p>
          <a:p>
            <a:pPr marL="214313" algn="just" eaLnBrk="1"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Пробірки закривають гумовими корками, </a:t>
            </a:r>
            <a:r>
              <a:rPr lang="ru-RU" altLang="ru-RU" sz="2400" b="1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центрифугують 5 хв. при 1000 об./хв.</a:t>
            </a: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 </a:t>
            </a:r>
          </a:p>
          <a:p>
            <a:pPr marL="214313" algn="just" eaLnBrk="1"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Суміш </a:t>
            </a:r>
            <a:r>
              <a:rPr lang="ru-RU" altLang="ru-RU" sz="2400" b="1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інкубують у термостаті при +37°С 10 хв</a:t>
            </a: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. і не менше       </a:t>
            </a:r>
            <a:r>
              <a:rPr lang="ru-RU" altLang="ru-RU" sz="2400" b="1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1 год. (можна залишати на 10-12 год.) в холодильнику </a:t>
            </a: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при </a:t>
            </a:r>
            <a:r>
              <a:rPr lang="ru-RU" altLang="ru-RU" sz="2400" b="1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+4°С</a:t>
            </a: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.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ChangeArrowheads="1"/>
          </p:cNvSpPr>
          <p:nvPr/>
        </p:nvSpPr>
        <p:spPr bwMode="auto">
          <a:xfrm>
            <a:off x="214313" y="142875"/>
            <a:ext cx="8713787" cy="6494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marL="214313" indent="-212725" algn="just" eaLnBrk="1"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altLang="ru-RU" sz="2000" b="1">
                <a:solidFill>
                  <a:srgbClr val="000000"/>
                </a:solidFill>
                <a:latin typeface="Calibri" charset="0"/>
              </a:rPr>
              <a:t>Для </a:t>
            </a:r>
            <a:r>
              <a:rPr lang="ru-RU" altLang="ru-RU" sz="2000" b="1">
                <a:solidFill>
                  <a:srgbClr val="FF0000"/>
                </a:solidFill>
                <a:latin typeface="Calibri" charset="0"/>
              </a:rPr>
              <a:t>фіксації розеток </a:t>
            </a:r>
            <a:r>
              <a:rPr lang="ru-RU" altLang="ru-RU" sz="2000" b="1">
                <a:solidFill>
                  <a:srgbClr val="000000"/>
                </a:solidFill>
                <a:latin typeface="Calibri" charset="0"/>
              </a:rPr>
              <a:t>додають </a:t>
            </a:r>
            <a:r>
              <a:rPr lang="ru-RU" altLang="ru-RU" sz="2000" b="1">
                <a:solidFill>
                  <a:srgbClr val="FF0000"/>
                </a:solidFill>
                <a:latin typeface="Calibri" charset="0"/>
              </a:rPr>
              <a:t>0,05 мл 3%-го розчину глутарового альдегіду на ФСБ (рН 7,2-7,4)</a:t>
            </a:r>
            <a:r>
              <a:rPr lang="ru-RU" altLang="ru-RU" sz="2000" b="1">
                <a:solidFill>
                  <a:srgbClr val="000000"/>
                </a:solidFill>
                <a:latin typeface="Calibri" charset="0"/>
              </a:rPr>
              <a:t>, щоб остання його концентрація дорівнювала </a:t>
            </a:r>
            <a:r>
              <a:rPr lang="ru-RU" altLang="ru-RU" sz="2000" b="1">
                <a:solidFill>
                  <a:srgbClr val="FF0000"/>
                </a:solidFill>
                <a:latin typeface="Calibri" charset="0"/>
              </a:rPr>
              <a:t>0,6%</a:t>
            </a:r>
            <a:r>
              <a:rPr lang="ru-RU" altLang="ru-RU" sz="2000" b="1">
                <a:solidFill>
                  <a:srgbClr val="000000"/>
                </a:solidFill>
                <a:latin typeface="Calibri" charset="0"/>
              </a:rPr>
              <a:t>. Час фіксації складає </a:t>
            </a:r>
            <a:r>
              <a:rPr lang="ru-RU" altLang="ru-RU" sz="2000" b="1">
                <a:solidFill>
                  <a:srgbClr val="FF0000"/>
                </a:solidFill>
                <a:latin typeface="Calibri" charset="0"/>
              </a:rPr>
              <a:t>20 хв. </a:t>
            </a:r>
            <a:r>
              <a:rPr lang="ru-RU" altLang="ru-RU" sz="2000" b="1">
                <a:solidFill>
                  <a:srgbClr val="000000"/>
                </a:solidFill>
                <a:latin typeface="Calibri" charset="0"/>
              </a:rPr>
              <a:t>при кімнатній температурі. Потім для вилучення фіксатора до клітин додають 5 мл дистильованої води і центрифугують 5 хв. при 1500 об/хв. Зайву рідину вилучають, залишаючи 0,1-0,15 мл. У цю ємкість додають </a:t>
            </a:r>
            <a:r>
              <a:rPr lang="ru-RU" altLang="ru-RU" sz="2000" b="1">
                <a:solidFill>
                  <a:srgbClr val="FF0000"/>
                </a:solidFill>
                <a:latin typeface="Calibri" charset="0"/>
              </a:rPr>
              <a:t>1-2 краплі ETC </a:t>
            </a:r>
            <a:r>
              <a:rPr lang="ru-RU" altLang="ru-RU" sz="2000" b="1">
                <a:solidFill>
                  <a:srgbClr val="000000"/>
                </a:solidFill>
                <a:latin typeface="Calibri" charset="0"/>
              </a:rPr>
              <a:t>для збільшення в’язкості розчину і покращення якості мазка. Осадок ретельно </a:t>
            </a:r>
            <a:r>
              <a:rPr lang="ru-RU" altLang="ru-RU" sz="2000" b="1">
                <a:solidFill>
                  <a:srgbClr val="FF0000"/>
                </a:solidFill>
                <a:latin typeface="Calibri" charset="0"/>
              </a:rPr>
              <a:t>піпетують</a:t>
            </a:r>
            <a:r>
              <a:rPr lang="ru-RU" altLang="ru-RU" sz="2000" b="1">
                <a:solidFill>
                  <a:srgbClr val="000000"/>
                </a:solidFill>
                <a:latin typeface="Calibri" charset="0"/>
              </a:rPr>
              <a:t>, слідкують, щоб не було грудок із клітин. Одержану суспензію клітин розмішують на обезжирені предметні скла, роблять мазок, акуратно розподіляючи клітини боковою поверхнею пастеровської піпетки на 1/3-1/2 скла. Мазку дають висохнути на рівній  горизонтальній поверхні при кімнатній температурі. </a:t>
            </a:r>
          </a:p>
          <a:p>
            <a:pPr marL="214313" indent="-212725" algn="just" eaLnBrk="1"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altLang="ru-RU" sz="2000" b="1">
                <a:solidFill>
                  <a:srgbClr val="000000"/>
                </a:solidFill>
                <a:latin typeface="Calibri" charset="0"/>
              </a:rPr>
              <a:t>Фіксують 10-15 хв. в етиловому спирті, висушують і фарбують 15%-м розчином на ФБС за Романовським-Гімза. Фарбування проводять в горизонтальному положенні наливаючи зверху фарбу. Після фарбування фарбу зливають. Мікропрепарати прополіскують дистильованою водою, диференціюють 1-2 с в підкисленій соляною кислотою воді, виполіскують в трьох порціях дистильованої води. Сушать на повітрі. </a:t>
            </a:r>
          </a:p>
          <a:p>
            <a:pPr marL="214313" indent="-212725" algn="just" eaLnBrk="1"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altLang="ru-RU" sz="2000" b="1">
                <a:solidFill>
                  <a:srgbClr val="000000"/>
                </a:solidFill>
                <a:latin typeface="Calibri" charset="0"/>
              </a:rPr>
              <a:t>Мікроскопують під імерсією (об.90х, ок. 10х). За розеткоутворюючі приймають лімфоцити з прикріпленими до них не менше 3-х еритроцитів барана.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ChangeArrowheads="1"/>
          </p:cNvSpPr>
          <p:nvPr/>
        </p:nvSpPr>
        <p:spPr bwMode="auto">
          <a:xfrm>
            <a:off x="179388" y="260350"/>
            <a:ext cx="8785225" cy="6246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marL="214313" indent="-212725" algn="just" eaLnBrk="1"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altLang="ru-RU" sz="2000" b="1">
                <a:solidFill>
                  <a:srgbClr val="000000"/>
                </a:solidFill>
                <a:latin typeface="Calibri" charset="0"/>
              </a:rPr>
              <a:t>При постановці метода застосовується додавання до культурального середовища </a:t>
            </a:r>
            <a:r>
              <a:rPr lang="ru-RU" altLang="ru-RU" sz="2000" b="1">
                <a:solidFill>
                  <a:srgbClr val="FF0000"/>
                </a:solidFill>
                <a:latin typeface="Calibri" charset="0"/>
              </a:rPr>
              <a:t>20% ЕТС замість автоплазми або гетерогенної сироватки</a:t>
            </a:r>
            <a:r>
              <a:rPr lang="ru-RU" altLang="ru-RU" sz="2000" b="1">
                <a:solidFill>
                  <a:srgbClr val="000000"/>
                </a:solidFill>
                <a:latin typeface="Calibri" charset="0"/>
              </a:rPr>
              <a:t>. Важливість такої модифікації полягає в наступному. </a:t>
            </a:r>
          </a:p>
          <a:p>
            <a:pPr marL="214313" indent="-212725" algn="just" eaLnBrk="1"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altLang="ru-RU" sz="2000" b="1">
                <a:solidFill>
                  <a:srgbClr val="000000"/>
                </a:solidFill>
                <a:latin typeface="Calibri" charset="0"/>
              </a:rPr>
              <a:t>По-перше, з аутоплазмою і чужорідною сироваткою з системи елімінуються можливі інгібітори або стимулятори розеткоутворення. </a:t>
            </a:r>
          </a:p>
          <a:p>
            <a:pPr marL="214313" indent="-212725" algn="just" eaLnBrk="1"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altLang="ru-RU" sz="2000" b="1">
                <a:solidFill>
                  <a:srgbClr val="000000"/>
                </a:solidFill>
                <a:latin typeface="Calibri" charset="0"/>
              </a:rPr>
              <a:t>По-друге, що особливо важливе, білки ЕТС створюють в середовищі онкотичний тиск для оптимальної лиганд-рецепторної взаємодії між ЕБ і Т-лімфоцитами. Тому більш достовірно виявляється авідна до ЕБ різноманітність Т-лімфоцитів, а, отже, підвищується і чутливість методу. </a:t>
            </a:r>
          </a:p>
          <a:p>
            <a:pPr marL="214313" indent="-212725" algn="just" eaLnBrk="1"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altLang="ru-RU" sz="2000" b="1">
                <a:solidFill>
                  <a:srgbClr val="000000"/>
                </a:solidFill>
                <a:latin typeface="Calibri" charset="0"/>
              </a:rPr>
              <a:t>При постановці методу тільки на культуральних середовищах без додавання кров’яних сироваток, що часто має місце в клінічних і експериментальних лабораторіях, показники Е-РУК знижуються на 15-20%. </a:t>
            </a:r>
          </a:p>
          <a:p>
            <a:pPr marL="214313" indent="-212725" algn="just" eaLnBrk="1">
              <a:buClr>
                <a:srgbClr val="FF0000"/>
              </a:buClr>
              <a:buSzPct val="100000"/>
              <a:buFont typeface="Wingdings" charset="2"/>
              <a:buChar char="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altLang="ru-RU" sz="2000" b="1">
                <a:solidFill>
                  <a:srgbClr val="FF0000"/>
                </a:solidFill>
                <a:latin typeface="Calibri" charset="0"/>
              </a:rPr>
              <a:t>Аналіз препаратів. </a:t>
            </a:r>
            <a:r>
              <a:rPr lang="ru-RU" altLang="ru-RU" sz="2000" b="1">
                <a:solidFill>
                  <a:srgbClr val="000000"/>
                </a:solidFill>
                <a:latin typeface="Calibri" charset="0"/>
              </a:rPr>
              <a:t>В 5-ти різних місцях препарату вивчають </a:t>
            </a:r>
            <a:r>
              <a:rPr lang="ru-RU" altLang="ru-RU" sz="2000" b="1" i="1">
                <a:solidFill>
                  <a:srgbClr val="FF0000"/>
                </a:solidFill>
                <a:latin typeface="Calibri" charset="0"/>
              </a:rPr>
              <a:t>200 лімфоцитів</a:t>
            </a:r>
            <a:r>
              <a:rPr lang="ru-RU" altLang="ru-RU" sz="2000" b="1">
                <a:solidFill>
                  <a:srgbClr val="000000"/>
                </a:solidFill>
                <a:latin typeface="Calibri" charset="0"/>
              </a:rPr>
              <a:t>, класифікуючи їх по здатності утворювати спонтанні розетки з ЕБ (Т-лімфоцити), а серед останніх враховують авідність по кількості ЕБ, що прикріплялися. </a:t>
            </a:r>
          </a:p>
          <a:p>
            <a:pPr marL="214313" indent="-212725" algn="just" eaLnBrk="1">
              <a:buClr>
                <a:srgbClr val="7030A0"/>
              </a:buClr>
              <a:buSzPct val="100000"/>
              <a:buFont typeface="Wingdings" charset="2"/>
              <a:buChar char="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altLang="ru-RU" sz="2000" b="1">
                <a:solidFill>
                  <a:srgbClr val="7030A0"/>
                </a:solidFill>
                <a:latin typeface="Calibri" charset="0"/>
              </a:rPr>
              <a:t>Обчислюють:</a:t>
            </a:r>
          </a:p>
          <a:p>
            <a:pPr marL="214313" indent="-212725" algn="just" eaLnBrk="1"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altLang="ru-RU" sz="2000" b="1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ru-RU" altLang="ru-RU" sz="2000" b="1" i="1">
                <a:solidFill>
                  <a:srgbClr val="000000"/>
                </a:solidFill>
                <a:latin typeface="Calibri" charset="0"/>
              </a:rPr>
              <a:t>відносну і абсолютну кількість Е-РУК </a:t>
            </a:r>
            <a:r>
              <a:rPr lang="ru-RU" altLang="ru-RU" sz="2000" b="1">
                <a:solidFill>
                  <a:srgbClr val="000000"/>
                </a:solidFill>
                <a:latin typeface="Calibri" charset="0"/>
              </a:rPr>
              <a:t>як при загальноклінічному методі;</a:t>
            </a:r>
          </a:p>
          <a:p>
            <a:pPr marL="214313" indent="-212725" algn="just" eaLnBrk="1"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altLang="ru-RU" sz="2000" b="1" i="1">
                <a:solidFill>
                  <a:srgbClr val="000000"/>
                </a:solidFill>
                <a:latin typeface="Calibri" charset="0"/>
              </a:rPr>
              <a:t>абсолютну і відносну кількість високоавідних активованих Т-лімфоцитів</a:t>
            </a:r>
            <a:r>
              <a:rPr lang="ru-RU" altLang="ru-RU" sz="2000" b="1">
                <a:solidFill>
                  <a:srgbClr val="000000"/>
                </a:solidFill>
                <a:latin typeface="Calibri" charset="0"/>
              </a:rPr>
              <a:t>, що відносяться до </a:t>
            </a:r>
            <a:r>
              <a:rPr lang="ru-RU" altLang="ru-RU" sz="2000" b="1">
                <a:solidFill>
                  <a:srgbClr val="FF0000"/>
                </a:solidFill>
                <a:latin typeface="Calibri" charset="0"/>
              </a:rPr>
              <a:t>КЛ≥8 ЕБ.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Окрім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молекул рецепторного комплексу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поверхні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В-клітин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експресуються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молекули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гістосумісності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MHC II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оскільки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В-лімфоцити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антиген-презентуючими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клітинами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В-лімфоцити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складаються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декількох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субпопуляцій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 В1-лімфоцити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попередники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плазмоцитів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несуть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мембрані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диференційований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антиген CD5+,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синтезують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IgM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після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контакту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антигеном без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взаємодії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Т-лімфоцитами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 В2-лімфоцити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попередники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плазмоцитів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проходять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диференціювання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кістковому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мозку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стовбурової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попередників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В-лімфоцитів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впливом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ростових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чинників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інтерлейкінів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(IL-1, 4, 6),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синтезують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імуноглобуліни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усіх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після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контакту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антигеном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відповідь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взаємодію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Т-хелперами.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забезпечують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гуморальний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імунітет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розпізнаються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Т-хелперами;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 В3-лімфоцити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К-клітини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В-кілери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вбивають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клітини-антигени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покриті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Відносяться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великих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гранулярних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лімфоцитів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здатних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розпізнавати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(як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T-клітини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зміни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клітинної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поверхні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виникають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злоякісному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переродженні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вірусній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інфекції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Крім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того,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відміну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цитотоксичних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T-лімфоцитів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вони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ефективно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розпізнають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поверхня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молекул MHC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частково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втратила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В-супресори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гальмують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Т-хелперів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В-лімфоцити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пам'яті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зберігають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пам'ять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активно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синтезують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певні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імуноглобуліни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повторній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зустрічі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антигеном.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Особливістю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В-лімфоцитів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вони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спеціалізуються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конкретних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антигенах.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В-лімфоцитів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антигеном,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зустрічається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уперше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утворюються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плазмоцити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виділяють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цього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антигену.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Утворюються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клони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В-лімфоцитів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відповідальні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конкретним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антигеном.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повторній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розмножуються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синтезують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тільки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В-лімфоцити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точніше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плазмоцити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спрямовані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цього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антигену.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клони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В-лімфоцитів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беруть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участь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В-лімфоцити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безпосередньо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приймають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участь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боротьбі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антигенами.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впливом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стимулів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фагоцитів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Т-хелперів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вони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трансформуються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плазмоцити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синтезують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антитіла-імуноглобуліни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знешкоджують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88" y="654050"/>
            <a:ext cx="8856662" cy="2136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7827" name="Rectangle 2"/>
          <p:cNvSpPr>
            <a:spLocks noChangeArrowheads="1"/>
          </p:cNvSpPr>
          <p:nvPr/>
        </p:nvSpPr>
        <p:spPr bwMode="auto">
          <a:xfrm>
            <a:off x="285750" y="3071813"/>
            <a:ext cx="8570913" cy="3748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just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i="1" u="sng">
                <a:solidFill>
                  <a:srgbClr val="000000"/>
                </a:solidFill>
                <a:latin typeface="Calibri" charset="0"/>
              </a:rPr>
              <a:t>Мікропрепарати (не забарвлені) розеткоутворюючих лімфоцитів: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 algn="just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а — лімфоцит з фіксованими на його поверхні трьома еритроцитами; </a:t>
            </a:r>
          </a:p>
          <a:p>
            <a:pPr algn="just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б — лімфоцит з фіксованими на його поверхні еритроцитами, що утворюють віночок; </a:t>
            </a:r>
          </a:p>
          <a:p>
            <a:pPr algn="just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в — лімфоцит, повністю оточений еритроцитами, які утворюють так звану морулу; </a:t>
            </a:r>
          </a:p>
          <a:p>
            <a:pPr algn="just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1 — лімфоцит; </a:t>
            </a:r>
          </a:p>
          <a:p>
            <a:pPr algn="just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2 — еритроцити.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609600"/>
            <a:ext cx="8869363" cy="392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9875" name="Rectangle 2"/>
          <p:cNvSpPr>
            <a:spLocks noChangeArrowheads="1"/>
          </p:cNvSpPr>
          <p:nvPr/>
        </p:nvSpPr>
        <p:spPr bwMode="auto">
          <a:xfrm>
            <a:off x="3419475" y="5256213"/>
            <a:ext cx="2339975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>
                <a:solidFill>
                  <a:srgbClr val="000000"/>
                </a:solidFill>
              </a:rPr>
              <a:t>ПРИКЛАДИ МОРУЛ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571500" y="357188"/>
            <a:ext cx="8070850" cy="557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15900" indent="-212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buSzPct val="100000"/>
              <a:defRPr/>
            </a:pPr>
            <a:r>
              <a:rPr lang="ru-RU" altLang="ru-RU" sz="2400" b="1" i="1" smtClean="0">
                <a:latin typeface="Calibri" panose="020F0502020204030204" pitchFamily="34" charset="0"/>
                <a:cs typeface="DejaVu Sans" charset="0"/>
              </a:rPr>
              <a:t>Із застосуванням ЕТС:</a:t>
            </a:r>
          </a:p>
          <a:p>
            <a:pPr marL="214313" algn="just" eaLnBrk="1">
              <a:buClr>
                <a:srgbClr val="7030A0"/>
              </a:buClr>
              <a:buSzPct val="100000"/>
              <a:buFont typeface="StarSymbol" charset="0"/>
              <a:buChar char="-"/>
              <a:defRPr/>
            </a:pPr>
            <a:r>
              <a:rPr lang="ru-RU" altLang="ru-RU" sz="2400" b="1" smtClean="0">
                <a:solidFill>
                  <a:srgbClr val="7030A0"/>
                </a:solidFill>
                <a:latin typeface="Calibri" panose="020F0502020204030204" pitchFamily="34" charset="0"/>
                <a:cs typeface="DejaVu Sans" charset="0"/>
              </a:rPr>
              <a:t>показники Е-РУК </a:t>
            </a: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у здорових донорів: </a:t>
            </a:r>
          </a:p>
          <a:p>
            <a:pPr algn="just" eaLnBrk="1">
              <a:buSzPct val="100000"/>
              <a:defRPr/>
            </a:pPr>
            <a:r>
              <a:rPr lang="ru-RU" altLang="ru-RU" sz="2400" b="1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62,2±3,6% (55-75%)</a:t>
            </a: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; </a:t>
            </a:r>
            <a:r>
              <a:rPr lang="ru-RU" altLang="ru-RU" sz="2400" b="1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1,04±0,17 x 10</a:t>
            </a:r>
            <a:r>
              <a:rPr lang="ru-RU" altLang="ru-RU" sz="2400" b="1" baseline="30000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9</a:t>
            </a:r>
            <a:r>
              <a:rPr lang="ru-RU" altLang="ru-RU" sz="2400" b="1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 (0,8-1,25 x 10</a:t>
            </a:r>
            <a:r>
              <a:rPr lang="ru-RU" altLang="ru-RU" sz="2400" b="1" baseline="30000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9</a:t>
            </a:r>
            <a:r>
              <a:rPr lang="ru-RU" altLang="ru-RU" sz="2400" b="1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 од./л)</a:t>
            </a: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; </a:t>
            </a:r>
          </a:p>
          <a:p>
            <a:pPr marL="214313" algn="just" eaLnBrk="1">
              <a:buClr>
                <a:srgbClr val="7030A0"/>
              </a:buClr>
              <a:buSzPct val="100000"/>
              <a:buFont typeface="StarSymbol" charset="0"/>
              <a:buChar char="-"/>
              <a:defRPr/>
            </a:pPr>
            <a:r>
              <a:rPr lang="ru-RU" altLang="ru-RU" sz="2400" b="1" smtClean="0">
                <a:solidFill>
                  <a:srgbClr val="7030A0"/>
                </a:solidFill>
                <a:latin typeface="Calibri" panose="020F0502020204030204" pitchFamily="34" charset="0"/>
                <a:cs typeface="DejaVu Sans" charset="0"/>
              </a:rPr>
              <a:t>високоавідних активованих Е-РУК: </a:t>
            </a:r>
          </a:p>
          <a:p>
            <a:pPr algn="just" eaLnBrk="1">
              <a:buSzPct val="100000"/>
              <a:defRPr/>
            </a:pPr>
            <a:r>
              <a:rPr lang="ru-RU" altLang="ru-RU" sz="2400" b="1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27,8+2,1%</a:t>
            </a: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; </a:t>
            </a:r>
            <a:r>
              <a:rPr lang="ru-RU" altLang="ru-RU" sz="2400" b="1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0,46±0,04 x 10</a:t>
            </a:r>
            <a:r>
              <a:rPr lang="ru-RU" altLang="ru-RU" sz="2400" b="1" baseline="30000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9</a:t>
            </a:r>
            <a:r>
              <a:rPr lang="ru-RU" altLang="ru-RU" sz="2400" b="1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 од./л (0,3-0,52 x 10</a:t>
            </a:r>
            <a:r>
              <a:rPr lang="ru-RU" altLang="ru-RU" sz="2400" b="1" baseline="30000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9</a:t>
            </a:r>
            <a:r>
              <a:rPr lang="ru-RU" altLang="ru-RU" sz="2400" b="1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 од/л)</a:t>
            </a: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. </a:t>
            </a:r>
          </a:p>
          <a:p>
            <a:pPr algn="just" eaLnBrk="1">
              <a:buSzPct val="100000"/>
              <a:defRPr/>
            </a:pPr>
            <a:endParaRPr lang="ru-RU" altLang="ru-RU" sz="2400" smtClean="0">
              <a:cs typeface="DejaVu Sans" charset="0"/>
            </a:endParaRPr>
          </a:p>
          <a:p>
            <a:pPr algn="just" eaLnBrk="1">
              <a:buSzPct val="100000"/>
              <a:defRPr/>
            </a:pPr>
            <a:r>
              <a:rPr lang="ru-RU" altLang="ru-RU" sz="2400" b="1" i="1" smtClean="0">
                <a:latin typeface="Calibri" panose="020F0502020204030204" pitchFamily="34" charset="0"/>
                <a:cs typeface="DejaVu Sans" charset="0"/>
              </a:rPr>
              <a:t>Із застосуванням моноклональних антитіл (МКАТ) </a:t>
            </a: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для визначення кількості Т- і В-лімфоцитів та їх субпопуляцій, авідний розетковий метод з ЕБ та інші розеткові методи не повинні втратити своєї клінічної значущості, оскільки відображають функціональний стан типу "рецептор-ліганд" клітинної структури, що вивчається. </a:t>
            </a:r>
          </a:p>
          <a:p>
            <a:pPr algn="just" eaLnBrk="1">
              <a:buSzPct val="100000"/>
              <a:defRPr/>
            </a:pPr>
            <a:endParaRPr lang="ru-RU" altLang="ru-RU" sz="2400" smtClean="0">
              <a:cs typeface="DejaVu Sans" charset="0"/>
            </a:endParaRPr>
          </a:p>
          <a:p>
            <a:pPr algn="just" eaLnBrk="1">
              <a:buSzPct val="100000"/>
              <a:defRPr/>
            </a:pP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МКАТ тестують клітини по одному з епітопів даної структури, часто не пов'язаного з її активним центром.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ChangeArrowheads="1"/>
          </p:cNvSpPr>
          <p:nvPr/>
        </p:nvSpPr>
        <p:spPr bwMode="auto">
          <a:xfrm>
            <a:off x="285750" y="285750"/>
            <a:ext cx="8642350" cy="6308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marL="214313" indent="-212725" algn="just" eaLnBrk="1"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Разом з тим, показано, що в процесі синтезу ферментних або рецепторних структур, у тому числі й антиген-розпізнаючих, в їх активних центрах виникають </a:t>
            </a:r>
            <a:r>
              <a:rPr lang="ru-RU" altLang="ru-RU" sz="2400" b="1">
                <a:solidFill>
                  <a:srgbClr val="FF0000"/>
                </a:solidFill>
                <a:latin typeface="Calibri" charset="0"/>
              </a:rPr>
              <a:t>дефекти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, перешкоджаючі скріпленню з їх специфічними лігандами. </a:t>
            </a:r>
          </a:p>
          <a:p>
            <a:pPr marL="214313" indent="-212725" algn="just" eaLnBrk="1"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Наприклад, даний механізм лежить в основі синтезу </a:t>
            </a:r>
            <a:r>
              <a:rPr lang="ru-RU" altLang="ru-RU" sz="2400" b="1" i="1">
                <a:solidFill>
                  <a:srgbClr val="000000"/>
                </a:solidFill>
                <a:latin typeface="Calibri" charset="0"/>
              </a:rPr>
              <a:t>неспецифічних імуноглобулінів, кількість яких значно перевершує утворення специфічних антитіл при гуморальній реакції на будь-який антиген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. </a:t>
            </a:r>
          </a:p>
          <a:p>
            <a:pPr marL="214313" indent="-212725" algn="just" eaLnBrk="1"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Тому в клінічній практиці часто має місце зміна функціональних показників лімфоцитів при незмінній їх кількості. Так, були виявлені (М. М. Літвінова і ін.) </a:t>
            </a:r>
            <a:r>
              <a:rPr lang="ru-RU" altLang="ru-RU" sz="2400" b="1" i="1">
                <a:solidFill>
                  <a:srgbClr val="000000"/>
                </a:solidFill>
                <a:latin typeface="Calibri" charset="0"/>
              </a:rPr>
              <a:t>порушення СD3- і СD2-залежних шляхів активації Т-лімфоцитів при імунодефіцитних станах у дітей при нормальній частоті в крові СD3- і СD2-лімфоцитів: 73 і 60% відповідно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. Отже, при оптимальній постановці розеткових методів аналізу лімфоцитів і за допомогою МКАТ, вони взаємно доповнюють один одного.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214313" y="214313"/>
            <a:ext cx="8570912" cy="615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15900" indent="-2143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buSzPct val="100000"/>
              <a:defRPr/>
            </a:pPr>
            <a:r>
              <a:rPr lang="ru-RU" altLang="ru-RU" sz="2600" b="1" smtClean="0">
                <a:solidFill>
                  <a:srgbClr val="0070C0"/>
                </a:solidFill>
                <a:latin typeface="Calibri" panose="020F0502020204030204" pitchFamily="34" charset="0"/>
                <a:cs typeface="DejaVu Sans" charset="0"/>
              </a:rPr>
              <a:t>ЗАВДАННЯ 8. Визначення кількості основних популяцій та субпопуляцій лімфоцитів за допомогою реакції розеткоутворювання з еритроцитами барана, вкритими специфічними моноклональними антитілами проти CD-структур лімфоцитів. </a:t>
            </a:r>
          </a:p>
          <a:p>
            <a:pPr algn="just" eaLnBrk="1">
              <a:buSzPct val="100000"/>
              <a:defRPr/>
            </a:pPr>
            <a:r>
              <a:rPr lang="ru-RU" altLang="ru-RU" sz="2800" b="1" i="1" smtClean="0">
                <a:solidFill>
                  <a:srgbClr val="7030A0"/>
                </a:solidFill>
                <a:latin typeface="Calibri" panose="020F0502020204030204" pitchFamily="34" charset="0"/>
                <a:cs typeface="DejaVu Sans" charset="0"/>
              </a:rPr>
              <a:t>Принцип методу.  </a:t>
            </a: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Принцип методу оснований на визначенні </a:t>
            </a:r>
            <a:r>
              <a:rPr lang="ru-RU" altLang="ru-RU" sz="2400" b="1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субпопуляцій Т- і В-лімфоцитів</a:t>
            </a: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 за допомогою </a:t>
            </a:r>
            <a:r>
              <a:rPr lang="ru-RU" altLang="ru-RU" sz="2400" b="1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реакції розеткоутворювання з еритроцитами, на яких адсорбовані моноклональні антитіла </a:t>
            </a: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проти рецепторів:</a:t>
            </a:r>
          </a:p>
          <a:p>
            <a:pPr marL="214313" indent="-212725" algn="just" eaLnBrk="1">
              <a:buClr>
                <a:srgbClr val="FF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400" b="1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CD3</a:t>
            </a: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 (Т-лімфоцити), </a:t>
            </a:r>
          </a:p>
          <a:p>
            <a:pPr marL="214313" indent="-212725" algn="just" eaLnBrk="1">
              <a:buClr>
                <a:srgbClr val="FF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400" b="1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CD4 </a:t>
            </a: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(маркер Т-хелперів), </a:t>
            </a:r>
          </a:p>
          <a:p>
            <a:pPr marL="214313" indent="-212725" algn="just" eaLnBrk="1">
              <a:buClr>
                <a:srgbClr val="FF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400" b="1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CD8</a:t>
            </a: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 (маркер Т-супресорів і цитотоксичних лімфоцитів), </a:t>
            </a:r>
          </a:p>
          <a:p>
            <a:pPr marL="214313" indent="-212725" algn="just" eaLnBrk="1">
              <a:buClr>
                <a:srgbClr val="FF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400" b="1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CD19 </a:t>
            </a: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або </a:t>
            </a:r>
            <a:r>
              <a:rPr lang="ru-RU" altLang="ru-RU" sz="2400" b="1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CD22</a:t>
            </a: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 (В-лімфоцити), </a:t>
            </a:r>
          </a:p>
          <a:p>
            <a:pPr marL="214313" indent="-212725" algn="just" eaLnBrk="1">
              <a:buClr>
                <a:srgbClr val="FF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400" b="1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CD16</a:t>
            </a: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 (НК-натуральні кілери). </a:t>
            </a:r>
          </a:p>
          <a:p>
            <a:pPr algn="just" eaLnBrk="1">
              <a:buSzPct val="100000"/>
              <a:defRPr/>
            </a:pP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Облік результатів дослідження проводять у світловому мікроскопі з імерсійною системою.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5" y="438150"/>
            <a:ext cx="756285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360363"/>
            <a:ext cx="8521700" cy="6046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ChangeArrowheads="1"/>
          </p:cNvSpPr>
          <p:nvPr/>
        </p:nvSpPr>
        <p:spPr bwMode="auto">
          <a:xfrm>
            <a:off x="360363" y="360363"/>
            <a:ext cx="8423275" cy="609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600" b="1">
                <a:solidFill>
                  <a:srgbClr val="000000"/>
                </a:solidFill>
              </a:rPr>
              <a:t>Еритроцитарні діагностикуми (ТОВ «ГРАНУМ»):</a:t>
            </a:r>
          </a:p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200" b="1">
                <a:solidFill>
                  <a:srgbClr val="000000"/>
                </a:solidFill>
              </a:rPr>
              <a:t>• </a:t>
            </a:r>
            <a:r>
              <a:rPr lang="ru-RU" altLang="ru-RU" sz="2000" b="1" i="1">
                <a:solidFill>
                  <a:srgbClr val="000000"/>
                </a:solidFill>
              </a:rPr>
              <a:t>фенотипування за допомогою моноклональних антитіл;</a:t>
            </a:r>
          </a:p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i="1">
                <a:solidFill>
                  <a:srgbClr val="000000"/>
                </a:solidFill>
              </a:rPr>
              <a:t>• готові до використання;</a:t>
            </a:r>
          </a:p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i="1">
                <a:solidFill>
                  <a:srgbClr val="000000"/>
                </a:solidFill>
              </a:rPr>
              <a:t>• висока специфічність;</a:t>
            </a:r>
          </a:p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i="1">
                <a:solidFill>
                  <a:srgbClr val="000000"/>
                </a:solidFill>
              </a:rPr>
              <a:t>• облік результатів на світловому мікроскопі;</a:t>
            </a:r>
          </a:p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i="1">
                <a:solidFill>
                  <a:srgbClr val="000000"/>
                </a:solidFill>
              </a:rPr>
              <a:t>• досліджуваний матеріал - лімфоцити, виділені на градієнті щільності;</a:t>
            </a:r>
          </a:p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i="1">
                <a:solidFill>
                  <a:srgbClr val="000000"/>
                </a:solidFill>
              </a:rPr>
              <a:t>• прості і зручні в роботі.</a:t>
            </a:r>
          </a:p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>
              <a:solidFill>
                <a:srgbClr val="000000"/>
              </a:solidFill>
            </a:endParaRPr>
          </a:p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>
              <a:solidFill>
                <a:srgbClr val="000000"/>
              </a:solidFill>
            </a:endParaRPr>
          </a:p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600" b="1">
                <a:solidFill>
                  <a:srgbClr val="000000"/>
                </a:solidFill>
              </a:rPr>
              <a:t>Діагностикум використовують при:</a:t>
            </a:r>
          </a:p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i="1">
                <a:solidFill>
                  <a:srgbClr val="000000"/>
                </a:solidFill>
              </a:rPr>
              <a:t>•</a:t>
            </a:r>
            <a:r>
              <a:rPr lang="ru-RU" altLang="ru-RU" sz="2000" b="1" i="1">
                <a:solidFill>
                  <a:srgbClr val="000000"/>
                </a:solidFill>
              </a:rPr>
              <a:t> всіх видах іммунопатологіі, аутоімунних захворюваннях;</a:t>
            </a:r>
          </a:p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i="1">
                <a:solidFill>
                  <a:srgbClr val="000000"/>
                </a:solidFill>
              </a:rPr>
              <a:t>• вторинних імунодефіцитних станах різного ґенезу;</a:t>
            </a:r>
          </a:p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i="1">
                <a:solidFill>
                  <a:srgbClr val="000000"/>
                </a:solidFill>
              </a:rPr>
              <a:t>• хронічних запальних інфекціях;</a:t>
            </a:r>
          </a:p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i="1">
                <a:solidFill>
                  <a:srgbClr val="000000"/>
                </a:solidFill>
              </a:rPr>
              <a:t>• частих простудних захворюваннях;</a:t>
            </a:r>
          </a:p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i="1">
                <a:solidFill>
                  <a:srgbClr val="000000"/>
                </a:solidFill>
              </a:rPr>
              <a:t>• імунологічному моніторингу населення, яке проживає в екопатологіческіх регіонах;</a:t>
            </a:r>
          </a:p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i="1">
                <a:solidFill>
                  <a:srgbClr val="000000"/>
                </a:solidFill>
              </a:rPr>
              <a:t>• контроль за імунотерапії хворих.</a:t>
            </a:r>
          </a:p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i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>
            <a:spLocks noChangeArrowheads="1"/>
          </p:cNvSpPr>
          <p:nvPr/>
        </p:nvSpPr>
        <p:spPr bwMode="auto">
          <a:xfrm>
            <a:off x="360363" y="406400"/>
            <a:ext cx="8566150" cy="6494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marL="214313" indent="-212725" eaLnBrk="1"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altLang="ru-RU" sz="2000" b="1">
                <a:solidFill>
                  <a:srgbClr val="000000"/>
                </a:solidFill>
              </a:rPr>
              <a:t>Принцип методу заснований на визначенні субпопуляцій Т- і В-лімфоцитів за допомогою реакції розеткоутворення з еритроцитами, на котор их адсорбції моноклональні антитіла проти рецепторів СД3 (Т-лімфоцити), СД4 (Т-хелпери), СД8 (Т-супрес з ори), СД19 або СД22 (В-лімфоцити), СД16 (натуральні кілери).</a:t>
            </a:r>
          </a:p>
          <a:p>
            <a:pPr marL="214313" indent="-212725" eaLnBrk="1"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altLang="ru-RU" sz="2000" b="1">
                <a:solidFill>
                  <a:srgbClr val="000000"/>
                </a:solidFill>
              </a:rPr>
              <a:t>Облік результатів дослідження проводять в світловому мікроскопі з іммерціонной системою.</a:t>
            </a:r>
          </a:p>
          <a:p>
            <a:pPr marL="214313" indent="-212725" eaLnBrk="1"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altLang="ru-RU" sz="2000" b="1">
                <a:solidFill>
                  <a:srgbClr val="000000"/>
                </a:solidFill>
              </a:rPr>
              <a:t>Час проведення аналізу: 1ч 40 хв</a:t>
            </a:r>
          </a:p>
          <a:p>
            <a:pPr marL="214313" indent="-212725" algn="ctr" eaLnBrk="1">
              <a:buSzPct val="10000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endParaRPr lang="ru-RU" altLang="ru-RU" sz="2000">
              <a:solidFill>
                <a:srgbClr val="000000"/>
              </a:solidFill>
            </a:endParaRPr>
          </a:p>
          <a:p>
            <a:pPr marL="214313" indent="-212725" algn="ctr" eaLnBrk="1"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altLang="ru-RU" sz="2000" b="1">
                <a:solidFill>
                  <a:srgbClr val="000000"/>
                </a:solidFill>
              </a:rPr>
              <a:t>різновиди:</a:t>
            </a:r>
          </a:p>
          <a:p>
            <a:pPr marL="214313" indent="-212725" eaLnBrk="1"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altLang="ru-RU" sz="2000" b="1">
                <a:solidFill>
                  <a:srgbClr val="000000"/>
                </a:solidFill>
              </a:rPr>
              <a:t>1) Анти-СД3 Діагностикум для виявлення популяцій Т-лімфоцитів в крові людини - 50 досліджень</a:t>
            </a:r>
          </a:p>
          <a:p>
            <a:pPr marL="214313" indent="-212725" eaLnBrk="1"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altLang="ru-RU" sz="2000" b="1">
                <a:solidFill>
                  <a:srgbClr val="000000"/>
                </a:solidFill>
              </a:rPr>
              <a:t>2) Анти-СД4 Діагностикум для виявлення субпопуляцій Т-хелперів в крові людини - 50 досліджень</a:t>
            </a:r>
          </a:p>
          <a:p>
            <a:pPr marL="214313" indent="-212725" eaLnBrk="1"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altLang="ru-RU" sz="2000" b="1">
                <a:solidFill>
                  <a:srgbClr val="000000"/>
                </a:solidFill>
              </a:rPr>
              <a:t>3) Анти-СД8 Діагностикум для виявлення популяцій Т-супресорів в крові людини - 50 досліджень</a:t>
            </a:r>
          </a:p>
          <a:p>
            <a:pPr marL="214313" indent="-212725" eaLnBrk="1"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altLang="ru-RU" sz="2000" b="1">
                <a:solidFill>
                  <a:srgbClr val="000000"/>
                </a:solidFill>
              </a:rPr>
              <a:t>4) Анти-СД22 Діагностикум для виявлення популяцій В-лімфоцитів в крові людини - 50 досліджень</a:t>
            </a:r>
          </a:p>
          <a:p>
            <a:pPr marL="214313" indent="-212725" eaLnBrk="1"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altLang="ru-RU" sz="2000" b="1">
                <a:solidFill>
                  <a:srgbClr val="000000"/>
                </a:solidFill>
              </a:rPr>
              <a:t>5) Анти-СД16 Діагностикум для виявлення популяцій природних кілерів в крові людини-50 досліджень.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3288" y="987425"/>
            <a:ext cx="7337425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Т-лімфоцити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отримали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свою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назву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зв'язку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диференціюванням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тимусі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функціями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Т-лімфоцитів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розрізняють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ефекторні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(CD8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цитотоксичні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лімфоцити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CTL,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T-кілери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регуляторні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(CD4+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Т-хелпери-Th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субпопуляції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Т-хелпери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стимулюють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проліферацію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диференціювання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цитотоксичних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лімфоцитів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В-клітин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утворення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Тобто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Т-хелпери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хелперну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стимулюють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В-лімфоцити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імуноглобулінів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індукторну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стимулюють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проліферацію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диференціювання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цитотоксичних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лімфоцитів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відповідають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проліферацією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продукцією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лімфокінів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Існує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субпопуляції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CD4+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Т-хелперів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Т-хелпери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відмінностей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антигенною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структурою,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розрізняються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набором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профілем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цитокінів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вони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здатні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синтезувати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відповідь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стимуляцію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цього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профілю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залежить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двох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відповіді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буде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реалізований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клітинний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гуморальний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Т-хелпери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типу (Th1)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активаторами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клітинного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імунітету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натуральних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кілерів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наївна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Т-клітина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розпізнає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антиген,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презентується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макрофагом, то вона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трансформується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T-хелпер 1 типу.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клітині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з’являються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маркери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диференціювання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CD25 та CD45RB.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таких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посилення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макрофагів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спрямованої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знищення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захопленого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антигену,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приведення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імуногенну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форму.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Продукуючи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інтерлейкіни-2, 3, 12,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ІФН-γ 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ФНП-β,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ГМ-КСФ, вони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викликають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активацію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цитотоксичних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Т-лімфоцитів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натуральних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кілерів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макрофагів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Т-ефектори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гіперчутливості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уповільненого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типу.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забезпечують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імунітет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вірусів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внутріклітинних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бактерій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онкогенних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Th1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пригнічує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інтерлейкін-10.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Т-хелпери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типу (Th2)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відповідають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кооперацію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В-клітинами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Т-клітина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розпізнає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антиген,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розміщений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поверхні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В-лімфоцитів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розпізнавання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сигналом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трансформації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Т-хелпери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типу,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забезпечують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посилення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клітині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являються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маркери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диференціювання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CD25 та CD45RB.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Продукуючи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інтерлейкіни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4, 5, 6, 10 та 13, вони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гуморальну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відповідь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В-лімфоцити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алергічне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запалення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Стимулюючи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продукцію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плазматичними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клітинами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імуноглобулінів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IgM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IgG4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Th2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забезпечують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імунітет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звичайних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позаклітинних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бактерій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токсинів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Активація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еозинофілів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тучних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стимуляція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синтезу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імуноглобуліну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алергії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Th2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пригнічує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ІФН-γ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285750" y="285750"/>
            <a:ext cx="8428038" cy="630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457200" indent="-454025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buSzPct val="100000"/>
              <a:defRPr/>
            </a:pPr>
            <a:r>
              <a:rPr lang="ru-RU" altLang="ru-RU" sz="2400" b="1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Склад набору: </a:t>
            </a:r>
          </a:p>
          <a:p>
            <a:pPr indent="-455613" algn="just" eaLnBrk="1"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  <a:defRPr/>
            </a:pP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Діагностикум еритроцитарний 1 фл. </a:t>
            </a:r>
          </a:p>
          <a:p>
            <a:pPr indent="-455613" algn="just" eaLnBrk="1"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  <a:defRPr/>
            </a:pP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Інструкція з використання. </a:t>
            </a:r>
          </a:p>
          <a:p>
            <a:pPr indent="-455613" algn="just" eaLnBrk="1"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  <a:defRPr/>
            </a:pP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Паспорт. </a:t>
            </a:r>
          </a:p>
          <a:p>
            <a:pPr indent="-452438" algn="ctr" eaLnBrk="1">
              <a:buSzPct val="100000"/>
              <a:defRPr/>
            </a:pPr>
            <a:r>
              <a:rPr lang="ru-RU" altLang="ru-RU" sz="2400" b="1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Перелік необхідного устаткування: </a:t>
            </a:r>
          </a:p>
          <a:p>
            <a:pPr indent="-455613" algn="just" eaLnBrk="1"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  <a:defRPr/>
            </a:pP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Центрифуга. </a:t>
            </a:r>
          </a:p>
          <a:p>
            <a:pPr indent="-455613" algn="just" eaLnBrk="1"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  <a:defRPr/>
            </a:pP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Пробірки (10 мл). </a:t>
            </a:r>
          </a:p>
          <a:p>
            <a:pPr indent="-455613" algn="just" eaLnBrk="1"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  <a:defRPr/>
            </a:pP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Термостат. </a:t>
            </a:r>
          </a:p>
          <a:p>
            <a:pPr indent="-455613" algn="just" eaLnBrk="1"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  <a:defRPr/>
            </a:pP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Холодильник. </a:t>
            </a:r>
          </a:p>
          <a:p>
            <a:pPr indent="-455613" algn="just" eaLnBrk="1"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  <a:defRPr/>
            </a:pP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Автоматичні дозатори (20-200 мкл). </a:t>
            </a:r>
          </a:p>
          <a:p>
            <a:pPr indent="-455613" algn="just" eaLnBrk="1"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  <a:defRPr/>
            </a:pP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Мікроскоп з імерсійною системою. </a:t>
            </a:r>
          </a:p>
          <a:p>
            <a:pPr indent="-455613" algn="just" eaLnBrk="1"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  <a:defRPr/>
            </a:pP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Предметне скло. </a:t>
            </a:r>
          </a:p>
          <a:p>
            <a:pPr indent="-452438" algn="ctr" eaLnBrk="1">
              <a:buSzPct val="100000"/>
              <a:defRPr/>
            </a:pPr>
            <a:r>
              <a:rPr lang="ru-RU" altLang="ru-RU" sz="2400" b="1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Додаткові реагенти. </a:t>
            </a:r>
          </a:p>
          <a:p>
            <a:pPr indent="-455613" algn="just" eaLnBrk="1"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  <a:defRPr/>
            </a:pP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Розчин градієнта густини d - 1,077. </a:t>
            </a:r>
          </a:p>
          <a:p>
            <a:pPr indent="-455613" algn="just" eaLnBrk="1"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  <a:defRPr/>
            </a:pP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Фізіологічний розчин або фосфатний буфер рН 7,2-7,4. </a:t>
            </a:r>
          </a:p>
          <a:p>
            <a:pPr indent="-455613" algn="just" eaLnBrk="1"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  <a:defRPr/>
            </a:pP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0,12% розчин глютарового альдегіду. </a:t>
            </a:r>
          </a:p>
          <a:p>
            <a:pPr indent="-455613" algn="just" eaLnBrk="1"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Фарба Романовського-Гімза.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214313" y="0"/>
            <a:ext cx="8713787" cy="661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14313" indent="-212725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buClr>
                <a:srgbClr val="FF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400" b="1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Одержання лейкосуспензії. </a:t>
            </a:r>
          </a:p>
          <a:p>
            <a:pPr algn="just" eaLnBrk="1">
              <a:buSzPct val="100000"/>
              <a:defRPr/>
            </a:pP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Кров беруть з вени в пробірку з гепарином (концентрація гепарину 200-250 Од/мл). Для даних реакцій досить 3 мл крові. </a:t>
            </a:r>
          </a:p>
          <a:p>
            <a:pPr algn="just" eaLnBrk="1">
              <a:buSzPct val="100000"/>
              <a:defRPr/>
            </a:pP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Мононуклеарну завись (лімфоцити) одержують на градієнті густини d - 1,077. </a:t>
            </a:r>
          </a:p>
          <a:p>
            <a:pPr algn="just" eaLnBrk="1">
              <a:buSzPct val="100000"/>
              <a:defRPr/>
            </a:pP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Відмити клітини 2-3 рази фізіологічним розчином або фосфатним буфером рН 7,2-7,4. Бажана концентрація клітин у зависі </a:t>
            </a:r>
            <a:r>
              <a:rPr lang="ru-RU" altLang="ru-RU" sz="2000" b="1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2х10</a:t>
            </a:r>
            <a:r>
              <a:rPr lang="ru-RU" altLang="ru-RU" sz="2000" b="1" baseline="30000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6</a:t>
            </a:r>
            <a:r>
              <a:rPr lang="ru-RU" altLang="ru-RU" sz="2000" b="1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/мл (20 клітин у великому квадраті камери Горяєва)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. </a:t>
            </a:r>
          </a:p>
          <a:p>
            <a:pPr algn="just" eaLnBrk="1">
              <a:buClr>
                <a:srgbClr val="7030A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000" b="1" smtClean="0">
                <a:solidFill>
                  <a:srgbClr val="7030A0"/>
                </a:solidFill>
                <a:latin typeface="Calibri" panose="020F0502020204030204" pitchFamily="34" charset="0"/>
                <a:cs typeface="DejaVu Sans" charset="0"/>
              </a:rPr>
              <a:t>Підготовка діагностикума. 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Погойдуванням флакона осад еритроцитів ресуспендують без піноутворення. Можливе ресуспендування стерильним шприцем ємністю 2 мл: голкою проколюють пробку, набирають завис і випускають у флакон кілька разів (без піноутворювання). Набирають шприцем кількість, необхідну для роботи (на одну пробу 0,05 мл) та переносять у стерильні пробірки. </a:t>
            </a:r>
          </a:p>
          <a:p>
            <a:pPr algn="ctr" eaLnBrk="1">
              <a:buSzPct val="100000"/>
              <a:defRPr/>
            </a:pPr>
            <a:r>
              <a:rPr lang="ru-RU" altLang="ru-RU" sz="2400" b="1" smtClean="0">
                <a:latin typeface="Calibri" panose="020F0502020204030204" pitchFamily="34" charset="0"/>
                <a:cs typeface="DejaVu Sans" charset="0"/>
              </a:rPr>
              <a:t>Проведення дослідження. </a:t>
            </a:r>
          </a:p>
          <a:p>
            <a:pPr marL="457200" indent="-455613" algn="just" eaLnBrk="1">
              <a:buClr>
                <a:srgbClr val="000000"/>
              </a:buClr>
              <a:buSzPct val="100000"/>
              <a:buFont typeface="Calibri" panose="020F0502020204030204" pitchFamily="34" charset="0"/>
              <a:buAutoNum type="arabicPeriod"/>
              <a:defRPr/>
            </a:pP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У пробірки вносять </a:t>
            </a:r>
            <a:r>
              <a:rPr lang="ru-RU" altLang="ru-RU" sz="2000" b="1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0,05 мл (50 мкл) CD-діагностикума 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і додають </a:t>
            </a:r>
            <a:r>
              <a:rPr lang="ru-RU" altLang="ru-RU" sz="2000" b="1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0,05 мл лімфозависі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. </a:t>
            </a:r>
          </a:p>
          <a:p>
            <a:pPr marL="457200" indent="-455613" algn="just" eaLnBrk="1">
              <a:buClr>
                <a:srgbClr val="FF0000"/>
              </a:buClr>
              <a:buSzPct val="100000"/>
              <a:buFont typeface="Calibri" panose="020F0502020204030204" pitchFamily="34" charset="0"/>
              <a:buAutoNum type="arabicPeriod"/>
              <a:defRPr/>
            </a:pPr>
            <a:r>
              <a:rPr lang="ru-RU" altLang="ru-RU" sz="2000" b="1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Інкубують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 суміш 40 хвилин при +37</a:t>
            </a:r>
            <a:r>
              <a:rPr lang="ru-RU" altLang="ru-RU" sz="2000" b="1" baseline="30000" smtClean="0">
                <a:latin typeface="Calibri" panose="020F0502020204030204" pitchFamily="34" charset="0"/>
                <a:cs typeface="DejaVu Sans" charset="0"/>
              </a:rPr>
              <a:t>0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С. </a:t>
            </a:r>
          </a:p>
          <a:p>
            <a:pPr marL="457200" indent="-455613" algn="just" eaLnBrk="1">
              <a:buClr>
                <a:srgbClr val="FF0000"/>
              </a:buClr>
              <a:buSzPct val="100000"/>
              <a:buFont typeface="Calibri" panose="020F0502020204030204" pitchFamily="34" charset="0"/>
              <a:buAutoNum type="arabicPeriod"/>
              <a:defRPr/>
            </a:pPr>
            <a:r>
              <a:rPr lang="ru-RU" altLang="ru-RU" sz="2000" b="1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Центрифугують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 при 1000 об./хв. протягом 5 хвилин. </a:t>
            </a:r>
          </a:p>
          <a:p>
            <a:pPr marL="457200" indent="-455613" algn="just" eaLnBrk="1">
              <a:buClr>
                <a:srgbClr val="000000"/>
              </a:buClr>
              <a:buSzPct val="100000"/>
              <a:buFont typeface="Calibri" panose="020F0502020204030204" pitchFamily="34" charset="0"/>
              <a:buAutoNum type="arabicPeriod"/>
              <a:defRPr/>
            </a:pP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Залишають на 1 годину у холодильнику </a:t>
            </a:r>
            <a:r>
              <a:rPr lang="ru-RU" altLang="ru-RU" sz="2000" b="1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при +4</a:t>
            </a:r>
            <a:r>
              <a:rPr lang="ru-RU" altLang="ru-RU" sz="2000" b="1" baseline="30000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0</a:t>
            </a:r>
            <a:r>
              <a:rPr lang="ru-RU" altLang="ru-RU" sz="2000" b="1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С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. </a:t>
            </a:r>
          </a:p>
          <a:p>
            <a:pPr marL="457200" indent="-455613" algn="just" eaLnBrk="1">
              <a:buClr>
                <a:srgbClr val="000000"/>
              </a:buClr>
              <a:buSzPct val="100000"/>
              <a:buFont typeface="Calibri" panose="020F0502020204030204" pitchFamily="34" charset="0"/>
              <a:buAutoNum type="arabicPeriod"/>
              <a:defRPr/>
            </a:pP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Відбирають надосадову рідину.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"/>
          <p:cNvSpPr>
            <a:spLocks noChangeArrowheads="1"/>
          </p:cNvSpPr>
          <p:nvPr/>
        </p:nvSpPr>
        <p:spPr bwMode="auto">
          <a:xfrm>
            <a:off x="285750" y="285750"/>
            <a:ext cx="8570913" cy="5942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marL="214313" indent="-212725" algn="just" eaLnBrk="1"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6. Додають до осаду </a:t>
            </a:r>
            <a:r>
              <a:rPr lang="ru-RU" altLang="ru-RU" sz="2400" b="1">
                <a:solidFill>
                  <a:srgbClr val="FF0000"/>
                </a:solidFill>
                <a:latin typeface="Calibri" charset="0"/>
              </a:rPr>
              <a:t>0,05 мл 0,12% розчину глютарового альдегіду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 й обережно ресуспендують (без утворювання піни!). Витримують 5-7 хвилин, знов обережно ресуспензують. </a:t>
            </a:r>
          </a:p>
          <a:p>
            <a:pPr marL="214313" indent="-212725" algn="just" eaLnBrk="1"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7. Розлять </a:t>
            </a:r>
            <a:r>
              <a:rPr lang="ru-RU" altLang="ru-RU" sz="2400" b="1">
                <a:solidFill>
                  <a:srgbClr val="FF0000"/>
                </a:solidFill>
                <a:latin typeface="Calibri" charset="0"/>
              </a:rPr>
              <a:t>мазок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 приблизно на 1 см2 площі знежиреного предметного скла. </a:t>
            </a:r>
          </a:p>
          <a:p>
            <a:pPr marL="214313" indent="-212725" algn="just" eaLnBrk="1"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8. </a:t>
            </a:r>
            <a:r>
              <a:rPr lang="ru-RU" altLang="ru-RU" sz="2400" b="1">
                <a:solidFill>
                  <a:srgbClr val="FF0000"/>
                </a:solidFill>
                <a:latin typeface="Calibri" charset="0"/>
              </a:rPr>
              <a:t>Висушують, фіксують спиртом і фарбують за Романовським-Гімза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. </a:t>
            </a:r>
          </a:p>
          <a:p>
            <a:pPr marL="214313" indent="-212725" algn="just" eaLnBrk="1"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9. За допомогою світлового мікроскопу з імерсійною системою підраховують </a:t>
            </a:r>
            <a:r>
              <a:rPr lang="ru-RU" altLang="ru-RU" sz="2400" b="1">
                <a:solidFill>
                  <a:srgbClr val="FF0000"/>
                </a:solidFill>
                <a:latin typeface="Calibri" charset="0"/>
              </a:rPr>
              <a:t>відсоток розеткоутворюючих лімфоцитів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, зв’язавших не менше 3-х еритроцитів із CD-діагностикумами на 200 клітин. </a:t>
            </a:r>
          </a:p>
          <a:p>
            <a:pPr marL="214313" indent="-212725" algn="just" eaLnBrk="1"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altLang="ru-RU" sz="2400" b="1" i="1">
                <a:solidFill>
                  <a:srgbClr val="000000"/>
                </a:solidFill>
                <a:latin typeface="Calibri" charset="0"/>
              </a:rPr>
              <a:t>Не враховувати гранулоцити, агрегати клітин, а також лімфоцити, що потрапили в агрегати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. </a:t>
            </a:r>
          </a:p>
          <a:p>
            <a:pPr marL="214313" indent="-212725" algn="just" eaLnBrk="1">
              <a:buClr>
                <a:srgbClr val="FF0000"/>
              </a:buClr>
              <a:buSzPct val="100000"/>
              <a:buFont typeface="Wingdings" charset="2"/>
              <a:buChar char="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altLang="ru-RU" sz="2400" b="1" i="1">
                <a:solidFill>
                  <a:srgbClr val="FF0000"/>
                </a:solidFill>
                <a:latin typeface="Calibri" charset="0"/>
              </a:rPr>
              <a:t>Примітка:</a:t>
            </a: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 можливо підраховувати розеткоутворюючі лімфоцити в нативному препараті в камері Горяєва.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214313" y="142875"/>
            <a:ext cx="87137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457200" indent="-454025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buSzPct val="100000"/>
              <a:defRPr/>
            </a:pPr>
            <a:r>
              <a:rPr lang="ru-RU" altLang="ru-RU" sz="2400" b="1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Оцінка результатів дослідження. </a:t>
            </a:r>
          </a:p>
          <a:p>
            <a:pPr indent="-455613" algn="just" eaLnBrk="1"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Відсоток </a:t>
            </a:r>
            <a:r>
              <a:rPr lang="ru-RU" altLang="ru-RU" sz="2400" b="1" i="1" smtClean="0">
                <a:solidFill>
                  <a:srgbClr val="7030A0"/>
                </a:solidFill>
                <a:latin typeface="Calibri" panose="020F0502020204030204" pitchFamily="34" charset="0"/>
                <a:cs typeface="DejaVu Sans" charset="0"/>
              </a:rPr>
              <a:t>Т-лімфоцитів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 дорівнює відсотку розеткоутворюючих лімфоцитів із </a:t>
            </a:r>
            <a:r>
              <a:rPr lang="ru-RU" altLang="ru-RU" sz="2000" b="1" smtClean="0">
                <a:solidFill>
                  <a:srgbClr val="7030A0"/>
                </a:solidFill>
                <a:latin typeface="Calibri" panose="020F0502020204030204" pitchFamily="34" charset="0"/>
                <a:cs typeface="DejaVu Sans" charset="0"/>
              </a:rPr>
              <a:t>CD3-діагностикумом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. Норма дорослих </a:t>
            </a:r>
            <a:r>
              <a:rPr lang="ru-RU" altLang="ru-RU" sz="2000" b="1" smtClean="0">
                <a:solidFill>
                  <a:srgbClr val="7030A0"/>
                </a:solidFill>
                <a:latin typeface="Calibri" panose="020F0502020204030204" pitchFamily="34" charset="0"/>
                <a:cs typeface="DejaVu Sans" charset="0"/>
              </a:rPr>
              <a:t>50-80%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 (середнє </a:t>
            </a:r>
            <a:r>
              <a:rPr lang="ru-RU" altLang="ru-RU" sz="2000" b="1" smtClean="0">
                <a:solidFill>
                  <a:srgbClr val="7030A0"/>
                </a:solidFill>
                <a:latin typeface="Calibri" panose="020F0502020204030204" pitchFamily="34" charset="0"/>
                <a:cs typeface="DejaVu Sans" charset="0"/>
              </a:rPr>
              <a:t>60±5%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); у дітей – </a:t>
            </a:r>
            <a:r>
              <a:rPr lang="ru-RU" altLang="ru-RU" sz="2000" b="1" smtClean="0">
                <a:solidFill>
                  <a:srgbClr val="7030A0"/>
                </a:solidFill>
                <a:latin typeface="Calibri" panose="020F0502020204030204" pitchFamily="34" charset="0"/>
                <a:cs typeface="DejaVu Sans" charset="0"/>
              </a:rPr>
              <a:t>47-76%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 (середнє </a:t>
            </a:r>
            <a:r>
              <a:rPr lang="ru-RU" altLang="ru-RU" sz="2000" b="1" smtClean="0">
                <a:solidFill>
                  <a:srgbClr val="7030A0"/>
                </a:solidFill>
                <a:latin typeface="Calibri" panose="020F0502020204030204" pitchFamily="34" charset="0"/>
                <a:cs typeface="DejaVu Sans" charset="0"/>
              </a:rPr>
              <a:t>55±4,8%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).</a:t>
            </a:r>
          </a:p>
          <a:p>
            <a:pPr indent="-452438" algn="just" eaLnBrk="1">
              <a:buSzPct val="100000"/>
              <a:defRPr/>
            </a:pP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        Абсолютна кількість у 1 мкл крові = А х У х С : 10 000, </a:t>
            </a:r>
          </a:p>
          <a:p>
            <a:pPr indent="-452438" algn="just" eaLnBrk="1">
              <a:buSzPct val="100000"/>
              <a:defRPr/>
            </a:pP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        де: А – кількість лейкоцитів у 1 мкл крові; У – відсоток лімфоцитів у формулі крові; С – відсоток розеткоутворюючих Т-лімфоцитів. </a:t>
            </a:r>
          </a:p>
          <a:p>
            <a:pPr indent="-455613" algn="just" eaLnBrk="1"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Відсоток </a:t>
            </a:r>
            <a:r>
              <a:rPr lang="ru-RU" altLang="ru-RU" sz="2400" b="1" i="1" smtClean="0">
                <a:solidFill>
                  <a:srgbClr val="7030A0"/>
                </a:solidFill>
                <a:latin typeface="Calibri" panose="020F0502020204030204" pitchFamily="34" charset="0"/>
                <a:cs typeface="DejaVu Sans" charset="0"/>
              </a:rPr>
              <a:t>Т-хелперів</a:t>
            </a:r>
            <a:r>
              <a:rPr lang="ru-RU" altLang="ru-RU" sz="2000" b="1" smtClean="0">
                <a:solidFill>
                  <a:srgbClr val="7030A0"/>
                </a:solidFill>
                <a:latin typeface="Calibri" panose="020F0502020204030204" pitchFamily="34" charset="0"/>
                <a:cs typeface="DejaVu Sans" charset="0"/>
              </a:rPr>
              <a:t> (Тх) 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дорівнює відсотку розеткоутворюючих лімфоцитів із </a:t>
            </a:r>
            <a:r>
              <a:rPr lang="ru-RU" altLang="ru-RU" sz="2000" b="1" smtClean="0">
                <a:solidFill>
                  <a:srgbClr val="7030A0"/>
                </a:solidFill>
                <a:latin typeface="Calibri" panose="020F0502020204030204" pitchFamily="34" charset="0"/>
                <a:cs typeface="DejaVu Sans" charset="0"/>
              </a:rPr>
              <a:t>CD4-діагностикумом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. Норма </a:t>
            </a:r>
            <a:r>
              <a:rPr lang="ru-RU" altLang="ru-RU" sz="2000" b="1" smtClean="0">
                <a:solidFill>
                  <a:srgbClr val="7030A0"/>
                </a:solidFill>
                <a:latin typeface="Calibri" panose="020F0502020204030204" pitchFamily="34" charset="0"/>
                <a:cs typeface="DejaVu Sans" charset="0"/>
              </a:rPr>
              <a:t>33-46%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 (середнє </a:t>
            </a:r>
            <a:r>
              <a:rPr lang="ru-RU" altLang="ru-RU" sz="2000" b="1" smtClean="0">
                <a:solidFill>
                  <a:srgbClr val="7030A0"/>
                </a:solidFill>
                <a:latin typeface="Calibri" panose="020F0502020204030204" pitchFamily="34" charset="0"/>
                <a:cs typeface="DejaVu Sans" charset="0"/>
              </a:rPr>
              <a:t>40±3%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). </a:t>
            </a:r>
          </a:p>
          <a:p>
            <a:pPr indent="-455613" algn="just" eaLnBrk="1"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Відсоток </a:t>
            </a:r>
            <a:r>
              <a:rPr lang="ru-RU" altLang="ru-RU" sz="2400" b="1" smtClean="0">
                <a:solidFill>
                  <a:srgbClr val="7030A0"/>
                </a:solidFill>
                <a:latin typeface="Calibri" panose="020F0502020204030204" pitchFamily="34" charset="0"/>
                <a:cs typeface="DejaVu Sans" charset="0"/>
              </a:rPr>
              <a:t>Т-супресорів</a:t>
            </a:r>
            <a:r>
              <a:rPr lang="ru-RU" altLang="ru-RU" sz="2000" b="1" smtClean="0">
                <a:solidFill>
                  <a:srgbClr val="7030A0"/>
                </a:solidFill>
                <a:latin typeface="Calibri" panose="020F0502020204030204" pitchFamily="34" charset="0"/>
                <a:cs typeface="DejaVu Sans" charset="0"/>
              </a:rPr>
              <a:t> (Тс) 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дорівнює відсотку розеткоутворюючих лімфоцитів із </a:t>
            </a:r>
            <a:r>
              <a:rPr lang="ru-RU" altLang="ru-RU" sz="2000" b="1" smtClean="0">
                <a:solidFill>
                  <a:srgbClr val="7030A0"/>
                </a:solidFill>
                <a:latin typeface="Calibri" panose="020F0502020204030204" pitchFamily="34" charset="0"/>
                <a:cs typeface="DejaVu Sans" charset="0"/>
              </a:rPr>
              <a:t>CD8-діагностикумом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. Норма </a:t>
            </a:r>
            <a:r>
              <a:rPr lang="ru-RU" altLang="ru-RU" sz="2000" b="1" smtClean="0">
                <a:solidFill>
                  <a:srgbClr val="7030A0"/>
                </a:solidFill>
                <a:latin typeface="Calibri" panose="020F0502020204030204" pitchFamily="34" charset="0"/>
                <a:cs typeface="DejaVu Sans" charset="0"/>
              </a:rPr>
              <a:t>17-30%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 (середнє </a:t>
            </a:r>
            <a:r>
              <a:rPr lang="ru-RU" altLang="ru-RU" sz="2000" b="1" smtClean="0">
                <a:solidFill>
                  <a:srgbClr val="7030A0"/>
                </a:solidFill>
                <a:latin typeface="Calibri" panose="020F0502020204030204" pitchFamily="34" charset="0"/>
                <a:cs typeface="DejaVu Sans" charset="0"/>
              </a:rPr>
              <a:t>22±1%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). </a:t>
            </a:r>
          </a:p>
          <a:p>
            <a:pPr indent="-452438" algn="just" eaLnBrk="1">
              <a:buSzPct val="100000"/>
              <a:defRPr/>
            </a:pP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        </a:t>
            </a:r>
            <a:r>
              <a:rPr lang="ru-RU" altLang="ru-RU" sz="2000" b="1" smtClean="0">
                <a:solidFill>
                  <a:srgbClr val="7030A0"/>
                </a:solidFill>
                <a:latin typeface="Calibri" panose="020F0502020204030204" pitchFamily="34" charset="0"/>
                <a:cs typeface="DejaVu Sans" charset="0"/>
              </a:rPr>
              <a:t>ІРІ: Тх/Тс=1,4-2,0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. Де ІРІ – імунореактивний індекс. </a:t>
            </a:r>
          </a:p>
          <a:p>
            <a:pPr indent="-455613" algn="just" eaLnBrk="1"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Відсоток </a:t>
            </a:r>
            <a:r>
              <a:rPr lang="ru-RU" altLang="ru-RU" sz="2400" b="1" i="1" smtClean="0">
                <a:solidFill>
                  <a:srgbClr val="7030A0"/>
                </a:solidFill>
                <a:latin typeface="Calibri" panose="020F0502020204030204" pitchFamily="34" charset="0"/>
                <a:cs typeface="DejaVu Sans" charset="0"/>
              </a:rPr>
              <a:t>В-лімфоцитів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 дорівнює відсотку розеткоутворюючих лімфоцитів із </a:t>
            </a:r>
            <a:r>
              <a:rPr lang="ru-RU" altLang="ru-RU" sz="2000" b="1" smtClean="0">
                <a:solidFill>
                  <a:srgbClr val="7030A0"/>
                </a:solidFill>
                <a:latin typeface="Calibri" panose="020F0502020204030204" pitchFamily="34" charset="0"/>
                <a:cs typeface="DejaVu Sans" charset="0"/>
              </a:rPr>
              <a:t>CD22-діагностикумом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. Норма </a:t>
            </a:r>
            <a:r>
              <a:rPr lang="ru-RU" altLang="ru-RU" sz="2000" b="1" smtClean="0">
                <a:solidFill>
                  <a:srgbClr val="7030A0"/>
                </a:solidFill>
                <a:latin typeface="Calibri" panose="020F0502020204030204" pitchFamily="34" charset="0"/>
                <a:cs typeface="DejaVu Sans" charset="0"/>
              </a:rPr>
              <a:t>17-31% 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(середнє </a:t>
            </a:r>
            <a:r>
              <a:rPr lang="ru-RU" altLang="ru-RU" sz="2000" b="1" smtClean="0">
                <a:solidFill>
                  <a:srgbClr val="7030A0"/>
                </a:solidFill>
                <a:latin typeface="Calibri" panose="020F0502020204030204" pitchFamily="34" charset="0"/>
                <a:cs typeface="DejaVu Sans" charset="0"/>
              </a:rPr>
              <a:t>23±3,6%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). Абсолютну кількість В-лімфоцитів визначають також, як і Т-лімфоцитів. </a:t>
            </a:r>
          </a:p>
          <a:p>
            <a:pPr indent="-455613" algn="just" eaLnBrk="1"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Відсоток </a:t>
            </a:r>
            <a:r>
              <a:rPr lang="ru-RU" altLang="ru-RU" sz="2400" b="1" smtClean="0">
                <a:solidFill>
                  <a:srgbClr val="7030A0"/>
                </a:solidFill>
                <a:latin typeface="Calibri" panose="020F0502020204030204" pitchFamily="34" charset="0"/>
                <a:cs typeface="DejaVu Sans" charset="0"/>
              </a:rPr>
              <a:t>натуральних кілерів 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дорівнює % розеткоутворюючих лімфоцитів із </a:t>
            </a:r>
            <a:r>
              <a:rPr lang="ru-RU" altLang="ru-RU" sz="2000" b="1" smtClean="0">
                <a:solidFill>
                  <a:srgbClr val="7030A0"/>
                </a:solidFill>
                <a:latin typeface="Calibri" panose="020F0502020204030204" pitchFamily="34" charset="0"/>
                <a:cs typeface="DejaVu Sans" charset="0"/>
              </a:rPr>
              <a:t>CD16-діагностикумом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. Норма </a:t>
            </a:r>
            <a:r>
              <a:rPr lang="ru-RU" altLang="ru-RU" sz="2000" b="1" smtClean="0">
                <a:solidFill>
                  <a:srgbClr val="7030A0"/>
                </a:solidFill>
                <a:latin typeface="Calibri" panose="020F0502020204030204" pitchFamily="34" charset="0"/>
                <a:cs typeface="DejaVu Sans" charset="0"/>
              </a:rPr>
              <a:t>12-23%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 (середнє </a:t>
            </a:r>
            <a:r>
              <a:rPr lang="ru-RU" altLang="ru-RU" sz="2000" b="1" smtClean="0">
                <a:solidFill>
                  <a:srgbClr val="7030A0"/>
                </a:solidFill>
                <a:latin typeface="Calibri" panose="020F0502020204030204" pitchFamily="34" charset="0"/>
                <a:cs typeface="DejaVu Sans" charset="0"/>
              </a:rPr>
              <a:t>16±4,5%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). </a:t>
            </a:r>
            <a:r>
              <a:rPr lang="ru-RU" altLang="ru-RU" sz="2000" b="1" i="1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Примітка:</a:t>
            </a:r>
            <a:r>
              <a:rPr lang="ru-RU" altLang="ru-RU" sz="2000" b="1" smtClean="0">
                <a:latin typeface="Calibri" panose="020F0502020204030204" pitchFamily="34" charset="0"/>
                <a:cs typeface="DejaVu Sans" charset="0"/>
              </a:rPr>
              <a:t> отримані результати залежать від якості мазків. Мазки рекомендовано робити на добре знежиреному спирт-ефіром склі у вигляді моношара. Запобігати утворення нашарування клітин.</a:t>
            </a:r>
          </a:p>
          <a:p>
            <a:pPr eaLnBrk="1">
              <a:buSzPct val="100000"/>
              <a:defRPr/>
            </a:pPr>
            <a:endParaRPr lang="ru-RU" altLang="ru-RU" sz="2000" b="1" smtClean="0">
              <a:latin typeface="Calibri" panose="020F0502020204030204" pitchFamily="34" charset="0"/>
              <a:cs typeface="DejaVu Sans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428625" y="357188"/>
            <a:ext cx="8428038" cy="606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342900" indent="-3397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buSzPct val="100000"/>
              <a:defRPr/>
            </a:pPr>
            <a:r>
              <a:rPr lang="ru-RU" altLang="ru-RU" sz="4000" b="1" smtClean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Вимоги безпеки: </a:t>
            </a:r>
          </a:p>
          <a:p>
            <a:pPr marL="341313" algn="just" eaLnBrk="1"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3200" b="1" smtClean="0">
                <a:latin typeface="Calibri" panose="020F0502020204030204" pitchFamily="34" charset="0"/>
                <a:cs typeface="DejaVu Sans" charset="0"/>
              </a:rPr>
              <a:t>Діагностикум призначений тільки для діагностики </a:t>
            </a:r>
            <a:r>
              <a:rPr lang="ru-RU" altLang="ru-RU" sz="3200" b="1" i="1" smtClean="0">
                <a:latin typeface="Calibri" panose="020F0502020204030204" pitchFamily="34" charset="0"/>
                <a:cs typeface="DejaVu Sans" charset="0"/>
              </a:rPr>
              <a:t>in vitro</a:t>
            </a:r>
            <a:r>
              <a:rPr lang="ru-RU" altLang="ru-RU" sz="3200" b="1" smtClean="0">
                <a:latin typeface="Calibri" panose="020F0502020204030204" pitchFamily="34" charset="0"/>
                <a:cs typeface="DejaVu Sans" charset="0"/>
              </a:rPr>
              <a:t>. </a:t>
            </a:r>
          </a:p>
          <a:p>
            <a:pPr marL="341313" algn="just" eaLnBrk="1"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3200" b="1" smtClean="0">
                <a:latin typeface="Calibri" panose="020F0502020204030204" pitchFamily="34" charset="0"/>
                <a:cs typeface="DejaVu Sans" charset="0"/>
              </a:rPr>
              <a:t>Категорично забороняється піпетування ротом. </a:t>
            </a:r>
          </a:p>
          <a:p>
            <a:pPr marL="341313" algn="just" eaLnBrk="1"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3200" b="1" smtClean="0">
                <a:latin typeface="Calibri" panose="020F0502020204030204" pitchFamily="34" charset="0"/>
                <a:cs typeface="DejaVu Sans" charset="0"/>
              </a:rPr>
              <a:t>Засобами індивідуального захисту при роботі з наборами є марлеві пов’язки та гумові рукавички. </a:t>
            </a:r>
          </a:p>
          <a:p>
            <a:pPr marL="341313" algn="just" eaLnBrk="1"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ru-RU" altLang="ru-RU" sz="3200" b="1" i="1" smtClean="0">
                <a:latin typeface="Calibri" panose="020F0502020204030204" pitchFamily="34" charset="0"/>
                <a:cs typeface="DejaVu Sans" charset="0"/>
              </a:rPr>
              <a:t>Знезараження сироваток </a:t>
            </a:r>
            <a:r>
              <a:rPr lang="ru-RU" altLang="ru-RU" sz="3200" b="1" smtClean="0">
                <a:latin typeface="Calibri" panose="020F0502020204030204" pitchFamily="34" charset="0"/>
                <a:cs typeface="DejaVu Sans" charset="0"/>
              </a:rPr>
              <a:t>проводити згідно з наказом МОЗ СРСР №408 від 29.12.98 р. «О мерах по снижению заболеваемости вирусными гепатитами в стране».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"/>
          <p:cNvSpPr>
            <a:spLocks noChangeArrowheads="1"/>
          </p:cNvSpPr>
          <p:nvPr/>
        </p:nvSpPr>
        <p:spPr bwMode="auto">
          <a:xfrm>
            <a:off x="215900" y="230188"/>
            <a:ext cx="8494713" cy="912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i="1">
                <a:solidFill>
                  <a:srgbClr val="000000"/>
                </a:solidFill>
              </a:rPr>
              <a:t>СИТУАЦІЙНА ЗАДАЧА:</a:t>
            </a:r>
          </a:p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i="1">
                <a:solidFill>
                  <a:srgbClr val="000000"/>
                </a:solidFill>
              </a:rPr>
              <a:t>Пацієнт В. віком 17 років здав аналіз крові на імунограму 1 рівня.</a:t>
            </a:r>
          </a:p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10595" name="Picture 2"/>
          <p:cNvPicPr>
            <a:picLocks noChangeAspect="1" noChangeArrowheads="1"/>
          </p:cNvPicPr>
          <p:nvPr/>
        </p:nvPicPr>
        <p:blipFill>
          <a:blip r:embed="rId3" cstate="print"/>
          <a:srcRect l="27370" t="21840" r="24602" b="59970"/>
          <a:stretch>
            <a:fillRect/>
          </a:stretch>
        </p:blipFill>
        <p:spPr bwMode="auto">
          <a:xfrm>
            <a:off x="519113" y="863600"/>
            <a:ext cx="8177212" cy="173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0596" name="Picture 3"/>
          <p:cNvPicPr>
            <a:picLocks noChangeAspect="1" noChangeArrowheads="1"/>
          </p:cNvPicPr>
          <p:nvPr/>
        </p:nvPicPr>
        <p:blipFill>
          <a:blip r:embed="rId3" cstate="print"/>
          <a:srcRect l="27370" t="61063" r="24602" b="17937"/>
          <a:stretch>
            <a:fillRect/>
          </a:stretch>
        </p:blipFill>
        <p:spPr bwMode="auto">
          <a:xfrm>
            <a:off x="503238" y="2514600"/>
            <a:ext cx="8207375" cy="1876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0597" name="Rectangle 4"/>
          <p:cNvSpPr>
            <a:spLocks noChangeArrowheads="1"/>
          </p:cNvSpPr>
          <p:nvPr/>
        </p:nvSpPr>
        <p:spPr bwMode="auto">
          <a:xfrm>
            <a:off x="287338" y="4679950"/>
            <a:ext cx="8904287" cy="146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>
                <a:solidFill>
                  <a:srgbClr val="000000"/>
                </a:solidFill>
              </a:rPr>
              <a:t>Дайте відповідь на наступні питання:</a:t>
            </a:r>
          </a:p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>
                <a:solidFill>
                  <a:srgbClr val="000000"/>
                </a:solidFill>
              </a:rPr>
              <a:t>1) які показники відхиляються від норми?</a:t>
            </a:r>
          </a:p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>
                <a:solidFill>
                  <a:srgbClr val="000000"/>
                </a:solidFill>
              </a:rPr>
              <a:t>2) назвіть функцію порушених параметрів імунної системи?</a:t>
            </a:r>
          </a:p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>
                <a:solidFill>
                  <a:srgbClr val="000000"/>
                </a:solidFill>
              </a:rPr>
              <a:t>3) охарактеризуйте зміни відповідно до патогенетичного принципу оцінки функції імунної системи.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302359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Тема: ВИЗНАЧЕННЯ ОСНОВНИХ КЛАСІВ ІМУНОГЛОБУЛІНІВ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ознайомитись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методами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імуноглобулінів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Обладнання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матеріали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анти-IgА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анти-IgG-анти-IgM-глобулінова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стандартна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донора,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сухий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агар-агар,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скляні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пластини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9×12 см,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Теоретичні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відомості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Робота 1.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загальної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кількості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імуноглобулінів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основних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класів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методом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радіальної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імунодифузії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гелі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Манчіні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лежить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преципітації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цьому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антигенами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виступають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антиглобулінові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кролика,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імунізованого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людськими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імуноглобулінами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одного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антиглобулінова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Вміст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певного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визначається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порівнянні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стандартною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донора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зазначеним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вмістом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імуноглобулінів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кожного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(мг/мл).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сухого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агару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готують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гель,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теплим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змішують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однією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моноспецифічних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заливають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отримання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суміші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3 %-го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агару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0,1 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веронал-медіналовому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буфері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8,6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змішують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56 °С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співвідношенні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1:1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антисироваткою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концентрація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вдвічі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перевищує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робочий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титр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титр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дифузії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(РІД)),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вказаний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ампулі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Скляні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пластини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розміром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9×12 см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покривають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рівномірним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шаром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суміші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агару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моноспецифічною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антисироваткою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цього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пластину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поміщають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латунну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П-подібну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рамку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завтовшки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мм,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зверху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поміщають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другу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скляну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пластину,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змочену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гідрофобною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рідиною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простір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пластинами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заливають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сумішшю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агару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антисироватки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об’ємом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 мл.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Після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застигання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роблять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два ряди лунок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діаметром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мм. У перший ряд лунок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наливають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2 мкл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розведенні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0, 1:2, 1:4, 1:8 (для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калібрувальної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У лунки другого ряду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наливають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цільні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Оскільки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імуноглобулінів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то таких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скелець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потрібно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три, для кожного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гель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антисироваткою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ряд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побудови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калібрувальної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Пластини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інкубують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вологій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камері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температури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 °С.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протягом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24 год,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IgM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протягом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48 год.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Після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цього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вимірюють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діаметр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кілець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преципітації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виміри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лупою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дворазовим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збільшенням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темному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косому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освітленні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коли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діаметр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кільця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преципітації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препаратів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перевищує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діаметр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кільця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преципітації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нерозведеної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контрольної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матеріали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розводити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(рис. 1).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620688"/>
            <a:ext cx="4524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3528" y="3313728"/>
            <a:ext cx="82089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1. Вимірювання діаметрів кілець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прециптації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результатами вимірювань стандартної сироватки креслять калібрувальні криві для кожного класу імуноглобулінів окремо, відкладаючи на осі абсцис (Х) діаметри кілець преципітації в мм, а на осі ординат (У) – кількість імуноглобулінів у мг/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Вміст кожного із класів імуноглобулінів у досліджуваній сироватці визначають за відповідною кривою.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здорової людини концентрація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IgG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сироватці крові складає 6-16 мг/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IgA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0,5-1,8 мг/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IgM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1-5 мг/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Завдання 1.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Визначити вміст імуноглобулінів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 у досліджуваній сироватці крові за допомогою реакції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Манчіні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Оцінити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отримані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Сформуйте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висновки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-61555"/>
            <a:ext cx="91440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-лімфоцити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що несуть на своїй поверхні антигени 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8, мають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супресорну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(щодо В-лімфоцитів і продукції ними імуноглобулінів) і цитотоксичну активність. 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Т-супресори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гальмують розвиток імунної відповіді як на власні, так і на чужі антигени, забезпечуючи імунологічну толерантність.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Цитотоксичні 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 Т-лімфоцити (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CD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8+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CTL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-кілери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- це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ефектори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клітинної імунної відповіді, що забезпечують руйнування чужорідних клітин. Особливістю Т-клітинного рецептору є здатність розпізнавати чужорідний антиген тільки в комплексі з власними клітинними антигенами на поверхні допоміжних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антиген-презентувальних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клітин (дендритних або макрофагів). На відміну від В-лімфоцитів, здатних розпізнавати антигени в розчині і зв'язувати білкові, полісахаридні і ліпопротеїдні розчинні антигени, Т-лімфоцити можуть розпізнати тільки короткі пептидні фрагменти білкових антигенів, представлені на мембрані інших клітин в комплексі з власними антигенами головного комплексу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гістосумісності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CD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Т-лімфоцити здатні розпізнавати антигенні пептиди в комплексі з антигенами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гістосумісності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MHC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класу, 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CD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 Т-лімфоцити здатні розпізнавати антигенні пептиди в комплексі з антигенами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гістосумісності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MHC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класу. </a:t>
            </a:r>
            <a:endParaRPr kumimoji="0" lang="uk-UA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Робота 1.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Т-лімфоцитів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допомогою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реакції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розеткоутворення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еритроцитами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барана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Т-лімфоцити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рецептори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барана, тому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реакцією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розеткоутворення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приєднання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менше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трьох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одного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Т-лімфоцита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суспензії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лімфоцитів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(рис. 1).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501008"/>
            <a:ext cx="24669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587727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1.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розеткоутворення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барана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429000"/>
            <a:ext cx="2448272" cy="229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158193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483446"/>
            <a:ext cx="4932040" cy="337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61555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постановки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розеткоутворення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потрібно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взяти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3-6 мл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гепаринізованої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додати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фосфатного буферу. Склад фосфатного буферу: КН2РО4 (1,15 г), Nа2НРО4 (0,2 г),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КСl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(0,2 г),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NaCl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(8 г) на 1 л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дистильованої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води.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Лімфоцити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виділяються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гепаринізованої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центрифугуванням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одноступеневому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градієнті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фікол-верографін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густина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1,077 г/мл).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свіжоприготований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одноступеневий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фікол-верографіновий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градієнт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(2 мл)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центрифужній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нашаровується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допомогою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піпетки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грушею кров,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розбавлена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ФСБ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фосфатним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буфером). Методика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виготовлення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градієнту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147 мг фіколу-400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розчиняється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теплій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дистильованій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Змішується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0,3 мл 76%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верографіну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Об’єм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доводиться до 2 мл. Температура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зберігання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+8С.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нашарованою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градієнт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кров’ю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центрифугуються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протягом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20–25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1500 об/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Піпеткою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грушею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відбирається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шар,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містить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лімфоцити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каламутний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незабарвлений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окремі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отриманих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лімфоцитів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готують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суспензію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середовищі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№199, вона повинна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містити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лімфоцитів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1 мл.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вносять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рівну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(по 0,1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0,2 мл)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суспензії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лімфоцитів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0,5%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суспензії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барана.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Інкубують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термостаті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протягом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30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температури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37 °С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холодильнику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протягом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год.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Підрахунок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виконують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камері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Горяєва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Підраховують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лімфоцтів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відсоток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тих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утворили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розетки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барана.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результатами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загального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аналізу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абсолютну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Т-лімфоцитів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абсолютну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Т-лімфоцитів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отриманими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результатами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зробіть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висновки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 стан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клітинного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імунітету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Робота 2.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В-лімфоцитів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допомогою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реакції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розеткоутворення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еритроцитами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барана,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навантаженими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антитілами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комплементом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В-лімфоцити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рецептори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С3-компонента комплементу. Тому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В-лімфоцитів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необхіддно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навантажити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барана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специфічними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них та комплементом.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Утворені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поверхні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барана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комплекси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дозволять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В-лімфоцитам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взаємодіяти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барана.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Готують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5%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суспензію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барана.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навантажують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цього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використовують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гемолітичну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субгемолітичній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дозі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Суміші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лімфоцитів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навантажених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інкубують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протягом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30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температури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37 °С.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В-лімфоцитів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периферичній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складає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20-25%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загальної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лімфоцитів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абсолютну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В-лімфоцитів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отриманими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результатами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зробіть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висновки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 стан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В-системи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імунітету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Робота 3.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субпопуляцій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Т-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В-лімфоцитів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використанням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еритроцитарних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діагностикумів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«Анти-CD3», «Анти-CD4», «Анти-CD8», «Анти-CD22», «Анти-CD16»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 методу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базується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субпопуляцій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В-лімфоцитів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допомогою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розеткоутворювання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адсорбовані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моноклональні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рецепторів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CD3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Т-лімфоцити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CD4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Т-хелпери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CD8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Т-супресори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CD19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CD22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В-лімфоцити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CD16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натуральні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кілери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Облік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світловому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мікроскопі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імерсійною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системою.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достатньо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 мл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гепарином.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Мононуклеарний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завис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лімфоцити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одержують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градієнті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щільності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1,077.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Відмивають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2-3 рази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фізіологічним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фосфатним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буфером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7,2-7,4. Бажана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концентрація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зависі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2х106/мл (20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великому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квадраті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камери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Горяєва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Підготовка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діагностикума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Погойдуванням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флакона осад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ресуспендують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піноутворювання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Можливе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ресуспендування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стерильним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шприцом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ємністю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мл: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голкою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проколюють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пробку,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набирають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суміш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випускають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флакон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(без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піноутворювання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Набирають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шприцом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необхідну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(на одну пробу 0,05мл)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переносять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стерильні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вносять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0,05 мл (50 мкл)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СD-діагностикума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додають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0,05 мл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завису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лімфоцитів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Інкубують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суміш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40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температури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37 °С,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центрифугують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1000 об/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протягом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хвилин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залишають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1 годину у холодильнику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температури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+4 °С.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Після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цього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відбирають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надосадову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рідину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Додають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осаду 0,05 мл 0,12%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глютарового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альдегіду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обережно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ресуспензують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(без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утворювання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!).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Витримують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5-7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хвилин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знову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обережно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ресуспензують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Роблять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мазок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приблизно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1 см2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площі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знежиреного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предметного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висушують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фіксують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спиртом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зафарбовують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фарбою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Романовському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допомогою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світлового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мікроскопу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імерсійною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системою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підраховують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відсоток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розеткоутворюючих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лімфоцитів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зв’язують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менш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3-х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СD-діагностикумами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200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Важливо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враховувати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гранулоцити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агрегати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лімфоцити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потрапили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агрегати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підраховувати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розеткоутворюючі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лімфоцити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нативному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препараті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камері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Горяєва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зауважити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мазки рекомендовано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добре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обезжиреному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спирт-ефіром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вигляді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моношару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Запобігати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утворенню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нашарування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Діагностикуми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повинні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зберігатися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температури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2 до 10°С.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допускати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замороження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зрозуміти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результат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Відсоток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Т-лімфоцитів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дорівнює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відсотку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розеткоутворюючих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лімфоцитів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СD3-діагностикумом. Норма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дорослих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50-80%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середнє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60+5%);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дітей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47-76%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середнє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55±4,8%).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Абсолютна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кількість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1 мкл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А × У × С : 10000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де: А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лейкоцитів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1 мкл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відсоток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лімфоцитів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відсоток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розеткоутворюючих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Т-лімфоцитів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Відсоток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Т-хелперів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Тh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дорівнює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відсотку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розеткоутворюючих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лімфоцитів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СD4-діагностикумом. Норма – 33-46%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середнє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40±3,0%).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Відсоток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Т-супресорів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дорівнює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відсотку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розеткоутворюючих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лімфоцитів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СD8-діагностикумом. Норма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17-30%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середнє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22±1%).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Імуно-регуляторний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індекс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показник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CD4/CD8).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Окрім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чисельності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популяцій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субпопуляцій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важливе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надається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обчисленню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показника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CD4/CD8 -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імуно-регуляторного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індексу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хелперно-супресорного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відношення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(норма – 1,8±0,4).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Зменшення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імуно-регуляторного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індексу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спостерігається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вірусних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інфекціях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новонароджених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пересадці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кісткового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мозку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збільшення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аутоімунних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захворюваннях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алергії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ІРІ: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Тh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1,4 – 2,0 (ІРІ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імунорегуляторний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індекс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Тh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Т-хелпери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Т-супресори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Відсоток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В-лімфоцитів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дорівнює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відсотку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розеткоутворюючих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лімфоцитів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СD22-діагностикумом.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Абсолютну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В-лімфоцитів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Т-лімфоцитів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Норма – 17-31%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середнє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23±3,6%).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Відсоток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натуральних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кілерів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дорівнює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відсотку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лімфоцитів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утворюють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розетки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СD16-діагностикумом. Норма – 12-23%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середнє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16±4,5%).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відсоток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субпопуляцій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В-лімфоцитів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допомогою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еритроцитарних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діагностикумів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порівняйте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отримані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нормою.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оцініть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імуно-регуляторний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індекс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Сформуйте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висновки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</TotalTime>
  <Words>6063</Words>
  <Application>Microsoft Office PowerPoint</Application>
  <PresentationFormat>Экран (4:3)</PresentationFormat>
  <Paragraphs>317</Paragraphs>
  <Slides>47</Slides>
  <Notes>36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Бумажная</vt:lpstr>
      <vt:lpstr>Практична робота 8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Практична робота 10</dc:title>
  <dc:creator>Руслан Аминов</dc:creator>
  <cp:lastModifiedBy>Руслан Аминов</cp:lastModifiedBy>
  <cp:revision>13</cp:revision>
  <dcterms:created xsi:type="dcterms:W3CDTF">2024-03-03T23:47:58Z</dcterms:created>
  <dcterms:modified xsi:type="dcterms:W3CDTF">2024-04-21T21:29:51Z</dcterms:modified>
</cp:coreProperties>
</file>