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97"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88" r:id="rId19"/>
    <p:sldId id="289" r:id="rId20"/>
    <p:sldId id="290" r:id="rId21"/>
    <p:sldId id="273" r:id="rId22"/>
    <p:sldId id="277" r:id="rId23"/>
    <p:sldId id="278" r:id="rId24"/>
    <p:sldId id="291" r:id="rId25"/>
    <p:sldId id="292" r:id="rId26"/>
    <p:sldId id="293" r:id="rId27"/>
    <p:sldId id="294" r:id="rId28"/>
    <p:sldId id="295" r:id="rId29"/>
    <p:sldId id="296" r:id="rId30"/>
    <p:sldId id="282" r:id="rId31"/>
    <p:sldId id="283" r:id="rId32"/>
    <p:sldId id="284" r:id="rId33"/>
    <p:sldId id="300" r:id="rId34"/>
    <p:sldId id="285" r:id="rId35"/>
    <p:sldId id="299" r:id="rId36"/>
    <p:sldId id="301" r:id="rId37"/>
    <p:sldId id="302" r:id="rId38"/>
    <p:sldId id="304" r:id="rId39"/>
    <p:sldId id="303" r:id="rId40"/>
    <p:sldId id="306" r:id="rId41"/>
    <p:sldId id="307" r:id="rId42"/>
    <p:sldId id="308" r:id="rId43"/>
    <p:sldId id="310" r:id="rId44"/>
    <p:sldId id="309"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7" d="100"/>
          <a:sy n="67" d="100"/>
        </p:scale>
        <p:origin x="-82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9321C8-5857-4F72-ABAE-B504A34F82CA}" type="datetimeFigureOut">
              <a:rPr lang="ru-RU" smtClean="0"/>
              <a:pPr/>
              <a:t>11.11.2020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1B66A-D257-4351-B641-EF4BAD6EEE9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DF6D67F-174E-4982-A2F4-03A4C50C7160}" type="slidenum">
              <a:rPr lang="ru-RU" smtClean="0"/>
              <a:pPr/>
              <a:t>26</a:t>
            </a:fld>
            <a:endParaRPr lang="ru-RU"/>
          </a:p>
        </p:txBody>
      </p:sp>
    </p:spTree>
    <p:extLst>
      <p:ext uri="{BB962C8B-B14F-4D97-AF65-F5344CB8AC3E}">
        <p14:creationId xmlns="" xmlns:p14="http://schemas.microsoft.com/office/powerpoint/2010/main" val="164529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508000" y="4853412"/>
            <a:ext cx="112776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3E3E576-4EA7-4756-B862-0E6406CC338F}" type="datetimeFigureOut">
              <a:rPr lang="ru-RU" smtClean="0"/>
              <a:pPr/>
              <a:t>11.11.2020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10972800" y="6473952"/>
            <a:ext cx="1011936" cy="246888"/>
          </a:xfrm>
        </p:spPr>
        <p:txBody>
          <a:bodyPr/>
          <a:lstStyle/>
          <a:p>
            <a:fld id="{F85ED069-040C-4264-B37F-1F5AF95A766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3E3E576-4EA7-4756-B862-0E6406CC338F}" type="datetimeFigureOut">
              <a:rPr lang="ru-RU" smtClean="0"/>
              <a:pPr/>
              <a:t>11.11.2020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549277"/>
            <a:ext cx="2438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549277"/>
            <a:ext cx="83312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3E3E576-4EA7-4756-B862-0E6406CC338F}" type="datetimeFigureOut">
              <a:rPr lang="ru-RU" smtClean="0"/>
              <a:pPr/>
              <a:t>11.11.2020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3E3E576-4EA7-4756-B862-0E6406CC338F}" type="datetimeFigureOut">
              <a:rPr lang="ru-RU" smtClean="0"/>
              <a:pPr/>
              <a:t>11.11.2020</a:t>
            </a:fld>
            <a:endParaRPr lang="ru-RU"/>
          </a:p>
        </p:txBody>
      </p:sp>
      <p:sp>
        <p:nvSpPr>
          <p:cNvPr id="19" name="Нижний колонтитул 18"/>
          <p:cNvSpPr>
            <a:spLocks noGrp="1"/>
          </p:cNvSpPr>
          <p:nvPr>
            <p:ph type="ftr" sz="quarter" idx="11"/>
          </p:nvPr>
        </p:nvSpPr>
        <p:spPr>
          <a:xfrm>
            <a:off x="4775200" y="76201"/>
            <a:ext cx="3860800" cy="288925"/>
          </a:xfrm>
        </p:spPr>
        <p:txBody>
          <a:bodyPr/>
          <a:lstStyle/>
          <a:p>
            <a:endParaRPr lang="ru-RU"/>
          </a:p>
        </p:txBody>
      </p:sp>
      <p:sp>
        <p:nvSpPr>
          <p:cNvPr id="16" name="Номер слайда 15"/>
          <p:cNvSpPr>
            <a:spLocks noGrp="1"/>
          </p:cNvSpPr>
          <p:nvPr>
            <p:ph type="sldNum" sz="quarter" idx="12"/>
          </p:nvPr>
        </p:nvSpPr>
        <p:spPr>
          <a:xfrm>
            <a:off x="10972800" y="6473952"/>
            <a:ext cx="1011936" cy="246888"/>
          </a:xfrm>
        </p:spPr>
        <p:txBody>
          <a:bodyPr/>
          <a:lstStyle/>
          <a:p>
            <a:fld id="{F85ED069-040C-4264-B37F-1F5AF95A76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3E3E576-4EA7-4756-B862-0E6406CC338F}" type="datetimeFigureOut">
              <a:rPr lang="ru-RU" smtClean="0"/>
              <a:pPr/>
              <a:t>11.11.2020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85ED069-040C-4264-B37F-1F5AF95A7663}" type="slidenum">
              <a:rPr lang="ru-RU" smtClean="0"/>
              <a:pPr/>
              <a:t>‹#›</a:t>
            </a:fld>
            <a:endParaRPr lang="ru-RU"/>
          </a:p>
        </p:txBody>
      </p:sp>
      <p:sp>
        <p:nvSpPr>
          <p:cNvPr id="8" name="Заголовок 7"/>
          <p:cNvSpPr>
            <a:spLocks noGrp="1"/>
          </p:cNvSpPr>
          <p:nvPr>
            <p:ph type="title"/>
          </p:nvPr>
        </p:nvSpPr>
        <p:spPr>
          <a:xfrm>
            <a:off x="240633" y="2947086"/>
            <a:ext cx="115824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3E3E576-4EA7-4756-B862-0E6406CC338F}" type="datetimeFigureOut">
              <a:rPr lang="ru-RU" smtClean="0"/>
              <a:pPr/>
              <a:t>11.11.2020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406400" y="5410200"/>
            <a:ext cx="114808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3E3E576-4EA7-4756-B862-0E6406CC338F}" type="datetimeFigureOut">
              <a:rPr lang="ru-RU" smtClean="0"/>
              <a:pPr/>
              <a:t>11.11.2020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972800" y="6477000"/>
            <a:ext cx="1016000" cy="246888"/>
          </a:xfrm>
        </p:spPr>
        <p:txBody>
          <a:bodyPr/>
          <a:lstStyle/>
          <a:p>
            <a:fld id="{F85ED069-040C-4264-B37F-1F5AF95A7663}" type="slidenum">
              <a:rPr lang="ru-RU" smtClean="0"/>
              <a:pPr/>
              <a:t>‹#›</a:t>
            </a:fld>
            <a:endParaRPr lang="ru-RU"/>
          </a:p>
        </p:txBody>
      </p:sp>
      <p:sp>
        <p:nvSpPr>
          <p:cNvPr id="11" name="Прямая соединительная линия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3E3E576-4EA7-4756-B862-0E6406CC338F}" type="datetimeFigureOut">
              <a:rPr lang="ru-RU" smtClean="0"/>
              <a:pPr/>
              <a:t>11.11.2020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3E3E576-4EA7-4756-B862-0E6406CC338F}" type="datetimeFigureOut">
              <a:rPr lang="ru-RU" smtClean="0"/>
              <a:pPr/>
              <a:t>11.11.2020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609600" y="5486400"/>
            <a:ext cx="112776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3E3E576-4EA7-4756-B862-0E6406CC338F}" type="datetimeFigureOut">
              <a:rPr lang="ru-RU" smtClean="0"/>
              <a:pPr/>
              <a:t>11.11.2020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5ED069-040C-4264-B37F-1F5AF95A76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3E3E576-4EA7-4756-B862-0E6406CC338F}" type="datetimeFigureOut">
              <a:rPr lang="ru-RU" smtClean="0"/>
              <a:pPr/>
              <a:t>11.11.2020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85ED069-040C-4264-B37F-1F5AF95A7663}" type="slidenum">
              <a:rPr lang="ru-RU" smtClean="0"/>
              <a:pPr/>
              <a:t>‹#›</a:t>
            </a:fld>
            <a:endParaRPr lang="ru-RU"/>
          </a:p>
        </p:txBody>
      </p:sp>
      <p:sp>
        <p:nvSpPr>
          <p:cNvPr id="17" name="Заголовок 16"/>
          <p:cNvSpPr>
            <a:spLocks noGrp="1"/>
          </p:cNvSpPr>
          <p:nvPr>
            <p:ph type="title"/>
          </p:nvPr>
        </p:nvSpPr>
        <p:spPr>
          <a:xfrm>
            <a:off x="508000" y="4993760"/>
            <a:ext cx="78232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F3E3E576-4EA7-4756-B862-0E6406CC338F}" type="datetimeFigureOut">
              <a:rPr lang="ru-RU" smtClean="0"/>
              <a:pPr/>
              <a:t>11.11.2020</a:t>
            </a:fld>
            <a:endParaRPr lang="ru-RU"/>
          </a:p>
        </p:txBody>
      </p:sp>
      <p:sp>
        <p:nvSpPr>
          <p:cNvPr id="28" name="Нижний колонтитул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85ED069-040C-4264-B37F-1F5AF95A7663}" type="slidenum">
              <a:rPr lang="ru-RU" smtClean="0"/>
              <a:pPr/>
              <a:t>‹#›</a:t>
            </a:fld>
            <a:endParaRPr lang="ru-RU"/>
          </a:p>
        </p:txBody>
      </p:sp>
      <p:sp>
        <p:nvSpPr>
          <p:cNvPr id="10" name="Заголовок 9"/>
          <p:cNvSpPr>
            <a:spLocks noGrp="1"/>
          </p:cNvSpPr>
          <p:nvPr>
            <p:ph type="title"/>
          </p:nvPr>
        </p:nvSpPr>
        <p:spPr>
          <a:xfrm>
            <a:off x="406400" y="457200"/>
            <a:ext cx="115824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28637"/>
            <a:ext cx="12192000" cy="2974727"/>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uk-UA" sz="4400" dirty="0" smtClean="0"/>
              <a:t>Маркетинг </a:t>
            </a:r>
            <a:br>
              <a:rPr lang="uk-UA" sz="4400" dirty="0" smtClean="0"/>
            </a:br>
            <a:r>
              <a:rPr lang="uk-UA" sz="4400" dirty="0" smtClean="0"/>
              <a:t>в управлінні експортно-імпортними операціями</a:t>
            </a:r>
            <a:endParaRPr lang="uk-UA" sz="4400" dirty="0"/>
          </a:p>
        </p:txBody>
      </p:sp>
      <p:pic>
        <p:nvPicPr>
          <p:cNvPr id="4" name="Рисунок 3"/>
          <p:cNvPicPr>
            <a:picLocks noChangeAspect="1"/>
          </p:cNvPicPr>
          <p:nvPr/>
        </p:nvPicPr>
        <p:blipFill>
          <a:blip r:embed="rId2"/>
          <a:stretch>
            <a:fillRect/>
          </a:stretch>
        </p:blipFill>
        <p:spPr>
          <a:xfrm>
            <a:off x="0" y="3503365"/>
            <a:ext cx="12192000" cy="3339201"/>
          </a:xfrm>
          <a:prstGeom prst="rect">
            <a:avLst/>
          </a:prstGeom>
        </p:spPr>
      </p:pic>
    </p:spTree>
    <p:extLst>
      <p:ext uri="{BB962C8B-B14F-4D97-AF65-F5344CB8AC3E}">
        <p14:creationId xmlns="" xmlns:p14="http://schemas.microsoft.com/office/powerpoint/2010/main" val="164872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12192000" cy="3789802"/>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buNone/>
            </a:pPr>
            <a:r>
              <a:rPr lang="ru-RU" dirty="0"/>
              <a:t>  </a:t>
            </a:r>
            <a:r>
              <a:rPr lang="uk-UA" dirty="0" smtClean="0"/>
              <a:t>Маркетингова діяльність за кордоном охоплює не лише збут, а й практично всі функціональні сфери діяльності: постачання, науково-дослідницькі розробки, виробництво, фінанси та інші. Міжнародний маркетинг підвищує прибутковість операцій завдяки зниженню ступеня ризику та невизначеності на світових ринках, які значно вищі, ніж на національних. Про це свідчать результати дослідження причин прорахунків та невдач у міжнародному бізнесі, за якими 53 % випадків таких невдач припадає на частку маркетингу, 35 % пов'язані з управлінням, а 12 % - із правовими, виробничими та фінансовими прорахунками.</a:t>
            </a:r>
            <a:endParaRPr lang="uk-UA" dirty="0"/>
          </a:p>
        </p:txBody>
      </p:sp>
      <p:pic>
        <p:nvPicPr>
          <p:cNvPr id="4" name="Рисунок 3"/>
          <p:cNvPicPr>
            <a:picLocks noChangeAspect="1"/>
          </p:cNvPicPr>
          <p:nvPr/>
        </p:nvPicPr>
        <p:blipFill>
          <a:blip r:embed="rId2"/>
          <a:stretch>
            <a:fillRect/>
          </a:stretch>
        </p:blipFill>
        <p:spPr>
          <a:xfrm>
            <a:off x="0" y="3789802"/>
            <a:ext cx="5938092" cy="3068197"/>
          </a:xfrm>
          <a:prstGeom prst="rect">
            <a:avLst/>
          </a:prstGeom>
        </p:spPr>
      </p:pic>
      <p:pic>
        <p:nvPicPr>
          <p:cNvPr id="5" name="Рисунок 4"/>
          <p:cNvPicPr>
            <a:picLocks noChangeAspect="1"/>
          </p:cNvPicPr>
          <p:nvPr/>
        </p:nvPicPr>
        <p:blipFill>
          <a:blip r:embed="rId3"/>
          <a:stretch>
            <a:fillRect/>
          </a:stretch>
        </p:blipFill>
        <p:spPr>
          <a:xfrm>
            <a:off x="5938092" y="3789802"/>
            <a:ext cx="6253908" cy="3068197"/>
          </a:xfrm>
          <a:prstGeom prst="rect">
            <a:avLst/>
          </a:prstGeom>
        </p:spPr>
      </p:pic>
    </p:spTree>
    <p:extLst>
      <p:ext uri="{BB962C8B-B14F-4D97-AF65-F5344CB8AC3E}">
        <p14:creationId xmlns="" xmlns:p14="http://schemas.microsoft.com/office/powerpoint/2010/main" val="234114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12192000" cy="4450814"/>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buNone/>
            </a:pPr>
            <a:r>
              <a:rPr lang="uk-UA" dirty="0" smtClean="0"/>
              <a:t>  Розробка </a:t>
            </a:r>
            <a:r>
              <a:rPr lang="uk-UA" b="1" dirty="0" smtClean="0"/>
              <a:t>стратегічної маркетингової програми </a:t>
            </a:r>
            <a:r>
              <a:rPr lang="uk-UA" dirty="0" smtClean="0"/>
              <a:t>з реалізації товарів і послуг на зовнішньому ринку </a:t>
            </a:r>
            <a:r>
              <a:rPr lang="uk-UA" b="1" dirty="0" smtClean="0"/>
              <a:t>є управлінським процесом</a:t>
            </a:r>
            <a:r>
              <a:rPr lang="uk-UA" dirty="0" smtClean="0"/>
              <a:t>, який включає такі </a:t>
            </a:r>
            <a:r>
              <a:rPr lang="uk-UA" b="1" dirty="0" smtClean="0"/>
              <a:t>етапи</a:t>
            </a:r>
            <a:r>
              <a:rPr lang="uk-UA" dirty="0" smtClean="0"/>
              <a:t>:</a:t>
            </a:r>
          </a:p>
          <a:p>
            <a:pPr marL="0" indent="0">
              <a:buNone/>
            </a:pPr>
            <a:r>
              <a:rPr lang="uk-UA" dirty="0" smtClean="0"/>
              <a:t>1) характеристика та прогнозування розвитку цільового ринку, аналіз середовища діяльності підприємства та прогнозування тенденцій його розвитку;</a:t>
            </a:r>
          </a:p>
          <a:p>
            <a:pPr marL="0" indent="0">
              <a:buNone/>
            </a:pPr>
            <a:r>
              <a:rPr lang="uk-UA" dirty="0" smtClean="0"/>
              <a:t>2) визначення системи завдань на основі загальних завдань підприємства;</a:t>
            </a:r>
          </a:p>
          <a:p>
            <a:pPr marL="0" indent="0">
              <a:buNone/>
            </a:pPr>
            <a:r>
              <a:rPr lang="uk-UA" dirty="0" smtClean="0"/>
              <a:t>3) визначення пріоритетних напрямів діяльності;</a:t>
            </a:r>
          </a:p>
          <a:p>
            <a:pPr marL="0" indent="0">
              <a:buNone/>
            </a:pPr>
            <a:r>
              <a:rPr lang="uk-UA" dirty="0" smtClean="0"/>
              <a:t>4) сегментація іноземних ринків і вибір цільових сегментів;</a:t>
            </a:r>
          </a:p>
          <a:p>
            <a:pPr marL="0" indent="0">
              <a:buNone/>
            </a:pPr>
            <a:r>
              <a:rPr lang="uk-UA" dirty="0" smtClean="0"/>
              <a:t>5) розробка стратегії виходу підприємства на іноземні ринки та поведінки на них;</a:t>
            </a:r>
            <a:endParaRPr lang="uk-UA" dirty="0"/>
          </a:p>
        </p:txBody>
      </p:sp>
      <p:pic>
        <p:nvPicPr>
          <p:cNvPr id="4" name="Рисунок 3"/>
          <p:cNvPicPr>
            <a:picLocks noChangeAspect="1"/>
          </p:cNvPicPr>
          <p:nvPr/>
        </p:nvPicPr>
        <p:blipFill>
          <a:blip r:embed="rId2"/>
          <a:stretch>
            <a:fillRect/>
          </a:stretch>
        </p:blipFill>
        <p:spPr>
          <a:xfrm>
            <a:off x="0" y="4450814"/>
            <a:ext cx="12192000" cy="2407185"/>
          </a:xfrm>
          <a:prstGeom prst="rect">
            <a:avLst/>
          </a:prstGeom>
        </p:spPr>
      </p:pic>
    </p:spTree>
    <p:extLst>
      <p:ext uri="{BB962C8B-B14F-4D97-AF65-F5344CB8AC3E}">
        <p14:creationId xmlns="" xmlns:p14="http://schemas.microsoft.com/office/powerpoint/2010/main" val="349845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933022"/>
            <a:ext cx="12192000" cy="2924977"/>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0" indent="0">
              <a:buNone/>
            </a:pPr>
            <a:r>
              <a:rPr lang="uk-UA" dirty="0" smtClean="0"/>
              <a:t>6) розробка заходів маркетингового комплексу, тобто політики маркетингу, зокрема: товарної, збутової, цінової, стимулюючої чи комунікаційної;</a:t>
            </a:r>
          </a:p>
          <a:p>
            <a:pPr marL="0" indent="0">
              <a:buNone/>
            </a:pPr>
            <a:r>
              <a:rPr lang="uk-UA" dirty="0" smtClean="0"/>
              <a:t>7) визначення джерела фінансування маркетингової програми;</a:t>
            </a:r>
          </a:p>
          <a:p>
            <a:pPr marL="0" indent="0">
              <a:buNone/>
            </a:pPr>
            <a:r>
              <a:rPr lang="uk-UA" dirty="0" smtClean="0"/>
              <a:t>8) організація міжнародного маркетингу підприємств;</a:t>
            </a:r>
          </a:p>
          <a:p>
            <a:pPr marL="0" indent="0">
              <a:buNone/>
            </a:pPr>
            <a:r>
              <a:rPr lang="uk-UA" dirty="0" smtClean="0"/>
              <a:t>9) контроль за розв'язанням завдань міжнародного маркетингу та, за необхідності, - коригування стратегії міжнародного маркетингу.</a:t>
            </a:r>
            <a:endParaRPr lang="uk-UA" dirty="0"/>
          </a:p>
        </p:txBody>
      </p:sp>
      <p:pic>
        <p:nvPicPr>
          <p:cNvPr id="4" name="Рисунок 3"/>
          <p:cNvPicPr>
            <a:picLocks noChangeAspect="1"/>
          </p:cNvPicPr>
          <p:nvPr/>
        </p:nvPicPr>
        <p:blipFill>
          <a:blip r:embed="rId2"/>
          <a:stretch>
            <a:fillRect/>
          </a:stretch>
        </p:blipFill>
        <p:spPr>
          <a:xfrm>
            <a:off x="0" y="0"/>
            <a:ext cx="12192000" cy="3933022"/>
          </a:xfrm>
          <a:prstGeom prst="rect">
            <a:avLst/>
          </a:prstGeom>
        </p:spPr>
      </p:pic>
    </p:spTree>
    <p:extLst>
      <p:ext uri="{BB962C8B-B14F-4D97-AF65-F5344CB8AC3E}">
        <p14:creationId xmlns="" xmlns:p14="http://schemas.microsoft.com/office/powerpoint/2010/main" val="341899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a:p>
        </p:txBody>
      </p:sp>
      <p:pic>
        <p:nvPicPr>
          <p:cNvPr id="4" name="Рисунок 3"/>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0" y="0"/>
            <a:ext cx="12192000" cy="6858000"/>
          </a:xfrm>
          <a:prstGeom prst="rect">
            <a:avLst/>
          </a:prstGeom>
        </p:spPr>
      </p:pic>
    </p:spTree>
    <p:extLst>
      <p:ext uri="{BB962C8B-B14F-4D97-AF65-F5344CB8AC3E}">
        <p14:creationId xmlns="" xmlns:p14="http://schemas.microsoft.com/office/powerpoint/2010/main" val="213534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2269475"/>
          </a:xfrm>
        </p:spPr>
        <p:style>
          <a:lnRef idx="1">
            <a:schemeClr val="accent4"/>
          </a:lnRef>
          <a:fillRef idx="2">
            <a:schemeClr val="accent4"/>
          </a:fillRef>
          <a:effectRef idx="1">
            <a:schemeClr val="accent4"/>
          </a:effectRef>
          <a:fontRef idx="minor">
            <a:schemeClr val="dk1"/>
          </a:fontRef>
        </p:style>
        <p:txBody>
          <a:bodyPr/>
          <a:lstStyle/>
          <a:p>
            <a:pPr marL="0" indent="0">
              <a:buNone/>
            </a:pPr>
            <a:r>
              <a:rPr lang="ru-RU" dirty="0" smtClean="0"/>
              <a:t>  </a:t>
            </a:r>
            <a:r>
              <a:rPr lang="uk-UA" dirty="0" smtClean="0"/>
              <a:t>Маркетингові дослідження, що проводяться на зарубіжних ринках, як правило, складаються із двох великих блоків:</a:t>
            </a:r>
          </a:p>
          <a:p>
            <a:pPr marL="514350" indent="-514350">
              <a:buFont typeface="+mj-lt"/>
              <a:buAutoNum type="arabicPeriod"/>
            </a:pPr>
            <a:r>
              <a:rPr lang="uk-UA" dirty="0" smtClean="0"/>
              <a:t>дослідження ринків;</a:t>
            </a:r>
          </a:p>
          <a:p>
            <a:pPr marL="514350" indent="-514350">
              <a:buFont typeface="+mj-lt"/>
              <a:buAutoNum type="arabicPeriod"/>
            </a:pPr>
            <a:r>
              <a:rPr lang="uk-UA" dirty="0" smtClean="0"/>
              <a:t> дослідження потенційних можливостей підприємства.</a:t>
            </a:r>
            <a:endParaRPr lang="uk-UA" dirty="0"/>
          </a:p>
        </p:txBody>
      </p:sp>
      <p:pic>
        <p:nvPicPr>
          <p:cNvPr id="4" name="Рисунок 3"/>
          <p:cNvPicPr>
            <a:picLocks noChangeAspect="1"/>
          </p:cNvPicPr>
          <p:nvPr/>
        </p:nvPicPr>
        <p:blipFill>
          <a:blip r:embed="rId2"/>
          <a:stretch>
            <a:fillRect/>
          </a:stretch>
        </p:blipFill>
        <p:spPr>
          <a:xfrm>
            <a:off x="0" y="2269475"/>
            <a:ext cx="6059277" cy="4588525"/>
          </a:xfrm>
          <a:prstGeom prst="rect">
            <a:avLst/>
          </a:prstGeom>
        </p:spPr>
      </p:pic>
      <p:pic>
        <p:nvPicPr>
          <p:cNvPr id="5" name="Рисунок 4"/>
          <p:cNvPicPr>
            <a:picLocks noChangeAspect="1"/>
          </p:cNvPicPr>
          <p:nvPr/>
        </p:nvPicPr>
        <p:blipFill>
          <a:blip r:embed="rId3"/>
          <a:stretch>
            <a:fillRect/>
          </a:stretch>
        </p:blipFill>
        <p:spPr>
          <a:xfrm>
            <a:off x="6059276" y="2269474"/>
            <a:ext cx="6132723" cy="4588525"/>
          </a:xfrm>
          <a:prstGeom prst="rect">
            <a:avLst/>
          </a:prstGeom>
        </p:spPr>
      </p:pic>
    </p:spTree>
    <p:extLst>
      <p:ext uri="{BB962C8B-B14F-4D97-AF65-F5344CB8AC3E}">
        <p14:creationId xmlns="" xmlns:p14="http://schemas.microsoft.com/office/powerpoint/2010/main" val="2313967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buNone/>
            </a:pPr>
            <a:r>
              <a:rPr lang="ru-RU" dirty="0"/>
              <a:t>  </a:t>
            </a:r>
            <a:endParaRPr lang="ru-RU" dirty="0" smtClean="0"/>
          </a:p>
          <a:p>
            <a:pPr marL="0" indent="0">
              <a:buNone/>
            </a:pPr>
            <a:r>
              <a:rPr lang="ru-RU" dirty="0"/>
              <a:t>  </a:t>
            </a:r>
            <a:r>
              <a:rPr lang="uk-UA" b="1" dirty="0" smtClean="0"/>
              <a:t>Перший блок дослідження ринків </a:t>
            </a:r>
            <a:r>
              <a:rPr lang="uk-UA" dirty="0" smtClean="0"/>
              <a:t>включає в себе такі аспекти:</a:t>
            </a:r>
          </a:p>
          <a:p>
            <a:pPr marL="0" indent="0">
              <a:buNone/>
            </a:pPr>
            <a:r>
              <a:rPr lang="uk-UA" dirty="0" smtClean="0"/>
              <a:t>- вивчення й аналіз умов ринку;</a:t>
            </a:r>
          </a:p>
          <a:p>
            <a:pPr marL="0" indent="0">
              <a:buNone/>
            </a:pPr>
            <a:r>
              <a:rPr lang="uk-UA" dirty="0" smtClean="0"/>
              <a:t>- аналіз попиту;</a:t>
            </a:r>
          </a:p>
          <a:p>
            <a:pPr marL="0" indent="0">
              <a:buNone/>
            </a:pPr>
            <a:r>
              <a:rPr lang="uk-UA" dirty="0" smtClean="0"/>
              <a:t>- аналіз пропозицій;</a:t>
            </a:r>
          </a:p>
          <a:p>
            <a:pPr marL="0" indent="0">
              <a:buNone/>
            </a:pPr>
            <a:r>
              <a:rPr lang="uk-UA" dirty="0" smtClean="0"/>
              <a:t>- аналіз вимог споживача до товару;</a:t>
            </a:r>
          </a:p>
          <a:p>
            <a:pPr marL="0" indent="0">
              <a:buNone/>
            </a:pPr>
            <a:r>
              <a:rPr lang="uk-UA" dirty="0" smtClean="0"/>
              <a:t>- аналіз перспектив розвитку ринку;</a:t>
            </a:r>
          </a:p>
          <a:p>
            <a:pPr marL="0" indent="0">
              <a:buNone/>
            </a:pPr>
            <a:r>
              <a:rPr lang="uk-UA" dirty="0" smtClean="0"/>
              <a:t>- вивчення форм і методів торгівлі;</a:t>
            </a:r>
          </a:p>
          <a:p>
            <a:pPr marL="0" indent="0">
              <a:buNone/>
            </a:pPr>
            <a:r>
              <a:rPr lang="uk-UA" dirty="0" smtClean="0"/>
              <a:t>- вивчення і оцінка діяльності підприємств-конкурентів;</a:t>
            </a:r>
          </a:p>
          <a:p>
            <a:pPr marL="0" indent="0">
              <a:buNone/>
            </a:pPr>
            <a:r>
              <a:rPr lang="uk-UA" dirty="0" smtClean="0"/>
              <a:t>- вивчення підприємств-покупців товару, який їх зацікавив;</a:t>
            </a:r>
          </a:p>
          <a:p>
            <a:pPr marL="0" indent="0">
              <a:buNone/>
            </a:pPr>
            <a:r>
              <a:rPr lang="uk-UA" dirty="0" smtClean="0"/>
              <a:t>- вивчення комерційної практики, транспортних, торгово-політичних умов;</a:t>
            </a:r>
          </a:p>
          <a:p>
            <a:pPr marL="0" indent="0">
              <a:buNone/>
            </a:pPr>
            <a:r>
              <a:rPr lang="uk-UA" dirty="0" smtClean="0"/>
              <a:t>- вивчення умов руху товарів та ін.</a:t>
            </a:r>
            <a:endParaRPr lang="uk-UA" dirty="0"/>
          </a:p>
        </p:txBody>
      </p:sp>
    </p:spTree>
    <p:extLst>
      <p:ext uri="{BB962C8B-B14F-4D97-AF65-F5344CB8AC3E}">
        <p14:creationId xmlns="" xmlns:p14="http://schemas.microsoft.com/office/powerpoint/2010/main" val="129317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877936"/>
            <a:ext cx="12192000" cy="2980063"/>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buNone/>
            </a:pPr>
            <a:r>
              <a:rPr lang="ru-RU" dirty="0"/>
              <a:t>  </a:t>
            </a:r>
            <a:r>
              <a:rPr lang="uk-UA" b="1" dirty="0" smtClean="0"/>
              <a:t>Другий блок - дослідження потенційних можливостей підприємства </a:t>
            </a:r>
            <a:r>
              <a:rPr lang="uk-UA" dirty="0" smtClean="0"/>
              <a:t>передбачає:</a:t>
            </a:r>
          </a:p>
          <a:p>
            <a:pPr marL="0" indent="0">
              <a:buNone/>
            </a:pPr>
            <a:r>
              <a:rPr lang="uk-UA" dirty="0" smtClean="0"/>
              <a:t>- аналіз господарської діяльності підприємства;</a:t>
            </a:r>
          </a:p>
          <a:p>
            <a:pPr marL="0" indent="0">
              <a:buNone/>
            </a:pPr>
            <a:r>
              <a:rPr lang="uk-UA" dirty="0" smtClean="0"/>
              <a:t>- аналіз конкурентоздатності підприємства;</a:t>
            </a:r>
          </a:p>
          <a:p>
            <a:pPr marL="0" indent="0">
              <a:buNone/>
            </a:pPr>
            <a:r>
              <a:rPr lang="uk-UA" dirty="0" smtClean="0"/>
              <a:t>- аналіз конкурентоздатності продукції підприємства;</a:t>
            </a:r>
          </a:p>
          <a:p>
            <a:pPr marL="0" indent="0">
              <a:buNone/>
            </a:pPr>
            <a:r>
              <a:rPr lang="uk-UA" dirty="0" smtClean="0"/>
              <a:t>- оцінка його потенційних конкурентних можливостей.</a:t>
            </a:r>
            <a:endParaRPr lang="uk-UA" dirty="0"/>
          </a:p>
        </p:txBody>
      </p:sp>
      <p:pic>
        <p:nvPicPr>
          <p:cNvPr id="4" name="Рисунок 3"/>
          <p:cNvPicPr>
            <a:picLocks noChangeAspect="1"/>
          </p:cNvPicPr>
          <p:nvPr/>
        </p:nvPicPr>
        <p:blipFill>
          <a:blip r:embed="rId2"/>
          <a:stretch>
            <a:fillRect/>
          </a:stretch>
        </p:blipFill>
        <p:spPr>
          <a:xfrm>
            <a:off x="0" y="0"/>
            <a:ext cx="12192000" cy="3877936"/>
          </a:xfrm>
          <a:prstGeom prst="rect">
            <a:avLst/>
          </a:prstGeom>
        </p:spPr>
      </p:pic>
    </p:spTree>
    <p:extLst>
      <p:ext uri="{BB962C8B-B14F-4D97-AF65-F5344CB8AC3E}">
        <p14:creationId xmlns="" xmlns:p14="http://schemas.microsoft.com/office/powerpoint/2010/main" val="357561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50AA3C3-CE59-7B40-8F83-316996CE2177}"/>
              </a:ext>
            </a:extLst>
          </p:cNvPr>
          <p:cNvSpPr>
            <a:spLocks noGrp="1"/>
          </p:cNvSpPr>
          <p:nvPr>
            <p:ph type="ctrTitle"/>
          </p:nvPr>
        </p:nvSpPr>
        <p:spPr>
          <a:xfrm>
            <a:off x="1154955" y="635679"/>
            <a:ext cx="8825658" cy="3329581"/>
          </a:xfrm>
        </p:spPr>
        <p:txBody>
          <a:bodyPr>
            <a:normAutofit fontScale="90000"/>
          </a:bodyPr>
          <a:lstStyle/>
          <a:p>
            <a:pPr algn="ctr"/>
            <a:r>
              <a:rPr lang="uk-UA" sz="5400" b="1" dirty="0" smtClean="0">
                <a:latin typeface="Times New Roman" panose="02020603050405020304" pitchFamily="18" charset="0"/>
                <a:cs typeface="Times New Roman" panose="02020603050405020304" pitchFamily="18" charset="0"/>
              </a:rPr>
              <a:t>2. Відбір та вивчення іноземних партнерів під час виходу на зовнішні ринки</a:t>
            </a:r>
            <a:endParaRPr lang="uk-UA"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442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3415" y="935841"/>
            <a:ext cx="6096000" cy="707886"/>
          </a:xfrm>
          <a:prstGeom prst="rect">
            <a:avLst/>
          </a:prstGeom>
        </p:spPr>
        <p:txBody>
          <a:bodyPr>
            <a:spAutoFit/>
          </a:bodyPr>
          <a:lstStyle/>
          <a:p>
            <a:r>
              <a:rPr lang="uk-UA" sz="2000" dirty="0" smtClean="0">
                <a:solidFill>
                  <a:srgbClr val="000000"/>
                </a:solidFill>
                <a:latin typeface="Times New Roman" panose="02020603050405020304" pitchFamily="18" charset="0"/>
                <a:cs typeface="Times New Roman" panose="02020603050405020304" pitchFamily="18" charset="0"/>
              </a:rPr>
              <a:t>Фірми, що діють на світовому ринку , класифікуються за такими </a:t>
            </a:r>
            <a:r>
              <a:rPr lang="uk-UA" sz="2000" b="1" dirty="0" smtClean="0">
                <a:solidFill>
                  <a:srgbClr val="000000"/>
                </a:solidFill>
                <a:latin typeface="Times New Roman" panose="02020603050405020304" pitchFamily="18" charset="0"/>
                <a:cs typeface="Times New Roman" panose="02020603050405020304" pitchFamily="18" charset="0"/>
              </a:rPr>
              <a:t>критеріями</a:t>
            </a:r>
            <a:r>
              <a:rPr lang="uk-UA" sz="2000" dirty="0" smtClean="0">
                <a:solidFill>
                  <a:srgbClr val="000000"/>
                </a:solidFill>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
        <p:nvSpPr>
          <p:cNvPr id="4" name="Овал 3"/>
          <p:cNvSpPr/>
          <p:nvPr/>
        </p:nvSpPr>
        <p:spPr>
          <a:xfrm>
            <a:off x="580072" y="1701605"/>
            <a:ext cx="3584812" cy="2024437"/>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4031819" y="2757365"/>
            <a:ext cx="3638529" cy="2111245"/>
          </a:xfrm>
          <a:prstGeom prst="rect">
            <a:avLst/>
          </a:prstGeom>
        </p:spPr>
      </p:pic>
      <p:pic>
        <p:nvPicPr>
          <p:cNvPr id="6" name="Рисунок 5"/>
          <p:cNvPicPr>
            <a:picLocks noChangeAspect="1"/>
          </p:cNvPicPr>
          <p:nvPr/>
        </p:nvPicPr>
        <p:blipFill>
          <a:blip r:embed="rId2"/>
          <a:stretch>
            <a:fillRect/>
          </a:stretch>
        </p:blipFill>
        <p:spPr>
          <a:xfrm>
            <a:off x="7356143" y="1536975"/>
            <a:ext cx="3726380" cy="2162220"/>
          </a:xfrm>
          <a:prstGeom prst="rect">
            <a:avLst/>
          </a:prstGeom>
        </p:spPr>
      </p:pic>
      <p:pic>
        <p:nvPicPr>
          <p:cNvPr id="7" name="Рисунок 6"/>
          <p:cNvPicPr>
            <a:picLocks noChangeAspect="1"/>
          </p:cNvPicPr>
          <p:nvPr/>
        </p:nvPicPr>
        <p:blipFill>
          <a:blip r:embed="rId2"/>
          <a:stretch>
            <a:fillRect/>
          </a:stretch>
        </p:blipFill>
        <p:spPr>
          <a:xfrm>
            <a:off x="7306711" y="4264018"/>
            <a:ext cx="3775812" cy="2149148"/>
          </a:xfrm>
          <a:prstGeom prst="rect">
            <a:avLst/>
          </a:prstGeom>
        </p:spPr>
      </p:pic>
      <p:pic>
        <p:nvPicPr>
          <p:cNvPr id="8" name="Рисунок 7"/>
          <p:cNvPicPr>
            <a:picLocks noChangeAspect="1"/>
          </p:cNvPicPr>
          <p:nvPr/>
        </p:nvPicPr>
        <p:blipFill>
          <a:blip r:embed="rId2"/>
          <a:stretch>
            <a:fillRect/>
          </a:stretch>
        </p:blipFill>
        <p:spPr>
          <a:xfrm>
            <a:off x="580072" y="4256128"/>
            <a:ext cx="3659082" cy="2123171"/>
          </a:xfrm>
          <a:prstGeom prst="rect">
            <a:avLst/>
          </a:prstGeom>
        </p:spPr>
      </p:pic>
      <p:sp>
        <p:nvSpPr>
          <p:cNvPr id="9" name="TextBox 8"/>
          <p:cNvSpPr txBox="1"/>
          <p:nvPr/>
        </p:nvSpPr>
        <p:spPr>
          <a:xfrm>
            <a:off x="1173707" y="2127232"/>
            <a:ext cx="2750475" cy="1015663"/>
          </a:xfrm>
          <a:prstGeom prst="rect">
            <a:avLst/>
          </a:prstGeom>
          <a:noFill/>
        </p:spPr>
        <p:txBody>
          <a:bodyPr wrap="square" rtlCol="0">
            <a:spAutoFit/>
          </a:bodyPr>
          <a:lstStyle/>
          <a:p>
            <a:pPr algn="ctr"/>
            <a:r>
              <a:rPr lang="ru-RU" sz="2000" dirty="0" smtClean="0">
                <a:latin typeface="Times New Roman" panose="02020603050405020304" pitchFamily="18" charset="0"/>
                <a:cs typeface="Times New Roman" panose="02020603050405020304" pitchFamily="18" charset="0"/>
              </a:rPr>
              <a:t>1) Видом </a:t>
            </a:r>
            <a:r>
              <a:rPr lang="uk-UA" sz="2000" dirty="0" smtClean="0">
                <a:latin typeface="Times New Roman" panose="02020603050405020304" pitchFamily="18" charset="0"/>
                <a:cs typeface="Times New Roman" panose="02020603050405020304" pitchFamily="18" charset="0"/>
              </a:rPr>
              <a:t>господарської діяльності та характеру операцій</a:t>
            </a:r>
            <a:endParaRPr lang="ru-RU"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738413" y="2313713"/>
            <a:ext cx="3016023" cy="400110"/>
          </a:xfrm>
          <a:prstGeom prst="rect">
            <a:avLst/>
          </a:prstGeom>
          <a:noFill/>
        </p:spPr>
        <p:txBody>
          <a:bodyPr wrap="square" rtlCol="0">
            <a:spAutoFit/>
          </a:bodyPr>
          <a:lstStyle/>
          <a:p>
            <a:pPr algn="ctr"/>
            <a:r>
              <a:rPr lang="uk-UA" sz="2000" dirty="0" smtClean="0">
                <a:latin typeface="Times New Roman" panose="02020603050405020304" pitchFamily="18" charset="0"/>
                <a:cs typeface="Times New Roman" panose="02020603050405020304" pitchFamily="18" charset="0"/>
              </a:rPr>
              <a:t>2) Правовим становищем</a:t>
            </a:r>
            <a:endParaRPr lang="ru-RU" dirty="0"/>
          </a:p>
        </p:txBody>
      </p:sp>
      <p:sp>
        <p:nvSpPr>
          <p:cNvPr id="11" name="TextBox 10"/>
          <p:cNvSpPr txBox="1"/>
          <p:nvPr/>
        </p:nvSpPr>
        <p:spPr>
          <a:xfrm>
            <a:off x="4531231" y="3499140"/>
            <a:ext cx="3065614" cy="400110"/>
          </a:xfrm>
          <a:prstGeom prst="rect">
            <a:avLst/>
          </a:prstGeom>
          <a:noFill/>
        </p:spPr>
        <p:txBody>
          <a:bodyPr wrap="square" rtlCol="0">
            <a:spAutoFit/>
          </a:bodyPr>
          <a:lstStyle/>
          <a:p>
            <a:pPr algn="ctr"/>
            <a:r>
              <a:rPr lang="uk-UA" sz="2000" dirty="0" smtClean="0">
                <a:latin typeface="Times New Roman" panose="02020603050405020304" pitchFamily="18" charset="0"/>
                <a:cs typeface="Times New Roman" panose="02020603050405020304" pitchFamily="18" charset="0"/>
              </a:rPr>
              <a:t>3) Характером власності</a:t>
            </a:r>
            <a:endParaRPr lang="ru-RU"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74932" y="4868610"/>
            <a:ext cx="2697708" cy="707886"/>
          </a:xfrm>
          <a:prstGeom prst="rect">
            <a:avLst/>
          </a:prstGeom>
          <a:noFill/>
        </p:spPr>
        <p:txBody>
          <a:bodyPr wrap="square" rtlCol="0">
            <a:spAutoFit/>
          </a:bodyPr>
          <a:lstStyle/>
          <a:p>
            <a:pPr algn="ctr"/>
            <a:r>
              <a:rPr lang="uk-UA" sz="2000" dirty="0" smtClean="0">
                <a:latin typeface="Times New Roman" panose="02020603050405020304" pitchFamily="18" charset="0"/>
                <a:cs typeface="Times New Roman" panose="02020603050405020304" pitchFamily="18" charset="0"/>
              </a:rPr>
              <a:t>4) Приналежністю капіталу і контролю</a:t>
            </a:r>
            <a:endParaRPr lang="ru-RU"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024884" y="5022498"/>
            <a:ext cx="2825087" cy="400110"/>
          </a:xfrm>
          <a:prstGeom prst="rect">
            <a:avLst/>
          </a:prstGeom>
          <a:noFill/>
        </p:spPr>
        <p:txBody>
          <a:bodyPr wrap="square" rtlCol="0">
            <a:spAutoFit/>
          </a:bodyPr>
          <a:lstStyle/>
          <a:p>
            <a:pPr algn="ctr"/>
            <a:r>
              <a:rPr lang="uk-UA" sz="2000" dirty="0" smtClean="0">
                <a:latin typeface="Times New Roman" panose="02020603050405020304" pitchFamily="18" charset="0"/>
                <a:cs typeface="Times New Roman" panose="02020603050405020304" pitchFamily="18" charset="0"/>
              </a:rPr>
              <a:t>5) Обсягом операцій</a:t>
            </a:r>
            <a:endParaRPr lang="ru-RU" sz="2000" dirty="0">
              <a:latin typeface="Times New Roman" panose="02020603050405020304" pitchFamily="18" charset="0"/>
              <a:cs typeface="Times New Roman" panose="02020603050405020304" pitchFamily="18" charset="0"/>
            </a:endParaRPr>
          </a:p>
        </p:txBody>
      </p:sp>
      <p:sp>
        <p:nvSpPr>
          <p:cNvPr id="15" name="Заголовок 1">
            <a:extLst>
              <a:ext uri="{FF2B5EF4-FFF2-40B4-BE49-F238E27FC236}">
                <a16:creationId xmlns="" xmlns:a16="http://schemas.microsoft.com/office/drawing/2014/main" id="{B7F12E98-A91B-E84F-8E56-94A405C9A959}"/>
              </a:ext>
            </a:extLst>
          </p:cNvPr>
          <p:cNvSpPr txBox="1">
            <a:spLocks/>
          </p:cNvSpPr>
          <p:nvPr/>
        </p:nvSpPr>
        <p:spPr>
          <a:xfrm>
            <a:off x="0" y="0"/>
            <a:ext cx="12192000" cy="10287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3200" b="1" i="0" u="none" strike="noStrike" kern="1200" cap="all" spc="0" normalizeH="0" baseline="0" dirty="0" smtClean="0">
                <a:ln>
                  <a:noFill/>
                </a:ln>
                <a:solidFill>
                  <a:schemeClr val="tx2"/>
                </a:solidFill>
                <a:effectLst>
                  <a:reflection blurRad="12700" stA="48000" endA="300" endPos="55000" dir="5400000" sy="-90000" algn="bl" rotWithShape="0"/>
                </a:effectLst>
                <a:uLnTx/>
                <a:uFillTx/>
                <a:latin typeface="Times New Roman" panose="02020603050405020304" pitchFamily="18" charset="0"/>
                <a:ea typeface="+mj-ea"/>
                <a:cs typeface="Times New Roman" panose="02020603050405020304" pitchFamily="18" charset="0"/>
              </a:rPr>
              <a:t>Класифікація фірм,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3200" b="1" i="0" u="none" strike="noStrike" kern="1200" cap="all" spc="0" normalizeH="0" baseline="0" dirty="0" smtClean="0">
                <a:ln>
                  <a:noFill/>
                </a:ln>
                <a:solidFill>
                  <a:schemeClr val="tx2"/>
                </a:solidFill>
                <a:effectLst>
                  <a:reflection blurRad="12700" stA="48000" endA="300" endPos="55000" dir="5400000" sy="-90000" algn="bl" rotWithShape="0"/>
                </a:effectLst>
                <a:uLnTx/>
                <a:uFillTx/>
                <a:latin typeface="Times New Roman" panose="02020603050405020304" pitchFamily="18" charset="0"/>
                <a:ea typeface="+mj-ea"/>
                <a:cs typeface="Times New Roman" panose="02020603050405020304" pitchFamily="18" charset="0"/>
              </a:rPr>
              <a:t>що діють на світовому ринку</a:t>
            </a:r>
            <a:endParaRPr kumimoji="0" lang="uk-UA" sz="3200" b="1" i="0" u="none" strike="noStrike" kern="1200" cap="all" spc="0" normalizeH="0" baseline="0" dirty="0">
              <a:ln>
                <a:noFill/>
              </a:ln>
              <a:solidFill>
                <a:schemeClr val="tx2"/>
              </a:solidFill>
              <a:effectLst>
                <a:reflection blurRad="12700" stA="48000" endA="300" endPos="55000" dir="5400000" sy="-90000" algn="bl" rotWithShape="0"/>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 xmlns:p14="http://schemas.microsoft.com/office/powerpoint/2010/main" val="911826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795" y="559557"/>
            <a:ext cx="11059379" cy="830997"/>
          </a:xfrm>
          <a:prstGeom prst="rect">
            <a:avLst/>
          </a:prstGeom>
        </p:spPr>
        <p:txBody>
          <a:bodyPr wrap="square">
            <a:spAutoFit/>
          </a:bodyPr>
          <a:lstStyle/>
          <a:p>
            <a:pPr algn="ctr"/>
            <a:r>
              <a:rPr lang="uk-UA" sz="2400" dirty="0" smtClean="0">
                <a:solidFill>
                  <a:srgbClr val="000000"/>
                </a:solidFill>
                <a:latin typeface="Times New Roman" panose="02020603050405020304" pitchFamily="18" charset="0"/>
                <a:cs typeface="Times New Roman" panose="02020603050405020304" pitchFamily="18" charset="0"/>
              </a:rPr>
              <a:t>Залежно від виду господарської діяльності та характеру операцій фірми поділяються на:</a:t>
            </a:r>
            <a:endParaRPr lang="uk-UA" sz="2400" dirty="0">
              <a:latin typeface="Times New Roman" panose="02020603050405020304" pitchFamily="18" charset="0"/>
              <a:cs typeface="Times New Roman" panose="02020603050405020304" pitchFamily="18" charset="0"/>
            </a:endParaRPr>
          </a:p>
        </p:txBody>
      </p:sp>
      <p:sp>
        <p:nvSpPr>
          <p:cNvPr id="5" name="Стрелка вниз 4"/>
          <p:cNvSpPr/>
          <p:nvPr/>
        </p:nvSpPr>
        <p:spPr>
          <a:xfrm>
            <a:off x="1330372" y="1542696"/>
            <a:ext cx="464024" cy="62779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2592080" y="3266356"/>
            <a:ext cx="484632" cy="803714"/>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a:stretch>
            <a:fillRect/>
          </a:stretch>
        </p:blipFill>
        <p:spPr>
          <a:xfrm>
            <a:off x="9350360" y="3304099"/>
            <a:ext cx="524301" cy="752404"/>
          </a:xfrm>
          <a:prstGeom prst="rect">
            <a:avLst/>
          </a:prstGeom>
        </p:spPr>
      </p:pic>
      <p:pic>
        <p:nvPicPr>
          <p:cNvPr id="9" name="Рисунок 8"/>
          <p:cNvPicPr>
            <a:picLocks noChangeAspect="1"/>
          </p:cNvPicPr>
          <p:nvPr/>
        </p:nvPicPr>
        <p:blipFill>
          <a:blip r:embed="rId2"/>
          <a:stretch>
            <a:fillRect/>
          </a:stretch>
        </p:blipFill>
        <p:spPr>
          <a:xfrm>
            <a:off x="7812490" y="1482559"/>
            <a:ext cx="524301" cy="652329"/>
          </a:xfrm>
          <a:prstGeom prst="rect">
            <a:avLst/>
          </a:prstGeom>
        </p:spPr>
      </p:pic>
      <p:pic>
        <p:nvPicPr>
          <p:cNvPr id="10" name="Рисунок 9"/>
          <p:cNvPicPr>
            <a:picLocks noChangeAspect="1"/>
          </p:cNvPicPr>
          <p:nvPr/>
        </p:nvPicPr>
        <p:blipFill>
          <a:blip r:embed="rId2"/>
          <a:stretch>
            <a:fillRect/>
          </a:stretch>
        </p:blipFill>
        <p:spPr>
          <a:xfrm>
            <a:off x="6012467" y="3266357"/>
            <a:ext cx="524301" cy="803714"/>
          </a:xfrm>
          <a:prstGeom prst="rect">
            <a:avLst/>
          </a:prstGeom>
        </p:spPr>
      </p:pic>
      <p:pic>
        <p:nvPicPr>
          <p:cNvPr id="11" name="Рисунок 10"/>
          <p:cNvPicPr>
            <a:picLocks noChangeAspect="1"/>
          </p:cNvPicPr>
          <p:nvPr/>
        </p:nvPicPr>
        <p:blipFill>
          <a:blip r:embed="rId2"/>
          <a:stretch>
            <a:fillRect/>
          </a:stretch>
        </p:blipFill>
        <p:spPr>
          <a:xfrm>
            <a:off x="4238617" y="1542696"/>
            <a:ext cx="524301" cy="652329"/>
          </a:xfrm>
          <a:prstGeom prst="rect">
            <a:avLst/>
          </a:prstGeom>
        </p:spPr>
      </p:pic>
      <p:sp>
        <p:nvSpPr>
          <p:cNvPr id="12" name="Овал 11"/>
          <p:cNvSpPr/>
          <p:nvPr/>
        </p:nvSpPr>
        <p:spPr>
          <a:xfrm>
            <a:off x="519036" y="2322635"/>
            <a:ext cx="1856096" cy="12282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1794396" y="4334440"/>
            <a:ext cx="2080001" cy="13920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3525334" y="2322635"/>
            <a:ext cx="1920124" cy="12282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p:nvPicPr>
        <p:blipFill>
          <a:blip r:embed="rId3"/>
          <a:stretch>
            <a:fillRect/>
          </a:stretch>
        </p:blipFill>
        <p:spPr>
          <a:xfrm>
            <a:off x="7063703" y="2316511"/>
            <a:ext cx="2021873" cy="1203766"/>
          </a:xfrm>
          <a:prstGeom prst="rect">
            <a:avLst/>
          </a:prstGeom>
        </p:spPr>
      </p:pic>
      <p:pic>
        <p:nvPicPr>
          <p:cNvPr id="17" name="Рисунок 16"/>
          <p:cNvPicPr>
            <a:picLocks noChangeAspect="1"/>
          </p:cNvPicPr>
          <p:nvPr/>
        </p:nvPicPr>
        <p:blipFill>
          <a:blip r:embed="rId3"/>
          <a:stretch>
            <a:fillRect/>
          </a:stretch>
        </p:blipFill>
        <p:spPr>
          <a:xfrm>
            <a:off x="5149809" y="4334440"/>
            <a:ext cx="2249619" cy="1402202"/>
          </a:xfrm>
          <a:prstGeom prst="rect">
            <a:avLst/>
          </a:prstGeom>
        </p:spPr>
      </p:pic>
      <p:pic>
        <p:nvPicPr>
          <p:cNvPr id="18" name="Рисунок 17"/>
          <p:cNvPicPr>
            <a:picLocks noChangeAspect="1"/>
          </p:cNvPicPr>
          <p:nvPr/>
        </p:nvPicPr>
        <p:blipFill>
          <a:blip r:embed="rId3"/>
          <a:stretch>
            <a:fillRect/>
          </a:stretch>
        </p:blipFill>
        <p:spPr>
          <a:xfrm>
            <a:off x="8395635" y="4248375"/>
            <a:ext cx="2249619" cy="1402202"/>
          </a:xfrm>
          <a:prstGeom prst="rect">
            <a:avLst/>
          </a:prstGeom>
        </p:spPr>
      </p:pic>
      <p:sp>
        <p:nvSpPr>
          <p:cNvPr id="19" name="TextBox 18"/>
          <p:cNvSpPr txBox="1"/>
          <p:nvPr/>
        </p:nvSpPr>
        <p:spPr>
          <a:xfrm>
            <a:off x="771406" y="2686315"/>
            <a:ext cx="1487606" cy="369332"/>
          </a:xfrm>
          <a:prstGeom prst="rect">
            <a:avLst/>
          </a:prstGeom>
          <a:noFill/>
        </p:spPr>
        <p:txBody>
          <a:bodyPr wrap="square" rtlCol="0">
            <a:spAutoFit/>
          </a:bodyPr>
          <a:lstStyle/>
          <a:p>
            <a:r>
              <a:rPr lang="uk-UA" dirty="0" smtClean="0">
                <a:latin typeface="Times New Roman" panose="02020603050405020304" pitchFamily="18" charset="0"/>
                <a:cs typeface="Times New Roman" panose="02020603050405020304" pitchFamily="18" charset="0"/>
              </a:rPr>
              <a:t>промислові</a:t>
            </a:r>
            <a:endParaRPr lang="ru-RU"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3989263" y="2670926"/>
            <a:ext cx="1460309" cy="400110"/>
          </a:xfrm>
          <a:prstGeom prst="rect">
            <a:avLst/>
          </a:prstGeom>
          <a:noFill/>
        </p:spPr>
        <p:txBody>
          <a:bodyPr wrap="square" rtlCol="0">
            <a:spAutoFit/>
          </a:bodyPr>
          <a:lstStyle/>
          <a:p>
            <a:r>
              <a:rPr lang="uk-UA" sz="2000" dirty="0" smtClean="0">
                <a:latin typeface="Times New Roman" panose="02020603050405020304" pitchFamily="18" charset="0"/>
                <a:cs typeface="Times New Roman" panose="02020603050405020304" pitchFamily="18" charset="0"/>
              </a:rPr>
              <a:t>торгові</a:t>
            </a:r>
            <a:endParaRPr lang="ru-RU" sz="2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399428" y="2697834"/>
            <a:ext cx="1498912" cy="400110"/>
          </a:xfrm>
          <a:prstGeom prst="rect">
            <a:avLst/>
          </a:prstGeom>
          <a:noFill/>
        </p:spPr>
        <p:txBody>
          <a:bodyPr wrap="square" rtlCol="0">
            <a:spAutoFit/>
          </a:bodyPr>
          <a:lstStyle/>
          <a:p>
            <a:r>
              <a:rPr lang="uk-UA" sz="2000" dirty="0" smtClean="0">
                <a:latin typeface="Times New Roman" panose="02020603050405020304" pitchFamily="18" charset="0"/>
                <a:cs typeface="Times New Roman" panose="02020603050405020304" pitchFamily="18" charset="0"/>
              </a:rPr>
              <a:t>транспортні</a:t>
            </a:r>
            <a:endParaRPr lang="ru-RU"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238233" y="4779750"/>
            <a:ext cx="1344425" cy="400110"/>
          </a:xfrm>
          <a:prstGeom prst="rect">
            <a:avLst/>
          </a:prstGeom>
          <a:noFill/>
        </p:spPr>
        <p:txBody>
          <a:bodyPr wrap="square" rtlCol="0">
            <a:spAutoFit/>
          </a:bodyPr>
          <a:lstStyle/>
          <a:p>
            <a:r>
              <a:rPr lang="uk-UA" sz="2000" dirty="0" smtClean="0">
                <a:latin typeface="Times New Roman" panose="02020603050405020304" pitchFamily="18" charset="0"/>
                <a:cs typeface="Times New Roman" panose="02020603050405020304" pitchFamily="18" charset="0"/>
              </a:rPr>
              <a:t>страхові</a:t>
            </a:r>
            <a:endParaRPr lang="ru-RU" sz="2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445458" y="4749421"/>
            <a:ext cx="1746912" cy="400110"/>
          </a:xfrm>
          <a:prstGeom prst="rect">
            <a:avLst/>
          </a:prstGeom>
          <a:noFill/>
        </p:spPr>
        <p:txBody>
          <a:bodyPr wrap="square" rtlCol="0">
            <a:spAutoFit/>
          </a:bodyPr>
          <a:lstStyle/>
          <a:p>
            <a:r>
              <a:rPr lang="uk-UA" sz="2000" dirty="0" smtClean="0">
                <a:latin typeface="Times New Roman" panose="02020603050405020304" pitchFamily="18" charset="0"/>
                <a:cs typeface="Times New Roman" panose="02020603050405020304" pitchFamily="18" charset="0"/>
              </a:rPr>
              <a:t>інжинірингові</a:t>
            </a:r>
            <a:endParaRPr lang="ru-RU" sz="2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8898340" y="4682393"/>
            <a:ext cx="1559678" cy="400110"/>
          </a:xfrm>
          <a:prstGeom prst="rect">
            <a:avLst/>
          </a:prstGeom>
          <a:noFill/>
        </p:spPr>
        <p:txBody>
          <a:bodyPr wrap="square" rtlCol="0">
            <a:spAutoFit/>
          </a:bodyPr>
          <a:lstStyle/>
          <a:p>
            <a:r>
              <a:rPr lang="uk-UA" sz="2000" dirty="0" smtClean="0">
                <a:latin typeface="Times New Roman" panose="02020603050405020304" pitchFamily="18" charset="0"/>
                <a:cs typeface="Times New Roman" panose="02020603050405020304" pitchFamily="18" charset="0"/>
              </a:rPr>
              <a:t>туристичні</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30545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8675" y="614363"/>
            <a:ext cx="10715625" cy="5878532"/>
          </a:xfrm>
          <a:prstGeom prst="rect">
            <a:avLst/>
          </a:prstGeom>
        </p:spPr>
        <p:txBody>
          <a:bodyPr wrap="square">
            <a:spAutoFit/>
          </a:bodyPr>
          <a:lstStyle/>
          <a:p>
            <a:endParaRPr lang="uk-UA" sz="4000" b="1" dirty="0" smtClean="0">
              <a:latin typeface="Times New Roman" panose="02020603050405020304" pitchFamily="18" charset="0"/>
              <a:cs typeface="Times New Roman" panose="02020603050405020304" pitchFamily="18" charset="0"/>
            </a:endParaRPr>
          </a:p>
          <a:p>
            <a:pPr algn="ctr"/>
            <a:r>
              <a:rPr lang="uk-UA" sz="4000" b="1" dirty="0" smtClean="0">
                <a:solidFill>
                  <a:schemeClr val="accent2">
                    <a:lumMod val="50000"/>
                  </a:schemeClr>
                </a:solidFill>
                <a:latin typeface="Times New Roman" panose="02020603050405020304" pitchFamily="18" charset="0"/>
                <a:cs typeface="Times New Roman" panose="02020603050405020304" pitchFamily="18" charset="0"/>
              </a:rPr>
              <a:t>ПЛАН</a:t>
            </a:r>
          </a:p>
          <a:p>
            <a:pPr algn="ctr"/>
            <a:endParaRPr lang="uk-UA" sz="4000" b="1" dirty="0" smtClean="0">
              <a:solidFill>
                <a:schemeClr val="accent2">
                  <a:lumMod val="50000"/>
                </a:schemeClr>
              </a:solidFill>
              <a:latin typeface="Times New Roman" panose="02020603050405020304" pitchFamily="18" charset="0"/>
              <a:cs typeface="Times New Roman" panose="02020603050405020304" pitchFamily="18" charset="0"/>
            </a:endParaRPr>
          </a:p>
          <a:p>
            <a:pPr marL="742950" indent="-742950" algn="just">
              <a:buAutoNum type="arabicPeriod"/>
            </a:pPr>
            <a:r>
              <a:rPr lang="uk-UA" sz="3600" b="1" dirty="0" smtClean="0">
                <a:solidFill>
                  <a:schemeClr val="accent2">
                    <a:lumMod val="50000"/>
                  </a:schemeClr>
                </a:solidFill>
                <a:latin typeface="Times New Roman" panose="02020603050405020304" pitchFamily="18" charset="0"/>
                <a:cs typeface="Aharoni" pitchFamily="2" charset="-79"/>
              </a:rPr>
              <a:t>Роль маркетингу у зовнішньоекономічній діяльності підприємства.</a:t>
            </a:r>
          </a:p>
          <a:p>
            <a:pPr marL="742950" indent="-742950" algn="just">
              <a:buAutoNum type="arabicPeriod"/>
            </a:pPr>
            <a:r>
              <a:rPr lang="uk-UA" sz="3600" b="1" dirty="0" smtClean="0">
                <a:solidFill>
                  <a:schemeClr val="accent2">
                    <a:lumMod val="50000"/>
                  </a:schemeClr>
                </a:solidFill>
                <a:latin typeface="Times New Roman" panose="02020603050405020304" pitchFamily="18" charset="0"/>
                <a:cs typeface="Aharoni" pitchFamily="2" charset="-79"/>
              </a:rPr>
              <a:t>Відбір та вивчення іноземних партнерів під час виходу на зовнішні ринки.</a:t>
            </a:r>
          </a:p>
          <a:p>
            <a:pPr marL="742950" lvl="0" indent="-742950" algn="just">
              <a:buFontTx/>
              <a:buAutoNum type="arabicPeriod"/>
            </a:pPr>
            <a:r>
              <a:rPr lang="uk-UA" sz="3600" b="1" dirty="0" smtClean="0">
                <a:solidFill>
                  <a:schemeClr val="accent2">
                    <a:lumMod val="50000"/>
                  </a:schemeClr>
                </a:solidFill>
                <a:latin typeface="Times New Roman" pitchFamily="18" charset="0"/>
                <a:ea typeface="Times New Roman" pitchFamily="18" charset="0"/>
                <a:cs typeface="Times New Roman" pitchFamily="18" charset="0"/>
              </a:rPr>
              <a:t>Стратегічні бізнес-одиниці та стратегічні зони господарювання.</a:t>
            </a:r>
            <a:endParaRPr lang="uk-UA" sz="3600" b="1" dirty="0" smtClean="0">
              <a:solidFill>
                <a:schemeClr val="accent2">
                  <a:lumMod val="50000"/>
                </a:schemeClr>
              </a:solidFill>
              <a:latin typeface="Times New Roman" pitchFamily="18" charset="0"/>
              <a:cs typeface="Times New Roman" pitchFamily="18" charset="0"/>
            </a:endParaRPr>
          </a:p>
          <a:p>
            <a:pPr marL="742950" indent="-742950" algn="just">
              <a:buAutoNum type="arabicPeriod"/>
            </a:pPr>
            <a:endParaRPr lang="ru-RU"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783" y="449626"/>
            <a:ext cx="11291391" cy="1631216"/>
          </a:xfrm>
          <a:prstGeom prst="rect">
            <a:avLst/>
          </a:prstGeom>
        </p:spPr>
        <p:txBody>
          <a:bodyPr wrap="square">
            <a:spAutoFit/>
          </a:bodyPr>
          <a:lstStyle/>
          <a:p>
            <a:pPr algn="just"/>
            <a:r>
              <a:rPr lang="ru-RU" sz="2000" dirty="0" smtClean="0">
                <a:solidFill>
                  <a:srgbClr val="000000"/>
                </a:solidFill>
                <a:latin typeface="Times New Roman" panose="02020603050405020304" pitchFamily="18" charset="0"/>
                <a:cs typeface="Times New Roman" panose="02020603050405020304" pitchFamily="18" charset="0"/>
              </a:rPr>
              <a:t>  </a:t>
            </a:r>
            <a:r>
              <a:rPr lang="uk-UA" sz="2000" dirty="0" smtClean="0">
                <a:solidFill>
                  <a:srgbClr val="000000"/>
                </a:solidFill>
                <a:latin typeface="Times New Roman" panose="02020603050405020304" pitchFamily="18" charset="0"/>
                <a:cs typeface="Times New Roman" panose="02020603050405020304" pitchFamily="18" charset="0"/>
              </a:rPr>
              <a:t>Промислові компанії складають одну з найбільш </a:t>
            </a:r>
            <a:r>
              <a:rPr lang="uk-UA" sz="2000" dirty="0" err="1" smtClean="0">
                <a:solidFill>
                  <a:srgbClr val="000000"/>
                </a:solidFill>
                <a:latin typeface="Times New Roman" panose="02020603050405020304" pitchFamily="18" charset="0"/>
                <a:cs typeface="Times New Roman" panose="02020603050405020304" pitchFamily="18" charset="0"/>
              </a:rPr>
              <a:t>багаточисельних</a:t>
            </a:r>
            <a:r>
              <a:rPr lang="uk-UA" sz="2000" dirty="0" smtClean="0">
                <a:solidFill>
                  <a:srgbClr val="000000"/>
                </a:solidFill>
                <a:latin typeface="Times New Roman" panose="02020603050405020304" pitchFamily="18" charset="0"/>
                <a:cs typeface="Times New Roman" panose="02020603050405020304" pitchFamily="18" charset="0"/>
              </a:rPr>
              <a:t> груп. </a:t>
            </a:r>
          </a:p>
          <a:p>
            <a:pPr algn="just"/>
            <a:r>
              <a:rPr lang="uk-UA" sz="2000" dirty="0" smtClean="0">
                <a:solidFill>
                  <a:srgbClr val="000000"/>
                </a:solidFill>
                <a:latin typeface="Times New Roman" panose="02020603050405020304" pitchFamily="18" charset="0"/>
                <a:cs typeface="Times New Roman" panose="02020603050405020304" pitchFamily="18" charset="0"/>
              </a:rPr>
              <a:t>  До них належать фірми, в яких 50% обігу і більше складає продукція, випущена на власних підприємствах.</a:t>
            </a:r>
          </a:p>
          <a:p>
            <a:pPr algn="just"/>
            <a:r>
              <a:rPr lang="uk-UA" sz="2000" dirty="0" smtClean="0">
                <a:solidFill>
                  <a:srgbClr val="000000"/>
                </a:solidFill>
                <a:latin typeface="Times New Roman" panose="02020603050405020304" pitchFamily="18" charset="0"/>
                <a:cs typeface="Times New Roman" panose="02020603050405020304" pitchFamily="18" charset="0"/>
              </a:rPr>
              <a:t>   В США, Японії та Німеччині таких компаній 2 млн. Першочергове місце серед них посідають автомобільні, авіакосмічні, машинобудівні, електротехнічні, електронні і приладобудівні фірми.</a:t>
            </a:r>
            <a:endParaRPr lang="uk-UA" sz="2000" dirty="0">
              <a:latin typeface="Times New Roman" panose="02020603050405020304" pitchFamily="18" charset="0"/>
              <a:cs typeface="Times New Roman" panose="02020603050405020304" pitchFamily="18" charset="0"/>
            </a:endParaRPr>
          </a:p>
        </p:txBody>
      </p:sp>
      <p:pic>
        <p:nvPicPr>
          <p:cNvPr id="1026" name="Picture 2" descr="Особенности французских автомобилей: польза для СТО - Abiznew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9753" y="3200911"/>
            <a:ext cx="3193575" cy="224246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Рисунок 2"/>
          <p:cNvPicPr>
            <a:picLocks noChangeAspect="1"/>
          </p:cNvPicPr>
          <p:nvPr/>
        </p:nvPicPr>
        <p:blipFill>
          <a:blip r:embed="rId3" cstate="print"/>
          <a:stretch>
            <a:fillRect/>
          </a:stretch>
        </p:blipFill>
        <p:spPr>
          <a:xfrm>
            <a:off x="4217158" y="3820195"/>
            <a:ext cx="4139604" cy="2563967"/>
          </a:xfrm>
          <a:prstGeom prst="rect">
            <a:avLst/>
          </a:prstGeom>
        </p:spPr>
      </p:pic>
      <p:pic>
        <p:nvPicPr>
          <p:cNvPr id="4" name="Рисунок 3"/>
          <p:cNvPicPr>
            <a:picLocks noChangeAspect="1"/>
          </p:cNvPicPr>
          <p:nvPr/>
        </p:nvPicPr>
        <p:blipFill>
          <a:blip r:embed="rId4" cstate="print"/>
          <a:stretch>
            <a:fillRect/>
          </a:stretch>
        </p:blipFill>
        <p:spPr>
          <a:xfrm>
            <a:off x="4217158" y="2339497"/>
            <a:ext cx="4642938" cy="1180080"/>
          </a:xfrm>
          <a:prstGeom prst="rect">
            <a:avLst/>
          </a:prstGeom>
        </p:spPr>
      </p:pic>
      <p:pic>
        <p:nvPicPr>
          <p:cNvPr id="5" name="Рисунок 4"/>
          <p:cNvPicPr>
            <a:picLocks noChangeAspect="1"/>
          </p:cNvPicPr>
          <p:nvPr/>
        </p:nvPicPr>
        <p:blipFill>
          <a:blip r:embed="rId5"/>
          <a:stretch>
            <a:fillRect/>
          </a:stretch>
        </p:blipFill>
        <p:spPr>
          <a:xfrm>
            <a:off x="8670592" y="3843173"/>
            <a:ext cx="2857500" cy="1600200"/>
          </a:xfrm>
          <a:prstGeom prst="rect">
            <a:avLst/>
          </a:prstGeom>
        </p:spPr>
      </p:pic>
    </p:spTree>
    <p:extLst>
      <p:ext uri="{BB962C8B-B14F-4D97-AF65-F5344CB8AC3E}">
        <p14:creationId xmlns="" xmlns:p14="http://schemas.microsoft.com/office/powerpoint/2010/main" val="2481637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3814D09-C4CD-8440-964D-EA41A9A6478C}"/>
              </a:ext>
            </a:extLst>
          </p:cNvPr>
          <p:cNvSpPr>
            <a:spLocks noGrp="1"/>
          </p:cNvSpPr>
          <p:nvPr>
            <p:ph idx="1"/>
          </p:nvPr>
        </p:nvSpPr>
        <p:spPr>
          <a:xfrm>
            <a:off x="17114" y="1171575"/>
            <a:ext cx="6744880" cy="4900613"/>
          </a:xfrm>
        </p:spPr>
        <p:txBody>
          <a:bodyPr>
            <a:noAutofit/>
          </a:bodyPr>
          <a:lstStyle/>
          <a:p>
            <a:r>
              <a:rPr lang="uk-UA" sz="2400" b="0" i="0" dirty="0" smtClean="0">
                <a:effectLst/>
                <a:latin typeface="Times New Roman" panose="02020603050405020304" pitchFamily="18" charset="0"/>
                <a:cs typeface="Times New Roman" panose="02020603050405020304" pitchFamily="18" charset="0"/>
              </a:rPr>
              <a:t>Будь-яка зовнішньоторгова операція українських підприємств починається з вибору партнера, тобто контрагента.</a:t>
            </a: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r>
              <a:rPr lang="uk-UA" sz="2400" b="1" i="0" dirty="0" smtClean="0">
                <a:effectLst/>
                <a:latin typeface="Times New Roman" panose="02020603050405020304" pitchFamily="18" charset="0"/>
                <a:cs typeface="Times New Roman" panose="02020603050405020304" pitchFamily="18" charset="0"/>
              </a:rPr>
              <a:t>Контрагентами</a:t>
            </a:r>
            <a:r>
              <a:rPr lang="uk-UA" sz="2400" b="0" i="0" dirty="0" smtClean="0">
                <a:effectLst/>
                <a:latin typeface="Times New Roman" panose="02020603050405020304" pitchFamily="18" charset="0"/>
                <a:cs typeface="Times New Roman" panose="02020603050405020304" pitchFamily="18" charset="0"/>
              </a:rPr>
              <a:t> в міжнародній торгівлі називають сторони, що знаходяться в договірних відносинах з купівлі-продажу товарів чи надання послуг.</a:t>
            </a:r>
          </a:p>
          <a:p>
            <a:r>
              <a:rPr lang="uk-UA" sz="2400" b="0" i="0" dirty="0" smtClean="0">
                <a:effectLst/>
                <a:latin typeface="Times New Roman" panose="02020603050405020304" pitchFamily="18" charset="0"/>
                <a:cs typeface="Times New Roman" panose="02020603050405020304" pitchFamily="18" charset="0"/>
              </a:rPr>
              <a:t>Іноземними контрагентами наших українських підприємств виступають фірми та організації, що являють собою протилежну сторону зовнішньоторгової угоди. Контрагентом експортера виступає імпортер, орендодавця - орендатор, підрядника - замовник і т.д.</a:t>
            </a:r>
            <a:endParaRPr lang="uk-UA" sz="2400" dirty="0">
              <a:latin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 xmlns:a16="http://schemas.microsoft.com/office/drawing/2014/main" id="{8F98ACFC-5AAB-C243-8B4D-8D4126CDAEBA}"/>
              </a:ext>
            </a:extLst>
          </p:cNvPr>
          <p:cNvPicPr>
            <a:picLocks noChangeAspect="1"/>
          </p:cNvPicPr>
          <p:nvPr/>
        </p:nvPicPr>
        <p:blipFill>
          <a:blip r:embed="rId2"/>
          <a:stretch>
            <a:fillRect/>
          </a:stretch>
        </p:blipFill>
        <p:spPr>
          <a:xfrm>
            <a:off x="6761994" y="2209801"/>
            <a:ext cx="4876800" cy="33051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3747970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388F478D-9788-AB43-84C2-0D86835B0FB5}"/>
              </a:ext>
            </a:extLst>
          </p:cNvPr>
          <p:cNvSpPr>
            <a:spLocks noGrp="1"/>
          </p:cNvSpPr>
          <p:nvPr>
            <p:ph idx="1"/>
          </p:nvPr>
        </p:nvSpPr>
        <p:spPr>
          <a:xfrm>
            <a:off x="443184" y="1152983"/>
            <a:ext cx="11315429" cy="5090655"/>
          </a:xfrm>
        </p:spPr>
        <p:txBody>
          <a:bodyPr>
            <a:normAutofit/>
          </a:bodyPr>
          <a:lstStyle/>
          <a:p>
            <a:pPr algn="just"/>
            <a:r>
              <a:rPr lang="uk-UA" sz="2400" b="0" i="0" dirty="0" smtClean="0">
                <a:effectLst/>
                <a:latin typeface="Times New Roman" panose="02020603050405020304" pitchFamily="18" charset="0"/>
                <a:cs typeface="Times New Roman" panose="02020603050405020304" pitchFamily="18" charset="0"/>
              </a:rPr>
              <a:t>У міжнародній практиці з урахуванням загальноприйнятих методик оцінки потенційних партнерів виділяють такі </a:t>
            </a:r>
            <a:r>
              <a:rPr lang="uk-UA" sz="2400" b="1" i="0" u="sng" dirty="0" smtClean="0">
                <a:effectLst/>
                <a:latin typeface="Times New Roman" panose="02020603050405020304" pitchFamily="18" charset="0"/>
                <a:cs typeface="Times New Roman" panose="02020603050405020304" pitchFamily="18" charset="0"/>
              </a:rPr>
              <a:t>принципи</a:t>
            </a:r>
            <a:r>
              <a:rPr lang="uk-UA" sz="2400" b="0" i="0" dirty="0" smtClean="0">
                <a:effectLst/>
                <a:latin typeface="Times New Roman" panose="02020603050405020304" pitchFamily="18" charset="0"/>
                <a:cs typeface="Times New Roman" panose="02020603050405020304" pitchFamily="18" charset="0"/>
              </a:rPr>
              <a:t>, які важливо враховувати під час організації цієї роботи:</a:t>
            </a:r>
          </a:p>
          <a:p>
            <a:endParaRPr lang="uk-UA" sz="2400" b="0" i="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C8793363-632E-1341-8A7F-46BB11E81B66}"/>
              </a:ext>
            </a:extLst>
          </p:cNvPr>
          <p:cNvSpPr txBox="1"/>
          <p:nvPr/>
        </p:nvSpPr>
        <p:spPr>
          <a:xfrm>
            <a:off x="614938" y="2419043"/>
            <a:ext cx="10772200" cy="4154984"/>
          </a:xfrm>
          <a:prstGeom prst="rect">
            <a:avLst/>
          </a:prstGeom>
          <a:noFill/>
        </p:spPr>
        <p:txBody>
          <a:bodyPr wrap="square">
            <a:spAutoFit/>
          </a:bodyPr>
          <a:lstStyle/>
          <a:p>
            <a:pPr marL="457200" indent="-457200">
              <a:buAutoNum type="arabicParenR"/>
            </a:pPr>
            <a:r>
              <a:rPr lang="uk-UA" sz="2400" b="1" i="0" dirty="0" smtClean="0">
                <a:effectLst/>
                <a:latin typeface="Times New Roman" panose="02020603050405020304" pitchFamily="18" charset="0"/>
                <a:cs typeface="Times New Roman" panose="02020603050405020304" pitchFamily="18" charset="0"/>
              </a:rPr>
              <a:t>оцінка ступеня солідності потенційного партнера. </a:t>
            </a:r>
            <a:r>
              <a:rPr lang="uk-UA" sz="2400" b="0" i="0" dirty="0" smtClean="0">
                <a:effectLst/>
                <a:latin typeface="Times New Roman" panose="02020603050405020304" pitchFamily="18" charset="0"/>
                <a:cs typeface="Times New Roman" panose="02020603050405020304" pitchFamily="18" charset="0"/>
              </a:rPr>
              <a:t>Під ступенем солідності фірми розуміють кількісні показники діяльності, масштаб операцій, ступінь і т.д. </a:t>
            </a:r>
          </a:p>
          <a:p>
            <a:r>
              <a:rPr lang="uk-UA" sz="2400" b="0" i="0" dirty="0" smtClean="0">
                <a:effectLst/>
                <a:latin typeface="Times New Roman" panose="02020603050405020304" pitchFamily="18" charset="0"/>
                <a:cs typeface="Times New Roman" panose="02020603050405020304" pitchFamily="18" charset="0"/>
              </a:rPr>
              <a:t>2) </a:t>
            </a:r>
            <a:r>
              <a:rPr lang="uk-UA" sz="2400" b="1" i="0" dirty="0" smtClean="0">
                <a:effectLst/>
                <a:latin typeface="Times New Roman" panose="02020603050405020304" pitchFamily="18" charset="0"/>
                <a:cs typeface="Times New Roman" panose="02020603050405020304" pitchFamily="18" charset="0"/>
              </a:rPr>
              <a:t>оцінка ділової репутації. </a:t>
            </a:r>
            <a:r>
              <a:rPr lang="uk-UA" sz="2400" b="0" i="0" dirty="0" smtClean="0">
                <a:effectLst/>
                <a:latin typeface="Times New Roman" panose="02020603050405020304" pitchFamily="18" charset="0"/>
                <a:cs typeface="Times New Roman" panose="02020603050405020304" pitchFamily="18" charset="0"/>
              </a:rPr>
              <a:t>Ділова репутація фірми визначається тим, наскільки вона добросовісно та скрупульозно виконує свої зобов'язання; який у неї досвід у даній сфері бізнесу; уміння вести переговори на цивілізованому рівні тощо;</a:t>
            </a:r>
          </a:p>
          <a:p>
            <a:r>
              <a:rPr lang="uk-UA" sz="2400" b="0" i="0" dirty="0" smtClean="0">
                <a:effectLst/>
                <a:latin typeface="Times New Roman" panose="02020603050405020304" pitchFamily="18" charset="0"/>
                <a:cs typeface="Times New Roman" panose="02020603050405020304" pitchFamily="18" charset="0"/>
              </a:rPr>
              <a:t>3) </a:t>
            </a:r>
            <a:r>
              <a:rPr lang="uk-UA" sz="2400" b="1" i="0" dirty="0" smtClean="0">
                <a:effectLst/>
                <a:latin typeface="Times New Roman" panose="02020603050405020304" pitchFamily="18" charset="0"/>
                <a:cs typeface="Times New Roman" panose="02020603050405020304" pitchFamily="18" charset="0"/>
              </a:rPr>
              <a:t>урахування досвіду минулих угод. </a:t>
            </a:r>
            <a:r>
              <a:rPr lang="uk-UA" sz="2400" b="0" i="0" dirty="0" smtClean="0">
                <a:effectLst/>
                <a:latin typeface="Times New Roman" panose="02020603050405020304" pitchFamily="18" charset="0"/>
                <a:cs typeface="Times New Roman" panose="02020603050405020304" pitchFamily="18" charset="0"/>
              </a:rPr>
              <a:t>При наявності рівноправних умов у потенційних партнерів перевага надається тому, хто добре зарекомендував себе в колишніх угодах;</a:t>
            </a:r>
          </a:p>
          <a:p>
            <a:pPr marL="457200" indent="-457200">
              <a:buAutoNum type="arabicParenR"/>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105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C171BE35-06BE-DB46-8705-F399F2A503E2}"/>
              </a:ext>
            </a:extLst>
          </p:cNvPr>
          <p:cNvSpPr>
            <a:spLocks noGrp="1"/>
          </p:cNvSpPr>
          <p:nvPr>
            <p:ph idx="1"/>
          </p:nvPr>
        </p:nvSpPr>
        <p:spPr>
          <a:xfrm>
            <a:off x="373659" y="1331259"/>
            <a:ext cx="4788944" cy="4195481"/>
          </a:xfrm>
        </p:spPr>
        <p:txBody>
          <a:bodyPr>
            <a:normAutofit/>
          </a:bodyPr>
          <a:lstStyle/>
          <a:p>
            <a:pPr marL="0" indent="0">
              <a:buNone/>
            </a:pPr>
            <a:r>
              <a:rPr lang="ru-RU" sz="2400" b="0" i="0" dirty="0">
                <a:effectLst/>
                <a:latin typeface="Times New Roman" panose="02020603050405020304" pitchFamily="18" charset="0"/>
                <a:cs typeface="Times New Roman" panose="02020603050405020304" pitchFamily="18" charset="0"/>
              </a:rPr>
              <a:t>4) </a:t>
            </a:r>
            <a:r>
              <a:rPr lang="uk-UA" sz="2400" b="1" i="0" dirty="0" smtClean="0">
                <a:effectLst/>
                <a:latin typeface="Times New Roman" panose="02020603050405020304" pitchFamily="18" charset="0"/>
                <a:cs typeface="Times New Roman" panose="02020603050405020304" pitchFamily="18" charset="0"/>
              </a:rPr>
              <a:t>урахування стану фірми на зовнішньому ринку</a:t>
            </a:r>
            <a:r>
              <a:rPr lang="uk-UA" sz="2400" b="0" i="0" dirty="0" smtClean="0">
                <a:effectLst/>
                <a:latin typeface="Times New Roman" panose="02020603050405020304" pitchFamily="18" charset="0"/>
                <a:cs typeface="Times New Roman" panose="02020603050405020304" pitchFamily="18" charset="0"/>
              </a:rPr>
              <a:t>, тобто чи є вона посередником або безпосереднім виробником (чи споживачем) продукції. Якщо фірма є посередником, то в такому випадку треба серйозно підійти до вибору посередника. </a:t>
            </a:r>
            <a:endParaRPr lang="uk-UA" sz="2400" dirty="0">
              <a:latin typeface="Times New Roman" panose="02020603050405020304" pitchFamily="18" charset="0"/>
              <a:cs typeface="Times New Roman" panose="02020603050405020304" pitchFamily="18" charset="0"/>
            </a:endParaRPr>
          </a:p>
        </p:txBody>
      </p:sp>
      <p:pic>
        <p:nvPicPr>
          <p:cNvPr id="6" name="Рисунок 6">
            <a:extLst>
              <a:ext uri="{FF2B5EF4-FFF2-40B4-BE49-F238E27FC236}">
                <a16:creationId xmlns="" xmlns:a16="http://schemas.microsoft.com/office/drawing/2014/main" id="{D25B2AD3-7201-DB48-8068-D8AF192490CB}"/>
              </a:ext>
            </a:extLst>
          </p:cNvPr>
          <p:cNvPicPr>
            <a:picLocks noChangeAspect="1"/>
          </p:cNvPicPr>
          <p:nvPr/>
        </p:nvPicPr>
        <p:blipFill>
          <a:blip r:embed="rId2"/>
          <a:stretch>
            <a:fillRect/>
          </a:stretch>
        </p:blipFill>
        <p:spPr>
          <a:xfrm>
            <a:off x="5162603" y="3150323"/>
            <a:ext cx="3969642" cy="26416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Рисунок 4">
            <a:extLst>
              <a:ext uri="{FF2B5EF4-FFF2-40B4-BE49-F238E27FC236}">
                <a16:creationId xmlns="" xmlns:a16="http://schemas.microsoft.com/office/drawing/2014/main" id="{2122BF3F-CD1D-164D-82A4-CF0F119EFADD}"/>
              </a:ext>
            </a:extLst>
          </p:cNvPr>
          <p:cNvPicPr>
            <a:picLocks noChangeAspect="1"/>
          </p:cNvPicPr>
          <p:nvPr/>
        </p:nvPicPr>
        <p:blipFill>
          <a:blip r:embed="rId3"/>
          <a:stretch>
            <a:fillRect/>
          </a:stretch>
        </p:blipFill>
        <p:spPr>
          <a:xfrm>
            <a:off x="8808375" y="1226548"/>
            <a:ext cx="2572727" cy="51240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396818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07380" y="402925"/>
            <a:ext cx="5691173" cy="523220"/>
          </a:xfrm>
          <a:prstGeom prst="rect">
            <a:avLst/>
          </a:prstGeom>
        </p:spPr>
        <p:txBody>
          <a:bodyPr wrap="none">
            <a:spAutoFit/>
          </a:bodyPr>
          <a:lstStyle/>
          <a:p>
            <a:r>
              <a:rPr lang="uk-UA" sz="2800" dirty="0" smtClean="0">
                <a:solidFill>
                  <a:srgbClr val="000000"/>
                </a:solidFill>
                <a:latin typeface="Times New Roman" panose="02020603050405020304" pitchFamily="18" charset="0"/>
              </a:rPr>
              <a:t>Вибір партнерів на світовому ринку</a:t>
            </a:r>
            <a:endParaRPr lang="uk-UA" sz="2800" dirty="0"/>
          </a:p>
        </p:txBody>
      </p:sp>
      <p:sp>
        <p:nvSpPr>
          <p:cNvPr id="3" name="Прямоугольник 2"/>
          <p:cNvSpPr/>
          <p:nvPr/>
        </p:nvSpPr>
        <p:spPr>
          <a:xfrm>
            <a:off x="3794079" y="1041650"/>
            <a:ext cx="8611737" cy="830997"/>
          </a:xfrm>
          <a:prstGeom prst="rect">
            <a:avLst/>
          </a:prstGeom>
        </p:spPr>
        <p:txBody>
          <a:bodyPr wrap="square">
            <a:spAutoFit/>
          </a:bodyPr>
          <a:lstStyle/>
          <a:p>
            <a:r>
              <a:rPr lang="uk-UA" sz="2400" dirty="0" smtClean="0">
                <a:solidFill>
                  <a:srgbClr val="000000"/>
                </a:solidFill>
                <a:latin typeface="Times New Roman" panose="02020603050405020304" pitchFamily="18" charset="0"/>
                <a:cs typeface="Times New Roman" panose="02020603050405020304" pitchFamily="18" charset="0"/>
              </a:rPr>
              <a:t>Вибір партнера визначається:</a:t>
            </a: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endParaRPr lang="uk-UA"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23582" y="1943752"/>
            <a:ext cx="3357349" cy="1787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000000"/>
                </a:solidFill>
                <a:latin typeface="Times New Roman" panose="02020603050405020304" pitchFamily="18" charset="0"/>
                <a:cs typeface="Times New Roman" panose="02020603050405020304" pitchFamily="18" charset="0"/>
              </a:rPr>
              <a:t>1) </a:t>
            </a:r>
            <a:r>
              <a:rPr lang="uk-UA" sz="2000" dirty="0" smtClean="0">
                <a:solidFill>
                  <a:srgbClr val="000000"/>
                </a:solidFill>
                <a:latin typeface="Times New Roman" panose="02020603050405020304" pitchFamily="18" charset="0"/>
                <a:cs typeface="Times New Roman" panose="02020603050405020304" pitchFamily="18" charset="0"/>
              </a:rPr>
              <a:t>характером зовнішньоторгової угоди (експортна, імпортна, компенсаційна і т.д.);</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endParaRPr lang="uk-UA" sz="2000" dirty="0"/>
          </a:p>
        </p:txBody>
      </p:sp>
      <p:sp>
        <p:nvSpPr>
          <p:cNvPr id="5" name="Прямоугольник 4"/>
          <p:cNvSpPr/>
          <p:nvPr/>
        </p:nvSpPr>
        <p:spPr>
          <a:xfrm>
            <a:off x="6625989" y="1943751"/>
            <a:ext cx="3603008" cy="1787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0000"/>
                </a:solidFill>
                <a:latin typeface="Times New Roman" panose="02020603050405020304" pitchFamily="18" charset="0"/>
                <a:cs typeface="Times New Roman" panose="02020603050405020304" pitchFamily="18" charset="0"/>
              </a:rPr>
              <a:t>2) </a:t>
            </a:r>
            <a:r>
              <a:rPr lang="uk-UA" sz="2000" dirty="0" smtClean="0">
                <a:solidFill>
                  <a:srgbClr val="000000"/>
                </a:solidFill>
                <a:latin typeface="Times New Roman" panose="02020603050405020304" pitchFamily="18" charset="0"/>
                <a:cs typeface="Times New Roman" panose="02020603050405020304" pitchFamily="18" charset="0"/>
              </a:rPr>
              <a:t>предметом угоди</a:t>
            </a:r>
          </a:p>
          <a:p>
            <a:pPr algn="ctr"/>
            <a:r>
              <a:rPr lang="uk-UA" sz="2000" dirty="0" smtClean="0">
                <a:solidFill>
                  <a:srgbClr val="000000"/>
                </a:solidFill>
                <a:latin typeface="Times New Roman" panose="02020603050405020304" pitchFamily="18" charset="0"/>
                <a:cs typeface="Times New Roman" panose="02020603050405020304" pitchFamily="18" charset="0"/>
              </a:rPr>
              <a:t> (купівля-продаж товару чи надання послуг);</a:t>
            </a:r>
            <a:endParaRPr lang="uk-UA" sz="2000" dirty="0"/>
          </a:p>
        </p:txBody>
      </p:sp>
      <p:sp>
        <p:nvSpPr>
          <p:cNvPr id="6" name="Прямоугольник 5"/>
          <p:cNvSpPr/>
          <p:nvPr/>
        </p:nvSpPr>
        <p:spPr>
          <a:xfrm>
            <a:off x="3387438" y="4067030"/>
            <a:ext cx="4148919" cy="20062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rgbClr val="000000"/>
                </a:solidFill>
                <a:latin typeface="Times New Roman" panose="02020603050405020304" pitchFamily="18" charset="0"/>
                <a:cs typeface="Times New Roman" panose="02020603050405020304" pitchFamily="18" charset="0"/>
              </a:rPr>
              <a:t>3)  </a:t>
            </a:r>
            <a:r>
              <a:rPr lang="uk-UA" sz="2000" dirty="0" smtClean="0">
                <a:solidFill>
                  <a:srgbClr val="000000"/>
                </a:solidFill>
                <a:latin typeface="Times New Roman" panose="02020603050405020304" pitchFamily="18" charset="0"/>
                <a:cs typeface="Times New Roman" panose="02020603050405020304" pitchFamily="18" charset="0"/>
              </a:rPr>
              <a:t>характером предмету угоди (сировинна чи готова продукція, машинно-технічна продукція чи товари народного споживання).</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45275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4306" y="484659"/>
            <a:ext cx="11289993" cy="5632311"/>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  </a:t>
            </a:r>
            <a:r>
              <a:rPr lang="uk-UA" sz="2000" dirty="0" smtClean="0">
                <a:solidFill>
                  <a:srgbClr val="000000"/>
                </a:solidFill>
                <a:latin typeface="Times New Roman" panose="02020603050405020304" pitchFamily="18" charset="0"/>
                <a:cs typeface="Times New Roman" panose="02020603050405020304" pitchFamily="18" charset="0"/>
              </a:rPr>
              <a:t>Далі важливо </a:t>
            </a:r>
            <a:r>
              <a:rPr lang="uk-UA" sz="2000" b="1" dirty="0" smtClean="0">
                <a:solidFill>
                  <a:srgbClr val="000000"/>
                </a:solidFill>
                <a:latin typeface="Times New Roman" panose="02020603050405020304" pitchFamily="18" charset="0"/>
                <a:cs typeface="Times New Roman" panose="02020603050405020304" pitchFamily="18" charset="0"/>
              </a:rPr>
              <a:t>визначити країну</a:t>
            </a:r>
            <a:r>
              <a:rPr lang="uk-UA" sz="2000" dirty="0" smtClean="0">
                <a:solidFill>
                  <a:srgbClr val="000000"/>
                </a:solidFill>
                <a:latin typeface="Times New Roman" panose="02020603050405020304" pitchFamily="18" charset="0"/>
                <a:cs typeface="Times New Roman" panose="02020603050405020304" pitchFamily="18" charset="0"/>
              </a:rPr>
              <a:t>, в яку найбільш вигідно експортувати чи з якої найбільш вигідно імпортувати товар (послуги). При порівнянні варіантів  виходу на ринок різних країн беруться до уваги такі </a:t>
            </a:r>
            <a:r>
              <a:rPr lang="uk-UA" sz="2000" b="1" u="sng" dirty="0" smtClean="0">
                <a:solidFill>
                  <a:srgbClr val="000000"/>
                </a:solidFill>
                <a:latin typeface="Times New Roman" panose="02020603050405020304" pitchFamily="18" charset="0"/>
                <a:cs typeface="Times New Roman" panose="02020603050405020304" pitchFamily="18" charset="0"/>
              </a:rPr>
              <a:t>критерії</a:t>
            </a:r>
            <a:r>
              <a:rPr lang="uk-UA" sz="2000" dirty="0" smtClean="0">
                <a:solidFill>
                  <a:srgbClr val="000000"/>
                </a:solidFill>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 політична й економічна стабільність в країні;</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endParaRPr lang="uk-UA" sz="2000" dirty="0" smtClean="0">
              <a:latin typeface="Times New Roman" panose="02020603050405020304" pitchFamily="18" charset="0"/>
              <a:cs typeface="Times New Roman" panose="02020603050405020304" pitchFamily="18" charset="0"/>
            </a:endParaRPr>
          </a:p>
          <a:p>
            <a:pPr marL="285750" indent="-285750">
              <a:buFontTx/>
              <a:buChar char="-"/>
            </a:pPr>
            <a:r>
              <a:rPr lang="uk-UA" sz="2000" dirty="0" smtClean="0">
                <a:solidFill>
                  <a:srgbClr val="000000"/>
                </a:solidFill>
                <a:latin typeface="Times New Roman" panose="02020603050405020304" pitchFamily="18" charset="0"/>
                <a:cs typeface="Times New Roman" panose="02020603050405020304" pitchFamily="18" charset="0"/>
              </a:rPr>
              <a:t>витрати виробництва;</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endParaRPr lang="uk-UA" sz="2000" dirty="0" smtClean="0">
              <a:latin typeface="Times New Roman" panose="02020603050405020304" pitchFamily="18" charset="0"/>
              <a:cs typeface="Times New Roman" panose="02020603050405020304" pitchFamily="18" charset="0"/>
            </a:endParaRPr>
          </a:p>
          <a:p>
            <a:pPr marL="285750" indent="-285750">
              <a:buFontTx/>
              <a:buChar char="-"/>
            </a:pPr>
            <a:r>
              <a:rPr lang="uk-UA" sz="2000" dirty="0" smtClean="0">
                <a:solidFill>
                  <a:srgbClr val="000000"/>
                </a:solidFill>
                <a:latin typeface="Times New Roman" panose="02020603050405020304" pitchFamily="18" charset="0"/>
                <a:cs typeface="Times New Roman" panose="02020603050405020304" pitchFamily="18" charset="0"/>
              </a:rPr>
              <a:t>транспортна інфраструктура;</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endParaRPr lang="uk-UA" sz="2000" dirty="0" smtClean="0">
              <a:latin typeface="Times New Roman" panose="02020603050405020304" pitchFamily="18" charset="0"/>
              <a:cs typeface="Times New Roman" panose="02020603050405020304" pitchFamily="18" charset="0"/>
            </a:endParaRPr>
          </a:p>
          <a:p>
            <a:pPr marL="285750" indent="-285750">
              <a:buFontTx/>
              <a:buChar char="-"/>
            </a:pPr>
            <a:r>
              <a:rPr lang="uk-UA" sz="2000" dirty="0" smtClean="0">
                <a:solidFill>
                  <a:srgbClr val="000000"/>
                </a:solidFill>
                <a:latin typeface="Times New Roman" panose="02020603050405020304" pitchFamily="18" charset="0"/>
                <a:cs typeface="Times New Roman" panose="02020603050405020304" pitchFamily="18" charset="0"/>
              </a:rPr>
              <a:t>державні пільги й стимули;</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endParaRPr lang="uk-UA" sz="2000" dirty="0" smtClean="0">
              <a:latin typeface="Times New Roman" panose="02020603050405020304" pitchFamily="18" charset="0"/>
              <a:cs typeface="Times New Roman" panose="02020603050405020304" pitchFamily="18" charset="0"/>
            </a:endParaRPr>
          </a:p>
          <a:p>
            <a:pPr marL="285750" indent="-285750">
              <a:buFontTx/>
              <a:buChar char="-"/>
            </a:pPr>
            <a:r>
              <a:rPr lang="uk-UA" sz="2000" dirty="0" smtClean="0">
                <a:solidFill>
                  <a:srgbClr val="000000"/>
                </a:solidFill>
                <a:latin typeface="Times New Roman" panose="02020603050405020304" pitchFamily="18" charset="0"/>
                <a:cs typeface="Times New Roman" panose="02020603050405020304" pitchFamily="18" charset="0"/>
              </a:rPr>
              <a:t>наявність як кваліфікованої, так і відносно дешевої робочої сили;</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endParaRPr lang="uk-UA" sz="2000" dirty="0" smtClean="0">
              <a:latin typeface="Times New Roman" panose="02020603050405020304" pitchFamily="18" charset="0"/>
              <a:cs typeface="Times New Roman" panose="02020603050405020304" pitchFamily="18" charset="0"/>
            </a:endParaRPr>
          </a:p>
          <a:p>
            <a:pPr marL="285750" indent="-285750">
              <a:buFontTx/>
              <a:buChar char="-"/>
            </a:pPr>
            <a:r>
              <a:rPr lang="uk-UA" sz="2000" dirty="0" smtClean="0">
                <a:solidFill>
                  <a:srgbClr val="000000"/>
                </a:solidFill>
                <a:latin typeface="Times New Roman" panose="02020603050405020304" pitchFamily="18" charset="0"/>
                <a:cs typeface="Times New Roman" panose="02020603050405020304" pitchFamily="18" charset="0"/>
              </a:rPr>
              <a:t>ємність ринку даної країни;</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endParaRPr lang="uk-UA" sz="2000" dirty="0" smtClean="0">
              <a:latin typeface="Times New Roman" panose="02020603050405020304" pitchFamily="18" charset="0"/>
              <a:cs typeface="Times New Roman" panose="02020603050405020304" pitchFamily="18" charset="0"/>
            </a:endParaRPr>
          </a:p>
          <a:p>
            <a:pPr marL="285750" indent="-285750">
              <a:buFontTx/>
              <a:buChar char="-"/>
            </a:pPr>
            <a:r>
              <a:rPr lang="uk-UA" sz="2000" dirty="0" smtClean="0">
                <a:solidFill>
                  <a:srgbClr val="000000"/>
                </a:solidFill>
                <a:latin typeface="Times New Roman" panose="02020603050405020304" pitchFamily="18" charset="0"/>
                <a:cs typeface="Times New Roman" panose="02020603050405020304" pitchFamily="18" charset="0"/>
              </a:rPr>
              <a:t>наявність торгівельних обмежень;</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endParaRPr lang="uk-UA" sz="2000" dirty="0" smtClean="0">
              <a:latin typeface="Times New Roman" panose="02020603050405020304" pitchFamily="18" charset="0"/>
              <a:cs typeface="Times New Roman" panose="02020603050405020304" pitchFamily="18" charset="0"/>
            </a:endParaRPr>
          </a:p>
          <a:p>
            <a:pPr marL="285750" indent="-285750">
              <a:buFontTx/>
              <a:buChar char="-"/>
            </a:pPr>
            <a:r>
              <a:rPr lang="uk-UA" sz="2000" dirty="0" smtClean="0">
                <a:solidFill>
                  <a:srgbClr val="000000"/>
                </a:solidFill>
                <a:latin typeface="Times New Roman" panose="02020603050405020304" pitchFamily="18" charset="0"/>
                <a:cs typeface="Times New Roman" panose="02020603050405020304" pitchFamily="18" charset="0"/>
              </a:rPr>
              <a:t>наявність необхідних постачальників сировини, матеріалів.</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62004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6900" y="314085"/>
            <a:ext cx="7090586" cy="523220"/>
          </a:xfrm>
          <a:prstGeom prst="rect">
            <a:avLst/>
          </a:prstGeom>
        </p:spPr>
        <p:txBody>
          <a:bodyPr wrap="square">
            <a:spAutoFit/>
          </a:bodyPr>
          <a:lstStyle/>
          <a:p>
            <a:r>
              <a:rPr lang="uk-UA" sz="2800" dirty="0" smtClean="0">
                <a:solidFill>
                  <a:srgbClr val="000000"/>
                </a:solidFill>
                <a:latin typeface="Times New Roman" panose="02020603050405020304" pitchFamily="18" charset="0"/>
              </a:rPr>
              <a:t>Вивчення фірм іноземних партнерів</a:t>
            </a:r>
            <a:endParaRPr lang="uk-UA" sz="2800" dirty="0"/>
          </a:p>
        </p:txBody>
      </p:sp>
      <p:sp>
        <p:nvSpPr>
          <p:cNvPr id="3" name="Прямоугольник 2"/>
          <p:cNvSpPr/>
          <p:nvPr/>
        </p:nvSpPr>
        <p:spPr>
          <a:xfrm>
            <a:off x="464024" y="1378425"/>
            <a:ext cx="8734567" cy="400110"/>
          </a:xfrm>
          <a:prstGeom prst="rect">
            <a:avLst/>
          </a:prstGeom>
        </p:spPr>
        <p:txBody>
          <a:bodyPr wrap="square">
            <a:spAutoFit/>
          </a:bodyPr>
          <a:lstStyle/>
          <a:p>
            <a:r>
              <a:rPr lang="ru-RU" sz="2000" dirty="0" smtClean="0">
                <a:solidFill>
                  <a:srgbClr val="000000"/>
                </a:solidFill>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68739" y="871538"/>
            <a:ext cx="10761261" cy="5940088"/>
          </a:xfrm>
          <a:prstGeom prst="rect">
            <a:avLst/>
          </a:prstGeom>
        </p:spPr>
        <p:txBody>
          <a:bodyPr wrap="square">
            <a:spAutoFit/>
          </a:bodyPr>
          <a:lstStyle/>
          <a:p>
            <a:pPr algn="just"/>
            <a:r>
              <a:rPr lang="ru-RU" sz="2000" dirty="0" smtClean="0">
                <a:solidFill>
                  <a:srgbClr val="000000"/>
                </a:solidFill>
                <a:latin typeface="Times New Roman" panose="02020603050405020304" pitchFamily="18" charset="0"/>
              </a:rPr>
              <a:t>  </a:t>
            </a:r>
            <a:r>
              <a:rPr lang="uk-UA" sz="2000" dirty="0" smtClean="0">
                <a:solidFill>
                  <a:srgbClr val="000000"/>
                </a:solidFill>
                <a:latin typeface="Times New Roman" panose="02020603050405020304" pitchFamily="18" charset="0"/>
              </a:rPr>
              <a:t>Особливе місце серед джерел інформації займають </a:t>
            </a:r>
            <a:r>
              <a:rPr lang="uk-UA" sz="2000" b="1" dirty="0" smtClean="0">
                <a:solidFill>
                  <a:srgbClr val="000000"/>
                </a:solidFill>
                <a:latin typeface="Times New Roman" panose="02020603050405020304" pitchFamily="18" charset="0"/>
              </a:rPr>
              <a:t>довідники про фірми</a:t>
            </a:r>
            <a:r>
              <a:rPr lang="uk-UA" sz="2000" dirty="0" smtClean="0">
                <a:solidFill>
                  <a:srgbClr val="000000"/>
                </a:solidFill>
                <a:latin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Довідники про фірми </a:t>
            </a:r>
            <a:r>
              <a:rPr lang="uk-UA" sz="2000" dirty="0" smtClean="0">
                <a:latin typeface="Times New Roman" panose="02020603050405020304" pitchFamily="18" charset="0"/>
                <a:cs typeface="Times New Roman" panose="02020603050405020304" pitchFamily="18" charset="0"/>
              </a:rPr>
              <a:t>поділяються на </a:t>
            </a:r>
            <a:r>
              <a:rPr lang="uk-UA" sz="2000" b="1" dirty="0" smtClean="0">
                <a:latin typeface="Times New Roman" panose="02020603050405020304" pitchFamily="18" charset="0"/>
                <a:cs typeface="Times New Roman" panose="02020603050405020304" pitchFamily="18" charset="0"/>
              </a:rPr>
              <a:t>національні</a:t>
            </a:r>
            <a:r>
              <a:rPr lang="uk-UA" sz="2000" dirty="0" smtClean="0">
                <a:latin typeface="Times New Roman" panose="02020603050405020304" pitchFamily="18" charset="0"/>
                <a:cs typeface="Times New Roman" panose="02020603050405020304" pitchFamily="18" charset="0"/>
              </a:rPr>
              <a:t>, що охоплюють фірми однієї країни, і </a:t>
            </a:r>
            <a:r>
              <a:rPr lang="uk-UA" sz="2000" b="1" dirty="0" smtClean="0">
                <a:latin typeface="Times New Roman" panose="02020603050405020304" pitchFamily="18" charset="0"/>
                <a:cs typeface="Times New Roman" panose="02020603050405020304" pitchFamily="18" charset="0"/>
              </a:rPr>
              <a:t>міжнародні</a:t>
            </a:r>
            <a:r>
              <a:rPr lang="uk-UA" sz="2000" dirty="0" smtClean="0">
                <a:latin typeface="Times New Roman" panose="02020603050405020304" pitchFamily="18" charset="0"/>
                <a:cs typeface="Times New Roman" panose="02020603050405020304" pitchFamily="18" charset="0"/>
              </a:rPr>
              <a:t>, що містять відомості про фірми різних країн. </a:t>
            </a:r>
            <a:r>
              <a:rPr lang="uk-UA" sz="2000" dirty="0" smtClean="0">
                <a:solidFill>
                  <a:srgbClr val="000000"/>
                </a:solidFill>
                <a:latin typeface="Times New Roman" panose="02020603050405020304" pitchFamily="18" charset="0"/>
              </a:rPr>
              <a:t>Вони видаються інформаційно-довідковими агентствами,  різними асоціаціями, торгово-промисловими палатами.</a:t>
            </a:r>
            <a:r>
              <a:rPr lang="uk-UA" sz="2000" dirty="0" smtClean="0">
                <a:solidFill>
                  <a:srgbClr val="000000"/>
                </a:solidFill>
                <a:latin typeface="Times New Roman" panose="02020603050405020304" pitchFamily="18" charset="0"/>
                <a:cs typeface="Times New Roman" panose="02020603050405020304" pitchFamily="18" charset="0"/>
              </a:rPr>
              <a:t> Для докладного вивчення потенційних фірм-партнерів потрібна відповідна інформація. </a:t>
            </a:r>
          </a:p>
          <a:p>
            <a:r>
              <a:rPr lang="uk-UA" sz="2000" dirty="0" smtClean="0">
                <a:solidFill>
                  <a:srgbClr val="000000"/>
                </a:solidFill>
                <a:latin typeface="Times New Roman" panose="02020603050405020304" pitchFamily="18" charset="0"/>
                <a:cs typeface="Times New Roman" panose="02020603050405020304" pitchFamily="18" charset="0"/>
              </a:rPr>
              <a:t>   На іноземних ринках є ціла низка </a:t>
            </a:r>
            <a:r>
              <a:rPr lang="uk-UA" sz="2000" b="1" dirty="0" smtClean="0">
                <a:solidFill>
                  <a:srgbClr val="000000"/>
                </a:solidFill>
                <a:latin typeface="Times New Roman" panose="02020603050405020304" pitchFamily="18" charset="0"/>
                <a:cs typeface="Times New Roman" panose="02020603050405020304" pitchFamily="18" charset="0"/>
              </a:rPr>
              <a:t>джерел</a:t>
            </a:r>
            <a:r>
              <a:rPr lang="uk-UA" sz="2000" dirty="0" smtClean="0">
                <a:solidFill>
                  <a:srgbClr val="000000"/>
                </a:solidFill>
                <a:latin typeface="Times New Roman" panose="02020603050405020304" pitchFamily="18" charset="0"/>
                <a:cs typeface="Times New Roman" panose="02020603050405020304" pitchFamily="18" charset="0"/>
              </a:rPr>
              <a:t>, які володіють інформацією про фірми, зокрема:</a:t>
            </a:r>
          </a:p>
          <a:p>
            <a:endParaRPr lang="ru-RU" sz="2000" dirty="0" smtClean="0">
              <a:solidFill>
                <a:srgbClr val="000000"/>
              </a:solidFill>
              <a:latin typeface="Times New Roman" panose="02020603050405020304" pitchFamily="18" charset="0"/>
              <a:cs typeface="Times New Roman" panose="02020603050405020304" pitchFamily="18" charset="0"/>
            </a:endParaRPr>
          </a:p>
          <a:p>
            <a:endParaRPr lang="ru-RU" sz="2000" dirty="0" smtClean="0">
              <a:solidFill>
                <a:srgbClr val="000000"/>
              </a:solidFill>
              <a:latin typeface="Times New Roman" panose="02020603050405020304" pitchFamily="18" charset="0"/>
              <a:cs typeface="Times New Roman" panose="02020603050405020304" pitchFamily="18" charset="0"/>
            </a:endParaRPr>
          </a:p>
          <a:p>
            <a:endParaRPr lang="ru-RU" sz="2000" dirty="0">
              <a:solidFill>
                <a:srgbClr val="000000"/>
              </a:solidFill>
              <a:latin typeface="Times New Roman" panose="02020603050405020304" pitchFamily="18" charset="0"/>
              <a:cs typeface="Times New Roman" panose="02020603050405020304" pitchFamily="18" charset="0"/>
            </a:endParaRPr>
          </a:p>
          <a:p>
            <a:endParaRPr lang="ru-RU" sz="2000" dirty="0" smtClean="0">
              <a:solidFill>
                <a:srgbClr val="000000"/>
              </a:solidFill>
              <a:latin typeface="Times New Roman" panose="02020603050405020304" pitchFamily="18" charset="0"/>
              <a:cs typeface="Times New Roman" panose="02020603050405020304" pitchFamily="18" charset="0"/>
            </a:endParaRPr>
          </a:p>
          <a:p>
            <a:endParaRPr lang="ru-RU" sz="2000" dirty="0">
              <a:solidFill>
                <a:srgbClr val="000000"/>
              </a:solidFill>
              <a:latin typeface="Times New Roman" panose="02020603050405020304" pitchFamily="18" charset="0"/>
              <a:cs typeface="Times New Roman" panose="02020603050405020304" pitchFamily="18" charset="0"/>
            </a:endParaRPr>
          </a:p>
          <a:p>
            <a:endParaRPr lang="ru-RU" sz="2000" dirty="0" smtClean="0">
              <a:solidFill>
                <a:srgbClr val="000000"/>
              </a:solidFill>
              <a:latin typeface="Times New Roman" panose="02020603050405020304" pitchFamily="18" charset="0"/>
              <a:cs typeface="Times New Roman" panose="02020603050405020304" pitchFamily="18" charset="0"/>
            </a:endParaRPr>
          </a:p>
          <a:p>
            <a:endParaRPr lang="uk-UA" sz="2000" dirty="0" smtClean="0">
              <a:solidFill>
                <a:srgbClr val="000000"/>
              </a:solidFill>
              <a:latin typeface="Times New Roman" panose="02020603050405020304" pitchFamily="18" charset="0"/>
              <a:cs typeface="Times New Roman" panose="02020603050405020304" pitchFamily="18" charset="0"/>
            </a:endParaRPr>
          </a:p>
          <a:p>
            <a:endParaRPr lang="uk-UA" sz="2000" dirty="0" smtClean="0">
              <a:solidFill>
                <a:srgbClr val="000000"/>
              </a:solidFill>
              <a:latin typeface="Times New Roman" panose="02020603050405020304" pitchFamily="18" charset="0"/>
              <a:cs typeface="Times New Roman" panose="02020603050405020304" pitchFamily="18" charset="0"/>
            </a:endParaRPr>
          </a:p>
          <a:p>
            <a:r>
              <a:rPr lang="uk-UA" sz="2000" dirty="0" smtClean="0">
                <a:solidFill>
                  <a:srgbClr val="000000"/>
                </a:solidFill>
                <a:latin typeface="Times New Roman" panose="02020603050405020304" pitchFamily="18" charset="0"/>
                <a:cs typeface="Times New Roman" panose="02020603050405020304" pitchFamily="18" charset="0"/>
              </a:rPr>
              <a:t>Наявні також матеріали спеціалізованих інформаційних компаній, періодичної преси, довідки банків, статистичні публікації окремих країн і спеціалізованих органів з економіки в окремих галузях.</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endParaRPr lang="uk-UA" sz="2000" dirty="0" smtClean="0">
              <a:latin typeface="Times New Roman" panose="02020603050405020304" pitchFamily="18" charset="0"/>
              <a:cs typeface="Times New Roman" panose="02020603050405020304" pitchFamily="18" charset="0"/>
            </a:endParaRPr>
          </a:p>
          <a:p>
            <a:endParaRPr lang="ru-RU" sz="2000" dirty="0"/>
          </a:p>
        </p:txBody>
      </p:sp>
      <p:sp>
        <p:nvSpPr>
          <p:cNvPr id="5" name="Овал 4"/>
          <p:cNvSpPr/>
          <p:nvPr/>
        </p:nvSpPr>
        <p:spPr>
          <a:xfrm>
            <a:off x="820848" y="3267833"/>
            <a:ext cx="1965278" cy="11054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a:stretch>
            <a:fillRect/>
          </a:stretch>
        </p:blipFill>
        <p:spPr>
          <a:xfrm>
            <a:off x="7934640" y="3245443"/>
            <a:ext cx="1995643" cy="1127858"/>
          </a:xfrm>
          <a:prstGeom prst="rect">
            <a:avLst/>
          </a:prstGeom>
        </p:spPr>
      </p:pic>
      <p:pic>
        <p:nvPicPr>
          <p:cNvPr id="7" name="Рисунок 6"/>
          <p:cNvPicPr>
            <a:picLocks noChangeAspect="1"/>
          </p:cNvPicPr>
          <p:nvPr/>
        </p:nvPicPr>
        <p:blipFill>
          <a:blip r:embed="rId3"/>
          <a:stretch>
            <a:fillRect/>
          </a:stretch>
        </p:blipFill>
        <p:spPr>
          <a:xfrm>
            <a:off x="3054195" y="3251042"/>
            <a:ext cx="2009294" cy="1127858"/>
          </a:xfrm>
          <a:prstGeom prst="rect">
            <a:avLst/>
          </a:prstGeom>
        </p:spPr>
      </p:pic>
      <p:pic>
        <p:nvPicPr>
          <p:cNvPr id="8" name="Рисунок 7"/>
          <p:cNvPicPr>
            <a:picLocks noChangeAspect="1"/>
          </p:cNvPicPr>
          <p:nvPr/>
        </p:nvPicPr>
        <p:blipFill>
          <a:blip r:embed="rId3"/>
          <a:stretch>
            <a:fillRect/>
          </a:stretch>
        </p:blipFill>
        <p:spPr>
          <a:xfrm>
            <a:off x="5573974" y="3230149"/>
            <a:ext cx="1883392" cy="1127858"/>
          </a:xfrm>
          <a:prstGeom prst="rect">
            <a:avLst/>
          </a:prstGeom>
        </p:spPr>
      </p:pic>
      <p:sp>
        <p:nvSpPr>
          <p:cNvPr id="10" name="TextBox 9"/>
          <p:cNvSpPr txBox="1"/>
          <p:nvPr/>
        </p:nvSpPr>
        <p:spPr>
          <a:xfrm>
            <a:off x="1214337" y="3635901"/>
            <a:ext cx="1294261" cy="369332"/>
          </a:xfrm>
          <a:prstGeom prst="rect">
            <a:avLst/>
          </a:prstGeom>
          <a:noFill/>
        </p:spPr>
        <p:txBody>
          <a:bodyPr wrap="square" rtlCol="0">
            <a:spAutoFit/>
          </a:bodyPr>
          <a:lstStyle/>
          <a:p>
            <a:r>
              <a:rPr lang="uk-UA" dirty="0" smtClean="0">
                <a:latin typeface="Times New Roman" panose="02020603050405020304" pitchFamily="18" charset="0"/>
                <a:cs typeface="Times New Roman" panose="02020603050405020304" pitchFamily="18" charset="0"/>
              </a:rPr>
              <a:t>Річні звіти</a:t>
            </a:r>
            <a:endParaRPr lang="ru-RU"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578498" y="3604328"/>
            <a:ext cx="1430739" cy="369332"/>
          </a:xfrm>
          <a:prstGeom prst="rect">
            <a:avLst/>
          </a:prstGeom>
          <a:noFill/>
        </p:spPr>
        <p:txBody>
          <a:bodyPr wrap="square" rtlCol="0">
            <a:spAutoFit/>
          </a:bodyPr>
          <a:lstStyle/>
          <a:p>
            <a:r>
              <a:rPr lang="uk-UA" dirty="0" smtClean="0">
                <a:latin typeface="Times New Roman" panose="02020603050405020304" pitchFamily="18" charset="0"/>
                <a:cs typeface="Times New Roman" panose="02020603050405020304" pitchFamily="18" charset="0"/>
              </a:rPr>
              <a:t>каталог</a:t>
            </a:r>
            <a:endParaRPr lang="ru-RU"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891620" y="3473790"/>
            <a:ext cx="1297677" cy="830997"/>
          </a:xfrm>
          <a:prstGeom prst="rect">
            <a:avLst/>
          </a:prstGeom>
          <a:noFill/>
        </p:spPr>
        <p:txBody>
          <a:bodyPr wrap="square" rtlCol="0">
            <a:spAutoFit/>
          </a:bodyPr>
          <a:lstStyle/>
          <a:p>
            <a:pPr algn="ctr"/>
            <a:r>
              <a:rPr lang="uk-UA" sz="1600" dirty="0" smtClean="0">
                <a:latin typeface="Times New Roman" panose="02020603050405020304" pitchFamily="18" charset="0"/>
                <a:cs typeface="Times New Roman" panose="02020603050405020304" pitchFamily="18" charset="0"/>
              </a:rPr>
              <a:t>Ювілейні та рекламні видання</a:t>
            </a:r>
            <a:endParaRPr lang="ru-RU" sz="1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365115" y="3609412"/>
            <a:ext cx="1514332" cy="369332"/>
          </a:xfrm>
          <a:prstGeom prst="rect">
            <a:avLst/>
          </a:prstGeom>
          <a:noFill/>
        </p:spPr>
        <p:txBody>
          <a:bodyPr wrap="square" rtlCol="0">
            <a:spAutoFit/>
          </a:bodyPr>
          <a:lstStyle/>
          <a:p>
            <a:r>
              <a:rPr lang="uk-UA" dirty="0" smtClean="0">
                <a:latin typeface="Times New Roman" panose="02020603050405020304" pitchFamily="18" charset="0"/>
                <a:cs typeface="Times New Roman" panose="02020603050405020304" pitchFamily="18" charset="0"/>
              </a:rPr>
              <a:t>проспекти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07089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955" y="464023"/>
            <a:ext cx="11122926" cy="2554545"/>
          </a:xfrm>
          <a:prstGeom prst="rect">
            <a:avLst/>
          </a:prstGeom>
        </p:spPr>
        <p:txBody>
          <a:bodyPr wrap="square">
            <a:spAutoFit/>
          </a:bodyPr>
          <a:lstStyle/>
          <a:p>
            <a:r>
              <a:rPr lang="ru-RU" sz="2000" dirty="0" smtClean="0">
                <a:solidFill>
                  <a:srgbClr val="000000"/>
                </a:solidFill>
                <a:latin typeface="Times New Roman" panose="02020603050405020304" pitchFamily="18" charset="0"/>
              </a:rPr>
              <a:t>      </a:t>
            </a:r>
            <a:r>
              <a:rPr lang="uk-UA" sz="2000" b="1" dirty="0" smtClean="0">
                <a:solidFill>
                  <a:srgbClr val="000000"/>
                </a:solidFill>
                <a:latin typeface="Times New Roman" panose="02020603050405020304" pitchFamily="18" charset="0"/>
              </a:rPr>
              <a:t>Довідники про фірми </a:t>
            </a:r>
            <a:r>
              <a:rPr lang="uk-UA" sz="2000" dirty="0" smtClean="0">
                <a:solidFill>
                  <a:srgbClr val="000000"/>
                </a:solidFill>
                <a:latin typeface="Times New Roman" panose="02020603050405020304" pitchFamily="18" charset="0"/>
              </a:rPr>
              <a:t>мають певні переваги у порівнянні з іншими джерелами інформації:</a:t>
            </a:r>
            <a:r>
              <a:rPr lang="uk-UA" sz="2000" dirty="0" smtClean="0"/>
              <a:t/>
            </a:r>
            <a:br>
              <a:rPr lang="uk-UA" sz="2000" dirty="0" smtClean="0"/>
            </a:br>
            <a:r>
              <a:rPr lang="uk-UA" sz="2000" dirty="0" smtClean="0">
                <a:solidFill>
                  <a:srgbClr val="000000"/>
                </a:solidFill>
                <a:latin typeface="Times New Roman" panose="02020603050405020304" pitchFamily="18" charset="0"/>
              </a:rPr>
              <a:t>1) вони охоплюють велику кількість фірм;</a:t>
            </a:r>
            <a:r>
              <a:rPr lang="uk-UA" sz="2000" dirty="0" smtClean="0"/>
              <a:t/>
            </a:r>
            <a:br>
              <a:rPr lang="uk-UA" sz="2000" dirty="0" smtClean="0"/>
            </a:br>
            <a:r>
              <a:rPr lang="uk-UA" sz="2000" dirty="0" smtClean="0">
                <a:solidFill>
                  <a:srgbClr val="000000"/>
                </a:solidFill>
                <a:latin typeface="Times New Roman" panose="02020603050405020304" pitchFamily="18" charset="0"/>
              </a:rPr>
              <a:t>2) є практично єдиним джерелом, у якому відомості про фірми публікуються регулярно і в систематизованому вигляді;</a:t>
            </a:r>
            <a:r>
              <a:rPr lang="uk-UA" sz="2000" dirty="0" smtClean="0"/>
              <a:t/>
            </a:r>
            <a:br>
              <a:rPr lang="uk-UA" sz="2000" dirty="0" smtClean="0"/>
            </a:br>
            <a:r>
              <a:rPr lang="uk-UA" sz="2000" dirty="0" smtClean="0">
                <a:solidFill>
                  <a:srgbClr val="000000"/>
                </a:solidFill>
                <a:latin typeface="Times New Roman" panose="02020603050405020304" pitchFamily="18" charset="0"/>
              </a:rPr>
              <a:t>3) дають можливість одержати досить повну інформацію про всі аспекти діяльності фірми.</a:t>
            </a:r>
            <a:r>
              <a:rPr lang="uk-UA" sz="2000" dirty="0" smtClean="0"/>
              <a:t/>
            </a:r>
            <a:br>
              <a:rPr lang="uk-UA" sz="2000" dirty="0" smtClean="0"/>
            </a:br>
            <a:endParaRPr lang="uk-UA" sz="2000" dirty="0" smtClean="0"/>
          </a:p>
          <a:p>
            <a:r>
              <a:rPr lang="uk-UA" sz="2000" dirty="0" smtClean="0">
                <a:solidFill>
                  <a:srgbClr val="000000"/>
                </a:solidFill>
                <a:latin typeface="Times New Roman" panose="02020603050405020304" pitchFamily="18" charset="0"/>
              </a:rPr>
              <a:t>Залежно від призначення і характеру публікацій довідники про фірми поділяються на такі </a:t>
            </a:r>
            <a:r>
              <a:rPr lang="uk-UA" sz="2000" b="1" dirty="0" smtClean="0">
                <a:solidFill>
                  <a:srgbClr val="000000"/>
                </a:solidFill>
                <a:latin typeface="Times New Roman" panose="02020603050405020304" pitchFamily="18" charset="0"/>
              </a:rPr>
              <a:t>види</a:t>
            </a:r>
            <a:r>
              <a:rPr lang="uk-UA" sz="2000" dirty="0" smtClean="0">
                <a:solidFill>
                  <a:srgbClr val="000000"/>
                </a:solidFill>
                <a:latin typeface="Times New Roman" panose="02020603050405020304" pitchFamily="18" charset="0"/>
              </a:rPr>
              <a:t>:</a:t>
            </a:r>
            <a:r>
              <a:rPr lang="uk-UA" sz="2000" dirty="0" smtClean="0"/>
              <a:t/>
            </a:r>
            <a:br>
              <a:rPr lang="uk-UA" sz="2000" dirty="0" smtClean="0"/>
            </a:br>
            <a:endParaRPr lang="uk-UA" sz="2000" dirty="0"/>
          </a:p>
        </p:txBody>
      </p:sp>
      <p:sp>
        <p:nvSpPr>
          <p:cNvPr id="3" name="Овал 2"/>
          <p:cNvSpPr/>
          <p:nvPr/>
        </p:nvSpPr>
        <p:spPr>
          <a:xfrm>
            <a:off x="532263" y="3018568"/>
            <a:ext cx="1746913" cy="10348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stretch>
            <a:fillRect/>
          </a:stretch>
        </p:blipFill>
        <p:spPr>
          <a:xfrm>
            <a:off x="5800297" y="3039261"/>
            <a:ext cx="1767993" cy="1054699"/>
          </a:xfrm>
          <a:prstGeom prst="rect">
            <a:avLst/>
          </a:prstGeom>
        </p:spPr>
      </p:pic>
      <p:pic>
        <p:nvPicPr>
          <p:cNvPr id="5" name="Рисунок 4"/>
          <p:cNvPicPr>
            <a:picLocks noChangeAspect="1"/>
          </p:cNvPicPr>
          <p:nvPr/>
        </p:nvPicPr>
        <p:blipFill>
          <a:blip r:embed="rId2"/>
          <a:stretch>
            <a:fillRect/>
          </a:stretch>
        </p:blipFill>
        <p:spPr>
          <a:xfrm>
            <a:off x="8303942" y="3030165"/>
            <a:ext cx="1767993" cy="1054699"/>
          </a:xfrm>
          <a:prstGeom prst="rect">
            <a:avLst/>
          </a:prstGeom>
        </p:spPr>
      </p:pic>
      <p:pic>
        <p:nvPicPr>
          <p:cNvPr id="6" name="Рисунок 5"/>
          <p:cNvPicPr>
            <a:picLocks noChangeAspect="1"/>
          </p:cNvPicPr>
          <p:nvPr/>
        </p:nvPicPr>
        <p:blipFill>
          <a:blip r:embed="rId2"/>
          <a:stretch>
            <a:fillRect/>
          </a:stretch>
        </p:blipFill>
        <p:spPr>
          <a:xfrm>
            <a:off x="8508544" y="4565949"/>
            <a:ext cx="1767993" cy="1054699"/>
          </a:xfrm>
          <a:prstGeom prst="rect">
            <a:avLst/>
          </a:prstGeom>
        </p:spPr>
      </p:pic>
      <p:pic>
        <p:nvPicPr>
          <p:cNvPr id="7" name="Рисунок 6"/>
          <p:cNvPicPr>
            <a:picLocks noChangeAspect="1"/>
          </p:cNvPicPr>
          <p:nvPr/>
        </p:nvPicPr>
        <p:blipFill>
          <a:blip r:embed="rId2"/>
          <a:stretch>
            <a:fillRect/>
          </a:stretch>
        </p:blipFill>
        <p:spPr>
          <a:xfrm>
            <a:off x="5875360" y="4565949"/>
            <a:ext cx="1767993" cy="1054699"/>
          </a:xfrm>
          <a:prstGeom prst="rect">
            <a:avLst/>
          </a:prstGeom>
        </p:spPr>
      </p:pic>
      <p:pic>
        <p:nvPicPr>
          <p:cNvPr id="8" name="Рисунок 7"/>
          <p:cNvPicPr>
            <a:picLocks noChangeAspect="1"/>
          </p:cNvPicPr>
          <p:nvPr/>
        </p:nvPicPr>
        <p:blipFill>
          <a:blip r:embed="rId2"/>
          <a:stretch>
            <a:fillRect/>
          </a:stretch>
        </p:blipFill>
        <p:spPr>
          <a:xfrm>
            <a:off x="3242176" y="4568997"/>
            <a:ext cx="1767993" cy="1054699"/>
          </a:xfrm>
          <a:prstGeom prst="rect">
            <a:avLst/>
          </a:prstGeom>
        </p:spPr>
      </p:pic>
      <p:pic>
        <p:nvPicPr>
          <p:cNvPr id="9" name="Рисунок 8"/>
          <p:cNvPicPr>
            <a:picLocks noChangeAspect="1"/>
          </p:cNvPicPr>
          <p:nvPr/>
        </p:nvPicPr>
        <p:blipFill>
          <a:blip r:embed="rId2"/>
          <a:stretch>
            <a:fillRect/>
          </a:stretch>
        </p:blipFill>
        <p:spPr>
          <a:xfrm>
            <a:off x="3093414" y="3030165"/>
            <a:ext cx="1767993" cy="1054699"/>
          </a:xfrm>
          <a:prstGeom prst="rect">
            <a:avLst/>
          </a:prstGeom>
        </p:spPr>
      </p:pic>
      <p:pic>
        <p:nvPicPr>
          <p:cNvPr id="10" name="Рисунок 9"/>
          <p:cNvPicPr>
            <a:picLocks noChangeAspect="1"/>
          </p:cNvPicPr>
          <p:nvPr/>
        </p:nvPicPr>
        <p:blipFill>
          <a:blip r:embed="rId2"/>
          <a:stretch>
            <a:fillRect/>
          </a:stretch>
        </p:blipFill>
        <p:spPr>
          <a:xfrm>
            <a:off x="509741" y="4565949"/>
            <a:ext cx="1767993" cy="1054699"/>
          </a:xfrm>
          <a:prstGeom prst="rect">
            <a:avLst/>
          </a:prstGeom>
        </p:spPr>
      </p:pic>
      <p:sp>
        <p:nvSpPr>
          <p:cNvPr id="11" name="TextBox 10"/>
          <p:cNvSpPr txBox="1"/>
          <p:nvPr/>
        </p:nvSpPr>
        <p:spPr>
          <a:xfrm>
            <a:off x="844022" y="3346465"/>
            <a:ext cx="1351128" cy="369332"/>
          </a:xfrm>
          <a:prstGeom prst="rect">
            <a:avLst/>
          </a:prstGeom>
          <a:noFill/>
        </p:spPr>
        <p:txBody>
          <a:bodyPr wrap="square" rtlCol="0">
            <a:spAutoFit/>
          </a:bodyPr>
          <a:lstStyle/>
          <a:p>
            <a:r>
              <a:rPr lang="uk-UA" dirty="0" smtClean="0">
                <a:latin typeface="Times New Roman" panose="02020603050405020304" pitchFamily="18" charset="0"/>
                <a:cs typeface="Times New Roman" panose="02020603050405020304" pitchFamily="18" charset="0"/>
              </a:rPr>
              <a:t>1) адресні</a:t>
            </a:r>
            <a:endParaRPr lang="ru-RU"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436858" y="3207966"/>
            <a:ext cx="1330409" cy="646331"/>
          </a:xfrm>
          <a:prstGeom prst="rect">
            <a:avLst/>
          </a:prstGeom>
          <a:noFill/>
        </p:spPr>
        <p:txBody>
          <a:bodyPr wrap="square" rtlCol="0">
            <a:spAutoFit/>
          </a:bodyPr>
          <a:lstStyle/>
          <a:p>
            <a:pPr algn="ctr"/>
            <a:r>
              <a:rPr lang="uk-UA" dirty="0" smtClean="0">
                <a:latin typeface="Times New Roman" panose="02020603050405020304" pitchFamily="18" charset="0"/>
                <a:cs typeface="Times New Roman" panose="02020603050405020304" pitchFamily="18" charset="0"/>
              </a:rPr>
              <a:t>2) Товарно-фірмові</a:t>
            </a:r>
            <a:endParaRPr lang="uk-UA"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972175" y="3197082"/>
            <a:ext cx="1442273" cy="646331"/>
          </a:xfrm>
          <a:prstGeom prst="rect">
            <a:avLst/>
          </a:prstGeom>
          <a:noFill/>
        </p:spPr>
        <p:txBody>
          <a:bodyPr wrap="square" rtlCol="0">
            <a:spAutoFit/>
          </a:bodyPr>
          <a:lstStyle/>
          <a:p>
            <a:pPr algn="ctr"/>
            <a:r>
              <a:rPr lang="uk-UA" dirty="0" smtClean="0">
                <a:latin typeface="Times New Roman" panose="02020603050405020304" pitchFamily="18" charset="0"/>
                <a:cs typeface="Times New Roman" panose="02020603050405020304" pitchFamily="18" charset="0"/>
              </a:rPr>
              <a:t>3)Загально-фірмові</a:t>
            </a:r>
            <a:endParaRPr lang="ru-RU"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507180" y="3346465"/>
            <a:ext cx="1442038" cy="369332"/>
          </a:xfrm>
          <a:prstGeom prst="rect">
            <a:avLst/>
          </a:prstGeom>
          <a:noFill/>
        </p:spPr>
        <p:txBody>
          <a:bodyPr wrap="square" rtlCol="0">
            <a:spAutoFit/>
          </a:bodyPr>
          <a:lstStyle/>
          <a:p>
            <a:r>
              <a:rPr lang="uk-UA" dirty="0" smtClean="0">
                <a:latin typeface="Times New Roman" panose="02020603050405020304" pitchFamily="18" charset="0"/>
                <a:cs typeface="Times New Roman" panose="02020603050405020304" pitchFamily="18" charset="0"/>
              </a:rPr>
              <a:t>4) Галузеві</a:t>
            </a:r>
            <a:endParaRPr lang="ru-RU"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757678" y="4677799"/>
            <a:ext cx="1523815" cy="830997"/>
          </a:xfrm>
          <a:prstGeom prst="rect">
            <a:avLst/>
          </a:prstGeom>
        </p:spPr>
        <p:txBody>
          <a:bodyPr wrap="square">
            <a:spAutoFit/>
          </a:bodyPr>
          <a:lstStyle/>
          <a:p>
            <a:pPr algn="ctr"/>
            <a:r>
              <a:rPr lang="uk-UA" sz="1600" dirty="0" smtClean="0">
                <a:solidFill>
                  <a:srgbClr val="000000"/>
                </a:solidFill>
                <a:latin typeface="Times New Roman" panose="02020603050405020304" pitchFamily="18" charset="0"/>
              </a:rPr>
              <a:t>5) за акціонерними товариствами;</a:t>
            </a:r>
            <a:endParaRPr lang="uk-UA" sz="1600" dirty="0"/>
          </a:p>
        </p:txBody>
      </p:sp>
      <p:sp>
        <p:nvSpPr>
          <p:cNvPr id="16" name="Прямоугольник 15"/>
          <p:cNvSpPr/>
          <p:nvPr/>
        </p:nvSpPr>
        <p:spPr>
          <a:xfrm>
            <a:off x="3275901" y="4617345"/>
            <a:ext cx="1938263" cy="923330"/>
          </a:xfrm>
          <a:prstGeom prst="rect">
            <a:avLst/>
          </a:prstGeom>
        </p:spPr>
        <p:txBody>
          <a:bodyPr wrap="square">
            <a:spAutoFit/>
          </a:bodyPr>
          <a:lstStyle/>
          <a:p>
            <a:pPr algn="ctr"/>
            <a:r>
              <a:rPr lang="uk-UA" dirty="0" smtClean="0">
                <a:solidFill>
                  <a:srgbClr val="000000"/>
                </a:solidFill>
                <a:latin typeface="Times New Roman" panose="02020603050405020304" pitchFamily="18" charset="0"/>
              </a:rPr>
              <a:t>6) за фінансовими зв'язками;</a:t>
            </a:r>
            <a:endParaRPr lang="uk-UA" dirty="0"/>
          </a:p>
        </p:txBody>
      </p:sp>
      <p:sp>
        <p:nvSpPr>
          <p:cNvPr id="17" name="Прямоугольник 16"/>
          <p:cNvSpPr/>
          <p:nvPr/>
        </p:nvSpPr>
        <p:spPr>
          <a:xfrm>
            <a:off x="5879119" y="4908631"/>
            <a:ext cx="1780039" cy="369332"/>
          </a:xfrm>
          <a:prstGeom prst="rect">
            <a:avLst/>
          </a:prstGeom>
        </p:spPr>
        <p:txBody>
          <a:bodyPr wrap="none">
            <a:spAutoFit/>
          </a:bodyPr>
          <a:lstStyle/>
          <a:p>
            <a:r>
              <a:rPr lang="ru-RU" dirty="0">
                <a:solidFill>
                  <a:srgbClr val="000000"/>
                </a:solidFill>
                <a:latin typeface="Times New Roman" panose="02020603050405020304" pitchFamily="18" charset="0"/>
              </a:rPr>
              <a:t>7) </a:t>
            </a:r>
            <a:r>
              <a:rPr lang="uk-UA" dirty="0" smtClean="0">
                <a:solidFill>
                  <a:srgbClr val="000000"/>
                </a:solidFill>
                <a:latin typeface="Times New Roman" panose="02020603050405020304" pitchFamily="18" charset="0"/>
              </a:rPr>
              <a:t>директорські</a:t>
            </a:r>
            <a:r>
              <a:rPr lang="ru-RU" dirty="0" smtClean="0">
                <a:solidFill>
                  <a:srgbClr val="000000"/>
                </a:solidFill>
                <a:latin typeface="Times New Roman" panose="02020603050405020304" pitchFamily="18" charset="0"/>
              </a:rPr>
              <a:t>;</a:t>
            </a:r>
            <a:endParaRPr lang="ru-RU" dirty="0"/>
          </a:p>
        </p:txBody>
      </p:sp>
      <p:sp>
        <p:nvSpPr>
          <p:cNvPr id="18" name="Прямоугольник 17"/>
          <p:cNvSpPr/>
          <p:nvPr/>
        </p:nvSpPr>
        <p:spPr>
          <a:xfrm>
            <a:off x="8438272" y="4908631"/>
            <a:ext cx="1908536" cy="369332"/>
          </a:xfrm>
          <a:prstGeom prst="rect">
            <a:avLst/>
          </a:prstGeom>
        </p:spPr>
        <p:txBody>
          <a:bodyPr wrap="none">
            <a:spAutoFit/>
          </a:bodyPr>
          <a:lstStyle/>
          <a:p>
            <a:r>
              <a:rPr lang="ru-RU" dirty="0">
                <a:solidFill>
                  <a:srgbClr val="000000"/>
                </a:solidFill>
                <a:latin typeface="Times New Roman" panose="02020603050405020304" pitchFamily="18" charset="0"/>
              </a:rPr>
              <a:t>8) </a:t>
            </a:r>
            <a:r>
              <a:rPr lang="uk-UA" dirty="0" smtClean="0">
                <a:solidFill>
                  <a:srgbClr val="000000"/>
                </a:solidFill>
                <a:latin typeface="Times New Roman" panose="02020603050405020304" pitchFamily="18" charset="0"/>
              </a:rPr>
              <a:t>бібліографічні</a:t>
            </a:r>
            <a:r>
              <a:rPr lang="ru-RU" dirty="0">
                <a:solidFill>
                  <a:srgbClr val="000000"/>
                </a:solidFill>
                <a:latin typeface="Times New Roman" panose="02020603050405020304" pitchFamily="18" charset="0"/>
              </a:rPr>
              <a:t> </a:t>
            </a:r>
            <a:endParaRPr lang="ru-RU" dirty="0"/>
          </a:p>
        </p:txBody>
      </p:sp>
    </p:spTree>
    <p:extLst>
      <p:ext uri="{BB962C8B-B14F-4D97-AF65-F5344CB8AC3E}">
        <p14:creationId xmlns="" xmlns:p14="http://schemas.microsoft.com/office/powerpoint/2010/main" val="3036842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6937" y="580999"/>
            <a:ext cx="9207690" cy="461665"/>
          </a:xfrm>
          <a:prstGeom prst="rect">
            <a:avLst/>
          </a:prstGeom>
        </p:spPr>
        <p:txBody>
          <a:bodyPr wrap="square">
            <a:spAutoFit/>
          </a:bodyPr>
          <a:lstStyle/>
          <a:p>
            <a:pPr algn="ctr"/>
            <a:r>
              <a:rPr lang="uk-UA" sz="2400" dirty="0" smtClean="0">
                <a:solidFill>
                  <a:srgbClr val="0070C0"/>
                </a:solidFill>
                <a:latin typeface="Times New Roman" panose="02020603050405020304" pitchFamily="18" charset="0"/>
              </a:rPr>
              <a:t>Організація роботи зі збору інформації та вивчення фірм-партнерів</a:t>
            </a:r>
            <a:endParaRPr lang="uk-UA" sz="2400" dirty="0">
              <a:solidFill>
                <a:srgbClr val="0070C0"/>
              </a:solidFill>
            </a:endParaRPr>
          </a:p>
        </p:txBody>
      </p:sp>
      <p:sp>
        <p:nvSpPr>
          <p:cNvPr id="3" name="Прямоугольник 2"/>
          <p:cNvSpPr/>
          <p:nvPr/>
        </p:nvSpPr>
        <p:spPr>
          <a:xfrm>
            <a:off x="442913" y="1353433"/>
            <a:ext cx="10415587" cy="400110"/>
          </a:xfrm>
          <a:prstGeom prst="rect">
            <a:avLst/>
          </a:prstGeom>
        </p:spPr>
        <p:txBody>
          <a:bodyPr wrap="square">
            <a:spAutoFit/>
          </a:bodyPr>
          <a:lstStyle/>
          <a:p>
            <a:pPr algn="just"/>
            <a:r>
              <a:rPr lang="ru-RU" sz="2000" dirty="0" smtClean="0">
                <a:solidFill>
                  <a:srgbClr val="000000"/>
                </a:solidFill>
                <a:latin typeface="Times New Roman" panose="02020603050405020304" pitchFamily="18" charset="0"/>
              </a:rPr>
              <a:t>  </a:t>
            </a:r>
            <a:r>
              <a:rPr lang="uk-UA" sz="2000" dirty="0" smtClean="0">
                <a:solidFill>
                  <a:srgbClr val="000000"/>
                </a:solidFill>
                <a:latin typeface="Times New Roman" panose="02020603050405020304" pitchFamily="18" charset="0"/>
              </a:rPr>
              <a:t>Оперативно-комерційна робота з вивчення фірм має використовувати різні </a:t>
            </a:r>
            <a:r>
              <a:rPr lang="uk-UA" sz="2000" b="1" dirty="0" smtClean="0">
                <a:solidFill>
                  <a:srgbClr val="000000"/>
                </a:solidFill>
                <a:latin typeface="Times New Roman" panose="02020603050405020304" pitchFamily="18" charset="0"/>
              </a:rPr>
              <a:t>аспекти</a:t>
            </a:r>
            <a:r>
              <a:rPr lang="uk-UA" sz="2000" dirty="0" smtClean="0">
                <a:solidFill>
                  <a:srgbClr val="000000"/>
                </a:solidFill>
                <a:latin typeface="Times New Roman" panose="02020603050405020304" pitchFamily="18" charset="0"/>
              </a:rPr>
              <a:t>:</a:t>
            </a:r>
          </a:p>
        </p:txBody>
      </p:sp>
      <p:sp>
        <p:nvSpPr>
          <p:cNvPr id="4" name="Прямоугольник 3"/>
          <p:cNvSpPr/>
          <p:nvPr/>
        </p:nvSpPr>
        <p:spPr>
          <a:xfrm>
            <a:off x="385763" y="4200311"/>
            <a:ext cx="11172825" cy="2308324"/>
          </a:xfrm>
          <a:prstGeom prst="rect">
            <a:avLst/>
          </a:prstGeom>
        </p:spPr>
        <p:txBody>
          <a:bodyPr wrap="square">
            <a:spAutoFit/>
          </a:bodyPr>
          <a:lstStyle/>
          <a:p>
            <a:r>
              <a:rPr lang="uk-UA" sz="2400" dirty="0" smtClean="0">
                <a:solidFill>
                  <a:srgbClr val="000000"/>
                </a:solidFill>
                <a:latin typeface="Times New Roman" panose="02020603050405020304" pitchFamily="18" charset="0"/>
              </a:rPr>
              <a:t>Питання, за якими підбирається </a:t>
            </a:r>
            <a:r>
              <a:rPr lang="uk-UA" sz="2400" b="1" dirty="0" smtClean="0">
                <a:solidFill>
                  <a:srgbClr val="000000"/>
                </a:solidFill>
                <a:latin typeface="Times New Roman" panose="02020603050405020304" pitchFamily="18" charset="0"/>
              </a:rPr>
              <a:t>матеріал для досьє</a:t>
            </a:r>
            <a:r>
              <a:rPr lang="uk-UA" sz="2400" dirty="0" smtClean="0">
                <a:solidFill>
                  <a:srgbClr val="000000"/>
                </a:solidFill>
                <a:latin typeface="Times New Roman" panose="02020603050405020304" pitchFamily="18" charset="0"/>
              </a:rPr>
              <a:t>, можна поділити на дві </a:t>
            </a:r>
            <a:r>
              <a:rPr lang="uk-UA" sz="2400" u="sng" dirty="0" smtClean="0">
                <a:solidFill>
                  <a:srgbClr val="000000"/>
                </a:solidFill>
                <a:latin typeface="Times New Roman" panose="02020603050405020304" pitchFamily="18" charset="0"/>
              </a:rPr>
              <a:t>групи</a:t>
            </a:r>
            <a:r>
              <a:rPr lang="uk-UA" sz="2400" dirty="0" smtClean="0">
                <a:solidFill>
                  <a:srgbClr val="000000"/>
                </a:solidFill>
                <a:latin typeface="Times New Roman" panose="02020603050405020304" pitchFamily="18" charset="0"/>
              </a:rPr>
              <a:t>:</a:t>
            </a:r>
            <a:r>
              <a:rPr lang="uk-UA" sz="2400" dirty="0" smtClean="0"/>
              <a:t/>
            </a:r>
            <a:br>
              <a:rPr lang="uk-UA" sz="2400" dirty="0" smtClean="0"/>
            </a:br>
            <a:r>
              <a:rPr lang="uk-UA" sz="2400" dirty="0" smtClean="0">
                <a:solidFill>
                  <a:srgbClr val="000000"/>
                </a:solidFill>
                <a:latin typeface="Times New Roman" panose="02020603050405020304" pitchFamily="18" charset="0"/>
              </a:rPr>
              <a:t>1) питання, пов'язані із загальною характеристикою фірми, враховуючи вид діяльності, номенклатуру виробництва та торгівлі, роль фірми на ринку даного товару;</a:t>
            </a:r>
            <a:r>
              <a:rPr lang="uk-UA" sz="2400" dirty="0" smtClean="0"/>
              <a:t/>
            </a:r>
            <a:br>
              <a:rPr lang="uk-UA" sz="2400" dirty="0" smtClean="0"/>
            </a:br>
            <a:r>
              <a:rPr lang="uk-UA" sz="2400" dirty="0" smtClean="0">
                <a:solidFill>
                  <a:srgbClr val="000000"/>
                </a:solidFill>
                <a:latin typeface="Times New Roman" panose="02020603050405020304" pitchFamily="18" charset="0"/>
              </a:rPr>
              <a:t>2) питання за спеціальними аспектами, пов'язані безпосередньо з підписанням контрактів.</a:t>
            </a:r>
            <a:endParaRPr lang="uk-UA" sz="2400" dirty="0"/>
          </a:p>
        </p:txBody>
      </p:sp>
      <p:sp>
        <p:nvSpPr>
          <p:cNvPr id="5" name="Овал 4"/>
          <p:cNvSpPr/>
          <p:nvPr/>
        </p:nvSpPr>
        <p:spPr>
          <a:xfrm>
            <a:off x="250208" y="2554253"/>
            <a:ext cx="3721290" cy="13374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stretch>
            <a:fillRect/>
          </a:stretch>
        </p:blipFill>
        <p:spPr>
          <a:xfrm>
            <a:off x="4227334" y="2543230"/>
            <a:ext cx="3737172" cy="1359526"/>
          </a:xfrm>
          <a:prstGeom prst="rect">
            <a:avLst/>
          </a:prstGeom>
        </p:spPr>
      </p:pic>
      <p:pic>
        <p:nvPicPr>
          <p:cNvPr id="7" name="Рисунок 6"/>
          <p:cNvPicPr>
            <a:picLocks noChangeAspect="1"/>
          </p:cNvPicPr>
          <p:nvPr/>
        </p:nvPicPr>
        <p:blipFill>
          <a:blip r:embed="rId2"/>
          <a:stretch>
            <a:fillRect/>
          </a:stretch>
        </p:blipFill>
        <p:spPr>
          <a:xfrm>
            <a:off x="8220342" y="2540317"/>
            <a:ext cx="3737172" cy="1359526"/>
          </a:xfrm>
          <a:prstGeom prst="rect">
            <a:avLst/>
          </a:prstGeom>
        </p:spPr>
      </p:pic>
      <p:sp>
        <p:nvSpPr>
          <p:cNvPr id="8" name="TextBox 7"/>
          <p:cNvSpPr txBox="1"/>
          <p:nvPr/>
        </p:nvSpPr>
        <p:spPr>
          <a:xfrm>
            <a:off x="671553" y="2761328"/>
            <a:ext cx="3134436" cy="923330"/>
          </a:xfrm>
          <a:prstGeom prst="rect">
            <a:avLst/>
          </a:prstGeom>
          <a:noFill/>
        </p:spPr>
        <p:txBody>
          <a:bodyPr wrap="square" rtlCol="0">
            <a:spAutoFit/>
          </a:bodyPr>
          <a:lstStyle/>
          <a:p>
            <a:pPr algn="ctr"/>
            <a:r>
              <a:rPr lang="uk-UA" dirty="0" smtClean="0">
                <a:latin typeface="Times New Roman" panose="02020603050405020304" pitchFamily="18" charset="0"/>
                <a:cs typeface="Times New Roman" panose="02020603050405020304" pitchFamily="18" charset="0"/>
              </a:rPr>
              <a:t>Збір інформації про фірми, </a:t>
            </a:r>
          </a:p>
          <a:p>
            <a:pPr algn="ctr"/>
            <a:r>
              <a:rPr lang="uk-UA" dirty="0" smtClean="0">
                <a:latin typeface="Times New Roman" panose="02020603050405020304" pitchFamily="18" charset="0"/>
                <a:cs typeface="Times New Roman" panose="02020603050405020304" pitchFamily="18" charset="0"/>
              </a:rPr>
              <a:t>з якими передбачається підписання угод;</a:t>
            </a:r>
            <a:endParaRPr lang="ru-RU"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704087" y="2843698"/>
            <a:ext cx="3119092" cy="646331"/>
          </a:xfrm>
          <a:prstGeom prst="rect">
            <a:avLst/>
          </a:prstGeom>
          <a:noFill/>
        </p:spPr>
        <p:txBody>
          <a:bodyPr wrap="square" rtlCol="0">
            <a:spAutoFit/>
          </a:bodyPr>
          <a:lstStyle/>
          <a:p>
            <a:pPr algn="ctr"/>
            <a:r>
              <a:rPr lang="uk-UA" dirty="0" smtClean="0">
                <a:latin typeface="Times New Roman" panose="02020603050405020304" pitchFamily="18" charset="0"/>
                <a:cs typeface="Times New Roman" panose="02020603050405020304" pitchFamily="18" charset="0"/>
              </a:rPr>
              <a:t>Спостереження за фірмами, </a:t>
            </a:r>
          </a:p>
          <a:p>
            <a:pPr algn="ctr"/>
            <a:r>
              <a:rPr lang="uk-UA" dirty="0" smtClean="0">
                <a:latin typeface="Times New Roman" panose="02020603050405020304" pitchFamily="18" charset="0"/>
                <a:cs typeface="Times New Roman" panose="02020603050405020304" pitchFamily="18" charset="0"/>
              </a:rPr>
              <a:t>з якими вже підписані угоди;</a:t>
            </a:r>
            <a:endParaRPr lang="ru-RU"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952931" y="2843699"/>
            <a:ext cx="2825087" cy="646331"/>
          </a:xfrm>
          <a:prstGeom prst="rect">
            <a:avLst/>
          </a:prstGeom>
          <a:noFill/>
        </p:spPr>
        <p:txBody>
          <a:bodyPr wrap="square" rtlCol="0">
            <a:spAutoFit/>
          </a:bodyPr>
          <a:lstStyle/>
          <a:p>
            <a:pPr algn="ctr"/>
            <a:r>
              <a:rPr lang="uk-UA" dirty="0" smtClean="0">
                <a:latin typeface="Times New Roman" panose="02020603050405020304" pitchFamily="18" charset="0"/>
                <a:cs typeface="Times New Roman" panose="02020603050405020304" pitchFamily="18" charset="0"/>
              </a:rPr>
              <a:t>Пошук нових </a:t>
            </a:r>
          </a:p>
          <a:p>
            <a:pPr algn="ctr"/>
            <a:r>
              <a:rPr lang="uk-UA" dirty="0" smtClean="0">
                <a:latin typeface="Times New Roman" panose="02020603050405020304" pitchFamily="18" charset="0"/>
                <a:cs typeface="Times New Roman" panose="02020603050405020304" pitchFamily="18" charset="0"/>
              </a:rPr>
              <a:t>фірм-партнерів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89730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60" y="520848"/>
            <a:ext cx="11698690" cy="5940088"/>
          </a:xfrm>
          <a:prstGeom prst="rect">
            <a:avLst/>
          </a:prstGeom>
        </p:spPr>
        <p:txBody>
          <a:bodyPr wrap="square">
            <a:spAutoFit/>
          </a:bodyPr>
          <a:lstStyle/>
          <a:p>
            <a:r>
              <a:rPr lang="ru-RU" dirty="0" smtClean="0">
                <a:solidFill>
                  <a:srgbClr val="000000"/>
                </a:solidFill>
                <a:latin typeface="Times New Roman" panose="02020603050405020304" pitchFamily="18" charset="0"/>
                <a:cs typeface="Times New Roman" panose="02020603050405020304" pitchFamily="18" charset="0"/>
              </a:rPr>
              <a:t>  </a:t>
            </a:r>
            <a:r>
              <a:rPr lang="uk-UA" sz="2000" dirty="0" smtClean="0">
                <a:solidFill>
                  <a:srgbClr val="000000"/>
                </a:solidFill>
                <a:latin typeface="Times New Roman" panose="02020603050405020304" pitchFamily="18" charset="0"/>
                <a:cs typeface="Times New Roman" panose="02020603050405020304" pitchFamily="18" charset="0"/>
              </a:rPr>
              <a:t>Найбільш цінною інформацією для досьє вважаються відомості, отримані під час особистого знайомства з фірмою. Ці відомості доповнюються інформацією із фірмових довідників.</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b="1" dirty="0" smtClean="0">
                <a:solidFill>
                  <a:srgbClr val="000000"/>
                </a:solidFill>
                <a:latin typeface="Times New Roman" panose="02020603050405020304" pitchFamily="18" charset="0"/>
                <a:cs typeface="Times New Roman" panose="02020603050405020304" pitchFamily="18" charset="0"/>
              </a:rPr>
              <a:t>Досьє фірми </a:t>
            </a:r>
            <a:r>
              <a:rPr lang="uk-UA" sz="2000" dirty="0" smtClean="0">
                <a:solidFill>
                  <a:srgbClr val="000000"/>
                </a:solidFill>
                <a:latin typeface="Times New Roman" panose="02020603050405020304" pitchFamily="18" charset="0"/>
                <a:cs typeface="Times New Roman" panose="02020603050405020304" pitchFamily="18" charset="0"/>
              </a:rPr>
              <a:t>складається з низки </a:t>
            </a:r>
            <a:r>
              <a:rPr lang="uk-UA" sz="2000" u="sng" dirty="0" smtClean="0">
                <a:solidFill>
                  <a:srgbClr val="000000"/>
                </a:solidFill>
                <a:latin typeface="Times New Roman" panose="02020603050405020304" pitchFamily="18" charset="0"/>
                <a:cs typeface="Times New Roman" panose="02020603050405020304" pitchFamily="18" charset="0"/>
              </a:rPr>
              <a:t>документів</a:t>
            </a:r>
            <a:r>
              <a:rPr lang="uk-UA" sz="2000" dirty="0" smtClean="0">
                <a:solidFill>
                  <a:srgbClr val="000000"/>
                </a:solidFill>
                <a:latin typeface="Times New Roman" panose="02020603050405020304" pitchFamily="18" charset="0"/>
                <a:cs typeface="Times New Roman" panose="02020603050405020304" pitchFamily="18" charset="0"/>
              </a:rPr>
              <a:t>. До них належать:</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1) карта фірми;</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2) відомості про переговори з фірмою;</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3) відомості про ділові контакти. </a:t>
            </a:r>
          </a:p>
          <a:p>
            <a:r>
              <a:rPr lang="uk-UA" sz="2000" b="1" dirty="0" smtClean="0">
                <a:solidFill>
                  <a:srgbClr val="000000"/>
                </a:solidFill>
                <a:latin typeface="Times New Roman" panose="02020603050405020304" pitchFamily="18" charset="0"/>
                <a:cs typeface="Times New Roman" panose="02020603050405020304" pitchFamily="18" charset="0"/>
              </a:rPr>
              <a:t>Карта фірми </a:t>
            </a:r>
            <a:r>
              <a:rPr lang="uk-UA" sz="2000" dirty="0" smtClean="0">
                <a:solidFill>
                  <a:srgbClr val="000000"/>
                </a:solidFill>
                <a:latin typeface="Times New Roman" panose="02020603050405020304" pitchFamily="18" charset="0"/>
                <a:cs typeface="Times New Roman" panose="02020603050405020304" pitchFamily="18" charset="0"/>
              </a:rPr>
              <a:t>- це базовий документ. Він являє собою анкету, запитання якої характеризують різні сторони діяльності фірми, а саме:</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1) країна, поштова адреса, телефон, факс;</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2) рік заснування;</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3) предмети торгівлі, виробництва чи характер послуг;</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4) виробничі потужності, торгівельний обіг, чисельність робітників;</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5) дані, що характеризують фінансовий стан фірми;</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6) філії, дочірні підприємства;</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7) найважливіші конкуренти;</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8) власники, керівники фірми, особи, що мають безпосередній контакт із фірмою;</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9) товарообіг, у т.ч. на різних ринках;</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solidFill>
                  <a:srgbClr val="000000"/>
                </a:solidFill>
                <a:latin typeface="Times New Roman" panose="02020603050405020304" pitchFamily="18" charset="0"/>
                <a:cs typeface="Times New Roman" panose="02020603050405020304" pitchFamily="18" charset="0"/>
              </a:rPr>
              <a:t>10) негативні сторони, що характеризують фірму (невиконання зобов'язань, рекламації, арбітражні й судові справи та ін.).</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89271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50AA3C3-CE59-7B40-8F83-316996CE2177}"/>
              </a:ext>
            </a:extLst>
          </p:cNvPr>
          <p:cNvSpPr>
            <a:spLocks noGrp="1"/>
          </p:cNvSpPr>
          <p:nvPr>
            <p:ph type="ctrTitle"/>
          </p:nvPr>
        </p:nvSpPr>
        <p:spPr>
          <a:xfrm>
            <a:off x="1154955" y="635679"/>
            <a:ext cx="8825658" cy="3329581"/>
          </a:xfrm>
        </p:spPr>
        <p:txBody>
          <a:bodyPr>
            <a:normAutofit/>
          </a:bodyPr>
          <a:lstStyle/>
          <a:p>
            <a:pPr algn="ctr"/>
            <a:r>
              <a:rPr lang="uk-UA" sz="4400" b="1" dirty="0" smtClean="0">
                <a:latin typeface="Times New Roman" panose="02020603050405020304" pitchFamily="18" charset="0"/>
                <a:cs typeface="Times New Roman" panose="02020603050405020304" pitchFamily="18" charset="0"/>
              </a:rPr>
              <a:t>1. Роль маркетингу у зовнішньоекономічній діяльності підприємства</a:t>
            </a:r>
            <a:endParaRPr lang="uk-UA"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4421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7F13B6C-48F5-8E4E-A6A8-10C0DF6F8492}"/>
              </a:ext>
            </a:extLst>
          </p:cNvPr>
          <p:cNvSpPr>
            <a:spLocks noGrp="1"/>
          </p:cNvSpPr>
          <p:nvPr>
            <p:ph idx="1"/>
          </p:nvPr>
        </p:nvSpPr>
        <p:spPr>
          <a:xfrm>
            <a:off x="479858" y="1157287"/>
            <a:ext cx="5791361" cy="4209311"/>
          </a:xfrm>
        </p:spPr>
        <p:txBody>
          <a:bodyPr>
            <a:noAutofit/>
          </a:bodyPr>
          <a:lstStyle/>
          <a:p>
            <a:r>
              <a:rPr lang="uk-UA" sz="2400" b="0" i="0" dirty="0" smtClean="0">
                <a:effectLst/>
                <a:latin typeface="Times New Roman" panose="02020603050405020304" pitchFamily="18" charset="0"/>
                <a:cs typeface="Times New Roman" panose="02020603050405020304" pitchFamily="18" charset="0"/>
              </a:rPr>
              <a:t>Важливе місце в досьє посідають</a:t>
            </a: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r>
              <a:rPr lang="uk-UA" sz="2400" b="0" i="0" dirty="0" smtClean="0">
                <a:effectLst/>
                <a:latin typeface="Times New Roman" panose="02020603050405020304" pitchFamily="18" charset="0"/>
                <a:cs typeface="Times New Roman" panose="02020603050405020304" pitchFamily="18" charset="0"/>
              </a:rPr>
              <a:t>"відомості про переговори" та "відомості про ділові контакти". </a:t>
            </a:r>
          </a:p>
          <a:p>
            <a:r>
              <a:rPr lang="uk-UA" sz="2400" b="0" i="1" dirty="0" smtClean="0">
                <a:effectLst/>
                <a:latin typeface="Times New Roman" panose="02020603050405020304" pitchFamily="18" charset="0"/>
                <a:cs typeface="Times New Roman" panose="02020603050405020304" pitchFamily="18" charset="0"/>
              </a:rPr>
              <a:t>Основними формами звітності фірми</a:t>
            </a:r>
            <a:r>
              <a:rPr lang="uk-UA" sz="2400" b="0" i="0" dirty="0" smtClean="0">
                <a:effectLst/>
                <a:latin typeface="Times New Roman" panose="02020603050405020304" pitchFamily="18" charset="0"/>
                <a:cs typeface="Times New Roman" panose="02020603050405020304" pitchFamily="18" charset="0"/>
              </a:rPr>
              <a:t>, які використовуються для аналізу, є:</a:t>
            </a:r>
          </a:p>
          <a:p>
            <a:pPr>
              <a:buFontTx/>
              <a:buChar char="-"/>
            </a:pPr>
            <a:r>
              <a:rPr lang="uk-UA" sz="2400" b="0" i="0" dirty="0" smtClean="0">
                <a:effectLst/>
                <a:latin typeface="Times New Roman" panose="02020603050405020304" pitchFamily="18" charset="0"/>
                <a:cs typeface="Times New Roman" panose="02020603050405020304" pitchFamily="18" charset="0"/>
              </a:rPr>
              <a:t>баланс, </a:t>
            </a:r>
          </a:p>
          <a:p>
            <a:pPr>
              <a:buFontTx/>
              <a:buChar char="-"/>
            </a:pPr>
            <a:r>
              <a:rPr lang="uk-UA" sz="2400" b="0" i="0" dirty="0" smtClean="0">
                <a:effectLst/>
                <a:latin typeface="Times New Roman" panose="02020603050405020304" pitchFamily="18" charset="0"/>
                <a:cs typeface="Times New Roman" panose="02020603050405020304" pitchFamily="18" charset="0"/>
              </a:rPr>
              <a:t>рахунок прибутку та втрат, </a:t>
            </a:r>
          </a:p>
          <a:p>
            <a:pPr>
              <a:buFontTx/>
              <a:buChar char="-"/>
            </a:pPr>
            <a:r>
              <a:rPr lang="uk-UA" sz="2400" b="0" i="0" dirty="0" smtClean="0">
                <a:effectLst/>
                <a:latin typeface="Times New Roman" panose="02020603050405020304" pitchFamily="18" charset="0"/>
                <a:cs typeface="Times New Roman" panose="02020603050405020304" pitchFamily="18" charset="0"/>
              </a:rPr>
              <a:t>розрахунок надходжень і витрат грошових коштів.</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6" name="Рисунок 6">
            <a:extLst>
              <a:ext uri="{FF2B5EF4-FFF2-40B4-BE49-F238E27FC236}">
                <a16:creationId xmlns="" xmlns:a16="http://schemas.microsoft.com/office/drawing/2014/main" id="{B584F6BE-6D88-8248-828E-8985382869BD}"/>
              </a:ext>
            </a:extLst>
          </p:cNvPr>
          <p:cNvPicPr>
            <a:picLocks noChangeAspect="1"/>
          </p:cNvPicPr>
          <p:nvPr/>
        </p:nvPicPr>
        <p:blipFill>
          <a:blip r:embed="rId2"/>
          <a:stretch>
            <a:fillRect/>
          </a:stretch>
        </p:blipFill>
        <p:spPr>
          <a:xfrm>
            <a:off x="6292975" y="1721223"/>
            <a:ext cx="5419167" cy="27790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297089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167B95F3-D85B-5F4A-8887-3F1006DF5A01}"/>
              </a:ext>
            </a:extLst>
          </p:cNvPr>
          <p:cNvSpPr>
            <a:spLocks noGrp="1"/>
          </p:cNvSpPr>
          <p:nvPr>
            <p:ph idx="1"/>
          </p:nvPr>
        </p:nvSpPr>
        <p:spPr>
          <a:xfrm>
            <a:off x="365761" y="1157288"/>
            <a:ext cx="8087693" cy="5272107"/>
          </a:xfrm>
        </p:spPr>
        <p:txBody>
          <a:bodyPr>
            <a:normAutofit/>
          </a:bodyPr>
          <a:lstStyle/>
          <a:p>
            <a:r>
              <a:rPr lang="uk-UA" sz="2400" b="1" dirty="0" smtClean="0">
                <a:solidFill>
                  <a:schemeClr val="accent1">
                    <a:lumMod val="50000"/>
                  </a:schemeClr>
                </a:solidFill>
                <a:latin typeface="Times New Roman" panose="02020603050405020304" pitchFamily="18" charset="0"/>
                <a:cs typeface="Times New Roman" panose="02020603050405020304" pitchFamily="18" charset="0"/>
              </a:rPr>
              <a:t>Баланс</a:t>
            </a:r>
            <a:r>
              <a:rPr lang="uk-UA" sz="2400" dirty="0" smtClean="0">
                <a:latin typeface="Times New Roman" panose="02020603050405020304" pitchFamily="18" charset="0"/>
                <a:cs typeface="Times New Roman" panose="02020603050405020304" pitchFamily="18" charset="0"/>
              </a:rPr>
              <a:t> – це документ, що відображає у вартісному вираженні активи фірми та джерела їх формування за станом на певну дату, частіше на кінець кварталу чи року. </a:t>
            </a:r>
          </a:p>
          <a:p>
            <a:r>
              <a:rPr lang="uk-UA" sz="2400" b="1" i="0" dirty="0" smtClean="0">
                <a:solidFill>
                  <a:schemeClr val="accent1">
                    <a:lumMod val="50000"/>
                  </a:schemeClr>
                </a:solidFill>
                <a:effectLst/>
                <a:latin typeface="Times New Roman" panose="02020603050405020304" pitchFamily="18" charset="0"/>
                <a:cs typeface="Times New Roman" panose="02020603050405020304" pitchFamily="18" charset="0"/>
              </a:rPr>
              <a:t>Рахунок прибутку та втрат</a:t>
            </a:r>
            <a:r>
              <a:rPr lang="uk-UA"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 </a:t>
            </a:r>
            <a:r>
              <a:rPr lang="uk-UA" sz="2400" b="0" i="0" dirty="0" smtClean="0">
                <a:effectLst/>
                <a:latin typeface="Times New Roman" panose="02020603050405020304" pitchFamily="18" charset="0"/>
                <a:cs typeface="Times New Roman" panose="02020603050405020304" pitchFamily="18" charset="0"/>
              </a:rPr>
              <a:t>відображає результати господарської діяльності фірми за звітний період і поряд із балансом є важливою обов'язковою формою фінансової звітності акціонерних товариств.</a:t>
            </a: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endParaRPr lang="uk-UA" sz="2400" dirty="0" smtClean="0">
              <a:latin typeface="Times New Roman" panose="02020603050405020304" pitchFamily="18" charset="0"/>
              <a:cs typeface="Times New Roman" panose="02020603050405020304" pitchFamily="18" charset="0"/>
            </a:endParaRPr>
          </a:p>
          <a:p>
            <a:r>
              <a:rPr lang="uk-UA" sz="2400" b="1" i="0" dirty="0" smtClean="0">
                <a:solidFill>
                  <a:schemeClr val="accent1">
                    <a:lumMod val="50000"/>
                  </a:schemeClr>
                </a:solidFill>
                <a:effectLst/>
                <a:latin typeface="Times New Roman" panose="02020603050405020304" pitchFamily="18" charset="0"/>
                <a:cs typeface="Times New Roman" panose="02020603050405020304" pitchFamily="18" charset="0"/>
              </a:rPr>
              <a:t>Рахунок надходжень і витрат грошових коштів </a:t>
            </a:r>
            <a:r>
              <a:rPr lang="uk-UA" sz="2400" b="0" i="0" dirty="0" smtClean="0">
                <a:effectLst/>
                <a:latin typeface="Times New Roman" panose="02020603050405020304" pitchFamily="18" charset="0"/>
                <a:cs typeface="Times New Roman" panose="02020603050405020304" pitchFamily="18" charset="0"/>
              </a:rPr>
              <a:t>дозволяє визначити обсяг самофінансування </a:t>
            </a:r>
            <a:r>
              <a:rPr lang="uk-UA" sz="2400" dirty="0" smtClean="0">
                <a:latin typeface="Times New Roman" panose="02020603050405020304" pitchFamily="18" charset="0"/>
                <a:cs typeface="Times New Roman" panose="02020603050405020304" pitchFamily="18" charset="0"/>
              </a:rPr>
              <a:t>та</a:t>
            </a:r>
            <a:r>
              <a:rPr lang="uk-UA" sz="2400" b="0" i="0" dirty="0" smtClean="0">
                <a:effectLst/>
                <a:latin typeface="Times New Roman" panose="02020603050405020304" pitchFamily="18" charset="0"/>
                <a:cs typeface="Times New Roman" panose="02020603050405020304" pitchFamily="18" charset="0"/>
              </a:rPr>
              <a:t> фінансування за рахунок запозичених коштів, поточних капітальних вкладень та інших витрат.</a:t>
            </a:r>
            <a:endParaRPr lang="uk-UA" sz="2400" dirty="0">
              <a:latin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 xmlns:a16="http://schemas.microsoft.com/office/drawing/2014/main" id="{0E40206D-2748-644A-85B5-614F19012C51}"/>
              </a:ext>
            </a:extLst>
          </p:cNvPr>
          <p:cNvPicPr>
            <a:picLocks noChangeAspect="1"/>
          </p:cNvPicPr>
          <p:nvPr/>
        </p:nvPicPr>
        <p:blipFill>
          <a:blip r:embed="rId2"/>
          <a:stretch>
            <a:fillRect/>
          </a:stretch>
        </p:blipFill>
        <p:spPr>
          <a:xfrm>
            <a:off x="8692287" y="3429000"/>
            <a:ext cx="2765347" cy="18398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30601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D80B420-09B6-BB46-9BD1-59D7EB12758D}"/>
              </a:ext>
            </a:extLst>
          </p:cNvPr>
          <p:cNvSpPr>
            <a:spLocks noGrp="1"/>
          </p:cNvSpPr>
          <p:nvPr>
            <p:ph idx="1"/>
          </p:nvPr>
        </p:nvSpPr>
        <p:spPr>
          <a:xfrm>
            <a:off x="646111" y="1071545"/>
            <a:ext cx="10681200" cy="5214975"/>
          </a:xfrm>
        </p:spPr>
        <p:txBody>
          <a:bodyPr>
            <a:normAutofit/>
          </a:bodyPr>
          <a:lstStyle/>
          <a:p>
            <a:pPr>
              <a:buNone/>
            </a:pPr>
            <a:r>
              <a:rPr lang="uk-UA" sz="2400" dirty="0" smtClean="0">
                <a:latin typeface="Times New Roman" panose="02020603050405020304" pitchFamily="18" charset="0"/>
                <a:cs typeface="Times New Roman" panose="02020603050405020304" pitchFamily="18" charset="0"/>
              </a:rPr>
              <a:t>Таким чином,</a:t>
            </a:r>
            <a:r>
              <a:rPr lang="uk-UA" sz="2400" b="0" i="0" dirty="0" smtClean="0">
                <a:effectLst/>
                <a:latin typeface="Times New Roman" panose="02020603050405020304" pitchFamily="18" charset="0"/>
                <a:cs typeface="Times New Roman" panose="02020603050405020304" pitchFamily="18" charset="0"/>
              </a:rPr>
              <a:t> вибір тих чи інших показників, що характеризують фірму, залежить від мети, яку ставить перед собою підприємство під час вибору іноземного партнера.</a:t>
            </a:r>
          </a:p>
          <a:p>
            <a:pPr>
              <a:buNone/>
            </a:pPr>
            <a:r>
              <a:rPr lang="uk-UA" sz="2400" b="0" i="0" dirty="0" smtClean="0">
                <a:effectLst/>
                <a:latin typeface="Times New Roman" panose="02020603050405020304" pitchFamily="18" charset="0"/>
                <a:cs typeface="Times New Roman" panose="02020603050405020304" pitchFamily="18" charset="0"/>
              </a:rPr>
              <a:t>У будь-якому випадку </a:t>
            </a:r>
            <a:r>
              <a:rPr lang="uk-UA" sz="2400" b="1" i="0" dirty="0" smtClean="0">
                <a:effectLst/>
                <a:latin typeface="Times New Roman" panose="02020603050405020304" pitchFamily="18" charset="0"/>
                <a:cs typeface="Times New Roman" panose="02020603050405020304" pitchFamily="18" charset="0"/>
              </a:rPr>
              <a:t>найбільш важливими факторами</a:t>
            </a:r>
            <a:r>
              <a:rPr lang="uk-UA" sz="2400" b="0" i="0" dirty="0" smtClean="0">
                <a:effectLst/>
                <a:latin typeface="Times New Roman" panose="02020603050405020304" pitchFamily="18" charset="0"/>
                <a:cs typeface="Times New Roman" panose="02020603050405020304" pitchFamily="18" charset="0"/>
              </a:rPr>
              <a:t>, якими необхідно керуватись, є: репутація фірми та її продукції, надійний фінансовий стан фірми, її платоспроможність, а також достатній виробничий і науково-технічний потенціал.</a:t>
            </a:r>
            <a:endParaRPr lang="uk-UA" sz="2400" dirty="0">
              <a:latin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 xmlns:a16="http://schemas.microsoft.com/office/drawing/2014/main" id="{3DA027A7-5352-0240-9277-5328A405C144}"/>
              </a:ext>
            </a:extLst>
          </p:cNvPr>
          <p:cNvPicPr>
            <a:picLocks noChangeAspect="1"/>
          </p:cNvPicPr>
          <p:nvPr/>
        </p:nvPicPr>
        <p:blipFill>
          <a:blip r:embed="rId2"/>
          <a:stretch>
            <a:fillRect/>
          </a:stretch>
        </p:blipFill>
        <p:spPr>
          <a:xfrm>
            <a:off x="2680813" y="3750944"/>
            <a:ext cx="6340941" cy="24026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2980558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399" y="1385889"/>
            <a:ext cx="10544176" cy="1446550"/>
          </a:xfrm>
          <a:prstGeom prst="rect">
            <a:avLst/>
          </a:prstGeom>
        </p:spPr>
        <p:txBody>
          <a:bodyPr wrap="square">
            <a:spAutoFit/>
          </a:bodyPr>
          <a:lstStyle/>
          <a:p>
            <a:pPr lvl="0" algn="ctr" fontAlgn="base">
              <a:spcBef>
                <a:spcPct val="0"/>
              </a:spcBef>
              <a:spcAft>
                <a:spcPct val="0"/>
              </a:spcAft>
            </a:pPr>
            <a:r>
              <a:rPr lang="uk-UA" sz="4400" b="1" dirty="0" smtClean="0">
                <a:solidFill>
                  <a:schemeClr val="accent2">
                    <a:lumMod val="50000"/>
                  </a:schemeClr>
                </a:solidFill>
                <a:latin typeface="Tahoma" pitchFamily="34" charset="0"/>
                <a:ea typeface="Times New Roman" pitchFamily="18" charset="0"/>
                <a:cs typeface="Tahoma" pitchFamily="34" charset="0"/>
              </a:rPr>
              <a:t>3. Стратегічні бізнес-одиниці та стратегічні зони господарювання</a:t>
            </a:r>
            <a:endParaRPr lang="uk-UA" sz="4400" dirty="0" smtClean="0">
              <a:solidFill>
                <a:schemeClr val="accent2">
                  <a:lumMod val="50000"/>
                </a:schemeClr>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2925" y="814389"/>
            <a:ext cx="11315700" cy="4524315"/>
          </a:xfrm>
          <a:prstGeom prst="rect">
            <a:avLst/>
          </a:prstGeom>
        </p:spPr>
        <p:txBody>
          <a:bodyPr wrap="square">
            <a:spAutoFit/>
          </a:bodyPr>
          <a:lstStyle/>
          <a:p>
            <a:r>
              <a:rPr lang="uk-UA" dirty="0" smtClean="0"/>
              <a:t>Сучасна концепція стратегічного управління передбачає при розробці стратегії організації виділення стратегічних одиниць бізнесу (</a:t>
            </a:r>
            <a:r>
              <a:rPr lang="uk-UA" dirty="0" err="1" smtClean="0"/>
              <a:t>СОБ</a:t>
            </a:r>
            <a:r>
              <a:rPr lang="uk-UA" dirty="0" smtClean="0"/>
              <a:t>) та стратегічних зон господарювання (СЗГ).</a:t>
            </a:r>
          </a:p>
          <a:p>
            <a:endParaRPr lang="uk-UA" dirty="0" smtClean="0"/>
          </a:p>
          <a:p>
            <a:r>
              <a:rPr lang="uk-UA" b="1" dirty="0" smtClean="0"/>
              <a:t>Стратегічна одиниця бізнесу (</a:t>
            </a:r>
            <a:r>
              <a:rPr lang="uk-UA" b="1" dirty="0" err="1" smtClean="0"/>
              <a:t>СОБ</a:t>
            </a:r>
            <a:r>
              <a:rPr lang="uk-UA" b="1" dirty="0" smtClean="0"/>
              <a:t>)</a:t>
            </a:r>
            <a:r>
              <a:rPr lang="uk-UA" dirty="0" smtClean="0"/>
              <a:t> - це </a:t>
            </a:r>
            <a:r>
              <a:rPr lang="uk-UA" dirty="0" err="1" smtClean="0"/>
              <a:t>внутрішньофірмовий</a:t>
            </a:r>
            <a:r>
              <a:rPr lang="uk-UA" dirty="0" smtClean="0"/>
              <a:t> підрозділ або інша організаційна одиниця, яка відповідає за діяльність в одній або декількох зонах господарювання та здатна втримувати конкурентну позицію. Стратегічна одиниця бізнесу – це </a:t>
            </a:r>
            <a:r>
              <a:rPr lang="uk-UA" dirty="0" err="1" smtClean="0"/>
              <a:t>“фірма</a:t>
            </a:r>
            <a:r>
              <a:rPr lang="uk-UA" dirty="0" smtClean="0"/>
              <a:t> у </a:t>
            </a:r>
            <a:r>
              <a:rPr lang="uk-UA" dirty="0" err="1" smtClean="0"/>
              <a:t>фірмі”</a:t>
            </a:r>
            <a:r>
              <a:rPr lang="uk-UA" dirty="0" smtClean="0"/>
              <a:t>, що самостійно планує роботу, визначає стратегію, сегмент ринку, має конкурентів, а також власного керівника, що відповідає за результат діяльності.</a:t>
            </a:r>
            <a:endParaRPr lang="ru-RU" dirty="0" smtClean="0"/>
          </a:p>
          <a:p>
            <a:endParaRPr lang="uk-UA" dirty="0" smtClean="0"/>
          </a:p>
          <a:p>
            <a:r>
              <a:rPr lang="uk-UA" dirty="0" smtClean="0"/>
              <a:t>Стратегічна бізнес одиниця має відповідати </a:t>
            </a:r>
            <a:r>
              <a:rPr lang="uk-UA" b="1" dirty="0" smtClean="0"/>
              <a:t>вимогам</a:t>
            </a:r>
            <a:r>
              <a:rPr lang="uk-UA" dirty="0" smtClean="0"/>
              <a:t>:</a:t>
            </a:r>
            <a:endParaRPr lang="ru-RU" dirty="0" smtClean="0"/>
          </a:p>
          <a:p>
            <a:pPr lvl="0">
              <a:buFont typeface="Arial" pitchFamily="34" charset="0"/>
              <a:buChar char="•"/>
            </a:pPr>
            <a:r>
              <a:rPr lang="uk-UA" dirty="0" smtClean="0"/>
              <a:t>Прагнути обслуговувати зовнішній, а не внутрішній ринок підприємства.</a:t>
            </a:r>
            <a:endParaRPr lang="ru-RU" dirty="0" smtClean="0"/>
          </a:p>
          <a:p>
            <a:pPr lvl="0">
              <a:buFont typeface="Arial" pitchFamily="34" charset="0"/>
              <a:buChar char="•"/>
            </a:pPr>
            <a:r>
              <a:rPr lang="uk-UA" dirty="0" smtClean="0"/>
              <a:t>Мати чітко визначене коло клієнтів та конкурентів.</a:t>
            </a:r>
            <a:endParaRPr lang="ru-RU" dirty="0" smtClean="0"/>
          </a:p>
          <a:p>
            <a:pPr lvl="0">
              <a:buFont typeface="Arial" pitchFamily="34" charset="0"/>
              <a:buChar char="•"/>
            </a:pPr>
            <a:r>
              <a:rPr lang="uk-UA" dirty="0" smtClean="0"/>
              <a:t>Самостійно вирішувати коли і як виходити на ринок та організовувати ресурсне забезпечення;</a:t>
            </a:r>
            <a:endParaRPr lang="ru-RU" dirty="0" smtClean="0"/>
          </a:p>
          <a:p>
            <a:pPr lvl="0">
              <a:buFont typeface="Arial" pitchFamily="34" charset="0"/>
              <a:buChar char="•"/>
            </a:pPr>
            <a:r>
              <a:rPr lang="uk-UA" dirty="0" smtClean="0"/>
              <a:t>Керівництво </a:t>
            </a:r>
            <a:r>
              <a:rPr lang="uk-UA" dirty="0" err="1" smtClean="0"/>
              <a:t>СОБ</a:t>
            </a:r>
            <a:r>
              <a:rPr lang="uk-UA" dirty="0" smtClean="0"/>
              <a:t> самостійно відповідає за прибутковість.</a:t>
            </a:r>
            <a:endParaRPr lang="ru-RU" dirty="0" smtClean="0"/>
          </a:p>
          <a:p>
            <a:endParaRPr lang="uk-UA" dirty="0" smtClean="0"/>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pPr>
              <a:buNone/>
            </a:pPr>
            <a:r>
              <a:rPr lang="uk-UA" b="1" dirty="0" smtClean="0"/>
              <a:t>Стратегічна зона господарювання (СЗГ)</a:t>
            </a:r>
            <a:r>
              <a:rPr lang="uk-UA" dirty="0" smtClean="0"/>
              <a:t> – це окремий сегмент зовнішнього оточення, на який організація має чи бажає одержати вихід. СЗГ описується безліччю змінних, у тому числі: перспективи росту й рентабельності, очікуваний рівень нестабільності, головні фактори успішної конкуренції тощо. </a:t>
            </a:r>
          </a:p>
          <a:p>
            <a:r>
              <a:rPr lang="uk-UA" dirty="0" smtClean="0"/>
              <a:t>Стратегічну зону господарювання визначають такі </a:t>
            </a:r>
            <a:r>
              <a:rPr lang="uk-UA" b="1" dirty="0" smtClean="0"/>
              <a:t>фактори</a:t>
            </a:r>
            <a:r>
              <a:rPr lang="uk-UA" dirty="0" smtClean="0"/>
              <a:t>:</a:t>
            </a:r>
            <a:endParaRPr lang="ru-RU" dirty="0" smtClean="0"/>
          </a:p>
          <a:p>
            <a:r>
              <a:rPr lang="uk-UA" dirty="0" smtClean="0"/>
              <a:t>1. Майбутні потреби ринку.</a:t>
            </a:r>
            <a:endParaRPr lang="ru-RU" dirty="0" smtClean="0"/>
          </a:p>
          <a:p>
            <a:r>
              <a:rPr lang="uk-UA" dirty="0" smtClean="0"/>
              <a:t>2. Споживачі.</a:t>
            </a:r>
            <a:endParaRPr lang="ru-RU" dirty="0" smtClean="0"/>
          </a:p>
          <a:p>
            <a:r>
              <a:rPr lang="uk-UA" dirty="0" smtClean="0"/>
              <a:t>3. Технологія, за допомогою якої буде задовольнятися потреба.</a:t>
            </a:r>
            <a:endParaRPr lang="ru-RU" dirty="0" smtClean="0"/>
          </a:p>
          <a:p>
            <a:r>
              <a:rPr lang="uk-UA" dirty="0" smtClean="0"/>
              <a:t>4. Географічний регіон.</a:t>
            </a:r>
            <a:endParaRPr lang="ru-RU" dirty="0" smtClean="0"/>
          </a:p>
          <a:p>
            <a:pPr>
              <a:buNone/>
            </a:pPr>
            <a:endParaRPr lang="ru-RU" dirty="0" smtClean="0"/>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uk-UA" dirty="0" smtClean="0"/>
              <a:t>З метою визначення факторів, які оптимізують діяльність компанії, було здійснено велику кількість досліджень, що мали на меті визначення особливостей впровадження управлінських заходів діяльності організації, а також створення моделі успішної діяльності. Ці дослідження вилились у цілий ряд інструментів аналізу та підходів з точки зору структури портфеля активів, які широко застосовуються і нині. Одним з найбільш розповсюджених методів є </a:t>
            </a:r>
            <a:r>
              <a:rPr lang="uk-UA" b="1" dirty="0" smtClean="0"/>
              <a:t>матричний аналіз</a:t>
            </a:r>
            <a:r>
              <a:rPr lang="uk-UA" dirty="0" smtClean="0"/>
              <a:t> господарського портфелю. </a:t>
            </a:r>
            <a:endParaRPr lang="ru-RU" dirty="0" smtClean="0"/>
          </a:p>
          <a:p>
            <a:r>
              <a:rPr lang="uk-UA" dirty="0" smtClean="0"/>
              <a:t>Матриця може бути побудована на основі будь-якої пари показників, що характеризують її стратегічні позиції. Інструменти аналізу включають загальновідому матрицю "</a:t>
            </a:r>
            <a:r>
              <a:rPr lang="uk-UA" dirty="0" err="1" smtClean="0"/>
              <a:t>ріст\частка</a:t>
            </a:r>
            <a:r>
              <a:rPr lang="uk-UA" dirty="0" smtClean="0"/>
              <a:t> ринку" Бостонської консалтингової групи, матрицю </a:t>
            </a:r>
            <a:r>
              <a:rPr lang="uk-UA" dirty="0" err="1" smtClean="0"/>
              <a:t>“привабливість</a:t>
            </a:r>
            <a:r>
              <a:rPr lang="uk-UA" dirty="0" smtClean="0"/>
              <a:t> </a:t>
            </a:r>
            <a:r>
              <a:rPr lang="uk-UA" dirty="0" err="1" smtClean="0"/>
              <a:t>ринку\конкурентоспроможність</a:t>
            </a:r>
            <a:r>
              <a:rPr lang="uk-UA" dirty="0" smtClean="0"/>
              <a:t> </a:t>
            </a:r>
            <a:r>
              <a:rPr lang="uk-UA" dirty="0" err="1" smtClean="0"/>
              <a:t>компанії”</a:t>
            </a:r>
            <a:r>
              <a:rPr lang="uk-UA" dirty="0" smtClean="0"/>
              <a:t> </a:t>
            </a:r>
            <a:r>
              <a:rPr lang="uk-UA" dirty="0" err="1" smtClean="0"/>
              <a:t>McKinsey</a:t>
            </a:r>
            <a:r>
              <a:rPr lang="uk-UA" dirty="0" smtClean="0"/>
              <a:t>, матрицю життєвого циклу компанії ADL/</a:t>
            </a:r>
            <a:r>
              <a:rPr lang="en-US" dirty="0" smtClean="0"/>
              <a:t>LC</a:t>
            </a:r>
            <a:r>
              <a:rPr lang="uk-UA" dirty="0" smtClean="0"/>
              <a:t>, матриця компанії </a:t>
            </a:r>
            <a:r>
              <a:rPr lang="en-US" dirty="0" smtClean="0"/>
              <a:t>Shell</a:t>
            </a:r>
            <a:r>
              <a:rPr lang="uk-UA" dirty="0" smtClean="0"/>
              <a:t>/</a:t>
            </a:r>
            <a:r>
              <a:rPr lang="en-US" dirty="0" smtClean="0"/>
              <a:t>DPM</a:t>
            </a:r>
            <a:r>
              <a:rPr lang="uk-UA" dirty="0" smtClean="0"/>
              <a:t>, матриця </a:t>
            </a:r>
            <a:r>
              <a:rPr lang="uk-UA" dirty="0" err="1" smtClean="0"/>
              <a:t>Хофера-Шендела</a:t>
            </a:r>
            <a:r>
              <a:rPr lang="uk-UA" dirty="0" smtClean="0"/>
              <a:t>, модель Майкла </a:t>
            </a:r>
            <a:r>
              <a:rPr lang="uk-UA" dirty="0" err="1" smtClean="0"/>
              <a:t>Портера</a:t>
            </a:r>
            <a:r>
              <a:rPr lang="uk-UA" dirty="0" smtClean="0"/>
              <a:t>.</a:t>
            </a:r>
            <a:endParaRPr lang="ru-RU" dirty="0" smtClean="0"/>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2700" b="1" dirty="0" smtClean="0"/>
              <a:t>Матриця </a:t>
            </a:r>
            <a:r>
              <a:rPr lang="uk-UA" sz="2700" b="1" dirty="0" err="1" smtClean="0"/>
              <a:t>“ріст</a:t>
            </a:r>
            <a:r>
              <a:rPr lang="uk-UA" sz="2700" b="1" dirty="0" smtClean="0"/>
              <a:t>/частка </a:t>
            </a:r>
            <a:r>
              <a:rPr lang="uk-UA" sz="2700" b="1" dirty="0" err="1" smtClean="0"/>
              <a:t>ринку”</a:t>
            </a:r>
            <a:r>
              <a:rPr lang="uk-UA" sz="2700" b="1" dirty="0" smtClean="0"/>
              <a:t> Бостонської консалтингової групи (</a:t>
            </a:r>
            <a:r>
              <a:rPr lang="en-US" sz="2700" b="1" dirty="0" smtClean="0"/>
              <a:t>BCG</a:t>
            </a:r>
            <a:r>
              <a:rPr lang="uk-UA" sz="2700" b="1" dirty="0" smtClean="0"/>
              <a:t>)</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a:buNone/>
            </a:pPr>
            <a:r>
              <a:rPr lang="uk-UA" dirty="0" smtClean="0"/>
              <a:t>Матриця </a:t>
            </a:r>
            <a:r>
              <a:rPr lang="uk-UA" dirty="0" err="1" smtClean="0"/>
              <a:t>“ріст</a:t>
            </a:r>
            <a:r>
              <a:rPr lang="uk-UA" dirty="0" smtClean="0"/>
              <a:t>/частка </a:t>
            </a:r>
            <a:r>
              <a:rPr lang="uk-UA" dirty="0" err="1" smtClean="0"/>
              <a:t>ринку”</a:t>
            </a:r>
            <a:r>
              <a:rPr lang="uk-UA" dirty="0" smtClean="0"/>
              <a:t> Бостонської консалтингової групи (надалі матриця БКГ) являє собою двовимірну матрицю горизонтальна вісь показує відносну частку ринку, що займає кожна </a:t>
            </a:r>
            <a:r>
              <a:rPr lang="uk-UA" dirty="0" err="1" smtClean="0"/>
              <a:t>СОБ</a:t>
            </a:r>
            <a:r>
              <a:rPr lang="uk-UA" dirty="0" smtClean="0"/>
              <a:t>, а вертикальна вісь – річний темп зростання ринку. Прийнято вважати, що границею високих і низьких темпів приросту ринку є 10% збільшення обсягів виробництва в рік. Коефіцієнт, що характеризує відносну частинку ринку, змінюється від 0,1 до 1.</a:t>
            </a:r>
            <a:endParaRPr lang="ru-RU" dirty="0" smtClean="0"/>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8000" y="871539"/>
            <a:ext cx="11277600" cy="4586286"/>
          </a:xfrm>
        </p:spPr>
        <p:txBody>
          <a:bodyPr>
            <a:normAutofit/>
          </a:bodyPr>
          <a:lstStyle/>
          <a:p>
            <a:r>
              <a:rPr lang="uk-UA" dirty="0" smtClean="0"/>
              <a:t>Відносною часткою ринку вважається відношення частки ринку даної одиниці бізнесу до частки ринку, що контролюється її основним конкурентом, виражена у відносних одиницях, а не у вартісному вираженні. </a:t>
            </a:r>
          </a:p>
          <a:p>
            <a:r>
              <a:rPr lang="uk-UA" b="1" dirty="0" smtClean="0"/>
              <a:t>Наприклад</a:t>
            </a:r>
            <a:r>
              <a:rPr lang="uk-UA" dirty="0" smtClean="0"/>
              <a:t>, якщо бізнес А займає 15 % від загальної місткості ринку, а частка найбільшого конкурента дорівнює 30 %, то відносна частка ринку для А складає 0,5. Показник відносної частки ринку 0,1 говорить про те, що підприємство займає лише 1/10 від частки, що займає найбільший конкурент.</a:t>
            </a:r>
          </a:p>
          <a:p>
            <a:r>
              <a:rPr lang="uk-UA" dirty="0" smtClean="0"/>
              <a:t>   Таким чином, якщо підприємство є лідером у відповідній галузі за ринковою часткою, то остання буде більше 1,0 та навпаки, у підприємств, що мають одного або більше конкурентів, що переважають його на ринку – менше 1,0.</a:t>
            </a:r>
            <a:endParaRPr lang="ru-RU" dirty="0" smtClean="0"/>
          </a:p>
          <a:p>
            <a:r>
              <a:rPr lang="uk-UA" dirty="0" smtClean="0"/>
              <a:t> </a:t>
            </a:r>
            <a:endParaRPr lang="ru-RU" dirty="0" smtClean="0"/>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271463"/>
            <a:ext cx="11582400" cy="1023937"/>
          </a:xfrm>
        </p:spPr>
        <p:txBody>
          <a:bodyPr>
            <a:normAutofit fontScale="90000"/>
          </a:bodyPr>
          <a:lstStyle/>
          <a:p>
            <a:r>
              <a:rPr lang="uk-UA" sz="2700" dirty="0" smtClean="0"/>
              <a:t>У результаті побудови матриці отримуємо чотири квадранти, які образно отримали назви: </a:t>
            </a:r>
            <a:r>
              <a:rPr lang="uk-UA" sz="2700" dirty="0" err="1" smtClean="0"/>
              <a:t>“зірки”</a:t>
            </a:r>
            <a:r>
              <a:rPr lang="uk-UA" sz="2700" dirty="0" smtClean="0"/>
              <a:t>, </a:t>
            </a:r>
            <a:r>
              <a:rPr lang="uk-UA" sz="2700" dirty="0" err="1" smtClean="0"/>
              <a:t>“дійні</a:t>
            </a:r>
            <a:r>
              <a:rPr lang="uk-UA" sz="2700" dirty="0" smtClean="0"/>
              <a:t> </a:t>
            </a:r>
            <a:r>
              <a:rPr lang="uk-UA" sz="2700" dirty="0" err="1" smtClean="0"/>
              <a:t>корови”</a:t>
            </a:r>
            <a:r>
              <a:rPr lang="uk-UA" sz="2700" dirty="0" smtClean="0"/>
              <a:t>, </a:t>
            </a:r>
            <a:r>
              <a:rPr lang="uk-UA" sz="2700" dirty="0" err="1" smtClean="0"/>
              <a:t>“собаки”</a:t>
            </a:r>
            <a:r>
              <a:rPr lang="uk-UA" sz="2700" dirty="0" smtClean="0"/>
              <a:t> і </a:t>
            </a:r>
            <a:r>
              <a:rPr lang="uk-UA" sz="2700" dirty="0" err="1" smtClean="0"/>
              <a:t>“знаки</a:t>
            </a:r>
            <a:r>
              <a:rPr lang="uk-UA" sz="2700" dirty="0" smtClean="0"/>
              <a:t> </a:t>
            </a:r>
            <a:r>
              <a:rPr lang="uk-UA" sz="2700" dirty="0" err="1" smtClean="0"/>
              <a:t>питання”</a:t>
            </a:r>
            <a:r>
              <a:rPr lang="uk-UA" sz="2700" dirty="0" smtClean="0"/>
              <a:t>.</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uk-UA" dirty="0" smtClean="0"/>
              <a:t>"</a:t>
            </a:r>
            <a:r>
              <a:rPr lang="uk-UA" b="1" dirty="0" smtClean="0"/>
              <a:t>Зірки</a:t>
            </a:r>
            <a:r>
              <a:rPr lang="uk-UA" dirty="0" smtClean="0"/>
              <a:t>" — це ті </a:t>
            </a:r>
            <a:r>
              <a:rPr lang="uk-UA" dirty="0" err="1" smtClean="0"/>
              <a:t>СОБ</a:t>
            </a:r>
            <a:r>
              <a:rPr lang="uk-UA" dirty="0" smtClean="0"/>
              <a:t>, які є ринковими лідерами. Вони приносять організації певний прибуток, але потребують ще більших капіталовкладень. Організація може і не мати "зірок" у складі свого портфеля бізнесу. Якщо ріст ринку уповільнюється, "зірка" перетворюється у "дійну корову".</a:t>
            </a:r>
            <a:endParaRPr lang="ru-RU" dirty="0" smtClean="0"/>
          </a:p>
          <a:p>
            <a:r>
              <a:rPr lang="uk-UA" dirty="0" smtClean="0"/>
              <a:t>Основна стратегія "зірок"— стратегія підтримання конкурентних переваг.</a:t>
            </a:r>
            <a:endParaRPr lang="ru-RU" dirty="0" smtClean="0"/>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2368627"/>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buNone/>
            </a:pPr>
            <a:r>
              <a:rPr lang="ru-RU" dirty="0" smtClean="0"/>
              <a:t>  </a:t>
            </a:r>
            <a:r>
              <a:rPr lang="uk-UA" dirty="0" smtClean="0"/>
              <a:t>Запорукою успіху будь-якої фірми на ринку є уміння знайти і задовольнити потреби споживачів. Такий підхід  до діяльності фірми відображає сутність маркетингу як філософії бізнесу і передбачає орієнтацію її діяльності на задоволення потреб споживачів як єдину можливість досягти цілей, пов'язаних із прибутком, проникненням на нові ринки та розвитком фірми. </a:t>
            </a:r>
            <a:endParaRPr lang="uk-UA" dirty="0"/>
          </a:p>
        </p:txBody>
      </p:sp>
      <p:pic>
        <p:nvPicPr>
          <p:cNvPr id="4" name="Рисунок 3"/>
          <p:cNvPicPr>
            <a:picLocks noChangeAspect="1"/>
          </p:cNvPicPr>
          <p:nvPr/>
        </p:nvPicPr>
        <p:blipFill>
          <a:blip r:embed="rId2"/>
          <a:stretch>
            <a:fillRect/>
          </a:stretch>
        </p:blipFill>
        <p:spPr>
          <a:xfrm>
            <a:off x="0" y="2368627"/>
            <a:ext cx="6182343" cy="4489373"/>
          </a:xfrm>
          <a:prstGeom prst="rect">
            <a:avLst/>
          </a:prstGeom>
        </p:spPr>
      </p:pic>
      <p:pic>
        <p:nvPicPr>
          <p:cNvPr id="5" name="Рисунок 4"/>
          <p:cNvPicPr>
            <a:picLocks noChangeAspect="1"/>
          </p:cNvPicPr>
          <p:nvPr/>
        </p:nvPicPr>
        <p:blipFill>
          <a:blip r:embed="rId3"/>
          <a:stretch>
            <a:fillRect/>
          </a:stretch>
        </p:blipFill>
        <p:spPr>
          <a:xfrm>
            <a:off x="6182343" y="2368626"/>
            <a:ext cx="6009657" cy="4489373"/>
          </a:xfrm>
          <a:prstGeom prst="rect">
            <a:avLst/>
          </a:prstGeom>
        </p:spPr>
      </p:pic>
    </p:spTree>
    <p:extLst>
      <p:ext uri="{BB962C8B-B14F-4D97-AF65-F5344CB8AC3E}">
        <p14:creationId xmlns="" xmlns:p14="http://schemas.microsoft.com/office/powerpoint/2010/main" val="2038700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8000" y="557213"/>
            <a:ext cx="11277600" cy="4243387"/>
          </a:xfrm>
        </p:spPr>
        <p:txBody>
          <a:bodyPr>
            <a:normAutofit/>
          </a:bodyPr>
          <a:lstStyle/>
          <a:p>
            <a:r>
              <a:rPr lang="uk-UA" dirty="0" smtClean="0"/>
              <a:t>"</a:t>
            </a:r>
            <a:r>
              <a:rPr lang="uk-UA" b="1" dirty="0" smtClean="0"/>
              <a:t>Дійні корови</a:t>
            </a:r>
            <a:r>
              <a:rPr lang="uk-UA" dirty="0" smtClean="0"/>
              <a:t>" — такі </a:t>
            </a:r>
            <a:r>
              <a:rPr lang="uk-UA" dirty="0" err="1" smtClean="0"/>
              <a:t>СОБ</a:t>
            </a:r>
            <a:r>
              <a:rPr lang="uk-UA" dirty="0" smtClean="0"/>
              <a:t>, товари яких досягли фази зрілості і приносять великі прибутки за незначних потреб у фінансуванні (оскільки ринок звужується, а не зростає). "Дійна корова" може утворитися із "зірки", якщо ринок її збуту звужується, але підприємство не втрачає конкурентних переваг. Висока ринкова частка "дійної корови" є причиною переваг підприємства у сфері витрат, за рахунок великих прибутків цих підрозділів здійснюється фінансування "зірок" та "знаків питання". Чим більше у підприємства "дійних корів" у складі портфеля бізнесу, тим кращі у нього фінансові можливості. </a:t>
            </a:r>
            <a:endParaRPr lang="ru-RU" dirty="0" smtClean="0"/>
          </a:p>
          <a:p>
            <a:r>
              <a:rPr lang="uk-UA" dirty="0" smtClean="0"/>
              <a:t>Стратегії "дійних корів" - підтримання існуючого стану або </a:t>
            </a:r>
            <a:r>
              <a:rPr lang="uk-UA" dirty="0" err="1" smtClean="0"/>
              <a:t>“збір</a:t>
            </a:r>
            <a:r>
              <a:rPr lang="uk-UA" dirty="0" smtClean="0"/>
              <a:t> </a:t>
            </a:r>
            <a:r>
              <a:rPr lang="uk-UA" dirty="0" err="1" smtClean="0"/>
              <a:t>врожаю”</a:t>
            </a:r>
            <a:r>
              <a:rPr lang="uk-UA" dirty="0" smtClean="0"/>
              <a:t>.</a:t>
            </a:r>
            <a:endParaRPr lang="ru-RU" dirty="0" smtClean="0"/>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Autofit/>
          </a:bodyPr>
          <a:lstStyle/>
          <a:p>
            <a:r>
              <a:rPr lang="uk-UA" sz="2800" dirty="0" smtClean="0"/>
              <a:t>"</a:t>
            </a:r>
            <a:r>
              <a:rPr lang="uk-UA" sz="2800" b="1" dirty="0" smtClean="0"/>
              <a:t>Собаки</a:t>
            </a:r>
            <a:r>
              <a:rPr lang="uk-UA" sz="2800" dirty="0" smtClean="0"/>
              <a:t>" — такі </a:t>
            </a:r>
            <a:r>
              <a:rPr lang="uk-UA" sz="2800" dirty="0" err="1" smtClean="0"/>
              <a:t>СОБ</a:t>
            </a:r>
            <a:r>
              <a:rPr lang="uk-UA" sz="2800" dirty="0" smtClean="0"/>
              <a:t> підприємства, товари яких перебувають на стадії спаду і не мають конкурентних переваг (їхня ринкова частка невелика). Вони приносять незначний прибуток підприємству, який рекомендується інвестувати в розвиток "знаків питання" або підтримання "зірок". Якщо "собака" потрапляє в зону збитків, необхідно виключити її зі складу портфеля бізнесу підприємства.</a:t>
            </a:r>
            <a:endParaRPr lang="ru-RU" sz="2800" dirty="0" smtClean="0"/>
          </a:p>
          <a:p>
            <a:r>
              <a:rPr lang="uk-UA" sz="2800" dirty="0" smtClean="0"/>
              <a:t>Стратегії </a:t>
            </a:r>
            <a:r>
              <a:rPr lang="uk-UA" sz="2800" dirty="0" err="1" smtClean="0"/>
              <a:t>“собак”</a:t>
            </a:r>
            <a:r>
              <a:rPr lang="uk-UA" sz="2800" dirty="0" smtClean="0"/>
              <a:t> – стратегія елімінації (виключення) або стратегія розвитку.</a:t>
            </a:r>
            <a:endParaRPr lang="ru-RU"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8000" y="871538"/>
            <a:ext cx="11277600" cy="3929062"/>
          </a:xfrm>
        </p:spPr>
        <p:txBody>
          <a:bodyPr>
            <a:normAutofit fontScale="25000" lnSpcReduction="20000"/>
          </a:bodyPr>
          <a:lstStyle/>
          <a:p>
            <a:r>
              <a:rPr lang="uk-UA" sz="5900" dirty="0" smtClean="0"/>
              <a:t>"</a:t>
            </a:r>
            <a:r>
              <a:rPr lang="uk-UA" sz="11200" b="1" dirty="0" smtClean="0"/>
              <a:t>Знаки питання</a:t>
            </a:r>
            <a:r>
              <a:rPr lang="uk-UA" sz="11200" dirty="0" smtClean="0"/>
              <a:t>" — це ті </a:t>
            </a:r>
            <a:r>
              <a:rPr lang="uk-UA" sz="11200" dirty="0" err="1" smtClean="0"/>
              <a:t>СОБ</a:t>
            </a:r>
            <a:r>
              <a:rPr lang="uk-UA" sz="11200" dirty="0" smtClean="0"/>
              <a:t>, які діють на швидкозростаючому ринку збуту, але не мають на ньому конкурентних переваг (їхня ринкова частка невелика). Як правило, ці </a:t>
            </a:r>
            <a:r>
              <a:rPr lang="uk-UA" sz="11200" dirty="0" err="1" smtClean="0"/>
              <a:t>СОБ</a:t>
            </a:r>
            <a:r>
              <a:rPr lang="uk-UA" sz="11200" dirty="0" smtClean="0"/>
              <a:t> виробляють товари, які перебувають на початковій стадії життєвого циклу і тому вимагають великих фінансових витрат. Найважливіше питання, яке необхідно вирішити щодо "знаків питання", — </a:t>
            </a:r>
            <a:r>
              <a:rPr lang="uk-UA" sz="11200" dirty="0" smtClean="0"/>
              <a:t>чи є </a:t>
            </a:r>
            <a:r>
              <a:rPr lang="uk-UA" sz="11200" dirty="0" smtClean="0"/>
              <a:t>можливість у підприємства збільшити їхню ринкову частку. </a:t>
            </a:r>
            <a:endParaRPr lang="ru-RU" sz="11200" dirty="0" smtClean="0"/>
          </a:p>
          <a:p>
            <a:r>
              <a:rPr lang="uk-UA" sz="11200" dirty="0" smtClean="0"/>
              <a:t>Стратегії стосовно "знаків питання" - інтенсифікація зусиль </a:t>
            </a:r>
            <a:r>
              <a:rPr lang="uk-UA" sz="11200" dirty="0" smtClean="0"/>
              <a:t>— вкладання </a:t>
            </a:r>
            <a:r>
              <a:rPr lang="uk-UA" sz="11200" dirty="0" smtClean="0"/>
              <a:t>коштів у розвиток </a:t>
            </a:r>
            <a:r>
              <a:rPr lang="uk-UA" sz="11200" dirty="0" err="1" smtClean="0"/>
              <a:t>СОБ</a:t>
            </a:r>
            <a:r>
              <a:rPr lang="uk-UA" sz="11200" dirty="0" smtClean="0"/>
              <a:t> або стратегія елімінації (виключення) </a:t>
            </a:r>
            <a:r>
              <a:rPr lang="uk-UA" sz="11200" dirty="0" err="1" smtClean="0"/>
              <a:t>СОБ</a:t>
            </a:r>
            <a:r>
              <a:rPr lang="uk-UA" sz="11200" dirty="0" smtClean="0"/>
              <a:t> зі складу портфеля бізнесу підприємства.</a:t>
            </a:r>
            <a:endParaRPr lang="ru-RU" sz="11200" dirty="0" smtClean="0"/>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08000" y="5533218"/>
            <a:ext cx="11436350" cy="1096182"/>
          </a:xfrm>
        </p:spPr>
        <p:txBody>
          <a:bodyPr>
            <a:noAutofit/>
          </a:bodyPr>
          <a:lstStyle/>
          <a:p>
            <a:pPr algn="ctr"/>
            <a:r>
              <a:rPr lang="uk-UA" sz="2800" b="1" dirty="0" smtClean="0"/>
              <a:t>Матриця </a:t>
            </a:r>
            <a:r>
              <a:rPr lang="uk-UA" sz="2800" b="1" dirty="0" err="1" smtClean="0"/>
              <a:t>“ріст</a:t>
            </a:r>
            <a:r>
              <a:rPr lang="uk-UA" sz="2800" b="1" dirty="0" smtClean="0"/>
              <a:t>/частка </a:t>
            </a:r>
            <a:r>
              <a:rPr lang="uk-UA" sz="2800" b="1" dirty="0" err="1" smtClean="0"/>
              <a:t>ринку”</a:t>
            </a:r>
            <a:r>
              <a:rPr lang="uk-UA" sz="2800" b="1" dirty="0" smtClean="0"/>
              <a:t> </a:t>
            </a:r>
            <a:endParaRPr lang="uk-UA" sz="2800" b="1" dirty="0" smtClean="0"/>
          </a:p>
          <a:p>
            <a:pPr algn="ctr"/>
            <a:r>
              <a:rPr lang="uk-UA" sz="2800" b="1" dirty="0" smtClean="0"/>
              <a:t>Бостонської </a:t>
            </a:r>
            <a:r>
              <a:rPr lang="uk-UA" sz="2800" b="1" dirty="0" smtClean="0"/>
              <a:t>консалтингової групи (</a:t>
            </a:r>
            <a:r>
              <a:rPr lang="en-US" sz="2800" b="1" dirty="0" smtClean="0"/>
              <a:t>BCG</a:t>
            </a:r>
            <a:r>
              <a:rPr lang="uk-UA" sz="2800" b="1" dirty="0" smtClean="0"/>
              <a:t>)</a:t>
            </a:r>
            <a:endParaRPr lang="ru-RU" sz="2800" dirty="0"/>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5" name="Object 1"/>
          <p:cNvGraphicFramePr>
            <a:graphicFrameLocks noChangeAspect="1"/>
          </p:cNvGraphicFramePr>
          <p:nvPr/>
        </p:nvGraphicFramePr>
        <p:xfrm>
          <a:off x="2786063" y="300038"/>
          <a:ext cx="6472237" cy="5191452"/>
        </p:xfrm>
        <a:graphic>
          <a:graphicData uri="http://schemas.openxmlformats.org/presentationml/2006/ole">
            <p:oleObj spid="_x0000_s60418" name="Picture" r:id="rId3" imgW="5143680" imgH="4124160" progId="Word.Picture.8">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8000" y="757238"/>
            <a:ext cx="11277600" cy="4043362"/>
          </a:xfrm>
        </p:spPr>
        <p:txBody>
          <a:bodyPr>
            <a:normAutofit fontScale="25000" lnSpcReduction="20000"/>
          </a:bodyPr>
          <a:lstStyle/>
          <a:p>
            <a:r>
              <a:rPr lang="uk-UA" sz="14400" dirty="0" smtClean="0"/>
              <a:t>Матриця БКГ дозволяє досліджувати рух готівки, потреби в інвестиціях та прибутковість кожної бізнес-галузі, а також вигоди від перерозподілу фінансових ресурсів диверсифікованої компанії між бізнес-галузями (</a:t>
            </a:r>
            <a:r>
              <a:rPr lang="uk-UA" sz="14400" dirty="0" err="1" smtClean="0"/>
              <a:t>СОБ</a:t>
            </a:r>
            <a:r>
              <a:rPr lang="uk-UA" sz="14400" dirty="0" smtClean="0"/>
              <a:t>) з метою оптимізації портфелю бізнесу.</a:t>
            </a:r>
            <a:endParaRPr lang="ru-RU" sz="14400"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078776"/>
            <a:ext cx="12192000" cy="1779224"/>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0" indent="0">
              <a:buNone/>
            </a:pPr>
            <a:r>
              <a:rPr lang="ru-RU" dirty="0" smtClean="0"/>
              <a:t>  </a:t>
            </a:r>
            <a:r>
              <a:rPr lang="uk-UA" dirty="0" smtClean="0"/>
              <a:t>З іншого боку, </a:t>
            </a:r>
            <a:r>
              <a:rPr lang="uk-UA" b="1" dirty="0" smtClean="0"/>
              <a:t>маркетинг</a:t>
            </a:r>
            <a:r>
              <a:rPr lang="uk-UA" dirty="0" smtClean="0"/>
              <a:t> - це вид діяльності, функція менеджменту, спрямовані на інформаційне забезпечення прийняття управлінських рішень та конкретні дії щодо розробки та управління товаром, ціноутворення, розподілу та просування товарів.</a:t>
            </a:r>
            <a:endParaRPr lang="uk-UA" dirty="0"/>
          </a:p>
        </p:txBody>
      </p:sp>
      <p:pic>
        <p:nvPicPr>
          <p:cNvPr id="4" name="Рисунок 3"/>
          <p:cNvPicPr>
            <a:picLocks noChangeAspect="1"/>
          </p:cNvPicPr>
          <p:nvPr/>
        </p:nvPicPr>
        <p:blipFill>
          <a:blip r:embed="rId2"/>
          <a:stretch>
            <a:fillRect/>
          </a:stretch>
        </p:blipFill>
        <p:spPr>
          <a:xfrm>
            <a:off x="1" y="0"/>
            <a:ext cx="6268598" cy="5078775"/>
          </a:xfrm>
          <a:prstGeom prst="rect">
            <a:avLst/>
          </a:prstGeom>
        </p:spPr>
      </p:pic>
      <p:pic>
        <p:nvPicPr>
          <p:cNvPr id="5" name="Рисунок 4"/>
          <p:cNvPicPr>
            <a:picLocks noChangeAspect="1"/>
          </p:cNvPicPr>
          <p:nvPr/>
        </p:nvPicPr>
        <p:blipFill>
          <a:blip r:embed="rId3"/>
          <a:stretch>
            <a:fillRect/>
          </a:stretch>
        </p:blipFill>
        <p:spPr>
          <a:xfrm>
            <a:off x="6268599" y="0"/>
            <a:ext cx="5923401" cy="5078775"/>
          </a:xfrm>
          <a:prstGeom prst="rect">
            <a:avLst/>
          </a:prstGeom>
        </p:spPr>
      </p:pic>
    </p:spTree>
    <p:extLst>
      <p:ext uri="{BB962C8B-B14F-4D97-AF65-F5344CB8AC3E}">
        <p14:creationId xmlns="" xmlns:p14="http://schemas.microsoft.com/office/powerpoint/2010/main" val="32777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2247441"/>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buNone/>
            </a:pPr>
            <a:r>
              <a:rPr lang="ru-RU" dirty="0"/>
              <a:t>  </a:t>
            </a:r>
            <a:r>
              <a:rPr lang="uk-UA" dirty="0" smtClean="0"/>
              <a:t>Головним завданням маркетингових досліджень ринків є розробка основних напрямів і методології ринкових досліджень, визначення характеру та джерел необхідної інформації, здійснення контролю конкретних дослідницьких програм, узагальнення отриманих результатів і підготовка необхідних рекомендацій.</a:t>
            </a:r>
            <a:endParaRPr lang="uk-UA" dirty="0"/>
          </a:p>
        </p:txBody>
      </p:sp>
      <p:pic>
        <p:nvPicPr>
          <p:cNvPr id="4" name="Рисунок 3"/>
          <p:cNvPicPr>
            <a:picLocks noChangeAspect="1"/>
          </p:cNvPicPr>
          <p:nvPr/>
        </p:nvPicPr>
        <p:blipFill>
          <a:blip r:embed="rId2"/>
          <a:stretch>
            <a:fillRect/>
          </a:stretch>
        </p:blipFill>
        <p:spPr>
          <a:xfrm>
            <a:off x="5706737" y="2247441"/>
            <a:ext cx="6485263" cy="4610559"/>
          </a:xfrm>
          <a:prstGeom prst="rect">
            <a:avLst/>
          </a:prstGeom>
        </p:spPr>
      </p:pic>
      <p:pic>
        <p:nvPicPr>
          <p:cNvPr id="5" name="Рисунок 4"/>
          <p:cNvPicPr>
            <a:picLocks noChangeAspect="1"/>
          </p:cNvPicPr>
          <p:nvPr/>
        </p:nvPicPr>
        <p:blipFill>
          <a:blip r:embed="rId3"/>
          <a:stretch>
            <a:fillRect/>
          </a:stretch>
        </p:blipFill>
        <p:spPr>
          <a:xfrm>
            <a:off x="0" y="2247441"/>
            <a:ext cx="5706737" cy="4610559"/>
          </a:xfrm>
          <a:prstGeom prst="rect">
            <a:avLst/>
          </a:prstGeom>
        </p:spPr>
      </p:pic>
    </p:spTree>
    <p:extLst>
      <p:ext uri="{BB962C8B-B14F-4D97-AF65-F5344CB8AC3E}">
        <p14:creationId xmlns="" xmlns:p14="http://schemas.microsoft.com/office/powerpoint/2010/main" val="152244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12192000" cy="2390660"/>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buNone/>
            </a:pPr>
            <a:r>
              <a:rPr lang="ru-RU" dirty="0"/>
              <a:t>  </a:t>
            </a:r>
            <a:r>
              <a:rPr lang="uk-UA" dirty="0" smtClean="0"/>
              <a:t>Концепція маркетингу полягає у тому, що вся діяльність підприємства (включаючи програми науково-технічних досліджень, виробництва, капіталовкладень, фінансів, збуту, технічного обслуговування та ін.) ґрунтуються на сучасному стані споживчого попиту та прогнозуванні його змін на перспективу. </a:t>
            </a:r>
            <a:endParaRPr lang="uk-UA" dirty="0"/>
          </a:p>
        </p:txBody>
      </p:sp>
      <p:pic>
        <p:nvPicPr>
          <p:cNvPr id="4" name="Рисунок 3"/>
          <p:cNvPicPr>
            <a:picLocks noChangeAspect="1"/>
          </p:cNvPicPr>
          <p:nvPr/>
        </p:nvPicPr>
        <p:blipFill>
          <a:blip r:embed="rId2"/>
          <a:stretch>
            <a:fillRect/>
          </a:stretch>
        </p:blipFill>
        <p:spPr>
          <a:xfrm>
            <a:off x="-1" y="2390661"/>
            <a:ext cx="6004193" cy="4467339"/>
          </a:xfrm>
          <a:prstGeom prst="rect">
            <a:avLst/>
          </a:prstGeom>
        </p:spPr>
      </p:pic>
      <p:pic>
        <p:nvPicPr>
          <p:cNvPr id="5" name="Рисунок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004192" y="2390660"/>
            <a:ext cx="6187808" cy="4467339"/>
          </a:xfrm>
          <a:prstGeom prst="rect">
            <a:avLst/>
          </a:prstGeom>
        </p:spPr>
      </p:pic>
    </p:spTree>
    <p:extLst>
      <p:ext uri="{BB962C8B-B14F-4D97-AF65-F5344CB8AC3E}">
        <p14:creationId xmlns="" xmlns:p14="http://schemas.microsoft.com/office/powerpoint/2010/main" val="181522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922005"/>
            <a:ext cx="12192000" cy="2935995"/>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0" indent="0">
              <a:buNone/>
            </a:pPr>
            <a:r>
              <a:rPr lang="ru-RU" dirty="0" smtClean="0"/>
              <a:t>  </a:t>
            </a:r>
            <a:r>
              <a:rPr lang="uk-UA" dirty="0" smtClean="0"/>
              <a:t>Міжнародний маркетинг входить до переліку функцій, які здійснює підприємство в рамках зовнішньоекономічної діяльності. Разом із тим, це самостійна галузь діяльності підприємства під час виходу на зовнішні ринки. </a:t>
            </a:r>
            <a:r>
              <a:rPr lang="uk-UA" b="1" dirty="0" smtClean="0"/>
              <a:t>Міжнародний маркетинг </a:t>
            </a:r>
            <a:r>
              <a:rPr lang="uk-UA" dirty="0" smtClean="0"/>
              <a:t>можна визначити як систему планування, реалізації, контролю й аналізу заходів, спрямованих на багатонаціональне ринкове середовище та пристосування до його умов підприємства, яке здійснює свою діяльність більш ніж в одній країні.</a:t>
            </a:r>
            <a:endParaRPr lang="uk-UA" dirty="0"/>
          </a:p>
        </p:txBody>
      </p:sp>
      <p:pic>
        <p:nvPicPr>
          <p:cNvPr id="4" name="Рисунок 3"/>
          <p:cNvPicPr>
            <a:picLocks noChangeAspect="1"/>
          </p:cNvPicPr>
          <p:nvPr/>
        </p:nvPicPr>
        <p:blipFill>
          <a:blip r:embed="rId2"/>
          <a:stretch>
            <a:fillRect/>
          </a:stretch>
        </p:blipFill>
        <p:spPr>
          <a:xfrm>
            <a:off x="0" y="-1"/>
            <a:ext cx="12192000" cy="3922005"/>
          </a:xfrm>
          <a:prstGeom prst="rect">
            <a:avLst/>
          </a:prstGeom>
        </p:spPr>
      </p:pic>
    </p:spTree>
    <p:extLst>
      <p:ext uri="{BB962C8B-B14F-4D97-AF65-F5344CB8AC3E}">
        <p14:creationId xmlns="" xmlns:p14="http://schemas.microsoft.com/office/powerpoint/2010/main" val="29397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4384713"/>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0" indent="0">
              <a:buNone/>
            </a:pPr>
            <a:r>
              <a:rPr lang="ru-RU" dirty="0"/>
              <a:t>  </a:t>
            </a:r>
            <a:r>
              <a:rPr lang="uk-UA" dirty="0" smtClean="0"/>
              <a:t>У розвитку міжнародного маркетингу виділяють такі основні </a:t>
            </a:r>
            <a:r>
              <a:rPr lang="uk-UA" b="1" dirty="0" smtClean="0"/>
              <a:t>етапи</a:t>
            </a:r>
            <a:r>
              <a:rPr lang="uk-UA" dirty="0" smtClean="0"/>
              <a:t>:</a:t>
            </a:r>
          </a:p>
          <a:p>
            <a:pPr marL="0" indent="0">
              <a:buNone/>
            </a:pPr>
            <a:r>
              <a:rPr lang="uk-UA" b="1" dirty="0" smtClean="0"/>
              <a:t>1. Традиційний маркетинг</a:t>
            </a:r>
            <a:r>
              <a:rPr lang="uk-UA" dirty="0" smtClean="0"/>
              <a:t>. Це звичайний продаж товарів за кордон, коли експортер несе відповідальність тільки до моменту доставки товару. Подальша доля проданого товару його, як правило, не цікавить.</a:t>
            </a:r>
          </a:p>
          <a:p>
            <a:pPr marL="0" indent="0">
              <a:buNone/>
            </a:pPr>
            <a:r>
              <a:rPr lang="uk-UA" b="1" dirty="0" smtClean="0"/>
              <a:t>2. Експортний маркетинг</a:t>
            </a:r>
            <a:r>
              <a:rPr lang="uk-UA" dirty="0" smtClean="0"/>
              <a:t>. Тут експортер систематично вивчає іноземний ринок і пристосовує своє виробництво до вимог цього ринку, що постійно змінюються.</a:t>
            </a:r>
          </a:p>
          <a:p>
            <a:pPr marL="0" indent="0">
              <a:buNone/>
            </a:pPr>
            <a:r>
              <a:rPr lang="uk-UA" b="1" dirty="0" smtClean="0"/>
              <a:t>3. Міжнародний маркетинг</a:t>
            </a:r>
            <a:r>
              <a:rPr lang="uk-UA" dirty="0" smtClean="0"/>
              <a:t>. В умовах використання міжнародного маркетингу експортер глибоко вивчає ринок, використовуючи для цього широке коло маркетингових інструментів.</a:t>
            </a:r>
            <a:endParaRPr lang="uk-UA" dirty="0"/>
          </a:p>
        </p:txBody>
      </p:sp>
      <p:pic>
        <p:nvPicPr>
          <p:cNvPr id="4" name="Рисунок 3"/>
          <p:cNvPicPr>
            <a:picLocks noChangeAspect="1"/>
          </p:cNvPicPr>
          <p:nvPr/>
        </p:nvPicPr>
        <p:blipFill>
          <a:blip r:embed="rId2"/>
          <a:stretch>
            <a:fillRect/>
          </a:stretch>
        </p:blipFill>
        <p:spPr>
          <a:xfrm>
            <a:off x="0" y="4384713"/>
            <a:ext cx="12192000" cy="2392496"/>
          </a:xfrm>
          <a:prstGeom prst="rect">
            <a:avLst/>
          </a:prstGeom>
        </p:spPr>
      </p:pic>
    </p:spTree>
    <p:extLst>
      <p:ext uri="{BB962C8B-B14F-4D97-AF65-F5344CB8AC3E}">
        <p14:creationId xmlns="" xmlns:p14="http://schemas.microsoft.com/office/powerpoint/2010/main" val="8695416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TotalTime>
  <Words>2329</Words>
  <Application>Microsoft Office PowerPoint</Application>
  <PresentationFormat>Произвольный</PresentationFormat>
  <Paragraphs>173</Paragraphs>
  <Slides>44</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46" baseType="lpstr">
      <vt:lpstr>Трек</vt:lpstr>
      <vt:lpstr>Microsoft Word Picture</vt:lpstr>
      <vt:lpstr>Маркетинг  в управлінні експортно-імпортними операціями</vt:lpstr>
      <vt:lpstr>Слайд 2</vt:lpstr>
      <vt:lpstr>1. Роль маркетингу у зовнішньоекономічній діяльності підприємства</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2. Відбір та вивчення іноземних партнерів під час виходу на зовнішні ринки</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Матриця “ріст/частка ринку” Бостонської консалтингової групи (BCG) </vt:lpstr>
      <vt:lpstr>Слайд 38</vt:lpstr>
      <vt:lpstr>У результаті побудови матриці отримуємо чотири квадранти, які образно отримали назви: “зірки”, “дійні корови”, “собаки” і “знаки питання”. </vt:lpstr>
      <vt:lpstr>Слайд 40</vt:lpstr>
      <vt:lpstr>Слайд 41</vt:lpstr>
      <vt:lpstr>Слайд 42</vt:lpstr>
      <vt:lpstr>Слайд 43</vt:lpstr>
      <vt:lpstr>Слайд 44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«Маркетинг в управлінні зовнішньоекономічною діяльністю підприємства»</dc:title>
  <dc:creator>Дарья</dc:creator>
  <cp:lastModifiedBy>Хозяин</cp:lastModifiedBy>
  <cp:revision>20</cp:revision>
  <dcterms:created xsi:type="dcterms:W3CDTF">2020-03-21T13:39:11Z</dcterms:created>
  <dcterms:modified xsi:type="dcterms:W3CDTF">2020-11-11T14:08:35Z</dcterms:modified>
</cp:coreProperties>
</file>