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26"/>
  </p:notesMasterIdLst>
  <p:sldIdLst>
    <p:sldId id="256" r:id="rId2"/>
    <p:sldId id="257" r:id="rId3"/>
    <p:sldId id="258" r:id="rId4"/>
    <p:sldId id="260" r:id="rId5"/>
    <p:sldId id="259" r:id="rId6"/>
    <p:sldId id="261" r:id="rId7"/>
    <p:sldId id="263" r:id="rId8"/>
    <p:sldId id="279" r:id="rId9"/>
    <p:sldId id="280" r:id="rId10"/>
    <p:sldId id="270" r:id="rId11"/>
    <p:sldId id="271" r:id="rId12"/>
    <p:sldId id="264" r:id="rId13"/>
    <p:sldId id="262" r:id="rId14"/>
    <p:sldId id="266" r:id="rId15"/>
    <p:sldId id="267" r:id="rId16"/>
    <p:sldId id="268" r:id="rId17"/>
    <p:sldId id="269" r:id="rId18"/>
    <p:sldId id="272" r:id="rId19"/>
    <p:sldId id="275" r:id="rId20"/>
    <p:sldId id="281" r:id="rId21"/>
    <p:sldId id="282" r:id="rId22"/>
    <p:sldId id="283" r:id="rId23"/>
    <p:sldId id="273" r:id="rId24"/>
    <p:sldId id="277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139" autoAdjust="0"/>
  </p:normalViewPr>
  <p:slideViewPr>
    <p:cSldViewPr>
      <p:cViewPr varScale="1">
        <p:scale>
          <a:sx n="70" d="100"/>
          <a:sy n="70" d="100"/>
        </p:scale>
        <p:origin x="-138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47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EB74D4-33E9-486F-A5A5-C7539A1EE81D}" type="doc">
      <dgm:prSet loTypeId="urn:microsoft.com/office/officeart/2005/8/layout/arrow4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2A322AA3-8618-4133-9CBA-282C6C967B2E}">
      <dgm:prSet/>
      <dgm:spPr/>
      <dgm:t>
        <a:bodyPr/>
        <a:lstStyle/>
        <a:p>
          <a:pPr rtl="0"/>
          <a:r>
            <a:rPr lang="ru-RU" i="1" baseline="0" dirty="0" smtClean="0"/>
            <a:t>Перше золоте правило</a:t>
          </a:r>
          <a:r>
            <a:rPr lang="ru-RU" baseline="0" dirty="0" smtClean="0"/>
            <a:t> </a:t>
          </a:r>
          <a:r>
            <a:rPr lang="ru-RU" baseline="0" dirty="0" err="1" smtClean="0"/>
            <a:t>полягає</a:t>
          </a:r>
          <a:r>
            <a:rPr lang="ru-RU" baseline="0" dirty="0" smtClean="0"/>
            <a:t> в тому, </a:t>
          </a:r>
          <a:r>
            <a:rPr lang="ru-RU" baseline="0" dirty="0" err="1" smtClean="0"/>
            <a:t>що</a:t>
          </a:r>
          <a:r>
            <a:rPr lang="ru-RU" baseline="0" dirty="0" smtClean="0"/>
            <a:t> </a:t>
          </a:r>
          <a:r>
            <a:rPr lang="ru-RU" baseline="0" dirty="0" err="1" smtClean="0"/>
            <a:t>змінні</a:t>
          </a:r>
          <a:r>
            <a:rPr lang="ru-RU" baseline="0" dirty="0" smtClean="0"/>
            <a:t> </a:t>
          </a:r>
          <a:r>
            <a:rPr lang="ru-RU" baseline="0" dirty="0" err="1" smtClean="0"/>
            <a:t>витрати</a:t>
          </a:r>
          <a:r>
            <a:rPr lang="ru-RU" baseline="0" dirty="0" smtClean="0"/>
            <a:t> треба </a:t>
          </a:r>
          <a:r>
            <a:rPr lang="ru-RU" baseline="0" dirty="0" err="1" smtClean="0"/>
            <a:t>контролювати</a:t>
          </a:r>
          <a:r>
            <a:rPr lang="ru-RU" baseline="0" dirty="0" smtClean="0"/>
            <a:t> як </a:t>
          </a:r>
          <a:r>
            <a:rPr lang="ru-RU" i="1" baseline="0" dirty="0" err="1" smtClean="0"/>
            <a:t>частку</a:t>
          </a:r>
          <a:r>
            <a:rPr lang="ru-RU" i="1" baseline="0" dirty="0" smtClean="0"/>
            <a:t> в </a:t>
          </a:r>
          <a:r>
            <a:rPr lang="ru-RU" i="1" baseline="0" dirty="0" err="1" smtClean="0"/>
            <a:t>обсязі</a:t>
          </a:r>
          <a:r>
            <a:rPr lang="ru-RU" i="1" baseline="0" dirty="0" smtClean="0"/>
            <a:t> </a:t>
          </a:r>
          <a:r>
            <a:rPr lang="ru-RU" i="1" baseline="0" dirty="0" err="1" smtClean="0"/>
            <a:t>діяльності</a:t>
          </a:r>
          <a:r>
            <a:rPr lang="ru-RU" baseline="0" dirty="0" smtClean="0"/>
            <a:t>: у </a:t>
          </a:r>
          <a:r>
            <a:rPr lang="ru-RU" baseline="0" dirty="0" err="1" smtClean="0"/>
            <a:t>разі</a:t>
          </a:r>
          <a:r>
            <a:rPr lang="ru-RU" baseline="0" dirty="0" smtClean="0"/>
            <a:t> </a:t>
          </a:r>
          <a:r>
            <a:rPr lang="ru-RU" baseline="0" dirty="0" err="1" smtClean="0"/>
            <a:t>збільшення</a:t>
          </a:r>
          <a:r>
            <a:rPr lang="ru-RU" baseline="0" dirty="0" smtClean="0"/>
            <a:t> </a:t>
          </a:r>
          <a:r>
            <a:rPr lang="ru-RU" baseline="0" dirty="0" err="1" smtClean="0"/>
            <a:t>витрат</a:t>
          </a:r>
          <a:r>
            <a:rPr lang="ru-RU" baseline="0" dirty="0" smtClean="0"/>
            <a:t> на 50 % </a:t>
          </a:r>
          <a:r>
            <a:rPr lang="ru-RU" baseline="0" dirty="0" err="1" smtClean="0"/>
            <a:t>змінні</a:t>
          </a:r>
          <a:r>
            <a:rPr lang="ru-RU" baseline="0" dirty="0" smtClean="0"/>
            <a:t> </a:t>
          </a:r>
          <a:r>
            <a:rPr lang="ru-RU" baseline="0" dirty="0" err="1" smtClean="0"/>
            <a:t>витрати</a:t>
          </a:r>
          <a:r>
            <a:rPr lang="ru-RU" baseline="0" dirty="0" smtClean="0"/>
            <a:t> </a:t>
          </a:r>
          <a:r>
            <a:rPr lang="ru-RU" baseline="0" dirty="0" err="1" smtClean="0"/>
            <a:t>також</a:t>
          </a:r>
          <a:r>
            <a:rPr lang="ru-RU" baseline="0" dirty="0" smtClean="0"/>
            <a:t> </a:t>
          </a:r>
          <a:r>
            <a:rPr lang="ru-RU" baseline="0" dirty="0" err="1" smtClean="0"/>
            <a:t>повинні</a:t>
          </a:r>
          <a:r>
            <a:rPr lang="ru-RU" baseline="0" dirty="0" smtClean="0"/>
            <a:t> </a:t>
          </a:r>
          <a:r>
            <a:rPr lang="ru-RU" baseline="0" dirty="0" err="1" smtClean="0"/>
            <a:t>зрости</a:t>
          </a:r>
          <a:r>
            <a:rPr lang="ru-RU" baseline="0" dirty="0" smtClean="0"/>
            <a:t> на 50 %, </a:t>
          </a:r>
          <a:r>
            <a:rPr lang="ru-RU" baseline="0" dirty="0" err="1" smtClean="0"/>
            <a:t>або</a:t>
          </a:r>
          <a:r>
            <a:rPr lang="ru-RU" baseline="0" dirty="0" smtClean="0"/>
            <a:t> </a:t>
          </a:r>
          <a:r>
            <a:rPr lang="ru-RU" baseline="0" dirty="0" err="1" smtClean="0"/>
            <a:t>навпаки</a:t>
          </a:r>
          <a:r>
            <a:rPr lang="ru-RU" baseline="0" dirty="0" smtClean="0"/>
            <a:t>.</a:t>
          </a:r>
          <a:endParaRPr lang="ru-RU" dirty="0"/>
        </a:p>
      </dgm:t>
    </dgm:pt>
    <dgm:pt modelId="{0AD822DE-8BC7-44D4-82FB-1D201247CEE8}" type="parTrans" cxnId="{BA64DF10-6FE9-479B-8BA9-0D7535043E0E}">
      <dgm:prSet/>
      <dgm:spPr/>
      <dgm:t>
        <a:bodyPr/>
        <a:lstStyle/>
        <a:p>
          <a:endParaRPr lang="ru-RU"/>
        </a:p>
      </dgm:t>
    </dgm:pt>
    <dgm:pt modelId="{D004A193-16F6-4A77-A0DF-FCB08013C3CB}" type="sibTrans" cxnId="{BA64DF10-6FE9-479B-8BA9-0D7535043E0E}">
      <dgm:prSet/>
      <dgm:spPr/>
      <dgm:t>
        <a:bodyPr/>
        <a:lstStyle/>
        <a:p>
          <a:endParaRPr lang="ru-RU"/>
        </a:p>
      </dgm:t>
    </dgm:pt>
    <dgm:pt modelId="{211C91B1-4377-4387-B5E9-B102F8608EB7}">
      <dgm:prSet/>
      <dgm:spPr/>
      <dgm:t>
        <a:bodyPr/>
        <a:lstStyle/>
        <a:p>
          <a:pPr rtl="0"/>
          <a:r>
            <a:rPr lang="ru-RU" i="1" baseline="0" dirty="0" smtClean="0"/>
            <a:t>Друге золоте правило</a:t>
          </a:r>
          <a:r>
            <a:rPr lang="ru-RU" baseline="0" dirty="0" smtClean="0"/>
            <a:t> </a:t>
          </a:r>
          <a:r>
            <a:rPr lang="ru-RU" baseline="0" dirty="0" err="1" smtClean="0"/>
            <a:t>полягає</a:t>
          </a:r>
          <a:r>
            <a:rPr lang="ru-RU" baseline="0" dirty="0" smtClean="0"/>
            <a:t> в тому, </a:t>
          </a:r>
          <a:r>
            <a:rPr lang="ru-RU" baseline="0" dirty="0" err="1" smtClean="0"/>
            <a:t>що</a:t>
          </a:r>
          <a:r>
            <a:rPr lang="ru-RU" baseline="0" dirty="0" smtClean="0"/>
            <a:t> </a:t>
          </a:r>
          <a:r>
            <a:rPr lang="ru-RU" baseline="0" dirty="0" err="1" smtClean="0"/>
            <a:t>постійні</a:t>
          </a:r>
          <a:r>
            <a:rPr lang="ru-RU" baseline="0" dirty="0" smtClean="0"/>
            <a:t> </a:t>
          </a:r>
          <a:r>
            <a:rPr lang="ru-RU" baseline="0" dirty="0" err="1" smtClean="0"/>
            <a:t>витрати</a:t>
          </a:r>
          <a:r>
            <a:rPr lang="ru-RU" baseline="0" dirty="0" smtClean="0"/>
            <a:t> </a:t>
          </a:r>
          <a:r>
            <a:rPr lang="ru-RU" baseline="0" dirty="0" err="1" smtClean="0"/>
            <a:t>слід</a:t>
          </a:r>
          <a:r>
            <a:rPr lang="ru-RU" baseline="0" dirty="0" smtClean="0"/>
            <a:t> </a:t>
          </a:r>
          <a:r>
            <a:rPr lang="ru-RU" baseline="0" dirty="0" err="1" smtClean="0"/>
            <a:t>контролювати</a:t>
          </a:r>
          <a:r>
            <a:rPr lang="ru-RU" baseline="0" dirty="0" smtClean="0"/>
            <a:t> </a:t>
          </a:r>
          <a:r>
            <a:rPr lang="ru-RU" i="1" baseline="0" dirty="0" smtClean="0"/>
            <a:t>як </a:t>
          </a:r>
          <a:r>
            <a:rPr lang="ru-RU" i="1" baseline="0" dirty="0" err="1" smtClean="0"/>
            <a:t>абсолютний</a:t>
          </a:r>
          <a:r>
            <a:rPr lang="ru-RU" i="1" baseline="0" dirty="0" smtClean="0"/>
            <a:t> </a:t>
          </a:r>
          <a:r>
            <a:rPr lang="ru-RU" i="1" baseline="0" dirty="0" err="1" smtClean="0"/>
            <a:t>розмір</a:t>
          </a:r>
          <a:r>
            <a:rPr lang="ru-RU" baseline="0" dirty="0" smtClean="0"/>
            <a:t>, а не як </a:t>
          </a:r>
          <a:r>
            <a:rPr lang="ru-RU" baseline="0" dirty="0" err="1" smtClean="0"/>
            <a:t>частку</a:t>
          </a:r>
          <a:r>
            <a:rPr lang="ru-RU" baseline="0" dirty="0" smtClean="0"/>
            <a:t> в </a:t>
          </a:r>
          <a:r>
            <a:rPr lang="ru-RU" baseline="0" dirty="0" err="1" smtClean="0"/>
            <a:t>обсязі</a:t>
          </a:r>
          <a:r>
            <a:rPr lang="ru-RU" baseline="0" dirty="0" smtClean="0"/>
            <a:t> </a:t>
          </a:r>
          <a:r>
            <a:rPr lang="ru-RU" baseline="0" dirty="0" err="1" smtClean="0"/>
            <a:t>продажів</a:t>
          </a:r>
          <a:r>
            <a:rPr lang="ru-RU" baseline="0" dirty="0" smtClean="0"/>
            <a:t>. Вони не </a:t>
          </a:r>
          <a:r>
            <a:rPr lang="ru-RU" baseline="0" dirty="0" err="1" smtClean="0"/>
            <a:t>змінюються</a:t>
          </a:r>
          <a:r>
            <a:rPr lang="ru-RU" baseline="0" dirty="0" smtClean="0"/>
            <a:t> </a:t>
          </a:r>
          <a:r>
            <a:rPr lang="ru-RU" baseline="0" dirty="0" err="1" smtClean="0"/>
            <a:t>ні</a:t>
          </a:r>
          <a:r>
            <a:rPr lang="ru-RU" baseline="0" dirty="0" smtClean="0"/>
            <a:t> у </a:t>
          </a:r>
          <a:r>
            <a:rPr lang="ru-RU" baseline="0" dirty="0" err="1" smtClean="0"/>
            <a:t>випадку</a:t>
          </a:r>
          <a:r>
            <a:rPr lang="ru-RU" baseline="0" dirty="0" smtClean="0"/>
            <a:t> </a:t>
          </a:r>
          <a:r>
            <a:rPr lang="ru-RU" baseline="0" dirty="0" err="1" smtClean="0"/>
            <a:t>зростання</a:t>
          </a:r>
          <a:r>
            <a:rPr lang="ru-RU" baseline="0" dirty="0" smtClean="0"/>
            <a:t> </a:t>
          </a:r>
          <a:r>
            <a:rPr lang="ru-RU" baseline="0" dirty="0" err="1" smtClean="0"/>
            <a:t>продажів</a:t>
          </a:r>
          <a:r>
            <a:rPr lang="ru-RU" baseline="0" dirty="0" smtClean="0"/>
            <a:t>, </a:t>
          </a:r>
          <a:r>
            <a:rPr lang="ru-RU" baseline="0" dirty="0" err="1" smtClean="0"/>
            <a:t>ні</a:t>
          </a:r>
          <a:r>
            <a:rPr lang="ru-RU" baseline="0" dirty="0" smtClean="0"/>
            <a:t> за </a:t>
          </a:r>
          <a:r>
            <a:rPr lang="ru-RU" baseline="0" dirty="0" err="1" smtClean="0"/>
            <a:t>їх</a:t>
          </a:r>
          <a:r>
            <a:rPr lang="ru-RU" baseline="0" dirty="0" smtClean="0"/>
            <a:t> </a:t>
          </a:r>
          <a:r>
            <a:rPr lang="ru-RU" baseline="0" dirty="0" err="1" smtClean="0"/>
            <a:t>скорочення</a:t>
          </a:r>
          <a:r>
            <a:rPr lang="ru-RU" baseline="0" dirty="0" smtClean="0"/>
            <a:t>.</a:t>
          </a:r>
          <a:endParaRPr lang="ru-RU" dirty="0"/>
        </a:p>
      </dgm:t>
    </dgm:pt>
    <dgm:pt modelId="{049565FD-1B5E-4742-98D3-B310C0116487}" type="parTrans" cxnId="{4320C9EA-CBD9-4D3F-92A3-038178C00FB6}">
      <dgm:prSet/>
      <dgm:spPr/>
      <dgm:t>
        <a:bodyPr/>
        <a:lstStyle/>
        <a:p>
          <a:endParaRPr lang="ru-RU"/>
        </a:p>
      </dgm:t>
    </dgm:pt>
    <dgm:pt modelId="{0D566CD5-EAF5-4C66-827A-DD7A9C66422A}" type="sibTrans" cxnId="{4320C9EA-CBD9-4D3F-92A3-038178C00FB6}">
      <dgm:prSet/>
      <dgm:spPr/>
      <dgm:t>
        <a:bodyPr/>
        <a:lstStyle/>
        <a:p>
          <a:endParaRPr lang="ru-RU"/>
        </a:p>
      </dgm:t>
    </dgm:pt>
    <dgm:pt modelId="{9967BD87-AF6F-4ACD-B08F-1A492571A729}">
      <dgm:prSet/>
      <dgm:spPr/>
      <dgm:t>
        <a:bodyPr/>
        <a:lstStyle/>
        <a:p>
          <a:pPr rtl="0"/>
          <a:endParaRPr lang="ru-RU" baseline="0" dirty="0"/>
        </a:p>
      </dgm:t>
    </dgm:pt>
    <dgm:pt modelId="{09BE9BBE-8999-48B1-A1D5-6EA19509FC39}" type="parTrans" cxnId="{45B9296F-66A4-4500-BF31-4C6E6BCC8C3E}">
      <dgm:prSet/>
      <dgm:spPr/>
      <dgm:t>
        <a:bodyPr/>
        <a:lstStyle/>
        <a:p>
          <a:endParaRPr lang="ru-RU"/>
        </a:p>
      </dgm:t>
    </dgm:pt>
    <dgm:pt modelId="{B9CC2E89-8BCC-4038-8263-78299D022FCC}" type="sibTrans" cxnId="{45B9296F-66A4-4500-BF31-4C6E6BCC8C3E}">
      <dgm:prSet/>
      <dgm:spPr/>
      <dgm:t>
        <a:bodyPr/>
        <a:lstStyle/>
        <a:p>
          <a:endParaRPr lang="ru-RU"/>
        </a:p>
      </dgm:t>
    </dgm:pt>
    <dgm:pt modelId="{F02C1D4F-2A96-4F24-9C22-4BDAD3A474C9}" type="pres">
      <dgm:prSet presAssocID="{7BEB74D4-33E9-486F-A5A5-C7539A1EE81D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14E48F5-4E5A-445A-BA57-6087F6A0145E}" type="pres">
      <dgm:prSet presAssocID="{2A322AA3-8618-4133-9CBA-282C6C967B2E}" presName="upArrow" presStyleLbl="node1" presStyleIdx="0" presStyleCnt="2"/>
      <dgm:spPr/>
    </dgm:pt>
    <dgm:pt modelId="{D5452B43-D575-4B28-9F87-4459B3C22D11}" type="pres">
      <dgm:prSet presAssocID="{2A322AA3-8618-4133-9CBA-282C6C967B2E}" presName="upArrowText" presStyleLbl="revTx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66C5C0-749B-4668-8A6B-856B6119AC94}" type="pres">
      <dgm:prSet presAssocID="{211C91B1-4377-4387-B5E9-B102F8608EB7}" presName="downArrow" presStyleLbl="node1" presStyleIdx="1" presStyleCnt="2"/>
      <dgm:spPr/>
    </dgm:pt>
    <dgm:pt modelId="{220F2E2F-D2D8-4E7C-81C6-C9D8C824429E}" type="pres">
      <dgm:prSet presAssocID="{211C91B1-4377-4387-B5E9-B102F8608EB7}" presName="downArrowText" presStyleLbl="revTx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320C9EA-CBD9-4D3F-92A3-038178C00FB6}" srcId="{7BEB74D4-33E9-486F-A5A5-C7539A1EE81D}" destId="{211C91B1-4377-4387-B5E9-B102F8608EB7}" srcOrd="1" destOrd="0" parTransId="{049565FD-1B5E-4742-98D3-B310C0116487}" sibTransId="{0D566CD5-EAF5-4C66-827A-DD7A9C66422A}"/>
    <dgm:cxn modelId="{45B9296F-66A4-4500-BF31-4C6E6BCC8C3E}" srcId="{7BEB74D4-33E9-486F-A5A5-C7539A1EE81D}" destId="{9967BD87-AF6F-4ACD-B08F-1A492571A729}" srcOrd="2" destOrd="0" parTransId="{09BE9BBE-8999-48B1-A1D5-6EA19509FC39}" sibTransId="{B9CC2E89-8BCC-4038-8263-78299D022FCC}"/>
    <dgm:cxn modelId="{8F16303A-94D1-42A7-9031-0965193CAFD3}" type="presOf" srcId="{7BEB74D4-33E9-486F-A5A5-C7539A1EE81D}" destId="{F02C1D4F-2A96-4F24-9C22-4BDAD3A474C9}" srcOrd="0" destOrd="0" presId="urn:microsoft.com/office/officeart/2005/8/layout/arrow4"/>
    <dgm:cxn modelId="{781304ED-BEC8-4F2D-9268-74C1EB556C07}" type="presOf" srcId="{211C91B1-4377-4387-B5E9-B102F8608EB7}" destId="{220F2E2F-D2D8-4E7C-81C6-C9D8C824429E}" srcOrd="0" destOrd="0" presId="urn:microsoft.com/office/officeart/2005/8/layout/arrow4"/>
    <dgm:cxn modelId="{14DB1BCA-6413-4FDB-8625-F073F9BD1D95}" type="presOf" srcId="{2A322AA3-8618-4133-9CBA-282C6C967B2E}" destId="{D5452B43-D575-4B28-9F87-4459B3C22D11}" srcOrd="0" destOrd="0" presId="urn:microsoft.com/office/officeart/2005/8/layout/arrow4"/>
    <dgm:cxn modelId="{BA64DF10-6FE9-479B-8BA9-0D7535043E0E}" srcId="{7BEB74D4-33E9-486F-A5A5-C7539A1EE81D}" destId="{2A322AA3-8618-4133-9CBA-282C6C967B2E}" srcOrd="0" destOrd="0" parTransId="{0AD822DE-8BC7-44D4-82FB-1D201247CEE8}" sibTransId="{D004A193-16F6-4A77-A0DF-FCB08013C3CB}"/>
    <dgm:cxn modelId="{C33FF3E3-A669-4DC6-BDA0-BEAA51991F62}" type="presParOf" srcId="{F02C1D4F-2A96-4F24-9C22-4BDAD3A474C9}" destId="{D14E48F5-4E5A-445A-BA57-6087F6A0145E}" srcOrd="0" destOrd="0" presId="urn:microsoft.com/office/officeart/2005/8/layout/arrow4"/>
    <dgm:cxn modelId="{792ECE11-6064-4FCA-9368-169B3C2E69F3}" type="presParOf" srcId="{F02C1D4F-2A96-4F24-9C22-4BDAD3A474C9}" destId="{D5452B43-D575-4B28-9F87-4459B3C22D11}" srcOrd="1" destOrd="0" presId="urn:microsoft.com/office/officeart/2005/8/layout/arrow4"/>
    <dgm:cxn modelId="{BDC23C97-C986-4877-86FE-019D079C2A83}" type="presParOf" srcId="{F02C1D4F-2A96-4F24-9C22-4BDAD3A474C9}" destId="{6266C5C0-749B-4668-8A6B-856B6119AC94}" srcOrd="2" destOrd="0" presId="urn:microsoft.com/office/officeart/2005/8/layout/arrow4"/>
    <dgm:cxn modelId="{C84E2F78-347F-41C0-AB8B-526198DB5D86}" type="presParOf" srcId="{F02C1D4F-2A96-4F24-9C22-4BDAD3A474C9}" destId="{220F2E2F-D2D8-4E7C-81C6-C9D8C824429E}" srcOrd="3" destOrd="0" presId="urn:microsoft.com/office/officeart/2005/8/layout/arrow4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14E48F5-4E5A-445A-BA57-6087F6A0145E}">
      <dsp:nvSpPr>
        <dsp:cNvPr id="0" name=""/>
        <dsp:cNvSpPr/>
      </dsp:nvSpPr>
      <dsp:spPr>
        <a:xfrm>
          <a:off x="3981" y="0"/>
          <a:ext cx="2388870" cy="2662567"/>
        </a:xfrm>
        <a:prstGeom prst="up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452B43-D575-4B28-9F87-4459B3C22D11}">
      <dsp:nvSpPr>
        <dsp:cNvPr id="0" name=""/>
        <dsp:cNvSpPr/>
      </dsp:nvSpPr>
      <dsp:spPr>
        <a:xfrm>
          <a:off x="2464517" y="0"/>
          <a:ext cx="4053840" cy="26625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0" rIns="149352" bIns="149352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i="1" kern="1200" baseline="0" dirty="0" smtClean="0"/>
            <a:t>Перше золоте правило</a:t>
          </a:r>
          <a:r>
            <a:rPr lang="ru-RU" sz="2100" kern="1200" baseline="0" dirty="0" smtClean="0"/>
            <a:t> </a:t>
          </a:r>
          <a:r>
            <a:rPr lang="ru-RU" sz="2100" kern="1200" baseline="0" dirty="0" err="1" smtClean="0"/>
            <a:t>полягає</a:t>
          </a:r>
          <a:r>
            <a:rPr lang="ru-RU" sz="2100" kern="1200" baseline="0" dirty="0" smtClean="0"/>
            <a:t> в тому, </a:t>
          </a:r>
          <a:r>
            <a:rPr lang="ru-RU" sz="2100" kern="1200" baseline="0" dirty="0" err="1" smtClean="0"/>
            <a:t>що</a:t>
          </a:r>
          <a:r>
            <a:rPr lang="ru-RU" sz="2100" kern="1200" baseline="0" dirty="0" smtClean="0"/>
            <a:t> </a:t>
          </a:r>
          <a:r>
            <a:rPr lang="ru-RU" sz="2100" kern="1200" baseline="0" dirty="0" err="1" smtClean="0"/>
            <a:t>змінні</a:t>
          </a:r>
          <a:r>
            <a:rPr lang="ru-RU" sz="2100" kern="1200" baseline="0" dirty="0" smtClean="0"/>
            <a:t> </a:t>
          </a:r>
          <a:r>
            <a:rPr lang="ru-RU" sz="2100" kern="1200" baseline="0" dirty="0" err="1" smtClean="0"/>
            <a:t>витрати</a:t>
          </a:r>
          <a:r>
            <a:rPr lang="ru-RU" sz="2100" kern="1200" baseline="0" dirty="0" smtClean="0"/>
            <a:t> треба </a:t>
          </a:r>
          <a:r>
            <a:rPr lang="ru-RU" sz="2100" kern="1200" baseline="0" dirty="0" err="1" smtClean="0"/>
            <a:t>контролювати</a:t>
          </a:r>
          <a:r>
            <a:rPr lang="ru-RU" sz="2100" kern="1200" baseline="0" dirty="0" smtClean="0"/>
            <a:t> як </a:t>
          </a:r>
          <a:r>
            <a:rPr lang="ru-RU" sz="2100" i="1" kern="1200" baseline="0" dirty="0" err="1" smtClean="0"/>
            <a:t>частку</a:t>
          </a:r>
          <a:r>
            <a:rPr lang="ru-RU" sz="2100" i="1" kern="1200" baseline="0" dirty="0" smtClean="0"/>
            <a:t> в </a:t>
          </a:r>
          <a:r>
            <a:rPr lang="ru-RU" sz="2100" i="1" kern="1200" baseline="0" dirty="0" err="1" smtClean="0"/>
            <a:t>обсязі</a:t>
          </a:r>
          <a:r>
            <a:rPr lang="ru-RU" sz="2100" i="1" kern="1200" baseline="0" dirty="0" smtClean="0"/>
            <a:t> </a:t>
          </a:r>
          <a:r>
            <a:rPr lang="ru-RU" sz="2100" i="1" kern="1200" baseline="0" dirty="0" err="1" smtClean="0"/>
            <a:t>діяльності</a:t>
          </a:r>
          <a:r>
            <a:rPr lang="ru-RU" sz="2100" kern="1200" baseline="0" dirty="0" smtClean="0"/>
            <a:t>: у </a:t>
          </a:r>
          <a:r>
            <a:rPr lang="ru-RU" sz="2100" kern="1200" baseline="0" dirty="0" err="1" smtClean="0"/>
            <a:t>разі</a:t>
          </a:r>
          <a:r>
            <a:rPr lang="ru-RU" sz="2100" kern="1200" baseline="0" dirty="0" smtClean="0"/>
            <a:t> </a:t>
          </a:r>
          <a:r>
            <a:rPr lang="ru-RU" sz="2100" kern="1200" baseline="0" dirty="0" err="1" smtClean="0"/>
            <a:t>збільшення</a:t>
          </a:r>
          <a:r>
            <a:rPr lang="ru-RU" sz="2100" kern="1200" baseline="0" dirty="0" smtClean="0"/>
            <a:t> </a:t>
          </a:r>
          <a:r>
            <a:rPr lang="ru-RU" sz="2100" kern="1200" baseline="0" dirty="0" err="1" smtClean="0"/>
            <a:t>витрат</a:t>
          </a:r>
          <a:r>
            <a:rPr lang="ru-RU" sz="2100" kern="1200" baseline="0" dirty="0" smtClean="0"/>
            <a:t> на 50 % </a:t>
          </a:r>
          <a:r>
            <a:rPr lang="ru-RU" sz="2100" kern="1200" baseline="0" dirty="0" err="1" smtClean="0"/>
            <a:t>змінні</a:t>
          </a:r>
          <a:r>
            <a:rPr lang="ru-RU" sz="2100" kern="1200" baseline="0" dirty="0" smtClean="0"/>
            <a:t> </a:t>
          </a:r>
          <a:r>
            <a:rPr lang="ru-RU" sz="2100" kern="1200" baseline="0" dirty="0" err="1" smtClean="0"/>
            <a:t>витрати</a:t>
          </a:r>
          <a:r>
            <a:rPr lang="ru-RU" sz="2100" kern="1200" baseline="0" dirty="0" smtClean="0"/>
            <a:t> </a:t>
          </a:r>
          <a:r>
            <a:rPr lang="ru-RU" sz="2100" kern="1200" baseline="0" dirty="0" err="1" smtClean="0"/>
            <a:t>також</a:t>
          </a:r>
          <a:r>
            <a:rPr lang="ru-RU" sz="2100" kern="1200" baseline="0" dirty="0" smtClean="0"/>
            <a:t> </a:t>
          </a:r>
          <a:r>
            <a:rPr lang="ru-RU" sz="2100" kern="1200" baseline="0" dirty="0" err="1" smtClean="0"/>
            <a:t>повинні</a:t>
          </a:r>
          <a:r>
            <a:rPr lang="ru-RU" sz="2100" kern="1200" baseline="0" dirty="0" smtClean="0"/>
            <a:t> </a:t>
          </a:r>
          <a:r>
            <a:rPr lang="ru-RU" sz="2100" kern="1200" baseline="0" dirty="0" err="1" smtClean="0"/>
            <a:t>зрости</a:t>
          </a:r>
          <a:r>
            <a:rPr lang="ru-RU" sz="2100" kern="1200" baseline="0" dirty="0" smtClean="0"/>
            <a:t> на 50 %, </a:t>
          </a:r>
          <a:r>
            <a:rPr lang="ru-RU" sz="2100" kern="1200" baseline="0" dirty="0" err="1" smtClean="0"/>
            <a:t>або</a:t>
          </a:r>
          <a:r>
            <a:rPr lang="ru-RU" sz="2100" kern="1200" baseline="0" dirty="0" smtClean="0"/>
            <a:t> </a:t>
          </a:r>
          <a:r>
            <a:rPr lang="ru-RU" sz="2100" kern="1200" baseline="0" dirty="0" err="1" smtClean="0"/>
            <a:t>навпаки</a:t>
          </a:r>
          <a:r>
            <a:rPr lang="ru-RU" sz="2100" kern="1200" baseline="0" dirty="0" smtClean="0"/>
            <a:t>.</a:t>
          </a:r>
          <a:endParaRPr lang="ru-RU" sz="2100" kern="1200" dirty="0"/>
        </a:p>
      </dsp:txBody>
      <dsp:txXfrm>
        <a:off x="2464517" y="0"/>
        <a:ext cx="4053840" cy="2662567"/>
      </dsp:txXfrm>
    </dsp:sp>
    <dsp:sp modelId="{6266C5C0-749B-4668-8A6B-856B6119AC94}">
      <dsp:nvSpPr>
        <dsp:cNvPr id="0" name=""/>
        <dsp:cNvSpPr/>
      </dsp:nvSpPr>
      <dsp:spPr>
        <a:xfrm>
          <a:off x="720642" y="2884448"/>
          <a:ext cx="2388870" cy="2662567"/>
        </a:xfrm>
        <a:prstGeom prst="down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0F2E2F-D2D8-4E7C-81C6-C9D8C824429E}">
      <dsp:nvSpPr>
        <dsp:cNvPr id="0" name=""/>
        <dsp:cNvSpPr/>
      </dsp:nvSpPr>
      <dsp:spPr>
        <a:xfrm>
          <a:off x="3181178" y="2884448"/>
          <a:ext cx="4053840" cy="26625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0" rIns="149352" bIns="149352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i="1" kern="1200" baseline="0" dirty="0" smtClean="0"/>
            <a:t>Друге золоте правило</a:t>
          </a:r>
          <a:r>
            <a:rPr lang="ru-RU" sz="2100" kern="1200" baseline="0" dirty="0" smtClean="0"/>
            <a:t> </a:t>
          </a:r>
          <a:r>
            <a:rPr lang="ru-RU" sz="2100" kern="1200" baseline="0" dirty="0" err="1" smtClean="0"/>
            <a:t>полягає</a:t>
          </a:r>
          <a:r>
            <a:rPr lang="ru-RU" sz="2100" kern="1200" baseline="0" dirty="0" smtClean="0"/>
            <a:t> в тому, </a:t>
          </a:r>
          <a:r>
            <a:rPr lang="ru-RU" sz="2100" kern="1200" baseline="0" dirty="0" err="1" smtClean="0"/>
            <a:t>що</a:t>
          </a:r>
          <a:r>
            <a:rPr lang="ru-RU" sz="2100" kern="1200" baseline="0" dirty="0" smtClean="0"/>
            <a:t> </a:t>
          </a:r>
          <a:r>
            <a:rPr lang="ru-RU" sz="2100" kern="1200" baseline="0" dirty="0" err="1" smtClean="0"/>
            <a:t>постійні</a:t>
          </a:r>
          <a:r>
            <a:rPr lang="ru-RU" sz="2100" kern="1200" baseline="0" dirty="0" smtClean="0"/>
            <a:t> </a:t>
          </a:r>
          <a:r>
            <a:rPr lang="ru-RU" sz="2100" kern="1200" baseline="0" dirty="0" err="1" smtClean="0"/>
            <a:t>витрати</a:t>
          </a:r>
          <a:r>
            <a:rPr lang="ru-RU" sz="2100" kern="1200" baseline="0" dirty="0" smtClean="0"/>
            <a:t> </a:t>
          </a:r>
          <a:r>
            <a:rPr lang="ru-RU" sz="2100" kern="1200" baseline="0" dirty="0" err="1" smtClean="0"/>
            <a:t>слід</a:t>
          </a:r>
          <a:r>
            <a:rPr lang="ru-RU" sz="2100" kern="1200" baseline="0" dirty="0" smtClean="0"/>
            <a:t> </a:t>
          </a:r>
          <a:r>
            <a:rPr lang="ru-RU" sz="2100" kern="1200" baseline="0" dirty="0" err="1" smtClean="0"/>
            <a:t>контролювати</a:t>
          </a:r>
          <a:r>
            <a:rPr lang="ru-RU" sz="2100" kern="1200" baseline="0" dirty="0" smtClean="0"/>
            <a:t> </a:t>
          </a:r>
          <a:r>
            <a:rPr lang="ru-RU" sz="2100" i="1" kern="1200" baseline="0" dirty="0" smtClean="0"/>
            <a:t>як </a:t>
          </a:r>
          <a:r>
            <a:rPr lang="ru-RU" sz="2100" i="1" kern="1200" baseline="0" dirty="0" err="1" smtClean="0"/>
            <a:t>абсолютний</a:t>
          </a:r>
          <a:r>
            <a:rPr lang="ru-RU" sz="2100" i="1" kern="1200" baseline="0" dirty="0" smtClean="0"/>
            <a:t> </a:t>
          </a:r>
          <a:r>
            <a:rPr lang="ru-RU" sz="2100" i="1" kern="1200" baseline="0" dirty="0" err="1" smtClean="0"/>
            <a:t>розмір</a:t>
          </a:r>
          <a:r>
            <a:rPr lang="ru-RU" sz="2100" kern="1200" baseline="0" dirty="0" smtClean="0"/>
            <a:t>, а не як </a:t>
          </a:r>
          <a:r>
            <a:rPr lang="ru-RU" sz="2100" kern="1200" baseline="0" dirty="0" err="1" smtClean="0"/>
            <a:t>частку</a:t>
          </a:r>
          <a:r>
            <a:rPr lang="ru-RU" sz="2100" kern="1200" baseline="0" dirty="0" smtClean="0"/>
            <a:t> в </a:t>
          </a:r>
          <a:r>
            <a:rPr lang="ru-RU" sz="2100" kern="1200" baseline="0" dirty="0" err="1" smtClean="0"/>
            <a:t>обсязі</a:t>
          </a:r>
          <a:r>
            <a:rPr lang="ru-RU" sz="2100" kern="1200" baseline="0" dirty="0" smtClean="0"/>
            <a:t> </a:t>
          </a:r>
          <a:r>
            <a:rPr lang="ru-RU" sz="2100" kern="1200" baseline="0" dirty="0" err="1" smtClean="0"/>
            <a:t>продажів</a:t>
          </a:r>
          <a:r>
            <a:rPr lang="ru-RU" sz="2100" kern="1200" baseline="0" dirty="0" smtClean="0"/>
            <a:t>. Вони не </a:t>
          </a:r>
          <a:r>
            <a:rPr lang="ru-RU" sz="2100" kern="1200" baseline="0" dirty="0" err="1" smtClean="0"/>
            <a:t>змінюються</a:t>
          </a:r>
          <a:r>
            <a:rPr lang="ru-RU" sz="2100" kern="1200" baseline="0" dirty="0" smtClean="0"/>
            <a:t> </a:t>
          </a:r>
          <a:r>
            <a:rPr lang="ru-RU" sz="2100" kern="1200" baseline="0" dirty="0" err="1" smtClean="0"/>
            <a:t>ні</a:t>
          </a:r>
          <a:r>
            <a:rPr lang="ru-RU" sz="2100" kern="1200" baseline="0" dirty="0" smtClean="0"/>
            <a:t> у </a:t>
          </a:r>
          <a:r>
            <a:rPr lang="ru-RU" sz="2100" kern="1200" baseline="0" dirty="0" err="1" smtClean="0"/>
            <a:t>випадку</a:t>
          </a:r>
          <a:r>
            <a:rPr lang="ru-RU" sz="2100" kern="1200" baseline="0" dirty="0" smtClean="0"/>
            <a:t> </a:t>
          </a:r>
          <a:r>
            <a:rPr lang="ru-RU" sz="2100" kern="1200" baseline="0" dirty="0" err="1" smtClean="0"/>
            <a:t>зростання</a:t>
          </a:r>
          <a:r>
            <a:rPr lang="ru-RU" sz="2100" kern="1200" baseline="0" dirty="0" smtClean="0"/>
            <a:t> </a:t>
          </a:r>
          <a:r>
            <a:rPr lang="ru-RU" sz="2100" kern="1200" baseline="0" dirty="0" err="1" smtClean="0"/>
            <a:t>продажів</a:t>
          </a:r>
          <a:r>
            <a:rPr lang="ru-RU" sz="2100" kern="1200" baseline="0" dirty="0" smtClean="0"/>
            <a:t>, </a:t>
          </a:r>
          <a:r>
            <a:rPr lang="ru-RU" sz="2100" kern="1200" baseline="0" dirty="0" err="1" smtClean="0"/>
            <a:t>ні</a:t>
          </a:r>
          <a:r>
            <a:rPr lang="ru-RU" sz="2100" kern="1200" baseline="0" dirty="0" smtClean="0"/>
            <a:t> за </a:t>
          </a:r>
          <a:r>
            <a:rPr lang="ru-RU" sz="2100" kern="1200" baseline="0" dirty="0" err="1" smtClean="0"/>
            <a:t>їх</a:t>
          </a:r>
          <a:r>
            <a:rPr lang="ru-RU" sz="2100" kern="1200" baseline="0" dirty="0" smtClean="0"/>
            <a:t> </a:t>
          </a:r>
          <a:r>
            <a:rPr lang="ru-RU" sz="2100" kern="1200" baseline="0" dirty="0" err="1" smtClean="0"/>
            <a:t>скорочення</a:t>
          </a:r>
          <a:r>
            <a:rPr lang="ru-RU" sz="2100" kern="1200" baseline="0" dirty="0" smtClean="0"/>
            <a:t>.</a:t>
          </a:r>
          <a:endParaRPr lang="ru-RU" sz="2100" kern="1200" dirty="0"/>
        </a:p>
      </dsp:txBody>
      <dsp:txXfrm>
        <a:off x="3181178" y="2884448"/>
        <a:ext cx="4053840" cy="26625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728A91-AD20-40D2-A000-9448375DD6B0}" type="datetimeFigureOut">
              <a:rPr lang="ru-RU" smtClean="0"/>
              <a:pPr/>
              <a:t>23.09.2019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24ACE7-9661-414B-B4FF-B41A6754AE0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4ACE7-9661-414B-B4FF-B41A6754AE0F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23.09.2019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23.09.2019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23.09.2019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>
    <p:dissolve/>
  </p:transition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47864" y="1124744"/>
            <a:ext cx="5105400" cy="3759696"/>
          </a:xfrm>
        </p:spPr>
        <p:txBody>
          <a:bodyPr/>
          <a:lstStyle/>
          <a:p>
            <a:r>
              <a:rPr lang="uk-UA" dirty="0" smtClean="0"/>
              <a:t>ТЕМА </a:t>
            </a:r>
            <a:r>
              <a:rPr lang="ru-RU" dirty="0" smtClean="0"/>
              <a:t>9</a:t>
            </a:r>
            <a:r>
              <a:rPr lang="uk-UA" dirty="0" smtClean="0"/>
              <a:t>. Структура капіталу ЗАРУБІЖНИХ </a:t>
            </a:r>
            <a:r>
              <a:rPr lang="uk-UA" dirty="0" err="1" smtClean="0"/>
              <a:t>корпораціЙ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3645024"/>
            <a:ext cx="7239000" cy="2664296"/>
          </a:xfrm>
        </p:spPr>
        <p:txBody>
          <a:bodyPr>
            <a:normAutofit fontScale="77500" lnSpcReduction="20000"/>
          </a:bodyPr>
          <a:lstStyle/>
          <a:p>
            <a:pPr marL="3175" indent="-3175">
              <a:buNone/>
            </a:pPr>
            <a:r>
              <a:rPr lang="uk-UA" dirty="0" smtClean="0"/>
              <a:t>Якщо фінансування інвестицій здійснюється за рахунок </a:t>
            </a:r>
            <a:r>
              <a:rPr lang="uk-UA" i="1" dirty="0" smtClean="0"/>
              <a:t>нерозподіленого прибутку, йдеться насамперед про багатство акціонерів</a:t>
            </a:r>
            <a:r>
              <a:rPr lang="uk-UA" dirty="0" smtClean="0"/>
              <a:t>. </a:t>
            </a:r>
            <a:r>
              <a:rPr lang="ru-RU" dirty="0" smtClean="0"/>
              <a:t>Проблема </a:t>
            </a:r>
            <a:r>
              <a:rPr lang="ru-RU" dirty="0" err="1" smtClean="0"/>
              <a:t>полягає</a:t>
            </a:r>
            <a:r>
              <a:rPr lang="ru-RU" dirty="0" smtClean="0"/>
              <a:t> в такому: </a:t>
            </a:r>
            <a:r>
              <a:rPr lang="ru-RU" dirty="0" err="1" smtClean="0"/>
              <a:t>чи</a:t>
            </a:r>
            <a:r>
              <a:rPr lang="ru-RU" dirty="0" smtClean="0"/>
              <a:t> одержать </a:t>
            </a:r>
            <a:r>
              <a:rPr lang="ru-RU" dirty="0" err="1" smtClean="0"/>
              <a:t>акціонери</a:t>
            </a:r>
            <a:r>
              <a:rPr lang="ru-RU" dirty="0" smtClean="0"/>
              <a:t> </a:t>
            </a:r>
            <a:r>
              <a:rPr lang="ru-RU" dirty="0" err="1" smtClean="0"/>
              <a:t>додаткові</a:t>
            </a:r>
            <a:r>
              <a:rPr lang="ru-RU" dirty="0" smtClean="0"/>
              <a:t> доходи, </a:t>
            </a:r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 smtClean="0"/>
              <a:t>фінансування</a:t>
            </a:r>
            <a:r>
              <a:rPr lang="ru-RU" dirty="0" smtClean="0"/>
              <a:t> </a:t>
            </a:r>
            <a:r>
              <a:rPr lang="ru-RU" dirty="0" err="1" smtClean="0"/>
              <a:t>інвестицій</a:t>
            </a:r>
            <a:r>
              <a:rPr lang="ru-RU" dirty="0" smtClean="0"/>
              <a:t> </a:t>
            </a:r>
            <a:r>
              <a:rPr lang="ru-RU" dirty="0" err="1" smtClean="0"/>
              <a:t>відбувається</a:t>
            </a:r>
            <a:r>
              <a:rPr lang="ru-RU" dirty="0" smtClean="0"/>
              <a:t> за </a:t>
            </a:r>
            <a:r>
              <a:rPr lang="ru-RU" dirty="0" err="1" smtClean="0"/>
              <a:t>рахунок</a:t>
            </a:r>
            <a:r>
              <a:rPr lang="ru-RU" dirty="0" smtClean="0"/>
              <a:t> </a:t>
            </a:r>
            <a:r>
              <a:rPr lang="ru-RU" dirty="0" err="1" smtClean="0"/>
              <a:t>нерозподіленого</a:t>
            </a:r>
            <a:r>
              <a:rPr lang="ru-RU" dirty="0" smtClean="0"/>
              <a:t> </a:t>
            </a:r>
            <a:r>
              <a:rPr lang="ru-RU" dirty="0" err="1" smtClean="0"/>
              <a:t>прибутку</a:t>
            </a:r>
            <a:r>
              <a:rPr lang="ru-RU" dirty="0" smtClean="0"/>
              <a:t>? </a:t>
            </a:r>
            <a:r>
              <a:rPr lang="ru-RU" dirty="0" err="1" smtClean="0"/>
              <a:t>Висновок</a:t>
            </a:r>
            <a:r>
              <a:rPr lang="ru-RU" dirty="0" smtClean="0"/>
              <a:t> </a:t>
            </a:r>
            <a:r>
              <a:rPr lang="ru-RU" dirty="0" err="1" smtClean="0"/>
              <a:t>такий</a:t>
            </a:r>
            <a:r>
              <a:rPr lang="ru-RU" dirty="0" smtClean="0"/>
              <a:t>: </a:t>
            </a:r>
            <a:r>
              <a:rPr lang="ru-RU" i="1" dirty="0" err="1" smtClean="0"/>
              <a:t>багатство</a:t>
            </a:r>
            <a:r>
              <a:rPr lang="ru-RU" i="1" dirty="0" smtClean="0"/>
              <a:t> </a:t>
            </a:r>
            <a:r>
              <a:rPr lang="ru-RU" i="1" dirty="0" err="1" smtClean="0"/>
              <a:t>акціонерів</a:t>
            </a:r>
            <a:r>
              <a:rPr lang="ru-RU" i="1" dirty="0" smtClean="0"/>
              <a:t> у </a:t>
            </a:r>
            <a:r>
              <a:rPr lang="ru-RU" i="1" dirty="0" err="1" smtClean="0"/>
              <a:t>випадку</a:t>
            </a:r>
            <a:r>
              <a:rPr lang="ru-RU" i="1" dirty="0" smtClean="0"/>
              <a:t> </a:t>
            </a:r>
            <a:r>
              <a:rPr lang="ru-RU" i="1" dirty="0" err="1" smtClean="0"/>
              <a:t>фінансування</a:t>
            </a:r>
            <a:r>
              <a:rPr lang="ru-RU" i="1" dirty="0" smtClean="0"/>
              <a:t> </a:t>
            </a:r>
            <a:r>
              <a:rPr lang="ru-RU" i="1" dirty="0" err="1" smtClean="0"/>
              <a:t>інвестицій</a:t>
            </a:r>
            <a:r>
              <a:rPr lang="ru-RU" i="1" dirty="0" smtClean="0"/>
              <a:t> за </a:t>
            </a:r>
            <a:r>
              <a:rPr lang="ru-RU" i="1" dirty="0" err="1" smtClean="0"/>
              <a:t>рахунок</a:t>
            </a:r>
            <a:r>
              <a:rPr lang="ru-RU" i="1" dirty="0" smtClean="0"/>
              <a:t> </a:t>
            </a:r>
            <a:r>
              <a:rPr lang="ru-RU" i="1" dirty="0" err="1" smtClean="0"/>
              <a:t>нерозподіленого</a:t>
            </a:r>
            <a:r>
              <a:rPr lang="ru-RU" i="1" dirty="0" smtClean="0"/>
              <a:t> </a:t>
            </a:r>
            <a:r>
              <a:rPr lang="ru-RU" i="1" dirty="0" err="1" smtClean="0"/>
              <a:t>прибутку</a:t>
            </a:r>
            <a:r>
              <a:rPr lang="ru-RU" i="1" dirty="0" smtClean="0"/>
              <a:t> </a:t>
            </a:r>
            <a:r>
              <a:rPr lang="ru-RU" i="1" dirty="0" err="1" smtClean="0"/>
              <a:t>зростає</a:t>
            </a:r>
            <a:r>
              <a:rPr lang="ru-RU" i="1" dirty="0" smtClean="0"/>
              <a:t> </a:t>
            </a:r>
            <a:r>
              <a:rPr lang="ru-RU" i="1" dirty="0" err="1" smtClean="0"/>
              <a:t>лише</a:t>
            </a:r>
            <a:r>
              <a:rPr lang="ru-RU" i="1" dirty="0" smtClean="0"/>
              <a:t> в тому </a:t>
            </a:r>
            <a:r>
              <a:rPr lang="ru-RU" i="1" dirty="0" err="1" smtClean="0"/>
              <a:t>разі</a:t>
            </a:r>
            <a:r>
              <a:rPr lang="ru-RU" i="1" dirty="0" smtClean="0"/>
              <a:t>, </a:t>
            </a:r>
            <a:r>
              <a:rPr lang="ru-RU" i="1" dirty="0" err="1" smtClean="0"/>
              <a:t>якщо</a:t>
            </a:r>
            <a:r>
              <a:rPr lang="ru-RU" i="1" dirty="0" smtClean="0"/>
              <a:t> </a:t>
            </a:r>
            <a:r>
              <a:rPr lang="ru-RU" i="1" dirty="0" err="1" smtClean="0"/>
              <a:t>р</a:t>
            </a:r>
            <a:r>
              <a:rPr lang="ru-RU" i="1" baseline="30000" dirty="0" smtClean="0"/>
              <a:t>*</a:t>
            </a:r>
            <a:r>
              <a:rPr lang="ru-RU" i="1" dirty="0" smtClean="0"/>
              <a:t> &gt; </a:t>
            </a:r>
            <a:r>
              <a:rPr lang="ru-RU" i="1" dirty="0" err="1" smtClean="0"/>
              <a:t>р</a:t>
            </a:r>
            <a:r>
              <a:rPr lang="ru-RU" i="1" baseline="-25000" dirty="0" err="1" smtClean="0"/>
              <a:t>k</a:t>
            </a:r>
            <a:r>
              <a:rPr lang="ru-RU" dirty="0" smtClean="0"/>
              <a:t>, </a:t>
            </a:r>
            <a:r>
              <a:rPr lang="ru-RU" dirty="0" err="1" smtClean="0"/>
              <a:t>тобто</a:t>
            </a:r>
            <a:r>
              <a:rPr lang="ru-RU" dirty="0" smtClean="0"/>
              <a:t> </a:t>
            </a:r>
            <a:r>
              <a:rPr lang="ru-RU" dirty="0" err="1" smtClean="0"/>
              <a:t>рівень</a:t>
            </a:r>
            <a:r>
              <a:rPr lang="ru-RU" dirty="0" smtClean="0"/>
              <a:t> </a:t>
            </a:r>
            <a:r>
              <a:rPr lang="ru-RU" dirty="0" err="1" smtClean="0"/>
              <a:t>інвестиційних</a:t>
            </a:r>
            <a:r>
              <a:rPr lang="ru-RU" dirty="0" smtClean="0"/>
              <a:t> </a:t>
            </a:r>
            <a:r>
              <a:rPr lang="ru-RU" dirty="0" err="1" smtClean="0"/>
              <a:t>можливостей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бути </a:t>
            </a:r>
            <a:r>
              <a:rPr lang="ru-RU" dirty="0" err="1" smtClean="0"/>
              <a:t>вищим</a:t>
            </a:r>
            <a:r>
              <a:rPr lang="ru-RU" dirty="0" smtClean="0"/>
              <a:t> </a:t>
            </a:r>
            <a:r>
              <a:rPr lang="ru-RU" dirty="0" err="1" smtClean="0"/>
              <a:t>необхідного</a:t>
            </a:r>
            <a:r>
              <a:rPr lang="ru-RU" dirty="0" smtClean="0"/>
              <a:t> доходу на </a:t>
            </a:r>
            <a:r>
              <a:rPr lang="ru-RU" dirty="0" err="1" smtClean="0"/>
              <a:t>капітал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23554" name="AutoShape 2" descr="Результат пошуку зображень за запитом прибуто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555" name="Picture 3" descr="C:\Documents and Settings\Дом\Рабочий стол\yak-zbilshiti-pributo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8640"/>
            <a:ext cx="6840760" cy="335904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38864"/>
            <a:ext cx="7239000" cy="2758088"/>
          </a:xfrm>
        </p:spPr>
        <p:txBody>
          <a:bodyPr/>
          <a:lstStyle/>
          <a:p>
            <a:pPr marL="3175" indent="-3175">
              <a:buNone/>
            </a:pPr>
            <a:r>
              <a:rPr lang="ru-RU" dirty="0" err="1" smtClean="0"/>
              <a:t>Корпорація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фінансувати</a:t>
            </a:r>
            <a:r>
              <a:rPr lang="ru-RU" dirty="0" smtClean="0"/>
              <a:t> </a:t>
            </a:r>
            <a:r>
              <a:rPr lang="ru-RU" dirty="0" err="1" smtClean="0"/>
              <a:t>інвестиції</a:t>
            </a:r>
            <a:r>
              <a:rPr lang="ru-RU" dirty="0" smtClean="0"/>
              <a:t> через </a:t>
            </a:r>
            <a:r>
              <a:rPr lang="ru-RU" dirty="0" err="1" smtClean="0"/>
              <a:t>випуск</a:t>
            </a:r>
            <a:r>
              <a:rPr lang="ru-RU" dirty="0" smtClean="0"/>
              <a:t> </a:t>
            </a:r>
            <a:r>
              <a:rPr lang="ru-RU" dirty="0" err="1" smtClean="0"/>
              <a:t>звичайних</a:t>
            </a:r>
            <a:r>
              <a:rPr lang="ru-RU" dirty="0" smtClean="0"/>
              <a:t> </a:t>
            </a:r>
            <a:r>
              <a:rPr lang="ru-RU" dirty="0" err="1" smtClean="0"/>
              <a:t>акцій</a:t>
            </a:r>
            <a:r>
              <a:rPr lang="ru-RU" dirty="0" smtClean="0"/>
              <a:t>. </a:t>
            </a:r>
            <a:r>
              <a:rPr lang="ru-RU" dirty="0" err="1" smtClean="0"/>
              <a:t>Такий</a:t>
            </a:r>
            <a:r>
              <a:rPr lang="ru-RU" dirty="0" smtClean="0"/>
              <a:t> метод </a:t>
            </a:r>
            <a:r>
              <a:rPr lang="ru-RU" dirty="0" err="1" smtClean="0"/>
              <a:t>вигідний</a:t>
            </a:r>
            <a:r>
              <a:rPr lang="ru-RU" dirty="0" smtClean="0"/>
              <a:t> </a:t>
            </a:r>
            <a:r>
              <a:rPr lang="ru-RU" dirty="0" err="1" smtClean="0"/>
              <a:t>тільки</a:t>
            </a:r>
            <a:r>
              <a:rPr lang="ru-RU" dirty="0" smtClean="0"/>
              <a:t> </a:t>
            </a:r>
            <a:r>
              <a:rPr lang="ru-RU" dirty="0" err="1" smtClean="0"/>
              <a:t>тим</a:t>
            </a:r>
            <a:r>
              <a:rPr lang="ru-RU" dirty="0" smtClean="0"/>
              <a:t> </a:t>
            </a:r>
            <a:r>
              <a:rPr lang="ru-RU" dirty="0" err="1" smtClean="0"/>
              <a:t>акціонерам</a:t>
            </a:r>
            <a:r>
              <a:rPr lang="ru-RU" dirty="0" smtClean="0"/>
              <a:t>, </a:t>
            </a:r>
            <a:r>
              <a:rPr lang="ru-RU" dirty="0" err="1" smtClean="0"/>
              <a:t>котрі</a:t>
            </a:r>
            <a:r>
              <a:rPr lang="ru-RU" dirty="0" smtClean="0"/>
              <a:t> </a:t>
            </a:r>
            <a:r>
              <a:rPr lang="ru-RU" dirty="0" err="1" smtClean="0"/>
              <a:t>володіють</a:t>
            </a:r>
            <a:r>
              <a:rPr lang="ru-RU" dirty="0" smtClean="0"/>
              <a:t> </a:t>
            </a:r>
            <a:r>
              <a:rPr lang="ru-RU" dirty="0" err="1" smtClean="0"/>
              <a:t>акціями</a:t>
            </a:r>
            <a:r>
              <a:rPr lang="ru-RU" dirty="0" smtClean="0"/>
              <a:t> </a:t>
            </a:r>
            <a:r>
              <a:rPr lang="ru-RU" dirty="0" err="1" smtClean="0"/>
              <a:t>корпорації</a:t>
            </a:r>
            <a:r>
              <a:rPr lang="ru-RU" dirty="0" smtClean="0"/>
              <a:t>, </a:t>
            </a:r>
            <a:r>
              <a:rPr lang="ru-RU" dirty="0" err="1" smtClean="0"/>
              <a:t>але</a:t>
            </a:r>
            <a:r>
              <a:rPr lang="ru-RU" dirty="0" smtClean="0"/>
              <a:t> </a:t>
            </a:r>
            <a:r>
              <a:rPr lang="ru-RU" dirty="0" err="1" smtClean="0"/>
              <a:t>тільки</a:t>
            </a:r>
            <a:r>
              <a:rPr lang="ru-RU" dirty="0" smtClean="0"/>
              <a:t> </a:t>
            </a:r>
            <a:r>
              <a:rPr lang="ru-RU" dirty="0" err="1" smtClean="0"/>
              <a:t>тоді</a:t>
            </a:r>
            <a:r>
              <a:rPr lang="ru-RU" dirty="0" smtClean="0"/>
              <a:t>, коли </a:t>
            </a:r>
            <a:r>
              <a:rPr lang="ru-RU" dirty="0" err="1" smtClean="0"/>
              <a:t>дохідність</a:t>
            </a:r>
            <a:r>
              <a:rPr lang="ru-RU" dirty="0" smtClean="0"/>
              <a:t> </a:t>
            </a:r>
            <a:r>
              <a:rPr lang="ru-RU" dirty="0" err="1" smtClean="0"/>
              <a:t>нових</a:t>
            </a:r>
            <a:r>
              <a:rPr lang="ru-RU" dirty="0" smtClean="0"/>
              <a:t> </a:t>
            </a:r>
            <a:r>
              <a:rPr lang="ru-RU" dirty="0" err="1" smtClean="0"/>
              <a:t>акцій</a:t>
            </a:r>
            <a:r>
              <a:rPr lang="ru-RU" dirty="0" smtClean="0"/>
              <a:t> </a:t>
            </a:r>
            <a:r>
              <a:rPr lang="ru-RU" dirty="0" err="1" smtClean="0"/>
              <a:t>перевищує</a:t>
            </a:r>
            <a:r>
              <a:rPr lang="ru-RU" dirty="0" smtClean="0"/>
              <a:t> </a:t>
            </a:r>
            <a:r>
              <a:rPr lang="ru-RU" dirty="0" err="1" smtClean="0"/>
              <a:t>рівень</a:t>
            </a:r>
            <a:r>
              <a:rPr lang="ru-RU" dirty="0" smtClean="0"/>
              <a:t> </a:t>
            </a:r>
            <a:r>
              <a:rPr lang="ru-RU" dirty="0" err="1" smtClean="0"/>
              <a:t>капіталізації</a:t>
            </a:r>
            <a:r>
              <a:rPr lang="ru-RU" dirty="0" smtClean="0"/>
              <a:t> </a:t>
            </a:r>
            <a:r>
              <a:rPr lang="ru-RU" i="1" dirty="0" err="1" smtClean="0"/>
              <a:t>р</a:t>
            </a:r>
            <a:r>
              <a:rPr lang="ru-RU" i="1" baseline="-25000" dirty="0" err="1" smtClean="0"/>
              <a:t>k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sp>
        <p:nvSpPr>
          <p:cNvPr id="22530" name="AutoShape 2" descr="Результат пошуку зображень за запитом акції корпораці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31" name="Picture 3" descr="C:\Documents and Settings\Дом\Рабочий стол\15044695836090.jpg"/>
          <p:cNvPicPr>
            <a:picLocks noChangeAspect="1" noChangeArrowheads="1"/>
          </p:cNvPicPr>
          <p:nvPr/>
        </p:nvPicPr>
        <p:blipFill>
          <a:blip r:embed="rId2" cstate="print"/>
          <a:srcRect b="14667"/>
          <a:stretch>
            <a:fillRect/>
          </a:stretch>
        </p:blipFill>
        <p:spPr bwMode="auto">
          <a:xfrm>
            <a:off x="683568" y="2924944"/>
            <a:ext cx="6768752" cy="338437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32696"/>
          </a:xfrm>
        </p:spPr>
        <p:txBody>
          <a:bodyPr>
            <a:noAutofit/>
          </a:bodyPr>
          <a:lstStyle/>
          <a:p>
            <a:pPr algn="ctr"/>
            <a:r>
              <a:rPr lang="uk-UA" sz="2000" i="1" dirty="0" smtClean="0"/>
              <a:t>Вибір співвідношення борг/акціонерний капітал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7239000" cy="5330992"/>
          </a:xfrm>
        </p:spPr>
        <p:txBody>
          <a:bodyPr>
            <a:normAutofit fontScale="70000" lnSpcReduction="20000"/>
          </a:bodyPr>
          <a:lstStyle/>
          <a:p>
            <a:pPr marL="3175" indent="-3175">
              <a:buNone/>
            </a:pPr>
            <a:r>
              <a:rPr lang="uk-UA" dirty="0" smtClean="0"/>
              <a:t>Американські економісти Р. </a:t>
            </a:r>
            <a:r>
              <a:rPr lang="uk-UA" dirty="0" err="1" smtClean="0"/>
              <a:t>Брейлі</a:t>
            </a:r>
            <a:r>
              <a:rPr lang="uk-UA" dirty="0" smtClean="0"/>
              <a:t> і С. </a:t>
            </a:r>
            <a:r>
              <a:rPr lang="uk-UA" dirty="0" err="1" smtClean="0"/>
              <a:t>Майєрс</a:t>
            </a:r>
            <a:r>
              <a:rPr lang="uk-UA" dirty="0" smtClean="0"/>
              <a:t> у своїх дослідженнях дійшли висновку, що досі не створено якої-небудь загальновизнаної стрункої теорії структури капіталу. </a:t>
            </a:r>
            <a:r>
              <a:rPr lang="ru-RU" dirty="0" smtClean="0"/>
              <a:t>Вони </a:t>
            </a:r>
            <a:r>
              <a:rPr lang="ru-RU" dirty="0" err="1" smtClean="0"/>
              <a:t>запропонували</a:t>
            </a:r>
            <a:r>
              <a:rPr lang="ru-RU" dirty="0" smtClean="0"/>
              <a:t> менеджерам </a:t>
            </a:r>
            <a:r>
              <a:rPr lang="ru-RU" dirty="0" err="1" smtClean="0"/>
              <a:t>практичні</a:t>
            </a:r>
            <a:r>
              <a:rPr lang="ru-RU" dirty="0" smtClean="0"/>
              <a:t> </a:t>
            </a:r>
            <a:r>
              <a:rPr lang="ru-RU" dirty="0" err="1" smtClean="0"/>
              <a:t>рекомендації</a:t>
            </a:r>
            <a:r>
              <a:rPr lang="ru-RU" dirty="0" smtClean="0"/>
              <a:t>: </a:t>
            </a:r>
          </a:p>
          <a:p>
            <a:pPr marL="514350" indent="-514350">
              <a:buFont typeface="+mj-lt"/>
              <a:buAutoNum type="arabicPeriod"/>
            </a:pPr>
            <a:r>
              <a:rPr lang="ru-RU" i="1" dirty="0" err="1" smtClean="0"/>
              <a:t>визначаючи</a:t>
            </a:r>
            <a:r>
              <a:rPr lang="ru-RU" i="1" dirty="0" smtClean="0"/>
              <a:t> структуру </a:t>
            </a:r>
            <a:r>
              <a:rPr lang="ru-RU" i="1" dirty="0" err="1" smtClean="0"/>
              <a:t>капіталу</a:t>
            </a:r>
            <a:r>
              <a:rPr lang="ru-RU" i="1" dirty="0" smtClean="0"/>
              <a:t> </a:t>
            </a:r>
            <a:r>
              <a:rPr lang="ru-RU" i="1" dirty="0" err="1" smtClean="0"/>
              <a:t>використовувати</a:t>
            </a:r>
            <a:r>
              <a:rPr lang="ru-RU" i="1" dirty="0" smtClean="0"/>
              <a:t> </a:t>
            </a:r>
            <a:r>
              <a:rPr lang="ru-RU" i="1" dirty="0" err="1" smtClean="0"/>
              <a:t>контрольний</a:t>
            </a:r>
            <a:r>
              <a:rPr lang="ru-RU" i="1" dirty="0" smtClean="0"/>
              <a:t> лист, </a:t>
            </a:r>
            <a:r>
              <a:rPr lang="ru-RU" i="1" dirty="0" err="1" smtClean="0"/>
              <a:t>що</a:t>
            </a:r>
            <a:r>
              <a:rPr lang="ru-RU" i="1" dirty="0" smtClean="0"/>
              <a:t> </a:t>
            </a:r>
            <a:r>
              <a:rPr lang="ru-RU" i="1" dirty="0" err="1" smtClean="0"/>
              <a:t>містить</a:t>
            </a:r>
            <a:r>
              <a:rPr lang="ru-RU" i="1" dirty="0" smtClean="0"/>
              <a:t> </a:t>
            </a:r>
            <a:r>
              <a:rPr lang="ru-RU" i="1" dirty="0" err="1" smtClean="0"/>
              <a:t>чотири</a:t>
            </a:r>
            <a:r>
              <a:rPr lang="ru-RU" i="1" dirty="0" smtClean="0"/>
              <a:t> </a:t>
            </a:r>
            <a:r>
              <a:rPr lang="ru-RU" i="1" dirty="0" err="1" smtClean="0"/>
              <a:t>критерії</a:t>
            </a:r>
            <a:r>
              <a:rPr lang="ru-RU" i="1" dirty="0" smtClean="0"/>
              <a:t>. </a:t>
            </a:r>
            <a:r>
              <a:rPr lang="ru-RU" i="1" dirty="0" err="1" smtClean="0"/>
              <a:t>Менеджери</a:t>
            </a:r>
            <a:r>
              <a:rPr lang="ru-RU" i="1" dirty="0" smtClean="0"/>
              <a:t> </a:t>
            </a:r>
            <a:r>
              <a:rPr lang="ru-RU" i="1" dirty="0" err="1" smtClean="0"/>
              <a:t>повинні</a:t>
            </a:r>
            <a:r>
              <a:rPr lang="ru-RU" i="1" dirty="0" smtClean="0"/>
              <a:t> </a:t>
            </a:r>
            <a:r>
              <a:rPr lang="ru-RU" i="1" dirty="0" err="1" smtClean="0"/>
              <a:t>враховувати</a:t>
            </a:r>
            <a:r>
              <a:rPr lang="ru-RU" i="1" dirty="0" smtClean="0"/>
              <a:t> </a:t>
            </a:r>
            <a:r>
              <a:rPr lang="ru-RU" i="1" dirty="0" err="1" smtClean="0"/>
              <a:t>податки</a:t>
            </a:r>
            <a:r>
              <a:rPr lang="ru-RU" i="1" dirty="0" smtClean="0"/>
              <a:t>, </a:t>
            </a:r>
            <a:r>
              <a:rPr lang="ru-RU" i="1" dirty="0" err="1" smtClean="0"/>
              <a:t>ризик</a:t>
            </a:r>
            <a:r>
              <a:rPr lang="ru-RU" i="1" dirty="0" smtClean="0"/>
              <a:t>, тип активу </a:t>
            </a:r>
            <a:r>
              <a:rPr lang="ru-RU" i="1" dirty="0" err="1" smtClean="0"/>
              <a:t>і</a:t>
            </a:r>
            <a:r>
              <a:rPr lang="ru-RU" i="1" dirty="0" smtClean="0"/>
              <a:t> </a:t>
            </a:r>
            <a:r>
              <a:rPr lang="ru-RU" i="1" dirty="0" err="1" smtClean="0"/>
              <a:t>необхідність</a:t>
            </a:r>
            <a:r>
              <a:rPr lang="ru-RU" i="1" dirty="0" smtClean="0"/>
              <a:t> </a:t>
            </a:r>
            <a:r>
              <a:rPr lang="ru-RU" i="1" dirty="0" err="1" smtClean="0"/>
              <a:t>фінансового</a:t>
            </a:r>
            <a:r>
              <a:rPr lang="ru-RU" i="1" dirty="0" smtClean="0"/>
              <a:t> заслону</a:t>
            </a:r>
            <a:r>
              <a:rPr lang="ru-RU" dirty="0" smtClean="0"/>
              <a:t>. </a:t>
            </a:r>
          </a:p>
          <a:p>
            <a:pPr marL="514350" indent="-514350">
              <a:buFont typeface="+mj-lt"/>
              <a:buAutoNum type="arabicPeriod"/>
            </a:pPr>
            <a:r>
              <a:rPr lang="ru-RU" i="1" dirty="0" err="1" smtClean="0"/>
              <a:t>випускаючи</a:t>
            </a:r>
            <a:r>
              <a:rPr lang="ru-RU" i="1" dirty="0" smtClean="0"/>
              <a:t> </a:t>
            </a:r>
            <a:r>
              <a:rPr lang="ru-RU" i="1" dirty="0" err="1" smtClean="0"/>
              <a:t>позики</a:t>
            </a:r>
            <a:r>
              <a:rPr lang="ru-RU" i="1" dirty="0" smtClean="0"/>
              <a:t>, </a:t>
            </a:r>
            <a:r>
              <a:rPr lang="ru-RU" i="1" dirty="0" err="1" smtClean="0"/>
              <a:t>менеджери</a:t>
            </a:r>
            <a:r>
              <a:rPr lang="ru-RU" i="1" dirty="0" smtClean="0"/>
              <a:t> </a:t>
            </a:r>
            <a:r>
              <a:rPr lang="ru-RU" i="1" dirty="0" err="1" smtClean="0"/>
              <a:t>корпорації</a:t>
            </a:r>
            <a:r>
              <a:rPr lang="ru-RU" i="1" dirty="0" smtClean="0"/>
              <a:t> </a:t>
            </a:r>
            <a:r>
              <a:rPr lang="ru-RU" i="1" dirty="0" err="1" smtClean="0"/>
              <a:t>повинні</a:t>
            </a:r>
            <a:r>
              <a:rPr lang="ru-RU" i="1" dirty="0" smtClean="0"/>
              <a:t> </a:t>
            </a:r>
            <a:r>
              <a:rPr lang="ru-RU" i="1" dirty="0" err="1" smtClean="0"/>
              <a:t>постійно</a:t>
            </a:r>
            <a:r>
              <a:rPr lang="ru-RU" i="1" dirty="0" smtClean="0"/>
              <a:t> </a:t>
            </a:r>
            <a:r>
              <a:rPr lang="ru-RU" i="1" dirty="0" err="1" smtClean="0"/>
              <a:t>пам’ятати</a:t>
            </a:r>
            <a:r>
              <a:rPr lang="ru-RU" i="1" dirty="0" smtClean="0"/>
              <a:t> про </a:t>
            </a:r>
            <a:r>
              <a:rPr lang="ru-RU" i="1" dirty="0" err="1" smtClean="0"/>
              <a:t>можливість</a:t>
            </a:r>
            <a:r>
              <a:rPr lang="ru-RU" i="1" dirty="0" smtClean="0"/>
              <a:t> </a:t>
            </a:r>
            <a:r>
              <a:rPr lang="ru-RU" i="1" dirty="0" err="1" smtClean="0"/>
              <a:t>ризику</a:t>
            </a:r>
            <a:r>
              <a:rPr lang="ru-RU" i="1" dirty="0" smtClean="0"/>
              <a:t>: </a:t>
            </a:r>
            <a:r>
              <a:rPr lang="ru-RU" i="1" dirty="0" err="1" smtClean="0"/>
              <a:t>фінансових</a:t>
            </a:r>
            <a:r>
              <a:rPr lang="ru-RU" i="1" dirty="0" smtClean="0"/>
              <a:t> </a:t>
            </a:r>
            <a:r>
              <a:rPr lang="ru-RU" i="1" dirty="0" err="1" smtClean="0"/>
              <a:t>труднощів</a:t>
            </a:r>
            <a:r>
              <a:rPr lang="ru-RU" i="1" dirty="0" smtClean="0"/>
              <a:t> </a:t>
            </a:r>
            <a:r>
              <a:rPr lang="ru-RU" i="1" dirty="0" err="1" smtClean="0"/>
              <a:t>з</a:t>
            </a:r>
            <a:r>
              <a:rPr lang="ru-RU" i="1" dirty="0" smtClean="0"/>
              <a:t> оплатою </a:t>
            </a:r>
            <a:r>
              <a:rPr lang="ru-RU" i="1" dirty="0" err="1" smtClean="0"/>
              <a:t>своїх</a:t>
            </a:r>
            <a:r>
              <a:rPr lang="ru-RU" i="1" dirty="0" smtClean="0"/>
              <a:t> </a:t>
            </a:r>
            <a:r>
              <a:rPr lang="ru-RU" i="1" dirty="0" err="1" smtClean="0"/>
              <a:t>боргів</a:t>
            </a:r>
            <a:r>
              <a:rPr lang="ru-RU" dirty="0" smtClean="0"/>
              <a:t>.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 smtClean="0"/>
              <a:t>частка</a:t>
            </a:r>
            <a:r>
              <a:rPr lang="ru-RU" dirty="0" smtClean="0"/>
              <a:t> </a:t>
            </a:r>
            <a:r>
              <a:rPr lang="ru-RU" dirty="0" err="1" smtClean="0"/>
              <a:t>нематеріальних</a:t>
            </a:r>
            <a:r>
              <a:rPr lang="ru-RU" dirty="0" smtClean="0"/>
              <a:t> </a:t>
            </a:r>
            <a:r>
              <a:rPr lang="ru-RU" dirty="0" err="1" smtClean="0"/>
              <a:t>активів</a:t>
            </a:r>
            <a:r>
              <a:rPr lang="ru-RU" dirty="0" smtClean="0"/>
              <a:t> у </a:t>
            </a:r>
            <a:r>
              <a:rPr lang="ru-RU" dirty="0" err="1" smtClean="0"/>
              <a:t>загальних</a:t>
            </a:r>
            <a:r>
              <a:rPr lang="ru-RU" dirty="0" smtClean="0"/>
              <a:t> активах </a:t>
            </a:r>
            <a:r>
              <a:rPr lang="ru-RU" dirty="0" err="1" smtClean="0"/>
              <a:t>значна</a:t>
            </a:r>
            <a:r>
              <a:rPr lang="ru-RU" dirty="0" smtClean="0"/>
              <a:t>, </a:t>
            </a:r>
            <a:r>
              <a:rPr lang="ru-RU" i="1" dirty="0" err="1" smtClean="0"/>
              <a:t>ризик</a:t>
            </a:r>
            <a:r>
              <a:rPr lang="ru-RU" i="1" dirty="0" smtClean="0"/>
              <a:t> </a:t>
            </a:r>
            <a:r>
              <a:rPr lang="ru-RU" i="1" dirty="0" err="1" smtClean="0"/>
              <a:t>неплатоспроможності</a:t>
            </a:r>
            <a:r>
              <a:rPr lang="ru-RU" i="1" dirty="0" smtClean="0"/>
              <a:t> </a:t>
            </a:r>
            <a:r>
              <a:rPr lang="ru-RU" i="1" dirty="0" err="1" smtClean="0"/>
              <a:t>підвищується</a:t>
            </a:r>
            <a:r>
              <a:rPr lang="ru-RU" dirty="0" smtClean="0"/>
              <a:t>. </a:t>
            </a:r>
            <a:r>
              <a:rPr lang="ru-RU" dirty="0" err="1" smtClean="0"/>
              <a:t>Нематеріальні</a:t>
            </a:r>
            <a:r>
              <a:rPr lang="ru-RU" dirty="0" smtClean="0"/>
              <a:t> </a:t>
            </a:r>
            <a:r>
              <a:rPr lang="ru-RU" dirty="0" err="1" smtClean="0"/>
              <a:t>активи</a:t>
            </a:r>
            <a:r>
              <a:rPr lang="ru-RU" dirty="0" smtClean="0"/>
              <a:t> </a:t>
            </a:r>
            <a:r>
              <a:rPr lang="ru-RU" dirty="0" err="1" smtClean="0"/>
              <a:t>швидко</a:t>
            </a:r>
            <a:r>
              <a:rPr lang="ru-RU" dirty="0" smtClean="0"/>
              <a:t> </a:t>
            </a:r>
            <a:r>
              <a:rPr lang="ru-RU" dirty="0" err="1" smtClean="0"/>
              <a:t>втрачають</a:t>
            </a:r>
            <a:r>
              <a:rPr lang="ru-RU" dirty="0" smtClean="0"/>
              <a:t> свою </a:t>
            </a:r>
            <a:r>
              <a:rPr lang="ru-RU" dirty="0" err="1" smtClean="0"/>
              <a:t>вартість</a:t>
            </a:r>
            <a:r>
              <a:rPr lang="ru-RU" dirty="0" smtClean="0"/>
              <a:t>,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важче</a:t>
            </a:r>
            <a:r>
              <a:rPr lang="ru-RU" dirty="0" smtClean="0"/>
              <a:t> </a:t>
            </a:r>
            <a:r>
              <a:rPr lang="ru-RU" dirty="0" err="1" smtClean="0"/>
              <a:t>реалізувати</a:t>
            </a:r>
            <a:r>
              <a:rPr lang="ru-RU" dirty="0" smtClean="0"/>
              <a:t>, </a:t>
            </a:r>
            <a:r>
              <a:rPr lang="ru-RU" dirty="0" err="1" smtClean="0"/>
              <a:t>ніж</a:t>
            </a:r>
            <a:r>
              <a:rPr lang="ru-RU" dirty="0" smtClean="0"/>
              <a:t> </a:t>
            </a:r>
            <a:r>
              <a:rPr lang="ru-RU" dirty="0" err="1" smtClean="0"/>
              <a:t>матеріальні</a:t>
            </a:r>
            <a:r>
              <a:rPr lang="ru-RU" dirty="0" smtClean="0"/>
              <a:t>. </a:t>
            </a:r>
          </a:p>
          <a:p>
            <a:pPr marL="514350" indent="-514350">
              <a:buFont typeface="+mj-lt"/>
              <a:buAutoNum type="arabicPeriod"/>
            </a:pPr>
            <a:r>
              <a:rPr lang="ru-RU" i="1" dirty="0" err="1" smtClean="0"/>
              <a:t>ціна</a:t>
            </a:r>
            <a:r>
              <a:rPr lang="ru-RU" i="1" dirty="0" smtClean="0"/>
              <a:t> </a:t>
            </a:r>
            <a:r>
              <a:rPr lang="ru-RU" i="1" dirty="0" err="1" smtClean="0"/>
              <a:t>капіталу</a:t>
            </a:r>
            <a:r>
              <a:rPr lang="ru-RU" i="1" dirty="0" smtClean="0"/>
              <a:t> </a:t>
            </a:r>
            <a:r>
              <a:rPr lang="ru-RU" i="1" dirty="0" err="1" smtClean="0"/>
              <a:t>корпорацій</a:t>
            </a:r>
            <a:r>
              <a:rPr lang="ru-RU" i="1" dirty="0" smtClean="0"/>
              <a:t> </a:t>
            </a:r>
            <a:r>
              <a:rPr lang="ru-RU" i="1" dirty="0" err="1" smtClean="0"/>
              <a:t>залежить</a:t>
            </a:r>
            <a:r>
              <a:rPr lang="ru-RU" i="1" dirty="0" smtClean="0"/>
              <a:t> не </a:t>
            </a:r>
            <a:r>
              <a:rPr lang="ru-RU" i="1" dirty="0" err="1" smtClean="0"/>
              <a:t>тільки</a:t>
            </a:r>
            <a:r>
              <a:rPr lang="ru-RU" i="1" dirty="0" smtClean="0"/>
              <a:t> </a:t>
            </a:r>
            <a:r>
              <a:rPr lang="ru-RU" i="1" dirty="0" err="1" smtClean="0"/>
              <a:t>від</a:t>
            </a:r>
            <a:r>
              <a:rPr lang="ru-RU" i="1" dirty="0" smtClean="0"/>
              <a:t> </a:t>
            </a:r>
            <a:r>
              <a:rPr lang="ru-RU" i="1" dirty="0" err="1" smtClean="0"/>
              <a:t>підбору</a:t>
            </a:r>
            <a:r>
              <a:rPr lang="ru-RU" i="1" dirty="0" smtClean="0"/>
              <a:t> </a:t>
            </a:r>
            <a:r>
              <a:rPr lang="ru-RU" i="1" dirty="0" err="1" smtClean="0"/>
              <a:t>джерел</a:t>
            </a:r>
            <a:r>
              <a:rPr lang="ru-RU" i="1" dirty="0" smtClean="0"/>
              <a:t> </a:t>
            </a:r>
            <a:r>
              <a:rPr lang="ru-RU" i="1" dirty="0" err="1" smtClean="0"/>
              <a:t>фінансування</a:t>
            </a:r>
            <a:r>
              <a:rPr lang="ru-RU" i="1" dirty="0" smtClean="0"/>
              <a:t>, а </a:t>
            </a:r>
            <a:r>
              <a:rPr lang="ru-RU" i="1" dirty="0" err="1" smtClean="0"/>
              <a:t>й</a:t>
            </a:r>
            <a:r>
              <a:rPr lang="ru-RU" i="1" dirty="0" smtClean="0"/>
              <a:t>, </a:t>
            </a:r>
            <a:r>
              <a:rPr lang="ru-RU" i="1" dirty="0" err="1" smtClean="0"/>
              <a:t>насамперед</a:t>
            </a:r>
            <a:r>
              <a:rPr lang="ru-RU" i="1" dirty="0" smtClean="0"/>
              <a:t>, </a:t>
            </a:r>
            <a:r>
              <a:rPr lang="ru-RU" i="1" dirty="0" err="1" smtClean="0"/>
              <a:t>від</a:t>
            </a:r>
            <a:r>
              <a:rPr lang="ru-RU" i="1" dirty="0" smtClean="0"/>
              <a:t> </a:t>
            </a:r>
            <a:r>
              <a:rPr lang="ru-RU" i="1" dirty="0" err="1" smtClean="0"/>
              <a:t>її</a:t>
            </a:r>
            <a:r>
              <a:rPr lang="ru-RU" i="1" dirty="0" smtClean="0"/>
              <a:t> </a:t>
            </a:r>
            <a:r>
              <a:rPr lang="ru-RU" i="1" dirty="0" err="1" smtClean="0"/>
              <a:t>ділових</a:t>
            </a:r>
            <a:r>
              <a:rPr lang="ru-RU" i="1" dirty="0" smtClean="0"/>
              <a:t> та </a:t>
            </a:r>
            <a:r>
              <a:rPr lang="ru-RU" i="1" dirty="0" err="1" smtClean="0"/>
              <a:t>інвестиційних</a:t>
            </a:r>
            <a:r>
              <a:rPr lang="ru-RU" i="1" dirty="0" smtClean="0"/>
              <a:t> </a:t>
            </a:r>
            <a:r>
              <a:rPr lang="ru-RU" i="1" dirty="0" err="1" smtClean="0"/>
              <a:t>рішень</a:t>
            </a:r>
            <a:r>
              <a:rPr lang="ru-RU" dirty="0" smtClean="0"/>
              <a:t>. </a:t>
            </a:r>
            <a:r>
              <a:rPr lang="ru-RU" dirty="0" err="1" smtClean="0"/>
              <a:t>Автори</a:t>
            </a:r>
            <a:r>
              <a:rPr lang="ru-RU" dirty="0" smtClean="0"/>
              <a:t> </a:t>
            </a:r>
            <a:r>
              <a:rPr lang="ru-RU" dirty="0" err="1" smtClean="0"/>
              <a:t>використовують</a:t>
            </a:r>
            <a:r>
              <a:rPr lang="ru-RU" dirty="0" smtClean="0"/>
              <a:t> </a:t>
            </a:r>
            <a:r>
              <a:rPr lang="ru-RU" i="1" dirty="0" err="1" smtClean="0"/>
              <a:t>термін</a:t>
            </a:r>
            <a:r>
              <a:rPr lang="ru-RU" dirty="0" smtClean="0"/>
              <a:t> </a:t>
            </a:r>
            <a:r>
              <a:rPr lang="ru-RU" i="1" dirty="0" smtClean="0"/>
              <a:t>“</a:t>
            </a:r>
            <a:r>
              <a:rPr lang="ru-RU" i="1" dirty="0" err="1" smtClean="0"/>
              <a:t>фінансовий</a:t>
            </a:r>
            <a:r>
              <a:rPr lang="ru-RU" i="1" dirty="0" smtClean="0"/>
              <a:t> </a:t>
            </a:r>
            <a:r>
              <a:rPr lang="ru-RU" i="1" dirty="0" err="1" smtClean="0"/>
              <a:t>заслін</a:t>
            </a:r>
            <a:r>
              <a:rPr lang="ru-RU" i="1" dirty="0" smtClean="0"/>
              <a:t>”, </a:t>
            </a:r>
            <a:r>
              <a:rPr lang="ru-RU" i="1" dirty="0" err="1" smtClean="0"/>
              <a:t>котрий</a:t>
            </a:r>
            <a:r>
              <a:rPr lang="ru-RU" i="1" dirty="0" smtClean="0"/>
              <a:t> </a:t>
            </a:r>
            <a:r>
              <a:rPr lang="ru-RU" i="1" dirty="0" err="1" smtClean="0"/>
              <a:t>показує</a:t>
            </a:r>
            <a:r>
              <a:rPr lang="ru-RU" i="1" dirty="0" smtClean="0"/>
              <a:t> легкий доступ до </a:t>
            </a:r>
            <a:r>
              <a:rPr lang="ru-RU" i="1" dirty="0" err="1" smtClean="0"/>
              <a:t>зовнішніх</a:t>
            </a:r>
            <a:r>
              <a:rPr lang="ru-RU" i="1" dirty="0" smtClean="0"/>
              <a:t> </a:t>
            </a:r>
            <a:r>
              <a:rPr lang="ru-RU" i="1" dirty="0" err="1" smtClean="0"/>
              <a:t>джерел</a:t>
            </a:r>
            <a:r>
              <a:rPr lang="ru-RU" i="1" dirty="0" smtClean="0"/>
              <a:t> </a:t>
            </a:r>
            <a:r>
              <a:rPr lang="ru-RU" i="1" dirty="0" err="1" smtClean="0"/>
              <a:t>фінансування</a:t>
            </a:r>
            <a:r>
              <a:rPr lang="ru-RU" dirty="0" smtClean="0"/>
              <a:t>.</a:t>
            </a:r>
          </a:p>
          <a:p>
            <a:pPr marL="3175" indent="-3175">
              <a:buNone/>
            </a:pPr>
            <a:r>
              <a:rPr lang="ru-RU" dirty="0" smtClean="0"/>
              <a:t>Вони </a:t>
            </a:r>
            <a:r>
              <a:rPr lang="ru-RU" dirty="0" err="1" smtClean="0"/>
              <a:t>відзначають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швидкозростаючі</a:t>
            </a:r>
            <a:r>
              <a:rPr lang="ru-RU" dirty="0" smtClean="0"/>
              <a:t> </a:t>
            </a:r>
            <a:r>
              <a:rPr lang="ru-RU" dirty="0" err="1" smtClean="0"/>
              <a:t>корпорації</a:t>
            </a:r>
            <a:r>
              <a:rPr lang="ru-RU" dirty="0" smtClean="0"/>
              <a:t> </a:t>
            </a:r>
            <a:r>
              <a:rPr lang="ru-RU" dirty="0" err="1" smtClean="0"/>
              <a:t>віддають</a:t>
            </a:r>
            <a:r>
              <a:rPr lang="ru-RU" dirty="0" smtClean="0"/>
              <a:t> </a:t>
            </a:r>
            <a:r>
              <a:rPr lang="ru-RU" dirty="0" err="1" smtClean="0"/>
              <a:t>перевагу</a:t>
            </a:r>
            <a:r>
              <a:rPr lang="ru-RU" dirty="0" smtClean="0"/>
              <a:t> </a:t>
            </a:r>
            <a:r>
              <a:rPr lang="ru-RU" dirty="0" err="1" smtClean="0"/>
              <a:t>консервативній</a:t>
            </a:r>
            <a:r>
              <a:rPr lang="ru-RU" dirty="0" smtClean="0"/>
              <a:t> </a:t>
            </a:r>
            <a:r>
              <a:rPr lang="ru-RU" dirty="0" err="1" smtClean="0"/>
              <a:t>структурі</a:t>
            </a:r>
            <a:r>
              <a:rPr lang="ru-RU" dirty="0" smtClean="0"/>
              <a:t> </a:t>
            </a:r>
            <a:r>
              <a:rPr lang="ru-RU" dirty="0" err="1" smtClean="0"/>
              <a:t>капіталу</a:t>
            </a:r>
            <a:r>
              <a:rPr lang="ru-RU" dirty="0" smtClean="0"/>
              <a:t>.</a:t>
            </a:r>
          </a:p>
          <a:p>
            <a:pPr marL="3175" indent="-3175"/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400" dirty="0" smtClean="0"/>
              <a:t>2. Альтернативні теорії структури капіталу</a:t>
            </a:r>
            <a:endParaRPr lang="ru-RU" sz="2400" dirty="0"/>
          </a:p>
        </p:txBody>
      </p:sp>
      <p:pic>
        <p:nvPicPr>
          <p:cNvPr id="31745" name="Picture 1" descr="C:\Documents and Settings\Дом\Рабочий стол\kapit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6792"/>
            <a:ext cx="8172400" cy="530120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32696"/>
          </a:xfrm>
        </p:spPr>
        <p:txBody>
          <a:bodyPr>
            <a:noAutofit/>
          </a:bodyPr>
          <a:lstStyle/>
          <a:p>
            <a:pPr algn="ctr"/>
            <a:r>
              <a:rPr lang="uk-UA" sz="2000" i="1" dirty="0" smtClean="0"/>
              <a:t>Теорія Г. </a:t>
            </a:r>
            <a:r>
              <a:rPr lang="uk-UA" sz="2000" i="1" dirty="0" err="1" smtClean="0"/>
              <a:t>Дональдсона</a:t>
            </a:r>
            <a:r>
              <a:rPr lang="uk-UA" sz="2000" i="1" dirty="0" smtClean="0"/>
              <a:t> про ієрархію фінансових джерел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7239000" cy="5472608"/>
          </a:xfrm>
        </p:spPr>
        <p:txBody>
          <a:bodyPr>
            <a:normAutofit fontScale="62500" lnSpcReduction="20000"/>
          </a:bodyPr>
          <a:lstStyle/>
          <a:p>
            <a:pPr marL="3175" indent="-3175">
              <a:buNone/>
            </a:pPr>
            <a:r>
              <a:rPr lang="ru-RU" dirty="0" err="1" smtClean="0"/>
              <a:t>Сутність</a:t>
            </a:r>
            <a:r>
              <a:rPr lang="ru-RU" dirty="0" smtClean="0"/>
              <a:t> </a:t>
            </a:r>
            <a:r>
              <a:rPr lang="ru-RU" dirty="0" err="1" smtClean="0"/>
              <a:t>теорії</a:t>
            </a:r>
            <a:r>
              <a:rPr lang="ru-RU" dirty="0" smtClean="0"/>
              <a:t> </a:t>
            </a:r>
            <a:r>
              <a:rPr lang="ru-RU" dirty="0" err="1" smtClean="0"/>
              <a:t>зводиться</a:t>
            </a:r>
            <a:r>
              <a:rPr lang="ru-RU" dirty="0" smtClean="0"/>
              <a:t> до такого.</a:t>
            </a:r>
          </a:p>
          <a:p>
            <a:pPr marL="3175" indent="-3175">
              <a:buFont typeface="+mj-lt"/>
              <a:buAutoNum type="arabicPeriod"/>
            </a:pPr>
            <a:r>
              <a:rPr lang="ru-RU" dirty="0" err="1" smtClean="0"/>
              <a:t>корпорація</a:t>
            </a:r>
            <a:r>
              <a:rPr lang="ru-RU" dirty="0" smtClean="0"/>
              <a:t> </a:t>
            </a:r>
            <a:r>
              <a:rPr lang="ru-RU" dirty="0" err="1" smtClean="0"/>
              <a:t>насамперед</a:t>
            </a:r>
            <a:r>
              <a:rPr lang="ru-RU" dirty="0" smtClean="0"/>
              <a:t> повинна </a:t>
            </a:r>
            <a:r>
              <a:rPr lang="ru-RU" dirty="0" err="1" smtClean="0"/>
              <a:t>визначати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використовувати</a:t>
            </a:r>
            <a:r>
              <a:rPr lang="ru-RU" dirty="0" smtClean="0"/>
              <a:t> </a:t>
            </a:r>
            <a:r>
              <a:rPr lang="ru-RU" dirty="0" err="1" smtClean="0"/>
              <a:t>внутрішні</a:t>
            </a:r>
            <a:r>
              <a:rPr lang="ru-RU" dirty="0" smtClean="0"/>
              <a:t> </a:t>
            </a:r>
            <a:r>
              <a:rPr lang="ru-RU" dirty="0" err="1" smtClean="0"/>
              <a:t>джерела</a:t>
            </a:r>
            <a:r>
              <a:rPr lang="ru-RU" dirty="0" smtClean="0"/>
              <a:t> </a:t>
            </a:r>
            <a:r>
              <a:rPr lang="ru-RU" dirty="0" err="1" smtClean="0"/>
              <a:t>фінансування</a:t>
            </a:r>
            <a:r>
              <a:rPr lang="ru-RU" dirty="0" smtClean="0"/>
              <a:t>: </a:t>
            </a:r>
            <a:r>
              <a:rPr lang="ru-RU" dirty="0" err="1" smtClean="0"/>
              <a:t>нерозподілений</a:t>
            </a:r>
            <a:r>
              <a:rPr lang="ru-RU" dirty="0" smtClean="0"/>
              <a:t> </a:t>
            </a:r>
            <a:r>
              <a:rPr lang="ru-RU" dirty="0" err="1" smtClean="0"/>
              <a:t>прибуток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амортизацію</a:t>
            </a:r>
            <a:r>
              <a:rPr lang="ru-RU" dirty="0" smtClean="0"/>
              <a:t>.</a:t>
            </a:r>
          </a:p>
          <a:p>
            <a:pPr marL="3175" indent="-3175">
              <a:buFont typeface="+mj-lt"/>
              <a:buAutoNum type="arabicPeriod"/>
            </a:pPr>
            <a:r>
              <a:rPr lang="ru-RU" dirty="0" err="1" smtClean="0"/>
              <a:t>визначаючи</a:t>
            </a:r>
            <a:r>
              <a:rPr lang="ru-RU" dirty="0" smtClean="0"/>
              <a:t> </a:t>
            </a:r>
            <a:r>
              <a:rPr lang="ru-RU" dirty="0" err="1" smtClean="0"/>
              <a:t>частку</a:t>
            </a:r>
            <a:r>
              <a:rPr lang="ru-RU" dirty="0" smtClean="0"/>
              <a:t> </a:t>
            </a:r>
            <a:r>
              <a:rPr lang="ru-RU" dirty="0" err="1" smtClean="0"/>
              <a:t>дивідендів</a:t>
            </a:r>
            <a:r>
              <a:rPr lang="ru-RU" dirty="0" smtClean="0"/>
              <a:t> у чистому </a:t>
            </a:r>
            <a:r>
              <a:rPr lang="ru-RU" dirty="0" err="1" smtClean="0"/>
              <a:t>прибутку</a:t>
            </a:r>
            <a:r>
              <a:rPr lang="ru-RU" dirty="0" smtClean="0"/>
              <a:t>, </a:t>
            </a:r>
            <a:r>
              <a:rPr lang="ru-RU" dirty="0" err="1" smtClean="0"/>
              <a:t>корпорація</a:t>
            </a:r>
            <a:r>
              <a:rPr lang="ru-RU" dirty="0" smtClean="0"/>
              <a:t> повинна </a:t>
            </a:r>
            <a:r>
              <a:rPr lang="ru-RU" dirty="0" err="1" smtClean="0"/>
              <a:t>виходити</a:t>
            </a:r>
            <a:r>
              <a:rPr lang="ru-RU" dirty="0" smtClean="0"/>
              <a:t> </a:t>
            </a:r>
            <a:r>
              <a:rPr lang="ru-RU" dirty="0" err="1" smtClean="0"/>
              <a:t>зі</a:t>
            </a:r>
            <a:r>
              <a:rPr lang="ru-RU" dirty="0" smtClean="0"/>
              <a:t> </a:t>
            </a:r>
            <a:r>
              <a:rPr lang="ru-RU" dirty="0" err="1" smtClean="0"/>
              <a:t>своїх</a:t>
            </a:r>
            <a:r>
              <a:rPr lang="ru-RU" dirty="0" smtClean="0"/>
              <a:t> </a:t>
            </a:r>
            <a:r>
              <a:rPr lang="ru-RU" dirty="0" err="1" smtClean="0"/>
              <a:t>інвестиційних</a:t>
            </a:r>
            <a:r>
              <a:rPr lang="ru-RU" dirty="0" smtClean="0"/>
              <a:t> </a:t>
            </a:r>
            <a:r>
              <a:rPr lang="ru-RU" dirty="0" err="1" smtClean="0"/>
              <a:t>планів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майбутніх</a:t>
            </a:r>
            <a:r>
              <a:rPr lang="ru-RU" dirty="0" smtClean="0"/>
              <a:t> </a:t>
            </a:r>
            <a:r>
              <a:rPr lang="ru-RU" dirty="0" err="1" smtClean="0"/>
              <a:t>грошових</a:t>
            </a:r>
            <a:r>
              <a:rPr lang="ru-RU" dirty="0" smtClean="0"/>
              <a:t> </a:t>
            </a:r>
            <a:r>
              <a:rPr lang="ru-RU" dirty="0" err="1" smtClean="0"/>
              <a:t>потоків</a:t>
            </a:r>
            <a:r>
              <a:rPr lang="ru-RU" dirty="0" smtClean="0"/>
              <a:t>. </a:t>
            </a:r>
            <a:r>
              <a:rPr lang="ru-RU" dirty="0" err="1" smtClean="0"/>
              <a:t>Пріоритет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час </a:t>
            </a:r>
            <a:r>
              <a:rPr lang="ru-RU" dirty="0" err="1" smtClean="0"/>
              <a:t>розподілу</a:t>
            </a:r>
            <a:r>
              <a:rPr lang="ru-RU" dirty="0" smtClean="0"/>
              <a:t> </a:t>
            </a:r>
            <a:r>
              <a:rPr lang="ru-RU" dirty="0" err="1" smtClean="0"/>
              <a:t>прибутку</a:t>
            </a:r>
            <a:r>
              <a:rPr lang="ru-RU" dirty="0" smtClean="0"/>
              <a:t> на </a:t>
            </a:r>
            <a:r>
              <a:rPr lang="ru-RU" dirty="0" err="1" smtClean="0"/>
              <a:t>частини</a:t>
            </a:r>
            <a:r>
              <a:rPr lang="ru-RU" dirty="0" smtClean="0"/>
              <a:t>, яка </a:t>
            </a:r>
            <a:r>
              <a:rPr lang="ru-RU" dirty="0" err="1" smtClean="0"/>
              <a:t>розподіляється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не </a:t>
            </a:r>
            <a:r>
              <a:rPr lang="ru-RU" dirty="0" err="1" smtClean="0"/>
              <a:t>розподіляється</a:t>
            </a:r>
            <a:r>
              <a:rPr lang="ru-RU" dirty="0" smtClean="0"/>
              <a:t>, </a:t>
            </a:r>
            <a:r>
              <a:rPr lang="ru-RU" dirty="0" err="1" smtClean="0"/>
              <a:t>має</a:t>
            </a:r>
            <a:r>
              <a:rPr lang="ru-RU" dirty="0" smtClean="0"/>
              <a:t> бути в </a:t>
            </a:r>
            <a:r>
              <a:rPr lang="ru-RU" dirty="0" err="1" smtClean="0"/>
              <a:t>нерозподіленого</a:t>
            </a:r>
            <a:r>
              <a:rPr lang="ru-RU" dirty="0" smtClean="0"/>
              <a:t> </a:t>
            </a:r>
            <a:r>
              <a:rPr lang="ru-RU" dirty="0" err="1" smtClean="0"/>
              <a:t>прибутку</a:t>
            </a:r>
            <a:r>
              <a:rPr lang="ru-RU" dirty="0" smtClean="0"/>
              <a:t>.</a:t>
            </a:r>
          </a:p>
          <a:p>
            <a:pPr marL="3175" indent="-3175">
              <a:buFont typeface="+mj-lt"/>
              <a:buAutoNum type="arabicPeriod"/>
            </a:pPr>
            <a:r>
              <a:rPr lang="ru-RU" dirty="0" err="1" smtClean="0"/>
              <a:t>дивідендна</a:t>
            </a:r>
            <a:r>
              <a:rPr lang="ru-RU" dirty="0" smtClean="0"/>
              <a:t> </a:t>
            </a:r>
            <a:r>
              <a:rPr lang="ru-RU" dirty="0" err="1" smtClean="0"/>
              <a:t>політика</a:t>
            </a:r>
            <a:r>
              <a:rPr lang="ru-RU" dirty="0" smtClean="0"/>
              <a:t> </a:t>
            </a:r>
            <a:r>
              <a:rPr lang="ru-RU" dirty="0" err="1" smtClean="0"/>
              <a:t>характеризується</a:t>
            </a:r>
            <a:r>
              <a:rPr lang="ru-RU" dirty="0" smtClean="0"/>
              <a:t> “</a:t>
            </a:r>
            <a:r>
              <a:rPr lang="ru-RU" dirty="0" err="1" smtClean="0"/>
              <a:t>жорсткістю</a:t>
            </a:r>
            <a:r>
              <a:rPr lang="ru-RU" dirty="0" smtClean="0"/>
              <a:t>”, особливо в </a:t>
            </a:r>
            <a:r>
              <a:rPr lang="ru-RU" dirty="0" err="1" smtClean="0"/>
              <a:t>короткостроковому</a:t>
            </a:r>
            <a:r>
              <a:rPr lang="ru-RU" dirty="0" smtClean="0"/>
              <a:t> </a:t>
            </a:r>
            <a:r>
              <a:rPr lang="ru-RU" dirty="0" err="1" smtClean="0"/>
              <a:t>періоді</a:t>
            </a:r>
            <a:r>
              <a:rPr lang="ru-RU" dirty="0" smtClean="0"/>
              <a:t>.</a:t>
            </a:r>
          </a:p>
          <a:p>
            <a:pPr marL="3175" indent="-3175">
              <a:buFont typeface="+mj-lt"/>
              <a:buAutoNum type="arabicPeriod"/>
            </a:pPr>
            <a:r>
              <a:rPr lang="ru-RU" dirty="0" err="1" smtClean="0"/>
              <a:t>корпорація</a:t>
            </a:r>
            <a:r>
              <a:rPr lang="ru-RU" dirty="0" smtClean="0"/>
              <a:t> </a:t>
            </a:r>
            <a:r>
              <a:rPr lang="ru-RU" dirty="0" err="1" smtClean="0"/>
              <a:t>залежно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реальних</a:t>
            </a:r>
            <a:r>
              <a:rPr lang="ru-RU" dirty="0" smtClean="0"/>
              <a:t> </a:t>
            </a:r>
            <a:r>
              <a:rPr lang="ru-RU" dirty="0" err="1" smtClean="0"/>
              <a:t>грошових</a:t>
            </a:r>
            <a:r>
              <a:rPr lang="ru-RU" dirty="0" smtClean="0"/>
              <a:t> </a:t>
            </a:r>
            <a:r>
              <a:rPr lang="ru-RU" dirty="0" err="1" smtClean="0"/>
              <a:t>потоків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можливостей</a:t>
            </a:r>
            <a:r>
              <a:rPr lang="ru-RU" dirty="0" smtClean="0"/>
              <a:t> для </a:t>
            </a:r>
            <a:r>
              <a:rPr lang="ru-RU" dirty="0" err="1" smtClean="0"/>
              <a:t>розширення</a:t>
            </a:r>
            <a:r>
              <a:rPr lang="ru-RU" dirty="0" smtClean="0"/>
              <a:t> </a:t>
            </a:r>
            <a:r>
              <a:rPr lang="ru-RU" dirty="0" err="1" smtClean="0"/>
              <a:t>інвестування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створювати</a:t>
            </a:r>
            <a:r>
              <a:rPr lang="ru-RU" dirty="0" smtClean="0"/>
              <a:t> </a:t>
            </a:r>
            <a:r>
              <a:rPr lang="ru-RU" dirty="0" err="1" smtClean="0"/>
              <a:t>додаткові</a:t>
            </a:r>
            <a:r>
              <a:rPr lang="ru-RU" dirty="0" smtClean="0"/>
              <a:t> </a:t>
            </a:r>
            <a:r>
              <a:rPr lang="ru-RU" dirty="0" err="1" smtClean="0"/>
              <a:t>внутрішні</a:t>
            </a:r>
            <a:r>
              <a:rPr lang="ru-RU" dirty="0" smtClean="0"/>
              <a:t> </a:t>
            </a:r>
            <a:r>
              <a:rPr lang="ru-RU" dirty="0" err="1" smtClean="0"/>
              <a:t>фонди</a:t>
            </a:r>
            <a:r>
              <a:rPr lang="ru-RU" dirty="0" smtClean="0"/>
              <a:t>.</a:t>
            </a:r>
          </a:p>
          <a:p>
            <a:pPr marL="3175" indent="-3175">
              <a:buFont typeface="+mj-lt"/>
              <a:buAutoNum type="arabicPeriod"/>
            </a:pPr>
            <a:r>
              <a:rPr lang="ru-RU" dirty="0" err="1" smtClean="0"/>
              <a:t>тільки</a:t>
            </a:r>
            <a:r>
              <a:rPr lang="ru-RU" dirty="0" smtClean="0"/>
              <a:t> в </a:t>
            </a:r>
            <a:r>
              <a:rPr lang="ru-RU" dirty="0" err="1" smtClean="0"/>
              <a:t>разі</a:t>
            </a:r>
            <a:r>
              <a:rPr lang="ru-RU" dirty="0" smtClean="0"/>
              <a:t> потреби, коли </a:t>
            </a:r>
            <a:r>
              <a:rPr lang="ru-RU" dirty="0" err="1" smtClean="0"/>
              <a:t>немає</a:t>
            </a:r>
            <a:r>
              <a:rPr lang="ru-RU" dirty="0" smtClean="0"/>
              <a:t> </a:t>
            </a:r>
            <a:r>
              <a:rPr lang="ru-RU" dirty="0" err="1" smtClean="0"/>
              <a:t>можливості</a:t>
            </a:r>
            <a:r>
              <a:rPr lang="ru-RU" dirty="0" smtClean="0"/>
              <a:t> </a:t>
            </a:r>
            <a:r>
              <a:rPr lang="ru-RU" dirty="0" err="1" smtClean="0"/>
              <a:t>фінансувати</a:t>
            </a:r>
            <a:r>
              <a:rPr lang="ru-RU" dirty="0" smtClean="0"/>
              <a:t> </a:t>
            </a:r>
            <a:r>
              <a:rPr lang="ru-RU" dirty="0" err="1" smtClean="0"/>
              <a:t>приріст</a:t>
            </a:r>
            <a:r>
              <a:rPr lang="ru-RU" dirty="0" smtClean="0"/>
              <a:t> </a:t>
            </a:r>
            <a:r>
              <a:rPr lang="ru-RU" dirty="0" err="1" smtClean="0"/>
              <a:t>капіталу</a:t>
            </a:r>
            <a:r>
              <a:rPr lang="ru-RU" dirty="0" smtClean="0"/>
              <a:t> </a:t>
            </a:r>
            <a:r>
              <a:rPr lang="ru-RU" dirty="0" err="1" smtClean="0"/>
              <a:t>внутрішніми</a:t>
            </a:r>
            <a:r>
              <a:rPr lang="ru-RU" dirty="0" smtClean="0"/>
              <a:t> </a:t>
            </a:r>
            <a:r>
              <a:rPr lang="ru-RU" dirty="0" err="1" smtClean="0"/>
              <a:t>джерелами</a:t>
            </a:r>
            <a:r>
              <a:rPr lang="ru-RU" dirty="0" smtClean="0"/>
              <a:t>, </a:t>
            </a:r>
            <a:r>
              <a:rPr lang="ru-RU" dirty="0" err="1" smtClean="0"/>
              <a:t>корпорація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звернутися</a:t>
            </a:r>
            <a:r>
              <a:rPr lang="ru-RU" dirty="0" smtClean="0"/>
              <a:t> до </a:t>
            </a:r>
            <a:r>
              <a:rPr lang="ru-RU" dirty="0" err="1" smtClean="0"/>
              <a:t>зовнішніх</a:t>
            </a:r>
            <a:r>
              <a:rPr lang="ru-RU" dirty="0" smtClean="0"/>
              <a:t>.</a:t>
            </a:r>
          </a:p>
          <a:p>
            <a:pPr marL="3175" indent="-3175">
              <a:buFont typeface="+mj-lt"/>
              <a:buAutoNum type="arabicPeriod"/>
            </a:pPr>
            <a:r>
              <a:rPr lang="ru-RU" dirty="0" smtClean="0"/>
              <a:t>у </a:t>
            </a:r>
            <a:r>
              <a:rPr lang="ru-RU" dirty="0" err="1" smtClean="0"/>
              <a:t>разі</a:t>
            </a:r>
            <a:r>
              <a:rPr lang="ru-RU" dirty="0" smtClean="0"/>
              <a:t> </a:t>
            </a:r>
            <a:r>
              <a:rPr lang="ru-RU" dirty="0" err="1" smtClean="0"/>
              <a:t>залучення</a:t>
            </a:r>
            <a:r>
              <a:rPr lang="ru-RU" dirty="0" smtClean="0"/>
              <a:t> </a:t>
            </a:r>
            <a:r>
              <a:rPr lang="ru-RU" dirty="0" err="1" smtClean="0"/>
              <a:t>зовнішніх</a:t>
            </a:r>
            <a:r>
              <a:rPr lang="ru-RU" dirty="0" smtClean="0"/>
              <a:t> </a:t>
            </a:r>
            <a:r>
              <a:rPr lang="ru-RU" dirty="0" err="1" smtClean="0"/>
              <a:t>джерел</a:t>
            </a:r>
            <a:r>
              <a:rPr lang="ru-RU" dirty="0" smtClean="0"/>
              <a:t> </a:t>
            </a:r>
            <a:r>
              <a:rPr lang="ru-RU" dirty="0" err="1" smtClean="0"/>
              <a:t>пропонується</a:t>
            </a:r>
            <a:r>
              <a:rPr lang="ru-RU" dirty="0" smtClean="0"/>
              <a:t> </a:t>
            </a:r>
            <a:r>
              <a:rPr lang="ru-RU" dirty="0" err="1" smtClean="0"/>
              <a:t>така</a:t>
            </a:r>
            <a:r>
              <a:rPr lang="ru-RU" dirty="0" smtClean="0"/>
              <a:t> </a:t>
            </a:r>
            <a:r>
              <a:rPr lang="ru-RU" dirty="0" err="1" smtClean="0"/>
              <a:t>послідовність</a:t>
            </a:r>
            <a:r>
              <a:rPr lang="ru-RU" dirty="0" smtClean="0"/>
              <a:t>: </a:t>
            </a:r>
            <a:r>
              <a:rPr lang="ru-RU" dirty="0" err="1" smtClean="0"/>
              <a:t>банківські</a:t>
            </a:r>
            <a:r>
              <a:rPr lang="ru-RU" dirty="0" smtClean="0"/>
              <a:t> </a:t>
            </a:r>
            <a:r>
              <a:rPr lang="ru-RU" dirty="0" err="1" smtClean="0"/>
              <a:t>позички</a:t>
            </a:r>
            <a:r>
              <a:rPr lang="ru-RU" dirty="0" smtClean="0"/>
              <a:t>, </a:t>
            </a:r>
            <a:r>
              <a:rPr lang="ru-RU" dirty="0" err="1" smtClean="0"/>
              <a:t>випуск</a:t>
            </a:r>
            <a:r>
              <a:rPr lang="ru-RU" dirty="0" smtClean="0"/>
              <a:t> </a:t>
            </a:r>
            <a:r>
              <a:rPr lang="ru-RU" dirty="0" err="1" smtClean="0"/>
              <a:t>боргових</a:t>
            </a:r>
            <a:r>
              <a:rPr lang="ru-RU" dirty="0" smtClean="0"/>
              <a:t> </a:t>
            </a:r>
            <a:r>
              <a:rPr lang="ru-RU" dirty="0" err="1" smtClean="0"/>
              <a:t>інструментів</a:t>
            </a:r>
            <a:r>
              <a:rPr lang="ru-RU" dirty="0" smtClean="0"/>
              <a:t>,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тільки</a:t>
            </a:r>
            <a:r>
              <a:rPr lang="ru-RU" dirty="0" smtClean="0"/>
              <a:t> в </a:t>
            </a:r>
            <a:r>
              <a:rPr lang="ru-RU" dirty="0" err="1" smtClean="0"/>
              <a:t>останню</a:t>
            </a:r>
            <a:r>
              <a:rPr lang="ru-RU" dirty="0" smtClean="0"/>
              <a:t> </a:t>
            </a:r>
            <a:r>
              <a:rPr lang="ru-RU" dirty="0" err="1" smtClean="0"/>
              <a:t>чергу</a:t>
            </a:r>
            <a:r>
              <a:rPr lang="ru-RU" dirty="0" smtClean="0"/>
              <a:t> — </a:t>
            </a:r>
            <a:r>
              <a:rPr lang="ru-RU" dirty="0" err="1" smtClean="0"/>
              <a:t>випуск</a:t>
            </a:r>
            <a:r>
              <a:rPr lang="ru-RU" dirty="0" smtClean="0"/>
              <a:t> </a:t>
            </a:r>
            <a:r>
              <a:rPr lang="ru-RU" dirty="0" err="1" smtClean="0"/>
              <a:t>акцій</a:t>
            </a:r>
            <a:r>
              <a:rPr lang="ru-RU" dirty="0" smtClean="0"/>
              <a:t>.</a:t>
            </a:r>
          </a:p>
          <a:p>
            <a:pPr marL="3175" indent="-3175">
              <a:buFont typeface="+mj-lt"/>
              <a:buAutoNum type="arabicPeriod"/>
            </a:pPr>
            <a:r>
              <a:rPr lang="ru-RU" dirty="0" err="1" smtClean="0"/>
              <a:t>обережне</a:t>
            </a:r>
            <a:r>
              <a:rPr lang="ru-RU" dirty="0" smtClean="0"/>
              <a:t> </a:t>
            </a:r>
            <a:r>
              <a:rPr lang="ru-RU" dirty="0" err="1" smtClean="0"/>
              <a:t>ставлення</a:t>
            </a:r>
            <a:r>
              <a:rPr lang="ru-RU" dirty="0" smtClean="0"/>
              <a:t> до </a:t>
            </a:r>
            <a:r>
              <a:rPr lang="ru-RU" dirty="0" err="1" smtClean="0"/>
              <a:t>випуску</a:t>
            </a:r>
            <a:r>
              <a:rPr lang="ru-RU" dirty="0" smtClean="0"/>
              <a:t> </a:t>
            </a:r>
            <a:r>
              <a:rPr lang="ru-RU" dirty="0" err="1" smtClean="0"/>
              <a:t>акцій</a:t>
            </a:r>
            <a:r>
              <a:rPr lang="ru-RU" dirty="0" smtClean="0"/>
              <a:t> </a:t>
            </a:r>
            <a:r>
              <a:rPr lang="ru-RU" dirty="0" err="1" smtClean="0"/>
              <a:t>пояснюється</a:t>
            </a:r>
            <a:r>
              <a:rPr lang="ru-RU" dirty="0" smtClean="0"/>
              <a:t> низкою причин: </a:t>
            </a:r>
            <a:r>
              <a:rPr lang="ru-RU" dirty="0" err="1" smtClean="0"/>
              <a:t>невдоволенням</a:t>
            </a:r>
            <a:r>
              <a:rPr lang="ru-RU" dirty="0" smtClean="0"/>
              <a:t> </a:t>
            </a:r>
            <a:r>
              <a:rPr lang="ru-RU" dirty="0" err="1" smtClean="0"/>
              <a:t>акціонерів</a:t>
            </a:r>
            <a:r>
              <a:rPr lang="ru-RU" dirty="0" smtClean="0"/>
              <a:t>, </a:t>
            </a:r>
            <a:r>
              <a:rPr lang="ru-RU" dirty="0" err="1" smtClean="0"/>
              <a:t>оскільки</a:t>
            </a:r>
            <a:r>
              <a:rPr lang="ru-RU" dirty="0" smtClean="0"/>
              <a:t> </a:t>
            </a:r>
            <a:r>
              <a:rPr lang="ru-RU" dirty="0" err="1" smtClean="0"/>
              <a:t>ціна</a:t>
            </a:r>
            <a:r>
              <a:rPr lang="ru-RU" dirty="0" smtClean="0"/>
              <a:t> </a:t>
            </a:r>
            <a:r>
              <a:rPr lang="ru-RU" dirty="0" err="1" smtClean="0"/>
              <a:t>акцій</a:t>
            </a:r>
            <a:r>
              <a:rPr lang="ru-RU" dirty="0" smtClean="0"/>
              <a:t> в </a:t>
            </a:r>
            <a:r>
              <a:rPr lang="ru-RU" dirty="0" err="1" smtClean="0"/>
              <a:t>обігу</a:t>
            </a:r>
            <a:r>
              <a:rPr lang="ru-RU" dirty="0" smtClean="0"/>
              <a:t> </a:t>
            </a:r>
            <a:r>
              <a:rPr lang="ru-RU" dirty="0" err="1" smtClean="0"/>
              <a:t>звичайно</a:t>
            </a:r>
            <a:r>
              <a:rPr lang="ru-RU" dirty="0" smtClean="0"/>
              <a:t> </a:t>
            </a:r>
            <a:r>
              <a:rPr lang="ru-RU" dirty="0" err="1" smtClean="0"/>
              <a:t>знижується</a:t>
            </a:r>
            <a:r>
              <a:rPr lang="ru-RU" dirty="0" smtClean="0"/>
              <a:t>, </a:t>
            </a:r>
            <a:r>
              <a:rPr lang="ru-RU" dirty="0" err="1" smtClean="0"/>
              <a:t>побоюванням</a:t>
            </a:r>
            <a:r>
              <a:rPr lang="ru-RU" dirty="0" smtClean="0"/>
              <a:t> </a:t>
            </a:r>
            <a:r>
              <a:rPr lang="ru-RU" dirty="0" err="1" smtClean="0"/>
              <a:t>появи</a:t>
            </a:r>
            <a:r>
              <a:rPr lang="ru-RU" dirty="0" smtClean="0"/>
              <a:t> “</a:t>
            </a:r>
            <a:r>
              <a:rPr lang="ru-RU" dirty="0" err="1" smtClean="0"/>
              <a:t>агресивних</a:t>
            </a:r>
            <a:r>
              <a:rPr lang="ru-RU" dirty="0" smtClean="0"/>
              <a:t>” </a:t>
            </a:r>
            <a:r>
              <a:rPr lang="ru-RU" dirty="0" err="1" smtClean="0"/>
              <a:t>нових</a:t>
            </a:r>
            <a:r>
              <a:rPr lang="ru-RU" dirty="0" smtClean="0"/>
              <a:t> </a:t>
            </a:r>
            <a:r>
              <a:rPr lang="ru-RU" dirty="0" err="1" smtClean="0"/>
              <a:t>акціонерів</a:t>
            </a:r>
            <a:r>
              <a:rPr lang="ru-RU" dirty="0" smtClean="0"/>
              <a:t>, </a:t>
            </a:r>
            <a:r>
              <a:rPr lang="ru-RU" dirty="0" err="1" smtClean="0"/>
              <a:t>крім</a:t>
            </a:r>
            <a:r>
              <a:rPr lang="ru-RU" dirty="0" smtClean="0"/>
              <a:t> того, </a:t>
            </a:r>
            <a:r>
              <a:rPr lang="ru-RU" dirty="0" err="1" smtClean="0"/>
              <a:t>витрати</a:t>
            </a:r>
            <a:r>
              <a:rPr lang="ru-RU" dirty="0" smtClean="0"/>
              <a:t>, </a:t>
            </a:r>
            <a:r>
              <a:rPr lang="ru-RU" dirty="0" err="1" smtClean="0"/>
              <a:t>пов’язані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розміщенням</a:t>
            </a:r>
            <a:r>
              <a:rPr lang="ru-RU" dirty="0" smtClean="0"/>
              <a:t> </a:t>
            </a:r>
            <a:r>
              <a:rPr lang="ru-RU" dirty="0" err="1" smtClean="0"/>
              <a:t>акцій</a:t>
            </a:r>
            <a:r>
              <a:rPr lang="ru-RU" dirty="0" smtClean="0"/>
              <a:t>, </a:t>
            </a:r>
            <a:r>
              <a:rPr lang="ru-RU" dirty="0" err="1" smtClean="0"/>
              <a:t>звичайно</a:t>
            </a:r>
            <a:r>
              <a:rPr lang="ru-RU" dirty="0" smtClean="0"/>
              <a:t> </a:t>
            </a:r>
            <a:r>
              <a:rPr lang="ru-RU" dirty="0" err="1" smtClean="0"/>
              <a:t>вищі</a:t>
            </a:r>
            <a:r>
              <a:rPr lang="ru-RU" dirty="0" smtClean="0"/>
              <a:t>, </a:t>
            </a:r>
            <a:r>
              <a:rPr lang="ru-RU" dirty="0" err="1" smtClean="0"/>
              <a:t>ніж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розміщенням</a:t>
            </a:r>
            <a:r>
              <a:rPr lang="ru-RU" dirty="0" smtClean="0"/>
              <a:t> </a:t>
            </a:r>
            <a:r>
              <a:rPr lang="ru-RU" dirty="0" err="1" smtClean="0"/>
              <a:t>облігацій</a:t>
            </a:r>
            <a:r>
              <a:rPr lang="ru-RU" dirty="0" smtClean="0"/>
              <a:t>.</a:t>
            </a:r>
          </a:p>
          <a:p>
            <a:pPr marL="3175" indent="-3175">
              <a:buNone/>
            </a:pP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444664"/>
          </a:xfrm>
        </p:spPr>
        <p:txBody>
          <a:bodyPr>
            <a:normAutofit/>
          </a:bodyPr>
          <a:lstStyle/>
          <a:p>
            <a:pPr algn="ctr"/>
            <a:r>
              <a:rPr lang="uk-UA" sz="2000" i="1" dirty="0" smtClean="0"/>
              <a:t>Теорія асиметричної інформації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7239000" cy="5547016"/>
          </a:xfrm>
        </p:spPr>
        <p:txBody>
          <a:bodyPr>
            <a:noAutofit/>
          </a:bodyPr>
          <a:lstStyle/>
          <a:p>
            <a:pPr marL="7938" indent="-7938" algn="just">
              <a:buNone/>
            </a:pPr>
            <a:r>
              <a:rPr lang="ru-RU" sz="1600" dirty="0" err="1" smtClean="0"/>
              <a:t>Сутність</a:t>
            </a:r>
            <a:r>
              <a:rPr lang="ru-RU" sz="1600" dirty="0" smtClean="0"/>
              <a:t> </a:t>
            </a:r>
            <a:r>
              <a:rPr lang="ru-RU" sz="1600" dirty="0" err="1" smtClean="0"/>
              <a:t>теорії</a:t>
            </a:r>
            <a:r>
              <a:rPr lang="ru-RU" sz="1600" dirty="0" smtClean="0"/>
              <a:t> </a:t>
            </a:r>
            <a:r>
              <a:rPr lang="ru-RU" sz="1600" dirty="0" err="1" smtClean="0"/>
              <a:t>асиметричної</a:t>
            </a:r>
            <a:r>
              <a:rPr lang="ru-RU" sz="1600" dirty="0" smtClean="0"/>
              <a:t> </a:t>
            </a:r>
            <a:r>
              <a:rPr lang="ru-RU" sz="1600" dirty="0" err="1" smtClean="0"/>
              <a:t>інформації</a:t>
            </a:r>
            <a:r>
              <a:rPr lang="ru-RU" sz="1600" dirty="0" smtClean="0"/>
              <a:t> </a:t>
            </a:r>
            <a:r>
              <a:rPr lang="ru-RU" sz="1600" dirty="0" err="1" smtClean="0"/>
              <a:t>полягає</a:t>
            </a:r>
            <a:r>
              <a:rPr lang="ru-RU" sz="1600" dirty="0" smtClean="0"/>
              <a:t> в тому, </a:t>
            </a:r>
            <a:r>
              <a:rPr lang="ru-RU" sz="1600" dirty="0" err="1" smtClean="0"/>
              <a:t>що</a:t>
            </a:r>
            <a:r>
              <a:rPr lang="ru-RU" sz="1600" dirty="0" smtClean="0"/>
              <a:t> </a:t>
            </a:r>
            <a:r>
              <a:rPr lang="ru-RU" sz="1600" dirty="0" err="1" smtClean="0"/>
              <a:t>обсяг</a:t>
            </a:r>
            <a:r>
              <a:rPr lang="ru-RU" sz="1600" dirty="0" smtClean="0"/>
              <a:t>, </a:t>
            </a:r>
            <a:r>
              <a:rPr lang="ru-RU" sz="1600" dirty="0" err="1" smtClean="0"/>
              <a:t>повнота</a:t>
            </a:r>
            <a:r>
              <a:rPr lang="ru-RU" sz="1600" dirty="0" smtClean="0"/>
              <a:t>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якість</a:t>
            </a:r>
            <a:r>
              <a:rPr lang="ru-RU" sz="1600" dirty="0" smtClean="0"/>
              <a:t> </a:t>
            </a:r>
            <a:r>
              <a:rPr lang="ru-RU" sz="1600" dirty="0" err="1" smtClean="0"/>
              <a:t>інформації</a:t>
            </a:r>
            <a:r>
              <a:rPr lang="ru-RU" sz="1600" dirty="0" smtClean="0"/>
              <a:t> про </a:t>
            </a:r>
            <a:r>
              <a:rPr lang="ru-RU" sz="1600" dirty="0" err="1" smtClean="0"/>
              <a:t>фінансовий</a:t>
            </a:r>
            <a:r>
              <a:rPr lang="ru-RU" sz="1600" dirty="0" smtClean="0"/>
              <a:t> стан </a:t>
            </a:r>
            <a:r>
              <a:rPr lang="ru-RU" sz="1600" dirty="0" err="1" smtClean="0"/>
              <a:t>корпорації</a:t>
            </a:r>
            <a:r>
              <a:rPr lang="ru-RU" sz="1600" dirty="0" smtClean="0"/>
              <a:t> в </a:t>
            </a:r>
            <a:r>
              <a:rPr lang="ru-RU" sz="1600" dirty="0" err="1" smtClean="0"/>
              <a:t>її</a:t>
            </a:r>
            <a:r>
              <a:rPr lang="ru-RU" sz="1600" dirty="0" smtClean="0"/>
              <a:t> </a:t>
            </a:r>
            <a:r>
              <a:rPr lang="ru-RU" sz="1600" dirty="0" err="1" smtClean="0"/>
              <a:t>менеджерів</a:t>
            </a:r>
            <a:r>
              <a:rPr lang="ru-RU" sz="1600" dirty="0" smtClean="0"/>
              <a:t> </a:t>
            </a:r>
            <a:r>
              <a:rPr lang="ru-RU" sz="1600" dirty="0" err="1" smtClean="0"/>
              <a:t>може</a:t>
            </a:r>
            <a:r>
              <a:rPr lang="ru-RU" sz="1600" dirty="0" smtClean="0"/>
              <a:t> </a:t>
            </a:r>
            <a:r>
              <a:rPr lang="ru-RU" sz="1600" dirty="0" err="1" smtClean="0"/>
              <a:t>істотно</a:t>
            </a:r>
            <a:r>
              <a:rPr lang="ru-RU" sz="1600" dirty="0" smtClean="0"/>
              <a:t> </a:t>
            </a:r>
            <a:r>
              <a:rPr lang="ru-RU" sz="1600" dirty="0" err="1" smtClean="0"/>
              <a:t>відрізнятися</a:t>
            </a:r>
            <a:r>
              <a:rPr lang="ru-RU" sz="1600" dirty="0" smtClean="0"/>
              <a:t> </a:t>
            </a:r>
            <a:r>
              <a:rPr lang="ru-RU" sz="1600" dirty="0" err="1" smtClean="0"/>
              <a:t>від</a:t>
            </a:r>
            <a:r>
              <a:rPr lang="ru-RU" sz="1600" dirty="0" smtClean="0"/>
              <a:t> </a:t>
            </a:r>
            <a:r>
              <a:rPr lang="ru-RU" sz="1600" dirty="0" err="1" smtClean="0"/>
              <a:t>інформації</a:t>
            </a:r>
            <a:r>
              <a:rPr lang="ru-RU" sz="1600" dirty="0" smtClean="0"/>
              <a:t>, яку </a:t>
            </a:r>
            <a:r>
              <a:rPr lang="ru-RU" sz="1600" dirty="0" err="1" smtClean="0"/>
              <a:t>одержують</a:t>
            </a:r>
            <a:r>
              <a:rPr lang="ru-RU" sz="1600" dirty="0" smtClean="0"/>
              <a:t> </a:t>
            </a:r>
            <a:r>
              <a:rPr lang="ru-RU" sz="1600" dirty="0" err="1" smtClean="0"/>
              <a:t>її</a:t>
            </a:r>
            <a:r>
              <a:rPr lang="ru-RU" sz="1600" dirty="0" smtClean="0"/>
              <a:t> </a:t>
            </a:r>
            <a:r>
              <a:rPr lang="ru-RU" sz="1600" dirty="0" err="1" smtClean="0"/>
              <a:t>інвестори</a:t>
            </a:r>
            <a:r>
              <a:rPr lang="ru-RU" sz="1600" dirty="0" smtClean="0"/>
              <a:t>. </a:t>
            </a:r>
            <a:r>
              <a:rPr lang="ru-RU" sz="1600" dirty="0" err="1" smtClean="0"/>
              <a:t>Цим</a:t>
            </a:r>
            <a:r>
              <a:rPr lang="ru-RU" sz="1600" dirty="0" smtClean="0"/>
              <a:t> </a:t>
            </a:r>
            <a:r>
              <a:rPr lang="ru-RU" sz="1600" dirty="0" err="1" smtClean="0"/>
              <a:t>пояснюється</a:t>
            </a:r>
            <a:r>
              <a:rPr lang="ru-RU" sz="1600" dirty="0" smtClean="0"/>
              <a:t> той факт, </a:t>
            </a:r>
            <a:r>
              <a:rPr lang="ru-RU" sz="1600" dirty="0" err="1" smtClean="0"/>
              <a:t>що</a:t>
            </a:r>
            <a:r>
              <a:rPr lang="ru-RU" sz="1600" dirty="0" smtClean="0"/>
              <a:t> </a:t>
            </a:r>
            <a:r>
              <a:rPr lang="ru-RU" sz="1600" dirty="0" err="1" smtClean="0"/>
              <a:t>сучасний</a:t>
            </a:r>
            <a:r>
              <a:rPr lang="ru-RU" sz="1600" dirty="0" smtClean="0"/>
              <a:t> </a:t>
            </a:r>
            <a:r>
              <a:rPr lang="ru-RU" sz="1600" dirty="0" err="1" smtClean="0"/>
              <a:t>фінансовий</a:t>
            </a:r>
            <a:r>
              <a:rPr lang="ru-RU" sz="1600" dirty="0" smtClean="0"/>
              <a:t> менеджер повинен </a:t>
            </a:r>
            <a:r>
              <a:rPr lang="ru-RU" sz="1600" dirty="0" err="1" smtClean="0"/>
              <a:t>вміти</a:t>
            </a:r>
            <a:r>
              <a:rPr lang="ru-RU" sz="1600" dirty="0" smtClean="0"/>
              <a:t> </a:t>
            </a:r>
            <a:r>
              <a:rPr lang="ru-RU" sz="1600" dirty="0" err="1" smtClean="0"/>
              <a:t>працювати</a:t>
            </a:r>
            <a:r>
              <a:rPr lang="ru-RU" sz="1600" dirty="0" smtClean="0"/>
              <a:t> “на </a:t>
            </a:r>
            <a:r>
              <a:rPr lang="ru-RU" sz="1600" dirty="0" err="1" smtClean="0"/>
              <a:t>публіку</a:t>
            </a:r>
            <a:r>
              <a:rPr lang="ru-RU" sz="1600" dirty="0" smtClean="0"/>
              <a:t>”. </a:t>
            </a:r>
          </a:p>
          <a:p>
            <a:pPr marL="7938" indent="-7938" algn="just">
              <a:buNone/>
            </a:pPr>
            <a:endParaRPr lang="uk-UA" sz="1600" dirty="0" smtClean="0"/>
          </a:p>
          <a:p>
            <a:pPr marL="7938" indent="-7938" algn="just">
              <a:buNone/>
            </a:pPr>
            <a:endParaRPr lang="uk-UA" sz="1600" dirty="0" smtClean="0"/>
          </a:p>
          <a:p>
            <a:pPr marL="7938" indent="-7938" algn="just">
              <a:buNone/>
            </a:pPr>
            <a:endParaRPr lang="uk-UA" sz="1600" dirty="0" smtClean="0"/>
          </a:p>
          <a:p>
            <a:pPr marL="7938" indent="-7938" algn="just">
              <a:buNone/>
            </a:pPr>
            <a:endParaRPr lang="uk-UA" sz="1600" dirty="0" smtClean="0"/>
          </a:p>
          <a:p>
            <a:pPr marL="7938" indent="-7938" algn="just">
              <a:buNone/>
            </a:pPr>
            <a:endParaRPr lang="uk-UA" sz="1600" dirty="0" smtClean="0"/>
          </a:p>
          <a:p>
            <a:pPr marL="7938" indent="-7938" algn="just">
              <a:buNone/>
            </a:pPr>
            <a:endParaRPr lang="uk-UA" sz="1600" dirty="0" smtClean="0"/>
          </a:p>
          <a:p>
            <a:pPr marL="7938" indent="-7938" algn="just">
              <a:buNone/>
            </a:pPr>
            <a:endParaRPr lang="ru-RU" sz="1600" dirty="0" smtClean="0"/>
          </a:p>
          <a:p>
            <a:pPr marL="7938" indent="-7938" algn="just">
              <a:buNone/>
            </a:pPr>
            <a:r>
              <a:rPr lang="ru-RU" sz="1400" dirty="0" err="1" smtClean="0"/>
              <a:t>Американські</a:t>
            </a:r>
            <a:r>
              <a:rPr lang="ru-RU" sz="1400" dirty="0" smtClean="0"/>
              <a:t> </a:t>
            </a:r>
            <a:r>
              <a:rPr lang="ru-RU" sz="1400" dirty="0" err="1" smtClean="0"/>
              <a:t>економісти</a:t>
            </a:r>
            <a:r>
              <a:rPr lang="ru-RU" sz="1400" dirty="0" smtClean="0"/>
              <a:t> </a:t>
            </a:r>
            <a:r>
              <a:rPr lang="ru-RU" sz="1400" dirty="0" err="1" smtClean="0"/>
              <a:t>зазначають</a:t>
            </a:r>
            <a:r>
              <a:rPr lang="ru-RU" sz="1400" dirty="0" smtClean="0"/>
              <a:t>, </a:t>
            </a:r>
            <a:r>
              <a:rPr lang="ru-RU" sz="1400" dirty="0" err="1" smtClean="0"/>
              <a:t>що</a:t>
            </a:r>
            <a:r>
              <a:rPr lang="ru-RU" sz="1400" dirty="0" smtClean="0"/>
              <a:t>, коли </a:t>
            </a:r>
            <a:r>
              <a:rPr lang="ru-RU" sz="1400" dirty="0" err="1" smtClean="0"/>
              <a:t>компанія</a:t>
            </a:r>
            <a:r>
              <a:rPr lang="ru-RU" sz="1400" dirty="0" smtClean="0"/>
              <a:t> </a:t>
            </a:r>
            <a:r>
              <a:rPr lang="ru-RU" sz="1400" dirty="0" err="1" smtClean="0"/>
              <a:t>здійснює</a:t>
            </a:r>
            <a:r>
              <a:rPr lang="ru-RU" sz="1400" dirty="0" smtClean="0"/>
              <a:t> </a:t>
            </a:r>
            <a:r>
              <a:rPr lang="ru-RU" sz="1400" dirty="0" err="1" smtClean="0"/>
              <a:t>випуск</a:t>
            </a:r>
            <a:r>
              <a:rPr lang="ru-RU" sz="1400" dirty="0" smtClean="0"/>
              <a:t> </a:t>
            </a:r>
            <a:r>
              <a:rPr lang="ru-RU" sz="1400" dirty="0" err="1" smtClean="0"/>
              <a:t>акцій</a:t>
            </a:r>
            <a:r>
              <a:rPr lang="ru-RU" sz="1400" dirty="0" smtClean="0"/>
              <a:t> </a:t>
            </a:r>
            <a:r>
              <a:rPr lang="ru-RU" sz="1400" dirty="0" err="1" smtClean="0"/>
              <a:t>або</a:t>
            </a:r>
            <a:r>
              <a:rPr lang="ru-RU" sz="1400" dirty="0" smtClean="0"/>
              <a:t> </a:t>
            </a:r>
            <a:r>
              <a:rPr lang="ru-RU" sz="1400" dirty="0" err="1" smtClean="0"/>
              <a:t>розширює</a:t>
            </a:r>
            <a:r>
              <a:rPr lang="ru-RU" sz="1400" dirty="0" smtClean="0"/>
              <a:t> </a:t>
            </a:r>
            <a:r>
              <a:rPr lang="ru-RU" sz="1400" dirty="0" err="1" smtClean="0"/>
              <a:t>інвестиції</a:t>
            </a:r>
            <a:r>
              <a:rPr lang="ru-RU" sz="1400" dirty="0" smtClean="0"/>
              <a:t> </a:t>
            </a:r>
            <a:r>
              <a:rPr lang="ru-RU" sz="1400" dirty="0" err="1" smtClean="0"/>
              <a:t>й</a:t>
            </a:r>
            <a:r>
              <a:rPr lang="ru-RU" sz="1400" dirty="0" smtClean="0"/>
              <a:t> </a:t>
            </a:r>
            <a:r>
              <a:rPr lang="ru-RU" sz="1400" dirty="0" err="1" smtClean="0"/>
              <a:t>підвищує</a:t>
            </a:r>
            <a:r>
              <a:rPr lang="ru-RU" sz="1400" dirty="0" smtClean="0"/>
              <a:t> </a:t>
            </a:r>
            <a:r>
              <a:rPr lang="ru-RU" sz="1400" dirty="0" err="1" smtClean="0"/>
              <a:t>дивіденди</a:t>
            </a:r>
            <a:r>
              <a:rPr lang="ru-RU" sz="1400" dirty="0" smtClean="0"/>
              <a:t>, </a:t>
            </a:r>
            <a:r>
              <a:rPr lang="ru-RU" sz="1400" dirty="0" err="1" smtClean="0"/>
              <a:t>ціна</a:t>
            </a:r>
            <a:r>
              <a:rPr lang="ru-RU" sz="1400" dirty="0" smtClean="0"/>
              <a:t> </a:t>
            </a:r>
            <a:r>
              <a:rPr lang="ru-RU" sz="1400" dirty="0" err="1" smtClean="0"/>
              <a:t>її</a:t>
            </a:r>
            <a:r>
              <a:rPr lang="ru-RU" sz="1400" dirty="0" smtClean="0"/>
              <a:t> </a:t>
            </a:r>
            <a:r>
              <a:rPr lang="ru-RU" sz="1400" dirty="0" err="1" smtClean="0"/>
              <a:t>акцій</a:t>
            </a:r>
            <a:r>
              <a:rPr lang="ru-RU" sz="1400" dirty="0" smtClean="0"/>
              <a:t> на </a:t>
            </a:r>
            <a:r>
              <a:rPr lang="ru-RU" sz="1400" dirty="0" err="1" smtClean="0"/>
              <a:t>фінансовому</a:t>
            </a:r>
            <a:r>
              <a:rPr lang="ru-RU" sz="1400" dirty="0" smtClean="0"/>
              <a:t> ринку </a:t>
            </a:r>
            <a:r>
              <a:rPr lang="ru-RU" sz="1400" dirty="0" err="1" smtClean="0"/>
              <a:t>зростає</a:t>
            </a:r>
            <a:r>
              <a:rPr lang="ru-RU" sz="1400" dirty="0" smtClean="0"/>
              <a:t>. З </a:t>
            </a:r>
            <a:r>
              <a:rPr lang="ru-RU" sz="1400" dirty="0" err="1" smtClean="0"/>
              <a:t>іншого</a:t>
            </a:r>
            <a:r>
              <a:rPr lang="ru-RU" sz="1400" dirty="0" smtClean="0"/>
              <a:t> боку, коли </a:t>
            </a:r>
            <a:r>
              <a:rPr lang="ru-RU" sz="1400" dirty="0" err="1" smtClean="0"/>
              <a:t>дивіденди</a:t>
            </a:r>
            <a:r>
              <a:rPr lang="ru-RU" sz="1400" dirty="0" smtClean="0"/>
              <a:t> </a:t>
            </a:r>
            <a:r>
              <a:rPr lang="ru-RU" sz="1400" dirty="0" err="1" smtClean="0"/>
              <a:t>знижуються</a:t>
            </a:r>
            <a:r>
              <a:rPr lang="ru-RU" sz="1400" dirty="0" smtClean="0"/>
              <a:t> </a:t>
            </a:r>
            <a:r>
              <a:rPr lang="ru-RU" sz="1400" dirty="0" err="1" smtClean="0"/>
              <a:t>або</a:t>
            </a:r>
            <a:r>
              <a:rPr lang="ru-RU" sz="1400" dirty="0" smtClean="0"/>
              <a:t> </a:t>
            </a:r>
            <a:r>
              <a:rPr lang="ru-RU" sz="1400" dirty="0" err="1" smtClean="0"/>
              <a:t>інвестиції</a:t>
            </a:r>
            <a:r>
              <a:rPr lang="ru-RU" sz="1400" dirty="0" smtClean="0"/>
              <a:t> </a:t>
            </a:r>
            <a:r>
              <a:rPr lang="ru-RU" sz="1400" dirty="0" err="1" smtClean="0"/>
              <a:t>скорочуються</a:t>
            </a:r>
            <a:r>
              <a:rPr lang="ru-RU" sz="1400" dirty="0" smtClean="0"/>
              <a:t>, а </a:t>
            </a:r>
            <a:r>
              <a:rPr lang="ru-RU" sz="1400" dirty="0" err="1" smtClean="0"/>
              <a:t>корпорація</a:t>
            </a:r>
            <a:r>
              <a:rPr lang="ru-RU" sz="1400" dirty="0" smtClean="0"/>
              <a:t> </a:t>
            </a:r>
            <a:r>
              <a:rPr lang="ru-RU" sz="1400" dirty="0" err="1" smtClean="0"/>
              <a:t>залучає</a:t>
            </a:r>
            <a:r>
              <a:rPr lang="ru-RU" sz="1400" dirty="0" smtClean="0"/>
              <a:t> </a:t>
            </a:r>
            <a:r>
              <a:rPr lang="ru-RU" sz="1400" dirty="0" err="1" smtClean="0"/>
              <a:t>додатково</a:t>
            </a:r>
            <a:r>
              <a:rPr lang="ru-RU" sz="1400" dirty="0" smtClean="0"/>
              <a:t> </a:t>
            </a:r>
            <a:r>
              <a:rPr lang="ru-RU" sz="1400" dirty="0" err="1" smtClean="0"/>
              <a:t>нові</a:t>
            </a:r>
            <a:r>
              <a:rPr lang="ru-RU" sz="1400" dirty="0" smtClean="0"/>
              <a:t> </a:t>
            </a:r>
            <a:r>
              <a:rPr lang="ru-RU" sz="1400" dirty="0" err="1" smtClean="0"/>
              <a:t>зовнішні</a:t>
            </a:r>
            <a:r>
              <a:rPr lang="ru-RU" sz="1400" dirty="0" smtClean="0"/>
              <a:t> </a:t>
            </a:r>
            <a:r>
              <a:rPr lang="ru-RU" sz="1400" dirty="0" err="1" smtClean="0"/>
              <a:t>джерела</a:t>
            </a:r>
            <a:r>
              <a:rPr lang="ru-RU" sz="1400" dirty="0" smtClean="0"/>
              <a:t> </a:t>
            </a:r>
            <a:r>
              <a:rPr lang="ru-RU" sz="1400" dirty="0" err="1" smtClean="0"/>
              <a:t>фінансування</a:t>
            </a:r>
            <a:r>
              <a:rPr lang="ru-RU" sz="1400" dirty="0" smtClean="0"/>
              <a:t>, то </a:t>
            </a:r>
            <a:r>
              <a:rPr lang="ru-RU" sz="1400" dirty="0" err="1" smtClean="0"/>
              <a:t>ціна</a:t>
            </a:r>
            <a:r>
              <a:rPr lang="ru-RU" sz="1400" dirty="0" smtClean="0"/>
              <a:t> </a:t>
            </a:r>
            <a:r>
              <a:rPr lang="ru-RU" sz="1400" dirty="0" err="1" smtClean="0"/>
              <a:t>її</a:t>
            </a:r>
            <a:r>
              <a:rPr lang="ru-RU" sz="1400" dirty="0" smtClean="0"/>
              <a:t> </a:t>
            </a:r>
            <a:r>
              <a:rPr lang="ru-RU" sz="1400" dirty="0" err="1" smtClean="0"/>
              <a:t>акцій</a:t>
            </a:r>
            <a:r>
              <a:rPr lang="ru-RU" sz="1400" dirty="0" smtClean="0"/>
              <a:t> </a:t>
            </a:r>
            <a:r>
              <a:rPr lang="ru-RU" sz="1400" dirty="0" err="1" smtClean="0"/>
              <a:t>падає</a:t>
            </a:r>
            <a:r>
              <a:rPr lang="ru-RU" sz="1400" dirty="0" smtClean="0"/>
              <a:t>. </a:t>
            </a:r>
            <a:r>
              <a:rPr lang="ru-RU" sz="1400" dirty="0" err="1" smtClean="0"/>
              <a:t>Необхідно</a:t>
            </a:r>
            <a:r>
              <a:rPr lang="ru-RU" sz="1400" dirty="0" smtClean="0"/>
              <a:t> </a:t>
            </a:r>
            <a:r>
              <a:rPr lang="ru-RU" sz="1400" dirty="0" err="1" smtClean="0"/>
              <a:t>підкреслити</a:t>
            </a:r>
            <a:r>
              <a:rPr lang="ru-RU" sz="1400" dirty="0" smtClean="0"/>
              <a:t>, </a:t>
            </a:r>
            <a:r>
              <a:rPr lang="ru-RU" sz="1400" dirty="0" err="1" smtClean="0"/>
              <a:t>що</a:t>
            </a:r>
            <a:r>
              <a:rPr lang="ru-RU" sz="1400" dirty="0" smtClean="0"/>
              <a:t> </a:t>
            </a:r>
            <a:r>
              <a:rPr lang="ru-RU" sz="1400" dirty="0" err="1" smtClean="0"/>
              <a:t>падає</a:t>
            </a:r>
            <a:r>
              <a:rPr lang="ru-RU" sz="1400" dirty="0" smtClean="0"/>
              <a:t> </a:t>
            </a:r>
            <a:r>
              <a:rPr lang="ru-RU" sz="1400" dirty="0" err="1" smtClean="0"/>
              <a:t>ціна</a:t>
            </a:r>
            <a:r>
              <a:rPr lang="ru-RU" sz="1400" dirty="0" smtClean="0"/>
              <a:t> </a:t>
            </a:r>
            <a:r>
              <a:rPr lang="ru-RU" sz="1400" dirty="0" err="1" smtClean="0"/>
              <a:t>здебільшого</a:t>
            </a:r>
            <a:r>
              <a:rPr lang="ru-RU" sz="1400" dirty="0" smtClean="0"/>
              <a:t> </a:t>
            </a:r>
            <a:r>
              <a:rPr lang="ru-RU" sz="1400" dirty="0" err="1" smtClean="0"/>
              <a:t>звичайних</a:t>
            </a:r>
            <a:r>
              <a:rPr lang="ru-RU" sz="1400" dirty="0" smtClean="0"/>
              <a:t> </a:t>
            </a:r>
            <a:r>
              <a:rPr lang="ru-RU" sz="1400" dirty="0" err="1" smtClean="0"/>
              <a:t>акцій</a:t>
            </a:r>
            <a:r>
              <a:rPr lang="ru-RU" sz="1400" dirty="0" smtClean="0"/>
              <a:t> </a:t>
            </a:r>
            <a:r>
              <a:rPr lang="ru-RU" sz="1400" dirty="0" err="1" smtClean="0"/>
              <a:t>або</a:t>
            </a:r>
            <a:r>
              <a:rPr lang="ru-RU" sz="1400" dirty="0" smtClean="0"/>
              <a:t> </a:t>
            </a:r>
            <a:r>
              <a:rPr lang="ru-RU" sz="1400" dirty="0" err="1" smtClean="0"/>
              <a:t>боргових</a:t>
            </a:r>
            <a:r>
              <a:rPr lang="ru-RU" sz="1400" dirty="0" smtClean="0"/>
              <a:t> </a:t>
            </a:r>
            <a:r>
              <a:rPr lang="ru-RU" sz="1400" dirty="0" err="1" smtClean="0"/>
              <a:t>зобов’язань</a:t>
            </a:r>
            <a:r>
              <a:rPr lang="ru-RU" sz="1400" dirty="0" smtClean="0"/>
              <a:t>, </a:t>
            </a:r>
            <a:r>
              <a:rPr lang="ru-RU" sz="1400" dirty="0" err="1" smtClean="0"/>
              <a:t>котрі</a:t>
            </a:r>
            <a:r>
              <a:rPr lang="ru-RU" sz="1400" dirty="0" smtClean="0"/>
              <a:t> </a:t>
            </a:r>
            <a:r>
              <a:rPr lang="ru-RU" sz="1400" dirty="0" err="1" smtClean="0"/>
              <a:t>конвертуються</a:t>
            </a:r>
            <a:r>
              <a:rPr lang="ru-RU" sz="1400" dirty="0" smtClean="0"/>
              <a:t>, </a:t>
            </a:r>
            <a:r>
              <a:rPr lang="ru-RU" sz="1400" dirty="0" err="1" smtClean="0"/>
              <a:t>порівняно</a:t>
            </a:r>
            <a:r>
              <a:rPr lang="ru-RU" sz="1400" dirty="0" smtClean="0"/>
              <a:t> </a:t>
            </a:r>
            <a:r>
              <a:rPr lang="ru-RU" sz="1400" dirty="0" err="1" smtClean="0"/>
              <a:t>з</a:t>
            </a:r>
            <a:r>
              <a:rPr lang="ru-RU" sz="1400" dirty="0" smtClean="0"/>
              <a:t> прямим боргом </a:t>
            </a:r>
            <a:r>
              <a:rPr lang="ru-RU" sz="1400" dirty="0" err="1" smtClean="0"/>
              <a:t>або</a:t>
            </a:r>
            <a:r>
              <a:rPr lang="ru-RU" sz="1400" dirty="0" smtClean="0"/>
              <a:t> </a:t>
            </a:r>
            <a:r>
              <a:rPr lang="ru-RU" sz="1400" dirty="0" err="1" smtClean="0"/>
              <a:t>привілейованими</a:t>
            </a:r>
            <a:r>
              <a:rPr lang="ru-RU" sz="1400" dirty="0" smtClean="0"/>
              <a:t> </a:t>
            </a:r>
            <a:r>
              <a:rPr lang="ru-RU" sz="1400" dirty="0" err="1" smtClean="0"/>
              <a:t>акціями</a:t>
            </a:r>
            <a:r>
              <a:rPr lang="ru-RU" sz="1400" dirty="0" smtClean="0"/>
              <a:t>. </a:t>
            </a:r>
            <a:r>
              <a:rPr lang="ru-RU" sz="1400" dirty="0" err="1" smtClean="0"/>
              <a:t>Це</a:t>
            </a:r>
            <a:r>
              <a:rPr lang="ru-RU" sz="1400" dirty="0" smtClean="0"/>
              <a:t> </a:t>
            </a:r>
            <a:r>
              <a:rPr lang="ru-RU" sz="1400" dirty="0" err="1" smtClean="0"/>
              <a:t>пояснюється</a:t>
            </a:r>
            <a:r>
              <a:rPr lang="ru-RU" sz="1400" dirty="0" smtClean="0"/>
              <a:t> </a:t>
            </a:r>
            <a:r>
              <a:rPr lang="ru-RU" sz="1400" dirty="0" err="1" smtClean="0"/>
              <a:t>тим</a:t>
            </a:r>
            <a:r>
              <a:rPr lang="ru-RU" sz="1400" dirty="0" smtClean="0"/>
              <a:t>, </a:t>
            </a:r>
            <a:r>
              <a:rPr lang="ru-RU" sz="1400" dirty="0" err="1" smtClean="0"/>
              <a:t>що</a:t>
            </a:r>
            <a:r>
              <a:rPr lang="ru-RU" sz="1400" dirty="0" smtClean="0"/>
              <a:t> </a:t>
            </a:r>
            <a:r>
              <a:rPr lang="ru-RU" sz="1400" dirty="0" err="1" smtClean="0"/>
              <a:t>корпорації</a:t>
            </a:r>
            <a:r>
              <a:rPr lang="ru-RU" sz="1400" dirty="0" smtClean="0"/>
              <a:t> </a:t>
            </a:r>
            <a:r>
              <a:rPr lang="ru-RU" sz="1400" dirty="0" err="1" smtClean="0"/>
              <a:t>випускають</a:t>
            </a:r>
            <a:r>
              <a:rPr lang="ru-RU" sz="1400" dirty="0" smtClean="0"/>
              <a:t> </a:t>
            </a:r>
            <a:r>
              <a:rPr lang="ru-RU" sz="1400" dirty="0" err="1" smtClean="0"/>
              <a:t>акції</a:t>
            </a:r>
            <a:r>
              <a:rPr lang="ru-RU" sz="1400" dirty="0" smtClean="0"/>
              <a:t> у </a:t>
            </a:r>
            <a:r>
              <a:rPr lang="ru-RU" sz="1400" dirty="0" err="1" smtClean="0"/>
              <a:t>свої</a:t>
            </a:r>
            <a:r>
              <a:rPr lang="ru-RU" sz="1400" dirty="0" smtClean="0"/>
              <a:t> “</a:t>
            </a:r>
            <a:r>
              <a:rPr lang="ru-RU" sz="1400" dirty="0" err="1" smtClean="0"/>
              <a:t>кращі</a:t>
            </a:r>
            <a:r>
              <a:rPr lang="ru-RU" sz="1400" dirty="0" smtClean="0"/>
              <a:t> </a:t>
            </a:r>
            <a:r>
              <a:rPr lang="ru-RU" sz="1400" dirty="0" err="1" smtClean="0"/>
              <a:t>часи</a:t>
            </a:r>
            <a:r>
              <a:rPr lang="ru-RU" sz="1400" dirty="0" smtClean="0"/>
              <a:t>”, </a:t>
            </a:r>
            <a:r>
              <a:rPr lang="ru-RU" sz="1400" dirty="0" err="1" smtClean="0"/>
              <a:t>тобто</a:t>
            </a:r>
            <a:r>
              <a:rPr lang="ru-RU" sz="1400" dirty="0" smtClean="0"/>
              <a:t> коли вони </a:t>
            </a:r>
            <a:r>
              <a:rPr lang="ru-RU" sz="1400" dirty="0" err="1" smtClean="0"/>
              <a:t>розраховують</a:t>
            </a:r>
            <a:r>
              <a:rPr lang="ru-RU" sz="1400" dirty="0" smtClean="0"/>
              <a:t> на </a:t>
            </a:r>
            <a:r>
              <a:rPr lang="ru-RU" sz="1400" dirty="0" err="1" smtClean="0"/>
              <a:t>вищу</a:t>
            </a:r>
            <a:r>
              <a:rPr lang="ru-RU" sz="1400" dirty="0" smtClean="0"/>
              <a:t> </a:t>
            </a:r>
            <a:r>
              <a:rPr lang="ru-RU" sz="1400" dirty="0" err="1" smtClean="0"/>
              <a:t>ринкову</a:t>
            </a:r>
            <a:r>
              <a:rPr lang="ru-RU" sz="1400" dirty="0" smtClean="0"/>
              <a:t> </a:t>
            </a:r>
            <a:r>
              <a:rPr lang="ru-RU" sz="1400" dirty="0" err="1" smtClean="0"/>
              <a:t>ціну</a:t>
            </a:r>
            <a:r>
              <a:rPr lang="ru-RU" sz="1400" dirty="0" smtClean="0"/>
              <a:t>, </a:t>
            </a:r>
            <a:r>
              <a:rPr lang="ru-RU" sz="1400" dirty="0" err="1" smtClean="0"/>
              <a:t>ніж</a:t>
            </a:r>
            <a:r>
              <a:rPr lang="ru-RU" sz="1400" dirty="0" smtClean="0"/>
              <a:t> </a:t>
            </a:r>
            <a:r>
              <a:rPr lang="ru-RU" sz="1400" dirty="0" err="1" smtClean="0"/>
              <a:t>власні</a:t>
            </a:r>
            <a:r>
              <a:rPr lang="ru-RU" sz="1400" dirty="0" smtClean="0"/>
              <a:t> </a:t>
            </a:r>
            <a:r>
              <a:rPr lang="ru-RU" sz="1400" dirty="0" err="1" smtClean="0"/>
              <a:t>оцінки</a:t>
            </a:r>
            <a:r>
              <a:rPr lang="ru-RU" sz="1400" dirty="0" smtClean="0"/>
              <a:t> </a:t>
            </a:r>
            <a:r>
              <a:rPr lang="ru-RU" sz="1400" dirty="0" err="1" smtClean="0"/>
              <a:t>вартості</a:t>
            </a:r>
            <a:r>
              <a:rPr lang="ru-RU" sz="1400" dirty="0" smtClean="0"/>
              <a:t> </a:t>
            </a:r>
            <a:r>
              <a:rPr lang="ru-RU" sz="1400" dirty="0" err="1" smtClean="0"/>
              <a:t>капіталу</a:t>
            </a:r>
            <a:r>
              <a:rPr lang="ru-RU" sz="1400" dirty="0" smtClean="0"/>
              <a:t> </a:t>
            </a:r>
            <a:r>
              <a:rPr lang="ru-RU" sz="1400" dirty="0" err="1" smtClean="0"/>
              <a:t>фірми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sp>
        <p:nvSpPr>
          <p:cNvPr id="26626" name="AutoShape 2" descr="Результат пошуку зображень за запитом капіта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6627" name="Picture 3" descr="C:\Documents and Settings\Дом\Рабочий стол\how_to_trade_penny_stocks_tips_3_650x4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348880"/>
            <a:ext cx="6840760" cy="174501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444664"/>
          </a:xfrm>
        </p:spPr>
        <p:txBody>
          <a:bodyPr>
            <a:normAutofit/>
          </a:bodyPr>
          <a:lstStyle/>
          <a:p>
            <a:r>
              <a:rPr lang="uk-UA" sz="2400" dirty="0" smtClean="0"/>
              <a:t>3. Структура капіталу і ризик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717032"/>
            <a:ext cx="7239000" cy="273870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uk-UA" dirty="0" smtClean="0"/>
              <a:t>Вивчення проблеми формування структури капіталу передбачає вивчення двох понять: </a:t>
            </a:r>
          </a:p>
          <a:p>
            <a:pPr marL="514350" indent="-514350">
              <a:buAutoNum type="arabicParenR"/>
            </a:pPr>
            <a:r>
              <a:rPr lang="uk-UA" i="1" dirty="0" smtClean="0"/>
              <a:t>підприємницький ризик</a:t>
            </a:r>
            <a:r>
              <a:rPr lang="uk-UA" dirty="0" smtClean="0"/>
              <a:t> (</a:t>
            </a:r>
            <a:r>
              <a:rPr lang="ru-RU" dirty="0" err="1" smtClean="0"/>
              <a:t>business</a:t>
            </a:r>
            <a:r>
              <a:rPr lang="ru-RU" dirty="0" smtClean="0"/>
              <a:t> </a:t>
            </a:r>
            <a:r>
              <a:rPr lang="ru-RU" dirty="0" err="1" smtClean="0"/>
              <a:t>risk</a:t>
            </a:r>
            <a:r>
              <a:rPr lang="uk-UA" dirty="0" smtClean="0"/>
              <a:t>), тобто ризик вкладення в активи корпорації, що не має боргів; </a:t>
            </a:r>
          </a:p>
          <a:p>
            <a:pPr marL="514350" indent="-514350">
              <a:buAutoNum type="arabicParenR"/>
            </a:pPr>
            <a:r>
              <a:rPr lang="uk-UA" i="1" dirty="0" smtClean="0"/>
              <a:t>фінансовий ризик</a:t>
            </a:r>
            <a:r>
              <a:rPr lang="uk-UA" dirty="0" smtClean="0"/>
              <a:t> (</a:t>
            </a:r>
            <a:r>
              <a:rPr lang="ru-RU" dirty="0" err="1" smtClean="0"/>
              <a:t>Financial</a:t>
            </a:r>
            <a:r>
              <a:rPr lang="ru-RU" dirty="0" smtClean="0"/>
              <a:t> </a:t>
            </a:r>
            <a:r>
              <a:rPr lang="ru-RU" dirty="0" err="1" smtClean="0"/>
              <a:t>risk</a:t>
            </a:r>
            <a:r>
              <a:rPr lang="uk-UA" dirty="0" smtClean="0"/>
              <a:t>), що доповнює підприємницький. Фінансовий ризик стосується тільки власників звичайних акцій як результат формування капіталу через випуск облігацій і привілейованих акцій.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25601" name="Picture 1" descr="C:\Documents and Settings\Дом\Рабочий стол\293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908720"/>
            <a:ext cx="7272808" cy="252028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444664"/>
          </a:xfrm>
        </p:spPr>
        <p:txBody>
          <a:bodyPr>
            <a:normAutofit/>
          </a:bodyPr>
          <a:lstStyle/>
          <a:p>
            <a:pPr algn="ctr"/>
            <a:r>
              <a:rPr lang="uk-UA" sz="2000" i="1" dirty="0" smtClean="0"/>
              <a:t>Підприємницький ризик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7239000" cy="5547016"/>
          </a:xfrm>
        </p:spPr>
        <p:txBody>
          <a:bodyPr>
            <a:normAutofit fontScale="92500" lnSpcReduction="20000"/>
          </a:bodyPr>
          <a:lstStyle/>
          <a:p>
            <a:pPr marL="3175" indent="-3175">
              <a:buNone/>
            </a:pPr>
            <a:r>
              <a:rPr lang="uk-UA" dirty="0" smtClean="0"/>
              <a:t>Підприємницький ризик являє собою невизначеність в одержанні майбутнього доходу від основної діяльності, тобто прибутку до сплати процентів і податків. Він зумовлений низкою факторів: </a:t>
            </a:r>
          </a:p>
          <a:p>
            <a:pPr marL="3175" indent="-3175">
              <a:buNone/>
            </a:pPr>
            <a:r>
              <a:rPr lang="uk-UA" dirty="0" smtClean="0"/>
              <a:t>1) змінами попиту на продукцію корпорацій; </a:t>
            </a:r>
          </a:p>
          <a:p>
            <a:pPr marL="3175" indent="-3175">
              <a:buNone/>
            </a:pPr>
            <a:r>
              <a:rPr lang="uk-UA" dirty="0" smtClean="0"/>
              <a:t>2) змінами цін на продукцію, що реалізується; </a:t>
            </a:r>
          </a:p>
          <a:p>
            <a:pPr marL="3175" indent="-3175">
              <a:buNone/>
            </a:pPr>
            <a:r>
              <a:rPr lang="uk-UA" dirty="0" smtClean="0"/>
              <a:t>3) коливаннями цін на сировину, напівфабрикати та ін.; </a:t>
            </a:r>
          </a:p>
          <a:p>
            <a:pPr marL="3175" indent="-3175">
              <a:buNone/>
            </a:pPr>
            <a:r>
              <a:rPr lang="uk-UA" dirty="0" smtClean="0"/>
              <a:t>4) здатністю корпорації змінити ціни на випуск своєї продукції залежно від змін попиту на товари та послуги, що купуються; </a:t>
            </a:r>
          </a:p>
          <a:p>
            <a:pPr marL="3175" indent="-3175">
              <a:buNone/>
            </a:pPr>
            <a:r>
              <a:rPr lang="uk-UA" dirty="0" smtClean="0"/>
              <a:t>5) можливістю настання такого випадку, коли товар перестає користуватися попитом на ринку; </a:t>
            </a:r>
          </a:p>
          <a:p>
            <a:pPr marL="3175" indent="-3175">
              <a:buNone/>
            </a:pPr>
            <a:r>
              <a:rPr lang="uk-UA" dirty="0" smtClean="0"/>
              <a:t>6) </a:t>
            </a:r>
            <a:r>
              <a:rPr lang="uk-UA" i="1" dirty="0" smtClean="0"/>
              <a:t>високим операційним левериджем </a:t>
            </a:r>
            <a:r>
              <a:rPr lang="uk-UA" dirty="0" smtClean="0"/>
              <a:t>(операційною залежністю).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444664"/>
          </a:xfrm>
        </p:spPr>
        <p:txBody>
          <a:bodyPr>
            <a:normAutofit/>
          </a:bodyPr>
          <a:lstStyle/>
          <a:p>
            <a:pPr algn="ctr"/>
            <a:r>
              <a:rPr lang="uk-UA" sz="2000" dirty="0" smtClean="0"/>
              <a:t>Золоті правила</a:t>
            </a:r>
            <a:endParaRPr lang="ru-RU" sz="20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908720"/>
          <a:ext cx="7239000" cy="5547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444664"/>
          </a:xfrm>
        </p:spPr>
        <p:txBody>
          <a:bodyPr>
            <a:normAutofit/>
          </a:bodyPr>
          <a:lstStyle/>
          <a:p>
            <a:pPr algn="ctr"/>
            <a:r>
              <a:rPr lang="uk-UA" sz="2000" i="1" dirty="0" smtClean="0"/>
              <a:t>Операційний леверидж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3429000"/>
            <a:ext cx="7239000" cy="2902104"/>
          </a:xfrm>
        </p:spPr>
        <p:txBody>
          <a:bodyPr>
            <a:normAutofit fontScale="62500" lnSpcReduction="20000"/>
          </a:bodyPr>
          <a:lstStyle/>
          <a:p>
            <a:endParaRPr lang="ru-RU" dirty="0" smtClean="0"/>
          </a:p>
          <a:p>
            <a:pPr marL="3175" indent="-3175">
              <a:buNone/>
            </a:pPr>
            <a:r>
              <a:rPr lang="ru-RU" dirty="0" err="1" smtClean="0"/>
              <a:t>Побудова</a:t>
            </a:r>
            <a:r>
              <a:rPr lang="ru-RU" dirty="0" smtClean="0"/>
              <a:t> </a:t>
            </a:r>
            <a:r>
              <a:rPr lang="ru-RU" dirty="0" err="1" smtClean="0"/>
              <a:t>графіка</a:t>
            </a:r>
            <a:r>
              <a:rPr lang="ru-RU" dirty="0" smtClean="0"/>
              <a:t> </a:t>
            </a:r>
            <a:r>
              <a:rPr lang="ru-RU" dirty="0" err="1" smtClean="0"/>
              <a:t>беззбитковості</a:t>
            </a:r>
            <a:r>
              <a:rPr lang="ru-RU" dirty="0" smtClean="0"/>
              <a:t> </a:t>
            </a:r>
            <a:r>
              <a:rPr lang="ru-RU" dirty="0" err="1" smtClean="0"/>
              <a:t>передбачає</a:t>
            </a:r>
            <a:r>
              <a:rPr lang="ru-RU" dirty="0" smtClean="0"/>
              <a:t> </a:t>
            </a:r>
            <a:r>
              <a:rPr lang="ru-RU" dirty="0" err="1" smtClean="0"/>
              <a:t>кілька</a:t>
            </a:r>
            <a:r>
              <a:rPr lang="ru-RU" dirty="0" smtClean="0"/>
              <a:t> </a:t>
            </a:r>
            <a:r>
              <a:rPr lang="ru-RU" dirty="0" err="1" smtClean="0"/>
              <a:t>припущень</a:t>
            </a:r>
            <a:r>
              <a:rPr lang="ru-RU" dirty="0" smtClean="0"/>
              <a:t>. </a:t>
            </a:r>
            <a:r>
              <a:rPr lang="ru-RU" i="1" dirty="0" smtClean="0"/>
              <a:t>По-перше</a:t>
            </a:r>
            <a:r>
              <a:rPr lang="ru-RU" dirty="0" smtClean="0"/>
              <a:t>, до </a:t>
            </a:r>
            <a:r>
              <a:rPr lang="ru-RU" dirty="0" err="1" smtClean="0"/>
              <a:t>постійних</a:t>
            </a:r>
            <a:r>
              <a:rPr lang="ru-RU" dirty="0" smtClean="0"/>
              <a:t> </a:t>
            </a:r>
            <a:r>
              <a:rPr lang="ru-RU" dirty="0" err="1" smtClean="0"/>
              <a:t>витрат</a:t>
            </a:r>
            <a:r>
              <a:rPr lang="ru-RU" dirty="0" smtClean="0"/>
              <a:t> </a:t>
            </a:r>
            <a:r>
              <a:rPr lang="ru-RU" dirty="0" err="1" smtClean="0"/>
              <a:t>відносять</a:t>
            </a:r>
            <a:r>
              <a:rPr lang="ru-RU" dirty="0" smtClean="0"/>
              <a:t> </a:t>
            </a:r>
            <a:r>
              <a:rPr lang="ru-RU" dirty="0" err="1" smtClean="0"/>
              <a:t>такі</a:t>
            </a:r>
            <a:r>
              <a:rPr lang="ru-RU" dirty="0" smtClean="0"/>
              <a:t> </a:t>
            </a:r>
            <a:r>
              <a:rPr lang="ru-RU" dirty="0" err="1" smtClean="0"/>
              <a:t>витрати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не </a:t>
            </a:r>
            <a:r>
              <a:rPr lang="ru-RU" dirty="0" err="1" smtClean="0"/>
              <a:t>змінюються</a:t>
            </a:r>
            <a:r>
              <a:rPr lang="ru-RU" dirty="0" smtClean="0"/>
              <a:t> </a:t>
            </a:r>
            <a:r>
              <a:rPr lang="ru-RU" dirty="0" err="1" smtClean="0"/>
              <a:t>протягом</a:t>
            </a:r>
            <a:r>
              <a:rPr lang="ru-RU" dirty="0" smtClean="0"/>
              <a:t> </a:t>
            </a:r>
            <a:r>
              <a:rPr lang="ru-RU" dirty="0" err="1" smtClean="0"/>
              <a:t>певного</a:t>
            </a:r>
            <a:r>
              <a:rPr lang="ru-RU" dirty="0" smtClean="0"/>
              <a:t> часу. </a:t>
            </a:r>
            <a:r>
              <a:rPr lang="ru-RU" i="1" dirty="0" err="1" smtClean="0"/>
              <a:t>По-друге</a:t>
            </a:r>
            <a:r>
              <a:rPr lang="ru-RU" dirty="0" smtClean="0"/>
              <a:t>, </a:t>
            </a:r>
            <a:r>
              <a:rPr lang="ru-RU" dirty="0" err="1" smtClean="0"/>
              <a:t>змінні</a:t>
            </a:r>
            <a:r>
              <a:rPr lang="ru-RU" dirty="0" smtClean="0"/>
              <a:t> </a:t>
            </a:r>
            <a:r>
              <a:rPr lang="ru-RU" dirty="0" err="1" smtClean="0"/>
              <a:t>витрати</a:t>
            </a:r>
            <a:r>
              <a:rPr lang="ru-RU" dirty="0" smtClean="0"/>
              <a:t> </a:t>
            </a:r>
            <a:r>
              <a:rPr lang="ru-RU" i="1" dirty="0" smtClean="0"/>
              <a:t>на </a:t>
            </a:r>
            <a:r>
              <a:rPr lang="ru-RU" i="1" dirty="0" err="1" smtClean="0"/>
              <a:t>одиницю</a:t>
            </a:r>
            <a:r>
              <a:rPr lang="ru-RU" dirty="0" smtClean="0"/>
              <a:t> </a:t>
            </a:r>
            <a:r>
              <a:rPr lang="ru-RU" i="1" dirty="0" err="1" smtClean="0"/>
              <a:t>продукції</a:t>
            </a:r>
            <a:r>
              <a:rPr lang="ru-RU" dirty="0" smtClean="0"/>
              <a:t> не </a:t>
            </a:r>
            <a:r>
              <a:rPr lang="ru-RU" dirty="0" err="1" smtClean="0"/>
              <a:t>змінюються</a:t>
            </a:r>
            <a:r>
              <a:rPr lang="ru-RU" dirty="0" smtClean="0"/>
              <a:t> у </a:t>
            </a:r>
            <a:r>
              <a:rPr lang="ru-RU" dirty="0" err="1" smtClean="0"/>
              <a:t>разі</a:t>
            </a:r>
            <a:r>
              <a:rPr lang="ru-RU" dirty="0" smtClean="0"/>
              <a:t> </a:t>
            </a:r>
            <a:r>
              <a:rPr lang="ru-RU" dirty="0" err="1" smtClean="0"/>
              <a:t>зміни</a:t>
            </a:r>
            <a:r>
              <a:rPr lang="ru-RU" dirty="0" smtClean="0"/>
              <a:t> </a:t>
            </a:r>
            <a:r>
              <a:rPr lang="ru-RU" dirty="0" err="1" smtClean="0"/>
              <a:t>сум</a:t>
            </a:r>
            <a:r>
              <a:rPr lang="ru-RU" dirty="0" smtClean="0"/>
              <a:t> </a:t>
            </a:r>
            <a:r>
              <a:rPr lang="ru-RU" dirty="0" err="1" smtClean="0"/>
              <a:t>реалізації</a:t>
            </a:r>
            <a:r>
              <a:rPr lang="ru-RU" dirty="0" smtClean="0"/>
              <a:t> </a:t>
            </a:r>
            <a:r>
              <a:rPr lang="ru-RU" dirty="0" err="1" smtClean="0"/>
              <a:t>продукції</a:t>
            </a:r>
            <a:r>
              <a:rPr lang="ru-RU" dirty="0" smtClean="0"/>
              <a:t> </a:t>
            </a:r>
            <a:r>
              <a:rPr lang="ru-RU" dirty="0" err="1" smtClean="0"/>
              <a:t>корпорації</a:t>
            </a:r>
            <a:r>
              <a:rPr lang="ru-RU" dirty="0" smtClean="0"/>
              <a:t>. </a:t>
            </a:r>
            <a:r>
              <a:rPr lang="ru-RU" i="1" dirty="0" err="1" smtClean="0"/>
              <a:t>По-третє</a:t>
            </a:r>
            <a:r>
              <a:rPr lang="ru-RU" dirty="0" smtClean="0"/>
              <a:t>, сума </a:t>
            </a:r>
            <a:r>
              <a:rPr lang="ru-RU" dirty="0" err="1" smtClean="0"/>
              <a:t>реалізації</a:t>
            </a:r>
            <a:r>
              <a:rPr lang="ru-RU" dirty="0" smtClean="0"/>
              <a:t> </a:t>
            </a:r>
            <a:r>
              <a:rPr lang="ru-RU" dirty="0" err="1" smtClean="0"/>
              <a:t>одиниці</a:t>
            </a:r>
            <a:r>
              <a:rPr lang="ru-RU" dirty="0" smtClean="0"/>
              <a:t> </a:t>
            </a:r>
            <a:r>
              <a:rPr lang="ru-RU" dirty="0" err="1" smtClean="0"/>
              <a:t>продукції</a:t>
            </a:r>
            <a:r>
              <a:rPr lang="ru-RU" dirty="0" smtClean="0"/>
              <a:t> </a:t>
            </a:r>
            <a:r>
              <a:rPr lang="ru-RU" dirty="0" err="1" smtClean="0"/>
              <a:t>однакова</a:t>
            </a:r>
            <a:r>
              <a:rPr lang="ru-RU" dirty="0" smtClean="0"/>
              <a:t> за </a:t>
            </a:r>
            <a:r>
              <a:rPr lang="ru-RU" dirty="0" err="1" smtClean="0"/>
              <a:t>будь-якого</a:t>
            </a:r>
            <a:r>
              <a:rPr lang="ru-RU" dirty="0" smtClean="0"/>
              <a:t> </a:t>
            </a:r>
            <a:r>
              <a:rPr lang="ru-RU" dirty="0" err="1" smtClean="0"/>
              <a:t>випуску</a:t>
            </a:r>
            <a:r>
              <a:rPr lang="ru-RU" dirty="0" smtClean="0"/>
              <a:t> </a:t>
            </a:r>
            <a:r>
              <a:rPr lang="ru-RU" dirty="0" err="1" smtClean="0"/>
              <a:t>продукції</a:t>
            </a:r>
            <a:r>
              <a:rPr lang="ru-RU" dirty="0" smtClean="0"/>
              <a:t>.</a:t>
            </a:r>
          </a:p>
          <a:p>
            <a:pPr marL="3175" indent="-3175">
              <a:buNone/>
            </a:pPr>
            <a:r>
              <a:rPr lang="ru-RU" i="1" dirty="0" err="1" smtClean="0"/>
              <a:t>Графік</a:t>
            </a:r>
            <a:r>
              <a:rPr lang="ru-RU" i="1" dirty="0" smtClean="0"/>
              <a:t> </a:t>
            </a:r>
            <a:r>
              <a:rPr lang="ru-RU" i="1" dirty="0" err="1" smtClean="0"/>
              <a:t>беззбитковості</a:t>
            </a:r>
            <a:r>
              <a:rPr lang="ru-RU" i="1" dirty="0" smtClean="0"/>
              <a:t> </a:t>
            </a:r>
            <a:r>
              <a:rPr lang="ru-RU" i="1" dirty="0" err="1" smtClean="0"/>
              <a:t>показує</a:t>
            </a:r>
            <a:r>
              <a:rPr lang="ru-RU" i="1" dirty="0" smtClean="0"/>
              <a:t> </a:t>
            </a:r>
            <a:r>
              <a:rPr lang="ru-RU" i="1" dirty="0" err="1" smtClean="0"/>
              <a:t>залежність</a:t>
            </a:r>
            <a:r>
              <a:rPr lang="ru-RU" i="1" dirty="0" smtClean="0"/>
              <a:t> </a:t>
            </a:r>
            <a:r>
              <a:rPr lang="ru-RU" i="1" dirty="0" err="1" smtClean="0"/>
              <a:t>прибутку</a:t>
            </a:r>
            <a:r>
              <a:rPr lang="ru-RU" i="1" dirty="0" smtClean="0"/>
              <a:t> </a:t>
            </a:r>
            <a:r>
              <a:rPr lang="ru-RU" i="1" dirty="0" err="1" smtClean="0"/>
              <a:t>від</a:t>
            </a:r>
            <a:r>
              <a:rPr lang="ru-RU" i="1" dirty="0" smtClean="0"/>
              <a:t> </a:t>
            </a:r>
            <a:r>
              <a:rPr lang="ru-RU" i="1" dirty="0" err="1" smtClean="0"/>
              <a:t>обсягів</a:t>
            </a:r>
            <a:r>
              <a:rPr lang="ru-RU" i="1" dirty="0" smtClean="0"/>
              <a:t> </a:t>
            </a:r>
            <a:r>
              <a:rPr lang="ru-RU" i="1" dirty="0" err="1" smtClean="0"/>
              <a:t>реалізації</a:t>
            </a:r>
            <a:r>
              <a:rPr lang="ru-RU" i="1" dirty="0" smtClean="0"/>
              <a:t> </a:t>
            </a:r>
            <a:r>
              <a:rPr lang="ru-RU" i="1" dirty="0" err="1" smtClean="0"/>
              <a:t>і</a:t>
            </a:r>
            <a:r>
              <a:rPr lang="ru-RU" i="1" dirty="0" smtClean="0"/>
              <a:t> </a:t>
            </a:r>
            <a:r>
              <a:rPr lang="ru-RU" i="1" dirty="0" err="1" smtClean="0"/>
              <a:t>витрат</a:t>
            </a:r>
            <a:r>
              <a:rPr lang="ru-RU" i="1" dirty="0" smtClean="0"/>
              <a:t> </a:t>
            </a:r>
            <a:r>
              <a:rPr lang="ru-RU" i="1" dirty="0" err="1" smtClean="0"/>
              <a:t>виробництва</a:t>
            </a:r>
            <a:r>
              <a:rPr lang="ru-RU" i="1" dirty="0" smtClean="0"/>
              <a:t> </a:t>
            </a:r>
            <a:r>
              <a:rPr lang="ru-RU" i="1" dirty="0" err="1" smtClean="0"/>
              <a:t>продукції</a:t>
            </a:r>
            <a:r>
              <a:rPr lang="ru-RU" i="1" dirty="0" smtClean="0"/>
              <a:t>, </a:t>
            </a:r>
            <a:r>
              <a:rPr lang="ru-RU" i="1" dirty="0" err="1" smtClean="0"/>
              <a:t>що</a:t>
            </a:r>
            <a:r>
              <a:rPr lang="ru-RU" i="1" dirty="0" smtClean="0"/>
              <a:t>, у свою </a:t>
            </a:r>
            <a:r>
              <a:rPr lang="ru-RU" i="1" dirty="0" err="1" smtClean="0"/>
              <a:t>чергу</a:t>
            </a:r>
            <a:r>
              <a:rPr lang="ru-RU" i="1" dirty="0" smtClean="0"/>
              <a:t>, </a:t>
            </a:r>
            <a:r>
              <a:rPr lang="ru-RU" i="1" dirty="0" err="1" smtClean="0"/>
              <a:t>визначаються</a:t>
            </a:r>
            <a:r>
              <a:rPr lang="ru-RU" i="1" dirty="0" smtClean="0"/>
              <a:t> </a:t>
            </a:r>
            <a:r>
              <a:rPr lang="ru-RU" i="1" dirty="0" err="1" smtClean="0"/>
              <a:t>співвідношенням</a:t>
            </a:r>
            <a:r>
              <a:rPr lang="ru-RU" i="1" dirty="0" smtClean="0"/>
              <a:t> </a:t>
            </a:r>
            <a:r>
              <a:rPr lang="ru-RU" i="1" dirty="0" err="1" smtClean="0"/>
              <a:t>постійних</a:t>
            </a:r>
            <a:r>
              <a:rPr lang="ru-RU" i="1" dirty="0" smtClean="0"/>
              <a:t> </a:t>
            </a:r>
            <a:r>
              <a:rPr lang="ru-RU" i="1" dirty="0" err="1" smtClean="0"/>
              <a:t>і</a:t>
            </a:r>
            <a:r>
              <a:rPr lang="ru-RU" i="1" dirty="0" smtClean="0"/>
              <a:t> </a:t>
            </a:r>
            <a:r>
              <a:rPr lang="ru-RU" i="1" dirty="0" err="1" smtClean="0"/>
              <a:t>змінних</a:t>
            </a:r>
            <a:r>
              <a:rPr lang="ru-RU" i="1" dirty="0" smtClean="0"/>
              <a:t> </a:t>
            </a:r>
            <a:r>
              <a:rPr lang="ru-RU" i="1" dirty="0" err="1" smtClean="0"/>
              <a:t>витрат</a:t>
            </a:r>
            <a:r>
              <a:rPr lang="ru-RU" dirty="0" smtClean="0"/>
              <a:t>.</a:t>
            </a:r>
          </a:p>
          <a:p>
            <a:pPr marL="3175" indent="-3175">
              <a:buNone/>
            </a:pPr>
            <a:r>
              <a:rPr lang="ru-RU" dirty="0" err="1" smtClean="0"/>
              <a:t>Коефіцієнт</a:t>
            </a:r>
            <a:r>
              <a:rPr lang="ru-RU" dirty="0" smtClean="0"/>
              <a:t> </a:t>
            </a:r>
            <a:r>
              <a:rPr lang="ru-RU" dirty="0" err="1" smtClean="0"/>
              <a:t>операційного</a:t>
            </a:r>
            <a:r>
              <a:rPr lang="ru-RU" dirty="0" smtClean="0"/>
              <a:t> </a:t>
            </a:r>
            <a:r>
              <a:rPr lang="ru-RU" dirty="0" err="1" smtClean="0"/>
              <a:t>левериджу</a:t>
            </a:r>
            <a:r>
              <a:rPr lang="ru-RU" dirty="0" smtClean="0"/>
              <a:t> = Процент </a:t>
            </a:r>
            <a:r>
              <a:rPr lang="ru-RU" dirty="0" err="1" smtClean="0"/>
              <a:t>змін</a:t>
            </a:r>
            <a:r>
              <a:rPr lang="ru-RU" dirty="0" smtClean="0"/>
              <a:t> в </a:t>
            </a:r>
            <a:r>
              <a:rPr lang="ru-RU" dirty="0" err="1" smtClean="0"/>
              <a:t>операційному</a:t>
            </a:r>
            <a:r>
              <a:rPr lang="ru-RU" dirty="0" smtClean="0"/>
              <a:t> </a:t>
            </a:r>
            <a:r>
              <a:rPr lang="ru-RU" dirty="0" err="1" smtClean="0"/>
              <a:t>прибутку</a:t>
            </a:r>
            <a:r>
              <a:rPr lang="ru-RU" dirty="0" smtClean="0"/>
              <a:t> / </a:t>
            </a:r>
            <a:r>
              <a:rPr lang="ru-RU" dirty="0" err="1" smtClean="0"/>
              <a:t>Відсоток</a:t>
            </a:r>
            <a:r>
              <a:rPr lang="ru-RU" dirty="0" smtClean="0"/>
              <a:t> </a:t>
            </a:r>
            <a:r>
              <a:rPr lang="ru-RU" dirty="0" err="1" smtClean="0"/>
              <a:t>змін</a:t>
            </a:r>
            <a:r>
              <a:rPr lang="ru-RU" dirty="0" smtClean="0"/>
              <a:t> </a:t>
            </a:r>
            <a:r>
              <a:rPr lang="ru-RU" dirty="0" err="1" smtClean="0"/>
              <a:t>в</a:t>
            </a:r>
            <a:r>
              <a:rPr lang="ru-RU" dirty="0" smtClean="0"/>
              <a:t> </a:t>
            </a:r>
            <a:r>
              <a:rPr lang="ru-RU" dirty="0" err="1" smtClean="0"/>
              <a:t>одиницях</a:t>
            </a:r>
            <a:r>
              <a:rPr lang="ru-RU" dirty="0" smtClean="0"/>
              <a:t> </a:t>
            </a:r>
            <a:r>
              <a:rPr lang="ru-RU" dirty="0" err="1" smtClean="0"/>
              <a:t>реалізованої</a:t>
            </a:r>
            <a:r>
              <a:rPr lang="ru-RU" dirty="0" smtClean="0"/>
              <a:t> </a:t>
            </a:r>
            <a:r>
              <a:rPr lang="ru-RU" dirty="0" err="1" smtClean="0"/>
              <a:t>продукції</a:t>
            </a:r>
            <a:r>
              <a:rPr lang="ru-RU" dirty="0" smtClean="0"/>
              <a:t> </a:t>
            </a:r>
          </a:p>
          <a:p>
            <a:endParaRPr lang="ru-RU" dirty="0"/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8436" name="Object 4"/>
          <p:cNvGraphicFramePr>
            <a:graphicFrameLocks noChangeAspect="1"/>
          </p:cNvGraphicFramePr>
          <p:nvPr/>
        </p:nvGraphicFramePr>
        <p:xfrm>
          <a:off x="2051720" y="836712"/>
          <a:ext cx="3857625" cy="2590800"/>
        </p:xfrm>
        <a:graphic>
          <a:graphicData uri="http://schemas.openxmlformats.org/presentationml/2006/ole">
            <p:oleObj spid="_x0000_s18436" r:id="rId3" imgW="3857625" imgH="2590800" progId="">
              <p:embed/>
            </p:oleObj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План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dirty="0" smtClean="0"/>
              <a:t>1. Теорії структури капіталу корпорації </a:t>
            </a:r>
            <a:br>
              <a:rPr lang="uk-UA" dirty="0" smtClean="0"/>
            </a:br>
            <a:r>
              <a:rPr lang="uk-UA" dirty="0" smtClean="0"/>
              <a:t>Франко </a:t>
            </a:r>
            <a:r>
              <a:rPr lang="uk-UA" dirty="0" err="1" smtClean="0"/>
              <a:t>Модільяні</a:t>
            </a:r>
            <a:r>
              <a:rPr lang="uk-UA" dirty="0" smtClean="0"/>
              <a:t> та </a:t>
            </a:r>
            <a:r>
              <a:rPr lang="uk-UA" dirty="0" err="1" smtClean="0"/>
              <a:t>Мертона</a:t>
            </a:r>
            <a:r>
              <a:rPr lang="uk-UA" dirty="0" smtClean="0"/>
              <a:t> Міллера.</a:t>
            </a:r>
            <a:endParaRPr lang="ru-RU" b="1" dirty="0" smtClean="0"/>
          </a:p>
          <a:p>
            <a:pPr>
              <a:buNone/>
            </a:pPr>
            <a:r>
              <a:rPr lang="uk-UA" dirty="0" smtClean="0"/>
              <a:t>2. Альтернативні теорії структури капіталу.</a:t>
            </a:r>
            <a:endParaRPr lang="ru-RU" b="1" dirty="0" smtClean="0"/>
          </a:p>
          <a:p>
            <a:pPr>
              <a:buNone/>
            </a:pPr>
            <a:r>
              <a:rPr lang="uk-UA" dirty="0" smtClean="0"/>
              <a:t>3. Структура капіталу і ризик.</a:t>
            </a:r>
            <a:endParaRPr lang="ru-RU" dirty="0" smtClean="0"/>
          </a:p>
          <a:p>
            <a:pPr>
              <a:buNone/>
            </a:pPr>
            <a:r>
              <a:rPr lang="uk-UA" dirty="0" smtClean="0"/>
              <a:t>4. Оптимальна структура капіталу.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444664"/>
          </a:xfrm>
        </p:spPr>
        <p:txBody>
          <a:bodyPr>
            <a:normAutofit/>
          </a:bodyPr>
          <a:lstStyle/>
          <a:p>
            <a:pPr algn="ctr"/>
            <a:r>
              <a:rPr lang="uk-UA" sz="2000" dirty="0" smtClean="0"/>
              <a:t>Визначення точки </a:t>
            </a:r>
            <a:r>
              <a:rPr lang="uk-UA" sz="2000" dirty="0" err="1" smtClean="0"/>
              <a:t>безбитковості</a:t>
            </a:r>
            <a:endParaRPr lang="ru-RU" sz="2000" dirty="0"/>
          </a:p>
        </p:txBody>
      </p:sp>
      <p:pic>
        <p:nvPicPr>
          <p:cNvPr id="419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3707" t="52394" r="16864" b="25320"/>
          <a:stretch>
            <a:fillRect/>
          </a:stretch>
        </p:blipFill>
        <p:spPr bwMode="auto">
          <a:xfrm>
            <a:off x="611560" y="1340768"/>
            <a:ext cx="6960773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4" descr="Результат пошуку зображень за запитом безбитковість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717032"/>
            <a:ext cx="7632848" cy="291774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88680"/>
          </a:xfrm>
        </p:spPr>
        <p:txBody>
          <a:bodyPr>
            <a:noAutofit/>
          </a:bodyPr>
          <a:lstStyle/>
          <a:p>
            <a:pPr algn="ctr"/>
            <a:r>
              <a:rPr lang="uk-UA" sz="2000" i="1" dirty="0" smtClean="0"/>
              <a:t>Вимірювання ступеня впливу фінансового левериджу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7239000" cy="5330992"/>
          </a:xfrm>
        </p:spPr>
        <p:txBody>
          <a:bodyPr>
            <a:normAutofit/>
          </a:bodyPr>
          <a:lstStyle/>
          <a:p>
            <a:pPr marL="3175" indent="-3175">
              <a:buNone/>
            </a:pPr>
            <a:r>
              <a:rPr lang="ru-RU" sz="2400" dirty="0" err="1" smtClean="0"/>
              <a:t>Вплив</a:t>
            </a:r>
            <a:r>
              <a:rPr lang="ru-RU" sz="2400" dirty="0" smtClean="0"/>
              <a:t> </a:t>
            </a:r>
            <a:r>
              <a:rPr lang="ru-RU" sz="2400" dirty="0" err="1" smtClean="0"/>
              <a:t>фінансового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левериджу</a:t>
            </a:r>
            <a:r>
              <a:rPr lang="ru-RU" sz="2400" dirty="0" smtClean="0"/>
              <a:t> на </a:t>
            </a:r>
            <a:r>
              <a:rPr lang="ru-RU" sz="2400" dirty="0" err="1" smtClean="0"/>
              <a:t>прибутковість</a:t>
            </a:r>
            <a:r>
              <a:rPr lang="ru-RU" sz="2400" dirty="0" smtClean="0"/>
              <a:t> </a:t>
            </a:r>
            <a:r>
              <a:rPr lang="ru-RU" sz="2400" dirty="0" err="1" smtClean="0"/>
              <a:t>корпорації</a:t>
            </a:r>
            <a:r>
              <a:rPr lang="ru-RU" sz="2400" dirty="0" smtClean="0"/>
              <a:t>, </a:t>
            </a:r>
            <a:r>
              <a:rPr lang="ru-RU" sz="2400" dirty="0" err="1" smtClean="0"/>
              <a:t>зокрема</a:t>
            </a:r>
            <a:r>
              <a:rPr lang="ru-RU" sz="2400" dirty="0" smtClean="0"/>
              <a:t> </a:t>
            </a:r>
            <a:r>
              <a:rPr lang="ru-RU" sz="2400" dirty="0" err="1" smtClean="0"/>
              <a:t>на</a:t>
            </a:r>
            <a:r>
              <a:rPr lang="ru-RU" sz="2400" dirty="0" smtClean="0"/>
              <a:t> величину чистого </a:t>
            </a:r>
            <a:r>
              <a:rPr lang="ru-RU" sz="2400" dirty="0" err="1" smtClean="0"/>
              <a:t>прибутку</a:t>
            </a:r>
            <a:r>
              <a:rPr lang="ru-RU" sz="2400" dirty="0" smtClean="0"/>
              <a:t> на одну </a:t>
            </a:r>
            <a:r>
              <a:rPr lang="ru-RU" sz="2400" dirty="0" err="1" smtClean="0"/>
              <a:t>акцію</a:t>
            </a:r>
            <a:r>
              <a:rPr lang="ru-RU" sz="2400" dirty="0" smtClean="0"/>
              <a:t>, </a:t>
            </a:r>
            <a:r>
              <a:rPr lang="ru-RU" sz="2400" dirty="0" err="1" smtClean="0"/>
              <a:t>може</a:t>
            </a:r>
            <a:r>
              <a:rPr lang="ru-RU" sz="2400" dirty="0" smtClean="0"/>
              <a:t> бути </a:t>
            </a:r>
            <a:r>
              <a:rPr lang="ru-RU" sz="2400" dirty="0" err="1" smtClean="0"/>
              <a:t>обчислений</a:t>
            </a:r>
            <a:r>
              <a:rPr lang="ru-RU" sz="2400" dirty="0" smtClean="0"/>
              <a:t> за формулами.</a:t>
            </a:r>
          </a:p>
          <a:p>
            <a:pPr marL="3175" indent="-3175">
              <a:buNone/>
            </a:pPr>
            <a:endParaRPr lang="uk-UA" sz="2400" dirty="0" smtClean="0"/>
          </a:p>
          <a:p>
            <a:pPr marL="3175" indent="-3175">
              <a:buNone/>
            </a:pPr>
            <a:endParaRPr lang="uk-UA" sz="2400" dirty="0" smtClean="0"/>
          </a:p>
          <a:p>
            <a:pPr marL="3175" indent="-3175">
              <a:buNone/>
            </a:pPr>
            <a:endParaRPr lang="ru-RU" sz="2400" dirty="0" smtClean="0"/>
          </a:p>
          <a:p>
            <a:pPr marL="3175" indent="-3175">
              <a:buNone/>
            </a:pPr>
            <a:r>
              <a:rPr lang="ru-RU" sz="2400" dirty="0" smtClean="0"/>
              <a:t>Формула </a:t>
            </a:r>
            <a:r>
              <a:rPr lang="ru-RU" sz="2400" dirty="0" err="1" smtClean="0"/>
              <a:t>може</a:t>
            </a:r>
            <a:r>
              <a:rPr lang="ru-RU" sz="2400" dirty="0" smtClean="0"/>
              <a:t> бути </a:t>
            </a:r>
            <a:r>
              <a:rPr lang="ru-RU" sz="2400" dirty="0" err="1" smtClean="0"/>
              <a:t>використана</a:t>
            </a:r>
            <a:r>
              <a:rPr lang="ru-RU" sz="2400" dirty="0" smtClean="0"/>
              <a:t> в </a:t>
            </a:r>
            <a:r>
              <a:rPr lang="ru-RU" sz="2400" dirty="0" err="1" smtClean="0"/>
              <a:t>перетвореному</a:t>
            </a:r>
            <a:r>
              <a:rPr lang="ru-RU" sz="2400" dirty="0" smtClean="0"/>
              <a:t>, </a:t>
            </a:r>
            <a:r>
              <a:rPr lang="ru-RU" sz="2400" dirty="0" err="1" smtClean="0"/>
              <a:t>зручнішому</a:t>
            </a:r>
            <a:r>
              <a:rPr lang="ru-RU" sz="2400" dirty="0" smtClean="0"/>
              <a:t> для </a:t>
            </a:r>
            <a:r>
              <a:rPr lang="ru-RU" sz="2400" dirty="0" err="1" smtClean="0"/>
              <a:t>розрахунку</a:t>
            </a:r>
            <a:r>
              <a:rPr lang="ru-RU" sz="2400" dirty="0" smtClean="0"/>
              <a:t> </a:t>
            </a:r>
            <a:r>
              <a:rPr lang="ru-RU" sz="2400" dirty="0" err="1" smtClean="0"/>
              <a:t>вигляді</a:t>
            </a:r>
            <a:r>
              <a:rPr lang="ru-RU" sz="2400" dirty="0" smtClean="0"/>
              <a:t>:</a:t>
            </a:r>
          </a:p>
          <a:p>
            <a:endParaRPr lang="ru-RU" sz="2400" dirty="0"/>
          </a:p>
        </p:txBody>
      </p:sp>
      <p:pic>
        <p:nvPicPr>
          <p:cNvPr id="43009" name="Picture 1"/>
          <p:cNvPicPr>
            <a:picLocks noChangeAspect="1" noChangeArrowheads="1"/>
          </p:cNvPicPr>
          <p:nvPr/>
        </p:nvPicPr>
        <p:blipFill>
          <a:blip r:embed="rId2" cstate="print"/>
          <a:srcRect l="29822" t="37371" r="22338" b="51555"/>
          <a:stretch>
            <a:fillRect/>
          </a:stretch>
        </p:blipFill>
        <p:spPr bwMode="auto">
          <a:xfrm>
            <a:off x="1475656" y="2852936"/>
            <a:ext cx="5832648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 l="27460" t="60996" r="23519" b="28668"/>
          <a:stretch>
            <a:fillRect/>
          </a:stretch>
        </p:blipFill>
        <p:spPr bwMode="auto">
          <a:xfrm>
            <a:off x="1403648" y="5229200"/>
            <a:ext cx="5976664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88680"/>
          </a:xfrm>
        </p:spPr>
        <p:txBody>
          <a:bodyPr>
            <a:noAutofit/>
          </a:bodyPr>
          <a:lstStyle/>
          <a:p>
            <a:pPr algn="ctr"/>
            <a:r>
              <a:rPr lang="uk-UA" sz="2000" i="1" dirty="0" smtClean="0"/>
              <a:t>Вимірювання спільного впливу операційного і фінансового левериджу</a:t>
            </a:r>
            <a:endParaRPr lang="ru-RU" sz="2000" dirty="0"/>
          </a:p>
        </p:txBody>
      </p:sp>
      <p:pic>
        <p:nvPicPr>
          <p:cNvPr id="440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3707" t="50908" r="15675" b="11948"/>
          <a:stretch>
            <a:fillRect/>
          </a:stretch>
        </p:blipFill>
        <p:spPr bwMode="auto">
          <a:xfrm>
            <a:off x="971600" y="2348880"/>
            <a:ext cx="6316542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457200" y="1124744"/>
            <a:ext cx="7239000" cy="792088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r>
              <a:rPr lang="ru-RU" dirty="0" smtClean="0"/>
              <a:t>На </a:t>
            </a:r>
            <a:r>
              <a:rPr lang="ru-RU" dirty="0" err="1" smtClean="0"/>
              <a:t>практиці</a:t>
            </a:r>
            <a:r>
              <a:rPr lang="ru-RU" dirty="0" smtClean="0"/>
              <a:t> </a:t>
            </a:r>
            <a:r>
              <a:rPr lang="ru-RU" dirty="0" err="1" smtClean="0"/>
              <a:t>діють</a:t>
            </a:r>
            <a:r>
              <a:rPr lang="ru-RU" dirty="0" smtClean="0"/>
              <a:t> </a:t>
            </a:r>
            <a:r>
              <a:rPr lang="ru-RU" dirty="0" err="1" smtClean="0"/>
              <a:t>обидва</a:t>
            </a:r>
            <a:r>
              <a:rPr lang="ru-RU" dirty="0" smtClean="0"/>
              <a:t> </a:t>
            </a:r>
            <a:r>
              <a:rPr lang="ru-RU" dirty="0" err="1" smtClean="0"/>
              <a:t>левериджи</a:t>
            </a:r>
            <a:r>
              <a:rPr lang="ru-RU" dirty="0" smtClean="0"/>
              <a:t> — як </a:t>
            </a:r>
            <a:r>
              <a:rPr lang="ru-RU" dirty="0" err="1" smtClean="0"/>
              <a:t>операційний</a:t>
            </a:r>
            <a:r>
              <a:rPr lang="ru-RU" dirty="0" smtClean="0"/>
              <a:t>, так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фінансовий</a:t>
            </a:r>
            <a:r>
              <a:rPr lang="ru-RU" dirty="0" smtClean="0"/>
              <a:t>. Для </a:t>
            </a:r>
            <a:r>
              <a:rPr lang="ru-RU" dirty="0" err="1" smtClean="0"/>
              <a:t>вимірювання</a:t>
            </a:r>
            <a:r>
              <a:rPr lang="ru-RU" dirty="0" smtClean="0"/>
              <a:t> </a:t>
            </a:r>
            <a:r>
              <a:rPr lang="ru-RU" dirty="0" err="1" smtClean="0"/>
              <a:t>їхнього</a:t>
            </a:r>
            <a:r>
              <a:rPr lang="ru-RU" dirty="0" smtClean="0"/>
              <a:t> </a:t>
            </a:r>
            <a:r>
              <a:rPr lang="ru-RU" dirty="0" err="1" smtClean="0"/>
              <a:t>спільного</a:t>
            </a:r>
            <a:r>
              <a:rPr lang="ru-RU" dirty="0" smtClean="0"/>
              <a:t> </a:t>
            </a:r>
            <a:r>
              <a:rPr lang="ru-RU" dirty="0" err="1" smtClean="0"/>
              <a:t>впливу</a:t>
            </a:r>
            <a:r>
              <a:rPr lang="ru-RU" dirty="0" smtClean="0"/>
              <a:t> </a:t>
            </a:r>
            <a:r>
              <a:rPr lang="ru-RU" dirty="0" err="1" smtClean="0"/>
              <a:t>пропонується</a:t>
            </a:r>
            <a:r>
              <a:rPr lang="ru-RU" dirty="0" smtClean="0"/>
              <a:t> формула: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16672"/>
          </a:xfrm>
        </p:spPr>
        <p:txBody>
          <a:bodyPr>
            <a:normAutofit/>
          </a:bodyPr>
          <a:lstStyle/>
          <a:p>
            <a:r>
              <a:rPr lang="uk-UA" sz="2400" dirty="0" smtClean="0"/>
              <a:t>4. Оптимальна структура капіталу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7239000" cy="5475008"/>
          </a:xfrm>
        </p:spPr>
        <p:txBody>
          <a:bodyPr>
            <a:normAutofit fontScale="85000" lnSpcReduction="10000"/>
          </a:bodyPr>
          <a:lstStyle/>
          <a:p>
            <a:pPr marL="3175" indent="-3175">
              <a:buNone/>
            </a:pPr>
            <a:r>
              <a:rPr lang="ru-RU" i="1" dirty="0" smtClean="0"/>
              <a:t>Оптимальною </a:t>
            </a:r>
            <a:r>
              <a:rPr lang="ru-RU" i="1" dirty="0" err="1" smtClean="0"/>
              <a:t>називається</a:t>
            </a:r>
            <a:r>
              <a:rPr lang="ru-RU" i="1" dirty="0" smtClean="0"/>
              <a:t> </a:t>
            </a:r>
            <a:r>
              <a:rPr lang="ru-RU" i="1" dirty="0" err="1" smtClean="0"/>
              <a:t>така</a:t>
            </a:r>
            <a:r>
              <a:rPr lang="ru-RU" i="1" dirty="0" smtClean="0"/>
              <a:t> структура </a:t>
            </a:r>
            <a:r>
              <a:rPr lang="ru-RU" i="1" dirty="0" err="1" smtClean="0"/>
              <a:t>капіталу</a:t>
            </a:r>
            <a:r>
              <a:rPr lang="ru-RU" i="1" dirty="0" smtClean="0"/>
              <a:t>, за </a:t>
            </a:r>
            <a:r>
              <a:rPr lang="ru-RU" i="1" dirty="0" err="1" smtClean="0"/>
              <a:t>якої</a:t>
            </a:r>
            <a:r>
              <a:rPr lang="ru-RU" i="1" dirty="0" smtClean="0"/>
              <a:t> </a:t>
            </a:r>
            <a:r>
              <a:rPr lang="ru-RU" i="1" dirty="0" err="1" smtClean="0"/>
              <a:t>досягається</a:t>
            </a:r>
            <a:r>
              <a:rPr lang="ru-RU" i="1" dirty="0" smtClean="0"/>
              <a:t> максимальна </a:t>
            </a:r>
            <a:r>
              <a:rPr lang="ru-RU" i="1" dirty="0" err="1" smtClean="0"/>
              <a:t>вартість</a:t>
            </a:r>
            <a:r>
              <a:rPr lang="ru-RU" i="1" dirty="0" smtClean="0"/>
              <a:t> </a:t>
            </a:r>
            <a:r>
              <a:rPr lang="ru-RU" i="1" dirty="0" err="1" smtClean="0"/>
              <a:t>корпорації</a:t>
            </a:r>
            <a:r>
              <a:rPr lang="ru-RU" i="1" dirty="0" smtClean="0"/>
              <a:t> на </a:t>
            </a:r>
            <a:r>
              <a:rPr lang="ru-RU" i="1" dirty="0" err="1" smtClean="0"/>
              <a:t>фінансовому</a:t>
            </a:r>
            <a:r>
              <a:rPr lang="ru-RU" i="1" dirty="0" smtClean="0"/>
              <a:t> ринку за </a:t>
            </a:r>
            <a:r>
              <a:rPr lang="ru-RU" i="1" dirty="0" err="1" smtClean="0"/>
              <a:t>мінімальної</a:t>
            </a:r>
            <a:r>
              <a:rPr lang="ru-RU" i="1" dirty="0" smtClean="0"/>
              <a:t> </a:t>
            </a:r>
            <a:r>
              <a:rPr lang="ru-RU" i="1" dirty="0" err="1" smtClean="0"/>
              <a:t>ціни</a:t>
            </a:r>
            <a:r>
              <a:rPr lang="ru-RU" i="1" dirty="0" smtClean="0"/>
              <a:t> </a:t>
            </a:r>
            <a:r>
              <a:rPr lang="ru-RU" i="1" dirty="0" err="1" smtClean="0"/>
              <a:t>капіталу</a:t>
            </a:r>
            <a:r>
              <a:rPr lang="ru-RU" dirty="0" smtClean="0"/>
              <a:t>. В </a:t>
            </a:r>
            <a:r>
              <a:rPr lang="ru-RU" dirty="0" err="1" smtClean="0"/>
              <a:t>умовах</a:t>
            </a:r>
            <a:r>
              <a:rPr lang="ru-RU" dirty="0" smtClean="0"/>
              <a:t> </a:t>
            </a:r>
            <a:r>
              <a:rPr lang="ru-RU" dirty="0" err="1" smtClean="0"/>
              <a:t>ризику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невизначеності</a:t>
            </a:r>
            <a:r>
              <a:rPr lang="ru-RU" dirty="0" smtClean="0"/>
              <a:t>, очевидно,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недосяжний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ідеальне</a:t>
            </a:r>
            <a:r>
              <a:rPr lang="ru-RU" dirty="0" smtClean="0"/>
              <a:t> </a:t>
            </a:r>
            <a:r>
              <a:rPr lang="ru-RU" dirty="0" err="1" smtClean="0"/>
              <a:t>співвідношення</a:t>
            </a:r>
            <a:r>
              <a:rPr lang="ru-RU" dirty="0" smtClean="0"/>
              <a:t> </a:t>
            </a:r>
            <a:r>
              <a:rPr lang="ru-RU" dirty="0" err="1" smtClean="0"/>
              <a:t>з’являється</a:t>
            </a:r>
            <a:r>
              <a:rPr lang="ru-RU" dirty="0" smtClean="0"/>
              <a:t> на </a:t>
            </a:r>
            <a:r>
              <a:rPr lang="ru-RU" dirty="0" err="1" smtClean="0"/>
              <a:t>якийсь</a:t>
            </a:r>
            <a:r>
              <a:rPr lang="ru-RU" dirty="0" smtClean="0"/>
              <a:t> </a:t>
            </a:r>
            <a:r>
              <a:rPr lang="ru-RU" dirty="0" err="1" smtClean="0"/>
              <a:t>певний</a:t>
            </a:r>
            <a:r>
              <a:rPr lang="ru-RU" dirty="0" smtClean="0"/>
              <a:t> </a:t>
            </a:r>
            <a:r>
              <a:rPr lang="ru-RU" dirty="0" err="1" smtClean="0"/>
              <a:t>період</a:t>
            </a:r>
            <a:r>
              <a:rPr lang="ru-RU" dirty="0" smtClean="0"/>
              <a:t>. </a:t>
            </a:r>
            <a:r>
              <a:rPr lang="ru-RU" dirty="0" err="1" smtClean="0"/>
              <a:t>Проте</a:t>
            </a:r>
            <a:r>
              <a:rPr lang="ru-RU" dirty="0" smtClean="0"/>
              <a:t> </a:t>
            </a:r>
            <a:r>
              <a:rPr lang="ru-RU" dirty="0" err="1" smtClean="0"/>
              <a:t>фінансові</a:t>
            </a:r>
            <a:r>
              <a:rPr lang="ru-RU" dirty="0" smtClean="0"/>
              <a:t> </a:t>
            </a:r>
            <a:r>
              <a:rPr lang="ru-RU" dirty="0" err="1" smtClean="0"/>
              <a:t>менеджери</a:t>
            </a:r>
            <a:r>
              <a:rPr lang="ru-RU" dirty="0" smtClean="0"/>
              <a:t> </a:t>
            </a:r>
            <a:r>
              <a:rPr lang="ru-RU" dirty="0" err="1" smtClean="0"/>
              <a:t>завжди</a:t>
            </a:r>
            <a:r>
              <a:rPr lang="ru-RU" dirty="0" smtClean="0"/>
              <a:t> </a:t>
            </a:r>
            <a:r>
              <a:rPr lang="ru-RU" dirty="0" err="1" smtClean="0"/>
              <a:t>будуть</a:t>
            </a:r>
            <a:r>
              <a:rPr lang="ru-RU" dirty="0" smtClean="0"/>
              <a:t> </a:t>
            </a:r>
            <a:r>
              <a:rPr lang="ru-RU" dirty="0" err="1" smtClean="0"/>
              <a:t>прагнути</a:t>
            </a:r>
            <a:r>
              <a:rPr lang="ru-RU" dirty="0" smtClean="0"/>
              <a:t> </a:t>
            </a:r>
            <a:r>
              <a:rPr lang="ru-RU" dirty="0" err="1" smtClean="0"/>
              <a:t>залучити</a:t>
            </a:r>
            <a:r>
              <a:rPr lang="ru-RU" dirty="0" smtClean="0"/>
              <a:t> </a:t>
            </a:r>
            <a:r>
              <a:rPr lang="ru-RU" dirty="0" err="1" smtClean="0"/>
              <a:t>капітал</a:t>
            </a:r>
            <a:r>
              <a:rPr lang="ru-RU" dirty="0" smtClean="0"/>
              <a:t> за </a:t>
            </a:r>
            <a:r>
              <a:rPr lang="ru-RU" dirty="0" err="1" smtClean="0"/>
              <a:t>нижчою</a:t>
            </a:r>
            <a:r>
              <a:rPr lang="ru-RU" dirty="0" smtClean="0"/>
              <a:t> </a:t>
            </a:r>
            <a:r>
              <a:rPr lang="ru-RU" dirty="0" err="1" smtClean="0"/>
              <a:t>ціною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намагатися</a:t>
            </a:r>
            <a:r>
              <a:rPr lang="ru-RU" dirty="0" smtClean="0"/>
              <a:t> </a:t>
            </a:r>
            <a:r>
              <a:rPr lang="ru-RU" dirty="0" err="1" smtClean="0"/>
              <a:t>підвищити</a:t>
            </a:r>
            <a:r>
              <a:rPr lang="ru-RU" dirty="0" smtClean="0"/>
              <a:t> курс </a:t>
            </a:r>
            <a:r>
              <a:rPr lang="ru-RU" dirty="0" err="1" smtClean="0"/>
              <a:t>корпоративних</a:t>
            </a:r>
            <a:r>
              <a:rPr lang="ru-RU" dirty="0" smtClean="0"/>
              <a:t> </a:t>
            </a:r>
            <a:r>
              <a:rPr lang="ru-RU" dirty="0" err="1" smtClean="0"/>
              <a:t>цінних</a:t>
            </a:r>
            <a:r>
              <a:rPr lang="ru-RU" dirty="0" smtClean="0"/>
              <a:t> </a:t>
            </a:r>
            <a:r>
              <a:rPr lang="ru-RU" dirty="0" err="1" smtClean="0"/>
              <a:t>паперів</a:t>
            </a:r>
            <a:r>
              <a:rPr lang="ru-RU" dirty="0" smtClean="0"/>
              <a:t> на </a:t>
            </a:r>
            <a:r>
              <a:rPr lang="ru-RU" dirty="0" err="1" smtClean="0"/>
              <a:t>фінансовому</a:t>
            </a:r>
            <a:r>
              <a:rPr lang="ru-RU" dirty="0" smtClean="0"/>
              <a:t> ринку.</a:t>
            </a:r>
          </a:p>
          <a:p>
            <a:pPr marL="3175" indent="-3175">
              <a:buNone/>
            </a:pPr>
            <a:endParaRPr lang="ru-RU" dirty="0" smtClean="0"/>
          </a:p>
          <a:p>
            <a:pPr marL="3175" indent="-3175">
              <a:buNone/>
            </a:pPr>
            <a:r>
              <a:rPr lang="ru-RU" dirty="0" smtClean="0"/>
              <a:t>Для </a:t>
            </a:r>
            <a:r>
              <a:rPr lang="ru-RU" dirty="0" err="1" smtClean="0"/>
              <a:t>визначення</a:t>
            </a:r>
            <a:r>
              <a:rPr lang="ru-RU" dirty="0" smtClean="0"/>
              <a:t> </a:t>
            </a:r>
            <a:r>
              <a:rPr lang="ru-RU" dirty="0" err="1" smtClean="0"/>
              <a:t>оптимальної</a:t>
            </a:r>
            <a:r>
              <a:rPr lang="ru-RU" dirty="0" smtClean="0"/>
              <a:t> </a:t>
            </a:r>
          </a:p>
          <a:p>
            <a:pPr marL="3175" indent="-3175">
              <a:buNone/>
            </a:pPr>
            <a:r>
              <a:rPr lang="ru-RU" dirty="0" err="1" smtClean="0"/>
              <a:t>структури</a:t>
            </a:r>
            <a:r>
              <a:rPr lang="ru-RU" dirty="0" smtClean="0"/>
              <a:t> </a:t>
            </a:r>
            <a:r>
              <a:rPr lang="ru-RU" dirty="0" err="1" smtClean="0"/>
              <a:t>капіталу</a:t>
            </a:r>
            <a:r>
              <a:rPr lang="ru-RU" dirty="0" smtClean="0"/>
              <a:t> </a:t>
            </a:r>
          </a:p>
          <a:p>
            <a:pPr marL="3175" indent="-3175">
              <a:buNone/>
            </a:pPr>
            <a:r>
              <a:rPr lang="ru-RU" dirty="0" err="1" smtClean="0"/>
              <a:t>використовується</a:t>
            </a:r>
            <a:r>
              <a:rPr lang="ru-RU" dirty="0" smtClean="0"/>
              <a:t> формула </a:t>
            </a:r>
          </a:p>
          <a:p>
            <a:pPr marL="3175" indent="-3175">
              <a:buNone/>
            </a:pPr>
            <a:r>
              <a:rPr lang="ru-RU" dirty="0" err="1" smtClean="0"/>
              <a:t>середньозваженої</a:t>
            </a:r>
            <a:r>
              <a:rPr lang="ru-RU" dirty="0" smtClean="0"/>
              <a:t> </a:t>
            </a:r>
            <a:r>
              <a:rPr lang="ru-RU" dirty="0" err="1" smtClean="0"/>
              <a:t>ціни</a:t>
            </a:r>
            <a:r>
              <a:rPr lang="ru-RU" dirty="0" smtClean="0"/>
              <a:t> </a:t>
            </a:r>
            <a:r>
              <a:rPr lang="ru-RU" dirty="0" err="1" smtClean="0"/>
              <a:t>капіталу</a:t>
            </a:r>
            <a:endParaRPr lang="ru-RU" dirty="0" smtClean="0"/>
          </a:p>
          <a:p>
            <a:pPr marL="3175" indent="-3175">
              <a:buNone/>
            </a:pPr>
            <a:r>
              <a:rPr lang="ru-RU" dirty="0" smtClean="0"/>
              <a:t> (</a:t>
            </a:r>
            <a:r>
              <a:rPr lang="ru-RU" dirty="0" err="1" smtClean="0"/>
              <a:t>Weighted</a:t>
            </a:r>
            <a:r>
              <a:rPr lang="ru-RU" dirty="0" smtClean="0"/>
              <a:t> </a:t>
            </a:r>
            <a:r>
              <a:rPr lang="ru-RU" dirty="0" err="1" smtClean="0"/>
              <a:t>Average</a:t>
            </a:r>
            <a:r>
              <a:rPr lang="ru-RU" dirty="0" smtClean="0"/>
              <a:t> </a:t>
            </a:r>
            <a:r>
              <a:rPr lang="ru-RU" dirty="0" err="1" smtClean="0"/>
              <a:t>Cost</a:t>
            </a:r>
            <a:r>
              <a:rPr lang="ru-RU" dirty="0" smtClean="0"/>
              <a:t> </a:t>
            </a:r>
            <a:r>
              <a:rPr lang="ru-RU" dirty="0" err="1" smtClean="0"/>
              <a:t>of</a:t>
            </a:r>
            <a:r>
              <a:rPr lang="ru-RU" dirty="0" smtClean="0"/>
              <a:t> </a:t>
            </a:r>
            <a:r>
              <a:rPr lang="ru-RU" dirty="0" err="1" smtClean="0"/>
              <a:t>Capital</a:t>
            </a:r>
            <a:r>
              <a:rPr lang="ru-RU" dirty="0" smtClean="0"/>
              <a:t> — WACC). </a:t>
            </a:r>
            <a:endParaRPr lang="ru-RU" dirty="0"/>
          </a:p>
        </p:txBody>
      </p:sp>
      <p:pic>
        <p:nvPicPr>
          <p:cNvPr id="20484" name="Picture 4" descr="Результат пошуку зображень за запитом ваги терез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3933056"/>
            <a:ext cx="2911178" cy="182334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32696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/>
              <a:t>формула </a:t>
            </a:r>
            <a:r>
              <a:rPr lang="ru-RU" sz="2000" dirty="0" err="1" smtClean="0"/>
              <a:t>середньозваженої</a:t>
            </a:r>
            <a:r>
              <a:rPr lang="ru-RU" sz="2000" dirty="0" smtClean="0"/>
              <a:t> </a:t>
            </a:r>
            <a:r>
              <a:rPr lang="ru-RU" sz="2000" dirty="0" err="1" smtClean="0"/>
              <a:t>ціни</a:t>
            </a:r>
            <a:r>
              <a:rPr lang="ru-RU" sz="2000" dirty="0" smtClean="0"/>
              <a:t> </a:t>
            </a:r>
            <a:r>
              <a:rPr lang="ru-RU" sz="2000" dirty="0" err="1" smtClean="0"/>
              <a:t>капіталу</a:t>
            </a:r>
            <a:r>
              <a:rPr lang="ru-RU" sz="2000" dirty="0" smtClean="0"/>
              <a:t> (WACC)</a:t>
            </a:r>
            <a:endParaRPr lang="ru-RU" sz="2000" dirty="0"/>
          </a:p>
        </p:txBody>
      </p:sp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2" cstate="print"/>
          <a:srcRect l="22144" t="17438" r="15251" b="16118"/>
          <a:stretch>
            <a:fillRect/>
          </a:stretch>
        </p:blipFill>
        <p:spPr bwMode="auto">
          <a:xfrm>
            <a:off x="395536" y="1124744"/>
            <a:ext cx="6480720" cy="5502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uk-UA" sz="2400" dirty="0" smtClean="0"/>
              <a:t>1. Теорії структури капіталу корпорації Франко </a:t>
            </a:r>
            <a:r>
              <a:rPr lang="uk-UA" sz="2400" dirty="0" err="1" smtClean="0"/>
              <a:t>Модільяні</a:t>
            </a:r>
            <a:r>
              <a:rPr lang="uk-UA" sz="2400" dirty="0" smtClean="0"/>
              <a:t> та </a:t>
            </a:r>
            <a:r>
              <a:rPr lang="uk-UA" sz="2400" dirty="0" err="1" smtClean="0"/>
              <a:t>Мертона</a:t>
            </a:r>
            <a:r>
              <a:rPr lang="uk-UA" sz="2400" dirty="0" smtClean="0"/>
              <a:t> Міллера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i="1" dirty="0" err="1" smtClean="0"/>
              <a:t>Співвідношення</a:t>
            </a:r>
            <a:r>
              <a:rPr lang="ru-RU" i="1" dirty="0" smtClean="0"/>
              <a:t> </a:t>
            </a:r>
            <a:r>
              <a:rPr lang="ru-RU" i="1" dirty="0" err="1" smtClean="0"/>
              <a:t>складових</a:t>
            </a:r>
            <a:r>
              <a:rPr lang="ru-RU" i="1" dirty="0" smtClean="0"/>
              <a:t> </a:t>
            </a:r>
            <a:r>
              <a:rPr lang="ru-RU" i="1" dirty="0" err="1" smtClean="0"/>
              <a:t>капіталу</a:t>
            </a:r>
            <a:r>
              <a:rPr lang="ru-RU" i="1" dirty="0" smtClean="0"/>
              <a:t> </a:t>
            </a:r>
            <a:r>
              <a:rPr lang="ru-RU" i="1" dirty="0" err="1" smtClean="0"/>
              <a:t>корпорації</a:t>
            </a:r>
            <a:r>
              <a:rPr lang="ru-RU" i="1" dirty="0" smtClean="0"/>
              <a:t> </a:t>
            </a:r>
            <a:r>
              <a:rPr lang="ru-RU" i="1" dirty="0" err="1" smtClean="0"/>
              <a:t>являє</a:t>
            </a:r>
            <a:r>
              <a:rPr lang="ru-RU" i="1" dirty="0" smtClean="0"/>
              <a:t> собою </a:t>
            </a:r>
            <a:r>
              <a:rPr lang="ru-RU" i="1" dirty="0" err="1" smtClean="0"/>
              <a:t>його</a:t>
            </a:r>
            <a:r>
              <a:rPr lang="ru-RU" i="1" dirty="0" smtClean="0"/>
              <a:t> структуру</a:t>
            </a:r>
            <a:r>
              <a:rPr lang="ru-RU" dirty="0" smtClean="0"/>
              <a:t>. </a:t>
            </a:r>
            <a:r>
              <a:rPr lang="ru-RU" dirty="0" err="1" smtClean="0"/>
              <a:t>Отже</a:t>
            </a:r>
            <a:r>
              <a:rPr lang="ru-RU" dirty="0" smtClean="0"/>
              <a:t>,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формалізувати</a:t>
            </a:r>
            <a:r>
              <a:rPr lang="ru-RU" dirty="0" smtClean="0"/>
              <a:t> </a:t>
            </a:r>
            <a:r>
              <a:rPr lang="ru-RU" dirty="0" err="1" smtClean="0"/>
              <a:t>капітал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структуру: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uk-UA" i="1" dirty="0" smtClean="0"/>
              <a:t>	</a:t>
            </a:r>
            <a:r>
              <a:rPr lang="ru-RU" i="1" dirty="0" smtClean="0"/>
              <a:t> V</a:t>
            </a:r>
            <a:r>
              <a:rPr lang="uk-UA" i="1" dirty="0" smtClean="0"/>
              <a:t> = S + D</a:t>
            </a:r>
            <a:r>
              <a:rPr lang="uk-UA" dirty="0" smtClean="0"/>
              <a:t>,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де </a:t>
            </a:r>
            <a:r>
              <a:rPr lang="ru-RU" i="1" dirty="0" smtClean="0"/>
              <a:t>V</a:t>
            </a:r>
            <a:r>
              <a:rPr lang="ru-RU" dirty="0" smtClean="0"/>
              <a:t> — </a:t>
            </a:r>
            <a:r>
              <a:rPr lang="ru-RU" dirty="0" err="1" smtClean="0"/>
              <a:t>вартість</a:t>
            </a:r>
            <a:r>
              <a:rPr lang="ru-RU" dirty="0" smtClean="0"/>
              <a:t> </a:t>
            </a:r>
            <a:r>
              <a:rPr lang="ru-RU" dirty="0" err="1" smtClean="0"/>
              <a:t>капіталу</a:t>
            </a:r>
            <a:r>
              <a:rPr lang="ru-RU" dirty="0" smtClean="0"/>
              <a:t>;</a:t>
            </a:r>
          </a:p>
          <a:p>
            <a:pPr marL="0" indent="0">
              <a:buNone/>
            </a:pPr>
            <a:r>
              <a:rPr lang="ru-RU" i="1" dirty="0" smtClean="0"/>
              <a:t>S</a:t>
            </a:r>
            <a:r>
              <a:rPr lang="ru-RU" dirty="0" smtClean="0"/>
              <a:t> — </a:t>
            </a:r>
            <a:r>
              <a:rPr lang="ru-RU" dirty="0" err="1" smtClean="0"/>
              <a:t>акціонерний</a:t>
            </a:r>
            <a:r>
              <a:rPr lang="ru-RU" dirty="0" smtClean="0"/>
              <a:t> </a:t>
            </a:r>
            <a:r>
              <a:rPr lang="ru-RU" dirty="0" err="1" smtClean="0"/>
              <a:t>капітал</a:t>
            </a:r>
            <a:r>
              <a:rPr lang="ru-RU" dirty="0" smtClean="0"/>
              <a:t>;</a:t>
            </a:r>
          </a:p>
          <a:p>
            <a:pPr marL="0" indent="0">
              <a:buNone/>
            </a:pPr>
            <a:r>
              <a:rPr lang="ru-RU" i="1" dirty="0" smtClean="0"/>
              <a:t>D</a:t>
            </a:r>
            <a:r>
              <a:rPr lang="ru-RU" dirty="0" smtClean="0"/>
              <a:t> — борг </a:t>
            </a:r>
            <a:r>
              <a:rPr lang="ru-RU" dirty="0" err="1" smtClean="0"/>
              <a:t>корпорації</a:t>
            </a:r>
            <a:r>
              <a:rPr lang="ru-RU" dirty="0" smtClean="0"/>
              <a:t>,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зобов’язання</a:t>
            </a:r>
            <a:r>
              <a:rPr lang="ru-RU" dirty="0" smtClean="0"/>
              <a:t>.</a:t>
            </a:r>
            <a:r>
              <a:rPr lang="uk-UA" dirty="0" smtClean="0"/>
              <a:t> </a:t>
            </a:r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Капітал корпорації утворюється </a:t>
            </a:r>
            <a:br>
              <a:rPr lang="uk-UA" dirty="0" smtClean="0"/>
            </a:br>
            <a:r>
              <a:rPr lang="uk-UA" dirty="0" smtClean="0"/>
              <a:t>з окремих частин: акціонерного </a:t>
            </a:r>
            <a:br>
              <a:rPr lang="uk-UA" dirty="0" smtClean="0"/>
            </a:br>
            <a:r>
              <a:rPr lang="uk-UA" dirty="0" smtClean="0"/>
              <a:t>капіталу, що складається з </a:t>
            </a:r>
            <a:br>
              <a:rPr lang="uk-UA" dirty="0" smtClean="0"/>
            </a:br>
            <a:r>
              <a:rPr lang="uk-UA" dirty="0" smtClean="0"/>
              <a:t>оплачених акцій, нерозподіленого </a:t>
            </a:r>
            <a:br>
              <a:rPr lang="uk-UA" dirty="0" smtClean="0"/>
            </a:br>
            <a:r>
              <a:rPr lang="uk-UA" dirty="0" smtClean="0"/>
              <a:t>прибутку, резервного капіталу і </a:t>
            </a:r>
            <a:br>
              <a:rPr lang="uk-UA" dirty="0" smtClean="0"/>
            </a:br>
            <a:r>
              <a:rPr lang="uk-UA" dirty="0" smtClean="0"/>
              <a:t>зобов’язань за випущеними </a:t>
            </a:r>
            <a:br>
              <a:rPr lang="uk-UA" dirty="0" smtClean="0"/>
            </a:br>
            <a:r>
              <a:rPr lang="uk-UA" dirty="0" smtClean="0"/>
              <a:t>борговими інструментами.</a:t>
            </a: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 descr="C:\Documents and Settings\Дом\Рабочий стол\ce9265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4581128"/>
            <a:ext cx="3077170" cy="204796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372656"/>
          </a:xfrm>
        </p:spPr>
        <p:txBody>
          <a:bodyPr>
            <a:normAutofit/>
          </a:bodyPr>
          <a:lstStyle/>
          <a:p>
            <a:pPr algn="ctr"/>
            <a:r>
              <a:rPr lang="uk-UA" sz="2000" i="1" dirty="0" smtClean="0"/>
              <a:t>Теорема ММ-1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7239000" cy="5475008"/>
          </a:xfrm>
        </p:spPr>
        <p:txBody>
          <a:bodyPr>
            <a:normAutofit fontScale="85000" lnSpcReduction="20000"/>
          </a:bodyPr>
          <a:lstStyle/>
          <a:p>
            <a:pPr marL="3175" indent="-3175">
              <a:buNone/>
            </a:pPr>
            <a:r>
              <a:rPr lang="uk-UA" i="1" dirty="0" smtClean="0"/>
              <a:t>Франко </a:t>
            </a:r>
            <a:r>
              <a:rPr lang="uk-UA" i="1" dirty="0" err="1" smtClean="0"/>
              <a:t>Модільяні</a:t>
            </a:r>
            <a:r>
              <a:rPr lang="uk-UA" i="1" dirty="0" smtClean="0"/>
              <a:t> і </a:t>
            </a:r>
            <a:r>
              <a:rPr lang="uk-UA" i="1" dirty="0" err="1" smtClean="0"/>
              <a:t>Мертон</a:t>
            </a:r>
            <a:r>
              <a:rPr lang="uk-UA" i="1" dirty="0" smtClean="0"/>
              <a:t> Міллер висунули ідею, відповідно до якої на фінансовому ринку вартість акцій корпорацій, тобто </a:t>
            </a:r>
            <a:r>
              <a:rPr lang="uk-UA" i="1" dirty="0" err="1" smtClean="0"/>
              <a:t>“вартість</a:t>
            </a:r>
            <a:r>
              <a:rPr lang="uk-UA" i="1" dirty="0" smtClean="0"/>
              <a:t> </a:t>
            </a:r>
            <a:r>
              <a:rPr lang="uk-UA" i="1" dirty="0" err="1" smtClean="0"/>
              <a:t>фірми”</a:t>
            </a:r>
            <a:r>
              <a:rPr lang="uk-UA" i="1" dirty="0" smtClean="0"/>
              <a:t>, не залежить від структури її капіталу і визначається нормою капіталізації очікуваного доходу у фірмах її класу.</a:t>
            </a:r>
            <a:r>
              <a:rPr lang="uk-UA" dirty="0" smtClean="0"/>
              <a:t> </a:t>
            </a:r>
            <a:r>
              <a:rPr lang="ru-RU" dirty="0" smtClean="0"/>
              <a:t>Теорема </a:t>
            </a:r>
            <a:r>
              <a:rPr lang="ru-RU" dirty="0" err="1" smtClean="0"/>
              <a:t>виражена</a:t>
            </a:r>
            <a:r>
              <a:rPr lang="ru-RU" dirty="0" smtClean="0"/>
              <a:t> у </a:t>
            </a:r>
            <a:r>
              <a:rPr lang="ru-RU" dirty="0" err="1" smtClean="0"/>
              <a:t>формулі</a:t>
            </a:r>
            <a:r>
              <a:rPr lang="ru-RU" dirty="0" smtClean="0"/>
              <a:t>:</a:t>
            </a:r>
          </a:p>
          <a:p>
            <a:pPr marL="3175" indent="-3175">
              <a:buNone/>
            </a:pPr>
            <a:endParaRPr lang="ru-RU" dirty="0" smtClean="0"/>
          </a:p>
          <a:p>
            <a:pPr marL="3175" indent="-3175" algn="r">
              <a:buNone/>
            </a:pPr>
            <a:r>
              <a:rPr lang="uk-UA" dirty="0" smtClean="0"/>
              <a:t>	 , для будь-якої фірми </a:t>
            </a:r>
            <a:r>
              <a:rPr lang="uk-UA" i="1" dirty="0" smtClean="0"/>
              <a:t>j</a:t>
            </a:r>
            <a:r>
              <a:rPr lang="uk-UA" dirty="0" smtClean="0"/>
              <a:t> з класу </a:t>
            </a:r>
            <a:r>
              <a:rPr lang="uk-UA" i="1" dirty="0" smtClean="0"/>
              <a:t>k</a:t>
            </a:r>
            <a:r>
              <a:rPr lang="uk-UA" dirty="0" smtClean="0"/>
              <a:t>,</a:t>
            </a:r>
          </a:p>
          <a:p>
            <a:pPr marL="3175" indent="-3175">
              <a:buNone/>
            </a:pPr>
            <a:endParaRPr lang="ru-RU" dirty="0" smtClean="0"/>
          </a:p>
          <a:p>
            <a:pPr marL="3175" indent="-3175">
              <a:buNone/>
            </a:pPr>
            <a:r>
              <a:rPr lang="ru-RU" dirty="0" smtClean="0"/>
              <a:t>де 	</a:t>
            </a:r>
            <a:r>
              <a:rPr lang="ru-RU" i="1" dirty="0" err="1" smtClean="0"/>
              <a:t>V</a:t>
            </a:r>
            <a:r>
              <a:rPr lang="ru-RU" i="1" baseline="-25000" dirty="0" err="1" smtClean="0"/>
              <a:t>j</a:t>
            </a:r>
            <a:r>
              <a:rPr lang="ru-RU" dirty="0" smtClean="0"/>
              <a:t> — </a:t>
            </a:r>
            <a:r>
              <a:rPr lang="ru-RU" dirty="0" err="1" smtClean="0"/>
              <a:t>ринкова</a:t>
            </a:r>
            <a:r>
              <a:rPr lang="ru-RU" dirty="0" smtClean="0"/>
              <a:t> </a:t>
            </a:r>
            <a:r>
              <a:rPr lang="ru-RU" dirty="0" err="1" smtClean="0"/>
              <a:t>вартість</a:t>
            </a:r>
            <a:r>
              <a:rPr lang="ru-RU" dirty="0" smtClean="0"/>
              <a:t> </a:t>
            </a:r>
            <a:r>
              <a:rPr lang="ru-RU" dirty="0" err="1" smtClean="0"/>
              <a:t>фірми</a:t>
            </a:r>
            <a:r>
              <a:rPr lang="ru-RU" dirty="0" smtClean="0"/>
              <a:t>;</a:t>
            </a:r>
          </a:p>
          <a:p>
            <a:pPr marL="3175" indent="-3175">
              <a:buNone/>
            </a:pPr>
            <a:r>
              <a:rPr lang="ru-RU" i="1" dirty="0" err="1" smtClean="0"/>
              <a:t>S</a:t>
            </a:r>
            <a:r>
              <a:rPr lang="ru-RU" i="1" baseline="-25000" dirty="0" err="1" smtClean="0"/>
              <a:t>j</a:t>
            </a:r>
            <a:r>
              <a:rPr lang="ru-RU" dirty="0" smtClean="0"/>
              <a:t> — </a:t>
            </a:r>
            <a:r>
              <a:rPr lang="ru-RU" dirty="0" err="1" smtClean="0"/>
              <a:t>ринкова</a:t>
            </a:r>
            <a:r>
              <a:rPr lang="ru-RU" dirty="0" smtClean="0"/>
              <a:t> </a:t>
            </a:r>
            <a:r>
              <a:rPr lang="ru-RU" dirty="0" err="1" smtClean="0"/>
              <a:t>вартість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акцій</a:t>
            </a:r>
            <a:r>
              <a:rPr lang="ru-RU" dirty="0" smtClean="0"/>
              <a:t>;</a:t>
            </a:r>
          </a:p>
          <a:p>
            <a:pPr marL="3175" indent="-3175">
              <a:buNone/>
            </a:pPr>
            <a:r>
              <a:rPr lang="ru-RU" i="1" dirty="0" err="1" smtClean="0"/>
              <a:t>D</a:t>
            </a:r>
            <a:r>
              <a:rPr lang="ru-RU" i="1" baseline="-25000" dirty="0" err="1" smtClean="0"/>
              <a:t>j</a:t>
            </a:r>
            <a:r>
              <a:rPr lang="ru-RU" dirty="0" smtClean="0"/>
              <a:t> — </a:t>
            </a:r>
            <a:r>
              <a:rPr lang="ru-RU" dirty="0" err="1" smtClean="0"/>
              <a:t>ринкова</a:t>
            </a:r>
            <a:r>
              <a:rPr lang="ru-RU" dirty="0" smtClean="0"/>
              <a:t> </a:t>
            </a:r>
            <a:r>
              <a:rPr lang="ru-RU" dirty="0" err="1" smtClean="0"/>
              <a:t>вартість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облігацій</a:t>
            </a:r>
            <a:r>
              <a:rPr lang="ru-RU" dirty="0" smtClean="0"/>
              <a:t>;</a:t>
            </a:r>
          </a:p>
          <a:p>
            <a:pPr marL="3175" indent="-3175">
              <a:buNone/>
            </a:pPr>
            <a:r>
              <a:rPr lang="ru-RU" dirty="0" smtClean="0"/>
              <a:t> — </a:t>
            </a:r>
            <a:r>
              <a:rPr lang="ru-RU" dirty="0" err="1" smtClean="0"/>
              <a:t>очікуваний</a:t>
            </a:r>
            <a:r>
              <a:rPr lang="ru-RU" dirty="0" smtClean="0"/>
              <a:t> </a:t>
            </a:r>
            <a:r>
              <a:rPr lang="ru-RU" dirty="0" err="1" smtClean="0"/>
              <a:t>дохід</a:t>
            </a:r>
            <a:r>
              <a:rPr lang="ru-RU" dirty="0" smtClean="0"/>
              <a:t> </a:t>
            </a:r>
            <a:r>
              <a:rPr lang="ru-RU" dirty="0" err="1" smtClean="0"/>
              <a:t>фірми</a:t>
            </a:r>
            <a:r>
              <a:rPr lang="ru-RU" dirty="0" smtClean="0"/>
              <a:t>;</a:t>
            </a:r>
          </a:p>
          <a:p>
            <a:pPr marL="3175" indent="-3175">
              <a:buNone/>
            </a:pPr>
            <a:r>
              <a:rPr lang="ru-RU" i="1" dirty="0" err="1" smtClean="0"/>
              <a:t>р</a:t>
            </a:r>
            <a:r>
              <a:rPr lang="ru-RU" i="1" baseline="-25000" dirty="0" err="1" smtClean="0"/>
              <a:t>k</a:t>
            </a:r>
            <a:r>
              <a:rPr lang="ru-RU" dirty="0" smtClean="0"/>
              <a:t> — </a:t>
            </a:r>
            <a:r>
              <a:rPr lang="ru-RU" dirty="0" err="1" smtClean="0"/>
              <a:t>ціна</a:t>
            </a:r>
            <a:r>
              <a:rPr lang="ru-RU" dirty="0" smtClean="0"/>
              <a:t> (курс) </a:t>
            </a:r>
            <a:r>
              <a:rPr lang="ru-RU" dirty="0" err="1" smtClean="0"/>
              <a:t>купівлі</a:t>
            </a:r>
            <a:r>
              <a:rPr lang="ru-RU" dirty="0" smtClean="0"/>
              <a:t> </a:t>
            </a:r>
            <a:r>
              <a:rPr lang="ru-RU" dirty="0" err="1" smtClean="0"/>
              <a:t>цінного</a:t>
            </a:r>
            <a:r>
              <a:rPr lang="ru-RU" dirty="0" smtClean="0"/>
              <a:t> </a:t>
            </a:r>
            <a:r>
              <a:rPr lang="ru-RU" dirty="0" err="1" smtClean="0"/>
              <a:t>папера</a:t>
            </a:r>
            <a:r>
              <a:rPr lang="ru-RU" dirty="0" smtClean="0"/>
              <a:t>, </a:t>
            </a:r>
            <a:r>
              <a:rPr lang="ru-RU" dirty="0" err="1" smtClean="0"/>
              <a:t>емітованого</a:t>
            </a:r>
            <a:r>
              <a:rPr lang="ru-RU" dirty="0" smtClean="0"/>
              <a:t> </a:t>
            </a:r>
            <a:r>
              <a:rPr lang="ru-RU" dirty="0" err="1" smtClean="0"/>
              <a:t>фірмою</a:t>
            </a:r>
            <a:r>
              <a:rPr lang="ru-RU" dirty="0" smtClean="0"/>
              <a:t>.</a:t>
            </a:r>
          </a:p>
          <a:p>
            <a:pPr marL="3175" indent="-3175">
              <a:buNone/>
            </a:pP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 l="33366" t="41062" r="50687" b="55247"/>
          <a:stretch>
            <a:fillRect/>
          </a:stretch>
        </p:blipFill>
        <p:spPr bwMode="auto">
          <a:xfrm>
            <a:off x="971600" y="3140968"/>
            <a:ext cx="2333059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7239000" cy="6051072"/>
          </a:xfrm>
        </p:spPr>
        <p:txBody>
          <a:bodyPr>
            <a:normAutofit fontScale="92500" lnSpcReduction="10000"/>
          </a:bodyPr>
          <a:lstStyle/>
          <a:p>
            <a:pPr marL="3175" indent="-3175">
              <a:buNone/>
            </a:pPr>
            <a:r>
              <a:rPr lang="ru-RU" i="1" dirty="0" smtClean="0"/>
              <a:t>З </a:t>
            </a:r>
            <a:r>
              <a:rPr lang="ru-RU" i="1" dirty="0" err="1" smtClean="0"/>
              <a:t>цієї</a:t>
            </a:r>
            <a:r>
              <a:rPr lang="ru-RU" i="1" dirty="0" smtClean="0"/>
              <a:t> </a:t>
            </a:r>
            <a:r>
              <a:rPr lang="ru-RU" i="1" dirty="0" err="1" smtClean="0"/>
              <a:t>формули</a:t>
            </a:r>
            <a:r>
              <a:rPr lang="ru-RU" dirty="0" smtClean="0"/>
              <a:t> </a:t>
            </a:r>
            <a:r>
              <a:rPr lang="ru-RU" i="1" dirty="0" err="1" smtClean="0"/>
              <a:t>виводиться</a:t>
            </a:r>
            <a:r>
              <a:rPr lang="ru-RU" i="1" dirty="0" smtClean="0"/>
              <a:t> </a:t>
            </a:r>
            <a:r>
              <a:rPr lang="ru-RU" i="1" dirty="0" err="1" smtClean="0"/>
              <a:t>ціна</a:t>
            </a:r>
            <a:r>
              <a:rPr lang="ru-RU" i="1" dirty="0" smtClean="0"/>
              <a:t> </a:t>
            </a:r>
            <a:r>
              <a:rPr lang="ru-RU" i="1" dirty="0" err="1" smtClean="0"/>
              <a:t>капіталу</a:t>
            </a:r>
            <a:r>
              <a:rPr lang="ru-RU" i="1" dirty="0" smtClean="0"/>
              <a:t>, </a:t>
            </a:r>
            <a:r>
              <a:rPr lang="ru-RU" i="1" dirty="0" err="1" smtClean="0"/>
              <a:t>або</a:t>
            </a:r>
            <a:r>
              <a:rPr lang="ru-RU" dirty="0" smtClean="0"/>
              <a:t> “</a:t>
            </a:r>
            <a:r>
              <a:rPr lang="ru-RU" i="1" dirty="0" err="1" smtClean="0"/>
              <a:t>середні</a:t>
            </a:r>
            <a:r>
              <a:rPr lang="ru-RU" i="1" dirty="0" smtClean="0"/>
              <a:t> </a:t>
            </a:r>
            <a:r>
              <a:rPr lang="ru-RU" i="1" dirty="0" err="1" smtClean="0"/>
              <a:t>витрати</a:t>
            </a:r>
            <a:r>
              <a:rPr lang="ru-RU" i="1" dirty="0" smtClean="0"/>
              <a:t> на </a:t>
            </a:r>
            <a:r>
              <a:rPr lang="ru-RU" i="1" dirty="0" err="1" smtClean="0"/>
              <a:t>капітал</a:t>
            </a:r>
            <a:r>
              <a:rPr lang="ru-RU" dirty="0" smtClean="0"/>
              <a:t>”. </a:t>
            </a:r>
            <a:r>
              <a:rPr lang="ru-RU" dirty="0" err="1" smtClean="0"/>
              <a:t>Ціна</a:t>
            </a:r>
            <a:r>
              <a:rPr lang="ru-RU" dirty="0" smtClean="0"/>
              <a:t> </a:t>
            </a:r>
            <a:r>
              <a:rPr lang="ru-RU" dirty="0" err="1" smtClean="0"/>
              <a:t>капіталу</a:t>
            </a:r>
            <a:r>
              <a:rPr lang="ru-RU" dirty="0" smtClean="0"/>
              <a:t>, </a:t>
            </a:r>
            <a:r>
              <a:rPr lang="ru-RU" dirty="0" err="1" smtClean="0"/>
              <a:t>виражена</a:t>
            </a:r>
            <a:r>
              <a:rPr lang="ru-RU" dirty="0" smtClean="0"/>
              <a:t> у процентах, </a:t>
            </a:r>
            <a:r>
              <a:rPr lang="ru-RU" dirty="0" err="1" smtClean="0"/>
              <a:t>визначається</a:t>
            </a:r>
            <a:r>
              <a:rPr lang="ru-RU" dirty="0" smtClean="0"/>
              <a:t> як </a:t>
            </a:r>
            <a:r>
              <a:rPr lang="ru-RU" dirty="0" err="1" smtClean="0"/>
              <a:t>відношення</a:t>
            </a:r>
            <a:r>
              <a:rPr lang="ru-RU" dirty="0" smtClean="0"/>
              <a:t> </a:t>
            </a:r>
            <a:r>
              <a:rPr lang="ru-RU" dirty="0" err="1" smtClean="0"/>
              <a:t>очікуваного</a:t>
            </a:r>
            <a:r>
              <a:rPr lang="ru-RU" dirty="0" smtClean="0"/>
              <a:t> доходу </a:t>
            </a:r>
            <a:r>
              <a:rPr lang="ru-RU" dirty="0" err="1" smtClean="0"/>
              <a:t>фірми</a:t>
            </a:r>
            <a:r>
              <a:rPr lang="ru-RU" dirty="0" smtClean="0"/>
              <a:t> до </a:t>
            </a:r>
            <a:r>
              <a:rPr lang="ru-RU" dirty="0" err="1" smtClean="0"/>
              <a:t>ринкової</a:t>
            </a:r>
            <a:r>
              <a:rPr lang="ru-RU" dirty="0" smtClean="0"/>
              <a:t> </a:t>
            </a:r>
            <a:r>
              <a:rPr lang="ru-RU" dirty="0" err="1" smtClean="0"/>
              <a:t>вартості</a:t>
            </a:r>
            <a:r>
              <a:rPr lang="ru-RU" dirty="0" smtClean="0"/>
              <a:t> </a:t>
            </a:r>
            <a:r>
              <a:rPr lang="ru-RU" dirty="0" err="1" smtClean="0"/>
              <a:t>всіх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цінних</a:t>
            </a:r>
            <a:r>
              <a:rPr lang="ru-RU" dirty="0" smtClean="0"/>
              <a:t> </a:t>
            </a:r>
            <a:r>
              <a:rPr lang="ru-RU" dirty="0" err="1" smtClean="0"/>
              <a:t>паперів</a:t>
            </a:r>
            <a:r>
              <a:rPr lang="ru-RU" dirty="0" smtClean="0"/>
              <a:t>:</a:t>
            </a:r>
          </a:p>
          <a:p>
            <a:pPr marL="3175" indent="-3175">
              <a:buNone/>
            </a:pPr>
            <a:endParaRPr lang="ru-RU" dirty="0" smtClean="0"/>
          </a:p>
          <a:p>
            <a:pPr marL="3175" indent="-3175" algn="r">
              <a:buNone/>
            </a:pPr>
            <a:r>
              <a:rPr lang="uk-UA" dirty="0" smtClean="0"/>
              <a:t>	 , для будь-якої фірми </a:t>
            </a:r>
            <a:r>
              <a:rPr lang="uk-UA" i="1" dirty="0" smtClean="0"/>
              <a:t>j</a:t>
            </a:r>
            <a:r>
              <a:rPr lang="uk-UA" dirty="0" smtClean="0"/>
              <a:t> з класу </a:t>
            </a:r>
            <a:r>
              <a:rPr lang="uk-UA" i="1" dirty="0" smtClean="0"/>
              <a:t>k</a:t>
            </a:r>
            <a:r>
              <a:rPr lang="uk-UA" dirty="0" smtClean="0"/>
              <a:t>.</a:t>
            </a:r>
          </a:p>
          <a:p>
            <a:pPr marL="3175" indent="-3175">
              <a:buNone/>
            </a:pPr>
            <a:endParaRPr lang="ru-RU" dirty="0" smtClean="0"/>
          </a:p>
          <a:p>
            <a:pPr marL="3175" indent="-3175">
              <a:buNone/>
            </a:pPr>
            <a:r>
              <a:rPr lang="uk-UA" sz="1900" dirty="0" smtClean="0"/>
              <a:t>(Ми використовуємо тут умовну позначку дохідності капіталу (його ціни у процентах) за джерелом — </a:t>
            </a:r>
            <a:r>
              <a:rPr lang="uk-UA" sz="1900" i="1" dirty="0" smtClean="0"/>
              <a:t>р</a:t>
            </a:r>
            <a:r>
              <a:rPr lang="uk-UA" sz="1900" dirty="0" smtClean="0"/>
              <a:t>, а не </a:t>
            </a:r>
            <a:r>
              <a:rPr lang="uk-UA" sz="1900" i="1" dirty="0" smtClean="0"/>
              <a:t>R,</a:t>
            </a:r>
            <a:r>
              <a:rPr lang="uk-UA" sz="1900" dirty="0" smtClean="0"/>
              <a:t> як в інших моделях, розглянутих раніше.)</a:t>
            </a:r>
          </a:p>
          <a:p>
            <a:pPr marL="3175" indent="-3175">
              <a:buNone/>
            </a:pPr>
            <a:endParaRPr lang="ru-RU" dirty="0" smtClean="0"/>
          </a:p>
          <a:p>
            <a:pPr marL="3175" indent="-3175">
              <a:buNone/>
            </a:pPr>
            <a:r>
              <a:rPr lang="ru-RU" dirty="0" err="1" smtClean="0"/>
              <a:t>Отже</a:t>
            </a:r>
            <a:r>
              <a:rPr lang="ru-RU" dirty="0" smtClean="0"/>
              <a:t>, </a:t>
            </a:r>
            <a:r>
              <a:rPr lang="ru-RU" i="1" dirty="0" err="1" smtClean="0"/>
              <a:t>середні</a:t>
            </a:r>
            <a:r>
              <a:rPr lang="ru-RU" i="1" dirty="0" smtClean="0"/>
              <a:t> </a:t>
            </a:r>
            <a:r>
              <a:rPr lang="ru-RU" i="1" dirty="0" err="1" smtClean="0"/>
              <a:t>витрати</a:t>
            </a:r>
            <a:r>
              <a:rPr lang="ru-RU" i="1" dirty="0" smtClean="0"/>
              <a:t> </a:t>
            </a:r>
            <a:r>
              <a:rPr lang="ru-RU" i="1" dirty="0" err="1" smtClean="0"/>
              <a:t>фірми</a:t>
            </a:r>
            <a:r>
              <a:rPr lang="ru-RU" i="1" dirty="0" smtClean="0"/>
              <a:t> на </a:t>
            </a:r>
            <a:r>
              <a:rPr lang="ru-RU" i="1" dirty="0" err="1" smtClean="0"/>
              <a:t>капітал</a:t>
            </a:r>
            <a:r>
              <a:rPr lang="ru-RU" i="1" dirty="0" smtClean="0"/>
              <a:t>, </a:t>
            </a:r>
            <a:r>
              <a:rPr lang="ru-RU" i="1" dirty="0" err="1" smtClean="0"/>
              <a:t>тобто</a:t>
            </a:r>
            <a:r>
              <a:rPr lang="ru-RU" i="1" dirty="0" smtClean="0"/>
              <a:t> </a:t>
            </a:r>
            <a:r>
              <a:rPr lang="ru-RU" i="1" dirty="0" err="1" smtClean="0"/>
              <a:t>його</a:t>
            </a:r>
            <a:r>
              <a:rPr lang="ru-RU" i="1" dirty="0" smtClean="0"/>
              <a:t> </a:t>
            </a:r>
            <a:r>
              <a:rPr lang="ru-RU" i="1" dirty="0" err="1" smtClean="0"/>
              <a:t>ціна</a:t>
            </a:r>
            <a:r>
              <a:rPr lang="ru-RU" i="1" dirty="0" smtClean="0"/>
              <a:t>, </a:t>
            </a:r>
            <a:r>
              <a:rPr lang="ru-RU" i="1" dirty="0" err="1" smtClean="0"/>
              <a:t>виражена</a:t>
            </a:r>
            <a:r>
              <a:rPr lang="ru-RU" i="1" dirty="0" smtClean="0"/>
              <a:t> у процентах, не </a:t>
            </a:r>
            <a:r>
              <a:rPr lang="ru-RU" i="1" dirty="0" err="1" smtClean="0"/>
              <a:t>залежать</a:t>
            </a:r>
            <a:r>
              <a:rPr lang="ru-RU" i="1" dirty="0" smtClean="0"/>
              <a:t> </a:t>
            </a:r>
            <a:r>
              <a:rPr lang="ru-RU" i="1" dirty="0" err="1" smtClean="0"/>
              <a:t>від</a:t>
            </a:r>
            <a:r>
              <a:rPr lang="ru-RU" i="1" dirty="0" smtClean="0"/>
              <a:t> </a:t>
            </a:r>
            <a:r>
              <a:rPr lang="ru-RU" i="1" dirty="0" err="1" smtClean="0"/>
              <a:t>його</a:t>
            </a:r>
            <a:r>
              <a:rPr lang="ru-RU" i="1" dirty="0" smtClean="0"/>
              <a:t> </a:t>
            </a:r>
            <a:r>
              <a:rPr lang="ru-RU" i="1" dirty="0" err="1" smtClean="0"/>
              <a:t>структури</a:t>
            </a:r>
            <a:r>
              <a:rPr lang="ru-RU" i="1" dirty="0" smtClean="0"/>
              <a:t> </a:t>
            </a:r>
            <a:r>
              <a:rPr lang="ru-RU" i="1" dirty="0" err="1" smtClean="0"/>
              <a:t>і</a:t>
            </a:r>
            <a:r>
              <a:rPr lang="ru-RU" i="1" dirty="0" smtClean="0"/>
              <a:t> </a:t>
            </a:r>
            <a:r>
              <a:rPr lang="ru-RU" i="1" dirty="0" err="1" smtClean="0"/>
              <a:t>дорівнюють</a:t>
            </a:r>
            <a:r>
              <a:rPr lang="ru-RU" i="1" dirty="0" smtClean="0"/>
              <a:t> </a:t>
            </a:r>
            <a:r>
              <a:rPr lang="ru-RU" i="1" dirty="0" err="1" smtClean="0"/>
              <a:t>нормі</a:t>
            </a:r>
            <a:r>
              <a:rPr lang="ru-RU" i="1" dirty="0" smtClean="0"/>
              <a:t> </a:t>
            </a:r>
            <a:r>
              <a:rPr lang="ru-RU" i="1" dirty="0" err="1" smtClean="0"/>
              <a:t>капіталізації</a:t>
            </a:r>
            <a:r>
              <a:rPr lang="ru-RU" i="1" dirty="0" smtClean="0"/>
              <a:t> потоку доходів </a:t>
            </a:r>
            <a:r>
              <a:rPr lang="ru-RU" i="1" dirty="0" err="1" smtClean="0"/>
              <a:t>від</a:t>
            </a:r>
            <a:r>
              <a:rPr lang="ru-RU" i="1" dirty="0" smtClean="0"/>
              <a:t> </a:t>
            </a:r>
            <a:r>
              <a:rPr lang="ru-RU" i="1" dirty="0" err="1" smtClean="0"/>
              <a:t>цінних</a:t>
            </a:r>
            <a:r>
              <a:rPr lang="ru-RU" i="1" dirty="0" smtClean="0"/>
              <a:t> </a:t>
            </a:r>
            <a:r>
              <a:rPr lang="ru-RU" i="1" dirty="0" err="1" smtClean="0"/>
              <a:t>паперів</a:t>
            </a:r>
            <a:r>
              <a:rPr lang="ru-RU" dirty="0" smtClean="0"/>
              <a:t>.</a:t>
            </a:r>
          </a:p>
          <a:p>
            <a:pPr marL="3175" indent="-3175">
              <a:buNone/>
            </a:pPr>
            <a:endParaRPr lang="ru-RU" dirty="0"/>
          </a:p>
        </p:txBody>
      </p:sp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2" cstate="print"/>
          <a:srcRect l="35138" t="39586" r="52459" b="53770"/>
          <a:stretch>
            <a:fillRect/>
          </a:stretch>
        </p:blipFill>
        <p:spPr bwMode="auto">
          <a:xfrm>
            <a:off x="1235629" y="2060848"/>
            <a:ext cx="1680187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7239000" cy="5403000"/>
          </a:xfrm>
        </p:spPr>
        <p:txBody>
          <a:bodyPr>
            <a:normAutofit fontScale="62500" lnSpcReduction="20000"/>
          </a:bodyPr>
          <a:lstStyle/>
          <a:p>
            <a:pPr marL="3175" indent="-3175">
              <a:buNone/>
            </a:pPr>
            <a:r>
              <a:rPr lang="ru-RU" dirty="0" smtClean="0"/>
              <a:t>У </a:t>
            </a:r>
            <a:r>
              <a:rPr lang="ru-RU" dirty="0" err="1" smtClean="0"/>
              <a:t>теоремі</a:t>
            </a:r>
            <a:r>
              <a:rPr lang="ru-RU" dirty="0" smtClean="0"/>
              <a:t> 2 </a:t>
            </a:r>
            <a:r>
              <a:rPr lang="ru-RU" dirty="0" err="1" smtClean="0"/>
              <a:t>розглядається</a:t>
            </a:r>
            <a:r>
              <a:rPr lang="ru-RU" dirty="0" smtClean="0"/>
              <a:t> не абстрактна </a:t>
            </a:r>
            <a:r>
              <a:rPr lang="ru-RU" dirty="0" err="1" smtClean="0"/>
              <a:t>корпорація</a:t>
            </a:r>
            <a:r>
              <a:rPr lang="ru-RU" dirty="0" smtClean="0"/>
              <a:t>, а </a:t>
            </a:r>
            <a:r>
              <a:rPr lang="ru-RU" dirty="0" err="1" smtClean="0"/>
              <a:t>левериджована</a:t>
            </a:r>
            <a:r>
              <a:rPr lang="ru-RU" dirty="0" smtClean="0"/>
              <a:t>, </a:t>
            </a:r>
            <a:r>
              <a:rPr lang="ru-RU" dirty="0" err="1" smtClean="0"/>
              <a:t>тобто</a:t>
            </a:r>
            <a:r>
              <a:rPr lang="ru-RU" dirty="0" smtClean="0"/>
              <a:t> </a:t>
            </a:r>
            <a:r>
              <a:rPr lang="ru-RU" dirty="0" err="1" smtClean="0"/>
              <a:t>корпорація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використовує</a:t>
            </a:r>
            <a:r>
              <a:rPr lang="ru-RU" dirty="0" smtClean="0"/>
              <a:t> </a:t>
            </a:r>
            <a:r>
              <a:rPr lang="ru-RU" dirty="0" err="1" smtClean="0"/>
              <a:t>випуск</a:t>
            </a:r>
            <a:r>
              <a:rPr lang="ru-RU" dirty="0" smtClean="0"/>
              <a:t> </a:t>
            </a:r>
            <a:r>
              <a:rPr lang="ru-RU" dirty="0" err="1" smtClean="0"/>
              <a:t>облігацій</a:t>
            </a:r>
            <a:r>
              <a:rPr lang="ru-RU" dirty="0" smtClean="0"/>
              <a:t> для </a:t>
            </a:r>
            <a:r>
              <a:rPr lang="ru-RU" dirty="0" err="1" smtClean="0"/>
              <a:t>фінансування</a:t>
            </a:r>
            <a:r>
              <a:rPr lang="ru-RU" dirty="0" smtClean="0"/>
              <a:t> </a:t>
            </a:r>
            <a:r>
              <a:rPr lang="ru-RU" dirty="0" err="1" smtClean="0"/>
              <a:t>розвитку</a:t>
            </a:r>
            <a:r>
              <a:rPr lang="ru-RU" dirty="0" smtClean="0"/>
              <a:t>. </a:t>
            </a:r>
            <a:r>
              <a:rPr lang="ru-RU" dirty="0" err="1" smtClean="0"/>
              <a:t>Очікуваний</a:t>
            </a:r>
            <a:r>
              <a:rPr lang="ru-RU" dirty="0" smtClean="0"/>
              <a:t> </a:t>
            </a:r>
            <a:r>
              <a:rPr lang="ru-RU" dirty="0" err="1" smtClean="0"/>
              <a:t>дохід</a:t>
            </a:r>
            <a:r>
              <a:rPr lang="ru-RU" dirty="0" smtClean="0"/>
              <a:t> на </a:t>
            </a:r>
            <a:r>
              <a:rPr lang="ru-RU" dirty="0" err="1" smtClean="0"/>
              <a:t>акцію</a:t>
            </a:r>
            <a:r>
              <a:rPr lang="ru-RU" dirty="0" smtClean="0"/>
              <a:t> </a:t>
            </a:r>
            <a:r>
              <a:rPr lang="ru-RU" dirty="0" err="1" smtClean="0"/>
              <a:t>такої</a:t>
            </a:r>
            <a:r>
              <a:rPr lang="ru-RU" dirty="0" smtClean="0"/>
              <a:t> </a:t>
            </a:r>
            <a:r>
              <a:rPr lang="ru-RU" dirty="0" err="1" smtClean="0"/>
              <a:t>корпорації</a:t>
            </a:r>
            <a:r>
              <a:rPr lang="ru-RU" dirty="0" smtClean="0"/>
              <a:t> </a:t>
            </a:r>
            <a:r>
              <a:rPr lang="ru-RU" dirty="0" err="1" smtClean="0"/>
              <a:t>являє</a:t>
            </a:r>
            <a:r>
              <a:rPr lang="ru-RU" dirty="0" smtClean="0"/>
              <a:t> собою суму </a:t>
            </a:r>
            <a:r>
              <a:rPr lang="ru-RU" dirty="0" err="1" smtClean="0"/>
              <a:t>двох</a:t>
            </a:r>
            <a:r>
              <a:rPr lang="ru-RU" dirty="0" smtClean="0"/>
              <a:t> </a:t>
            </a:r>
            <a:r>
              <a:rPr lang="ru-RU" dirty="0" err="1" smtClean="0"/>
              <a:t>показників</a:t>
            </a:r>
            <a:r>
              <a:rPr lang="ru-RU" dirty="0" smtClean="0"/>
              <a:t>:</a:t>
            </a:r>
          </a:p>
          <a:p>
            <a:pPr marL="3175" indent="-3175">
              <a:buNone/>
            </a:pPr>
            <a:r>
              <a:rPr lang="ru-RU" dirty="0" smtClean="0"/>
              <a:t>1) </a:t>
            </a:r>
            <a:r>
              <a:rPr lang="ru-RU" dirty="0" err="1" smtClean="0"/>
              <a:t>норми</a:t>
            </a:r>
            <a:r>
              <a:rPr lang="ru-RU" dirty="0" smtClean="0"/>
              <a:t> </a:t>
            </a:r>
            <a:r>
              <a:rPr lang="ru-RU" dirty="0" err="1" smtClean="0"/>
              <a:t>капіталізації</a:t>
            </a:r>
            <a:r>
              <a:rPr lang="ru-RU" dirty="0" smtClean="0"/>
              <a:t> потоку </a:t>
            </a:r>
            <a:r>
              <a:rPr lang="ru-RU" dirty="0" err="1" smtClean="0"/>
              <a:t>акціонерного</a:t>
            </a:r>
            <a:r>
              <a:rPr lang="ru-RU" dirty="0" smtClean="0"/>
              <a:t> </a:t>
            </a:r>
            <a:r>
              <a:rPr lang="ru-RU" dirty="0" err="1" smtClean="0"/>
              <a:t>капіталу</a:t>
            </a:r>
            <a:r>
              <a:rPr lang="ru-RU" dirty="0" smtClean="0"/>
              <a:t>;</a:t>
            </a:r>
          </a:p>
          <a:p>
            <a:pPr marL="3175" indent="-3175">
              <a:buNone/>
            </a:pPr>
            <a:r>
              <a:rPr lang="ru-RU" dirty="0" smtClean="0"/>
              <a:t>2) </a:t>
            </a:r>
            <a:r>
              <a:rPr lang="ru-RU" dirty="0" err="1" smtClean="0"/>
              <a:t>премії</a:t>
            </a:r>
            <a:r>
              <a:rPr lang="ru-RU" dirty="0" smtClean="0"/>
              <a:t> за </a:t>
            </a:r>
            <a:r>
              <a:rPr lang="ru-RU" dirty="0" err="1" smtClean="0"/>
              <a:t>фінансовий</a:t>
            </a:r>
            <a:r>
              <a:rPr lang="ru-RU" dirty="0" smtClean="0"/>
              <a:t> </a:t>
            </a:r>
            <a:r>
              <a:rPr lang="ru-RU" dirty="0" err="1" smtClean="0"/>
              <a:t>ризик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дорівнює</a:t>
            </a:r>
            <a:r>
              <a:rPr lang="ru-RU" dirty="0" smtClean="0"/>
              <a:t> </a:t>
            </a:r>
            <a:r>
              <a:rPr lang="ru-RU" dirty="0" err="1" smtClean="0"/>
              <a:t>різниці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</a:t>
            </a:r>
            <a:r>
              <a:rPr lang="ru-RU" dirty="0" err="1" smtClean="0"/>
              <a:t>вищевказаною</a:t>
            </a:r>
            <a:r>
              <a:rPr lang="ru-RU" dirty="0" smtClean="0"/>
              <a:t> нормою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ринковою</a:t>
            </a:r>
            <a:r>
              <a:rPr lang="ru-RU" dirty="0" smtClean="0"/>
              <a:t> процентною ставкою (</a:t>
            </a:r>
            <a:r>
              <a:rPr lang="ru-RU" i="1" dirty="0" err="1" smtClean="0"/>
              <a:t>p</a:t>
            </a:r>
            <a:r>
              <a:rPr lang="ru-RU" i="1" baseline="-25000" dirty="0" err="1" smtClean="0"/>
              <a:t>k</a:t>
            </a:r>
            <a:r>
              <a:rPr lang="ru-RU" dirty="0" smtClean="0"/>
              <a:t> – </a:t>
            </a:r>
            <a:r>
              <a:rPr lang="ru-RU" i="1" dirty="0" err="1" smtClean="0"/>
              <a:t>r</a:t>
            </a:r>
            <a:r>
              <a:rPr lang="ru-RU" dirty="0" smtClean="0"/>
              <a:t>), </a:t>
            </a:r>
            <a:r>
              <a:rPr lang="ru-RU" dirty="0" err="1" smtClean="0"/>
              <a:t>помноженою</a:t>
            </a:r>
            <a:r>
              <a:rPr lang="ru-RU" dirty="0" smtClean="0"/>
              <a:t> на </a:t>
            </a:r>
            <a:r>
              <a:rPr lang="ru-RU" dirty="0" err="1" smtClean="0"/>
              <a:t>відносний</a:t>
            </a:r>
            <a:r>
              <a:rPr lang="ru-RU" dirty="0" smtClean="0"/>
              <a:t> </a:t>
            </a:r>
            <a:r>
              <a:rPr lang="ru-RU" dirty="0" err="1" smtClean="0"/>
              <a:t>розмір</a:t>
            </a:r>
            <a:r>
              <a:rPr lang="ru-RU" dirty="0" smtClean="0"/>
              <a:t> кредитного </a:t>
            </a:r>
            <a:r>
              <a:rPr lang="ru-RU" dirty="0" err="1" smtClean="0"/>
              <a:t>важеля</a:t>
            </a:r>
            <a:r>
              <a:rPr lang="ru-RU" dirty="0" smtClean="0"/>
              <a:t>.</a:t>
            </a:r>
          </a:p>
          <a:p>
            <a:pPr marL="3175" indent="-3175">
              <a:buNone/>
            </a:pPr>
            <a:r>
              <a:rPr lang="ru-RU" i="1" dirty="0" err="1" smtClean="0"/>
              <a:t>Ускладнення</a:t>
            </a:r>
            <a:r>
              <a:rPr lang="ru-RU" i="1" dirty="0" smtClean="0"/>
              <a:t> </a:t>
            </a:r>
            <a:r>
              <a:rPr lang="ru-RU" i="1" dirty="0" err="1" smtClean="0"/>
              <a:t>теореми</a:t>
            </a:r>
            <a:r>
              <a:rPr lang="ru-RU" i="1" dirty="0" smtClean="0"/>
              <a:t> </a:t>
            </a:r>
            <a:r>
              <a:rPr lang="ru-RU" i="1" dirty="0" err="1" smtClean="0"/>
              <a:t>полягає</a:t>
            </a:r>
            <a:r>
              <a:rPr lang="ru-RU" i="1" dirty="0" smtClean="0"/>
              <a:t> в тому, </a:t>
            </a:r>
            <a:r>
              <a:rPr lang="ru-RU" i="1" dirty="0" err="1" smtClean="0"/>
              <a:t>що</a:t>
            </a:r>
            <a:r>
              <a:rPr lang="ru-RU" i="1" dirty="0" smtClean="0"/>
              <a:t> в </a:t>
            </a:r>
            <a:r>
              <a:rPr lang="ru-RU" i="1" dirty="0" err="1" smtClean="0"/>
              <a:t>розрахунки</a:t>
            </a:r>
            <a:r>
              <a:rPr lang="ru-RU" i="1" dirty="0" smtClean="0"/>
              <a:t> вводиться </a:t>
            </a:r>
            <a:r>
              <a:rPr lang="ru-RU" i="1" dirty="0" err="1" smtClean="0"/>
              <a:t>лінійна</a:t>
            </a:r>
            <a:r>
              <a:rPr lang="ru-RU" i="1" dirty="0" smtClean="0"/>
              <a:t> </a:t>
            </a:r>
            <a:r>
              <a:rPr lang="ru-RU" i="1" dirty="0" err="1" smtClean="0"/>
              <a:t>функція</a:t>
            </a:r>
            <a:r>
              <a:rPr lang="ru-RU" i="1" dirty="0" smtClean="0"/>
              <a:t> </a:t>
            </a:r>
            <a:r>
              <a:rPr lang="ru-RU" i="1" dirty="0" err="1" smtClean="0"/>
              <a:t>структури</a:t>
            </a:r>
            <a:r>
              <a:rPr lang="ru-RU" i="1" dirty="0" smtClean="0"/>
              <a:t> </a:t>
            </a:r>
            <a:r>
              <a:rPr lang="ru-RU" i="1" dirty="0" err="1" smtClean="0"/>
              <a:t>капіталу</a:t>
            </a:r>
            <a:r>
              <a:rPr lang="ru-RU" i="1" dirty="0" smtClean="0"/>
              <a:t>, </a:t>
            </a:r>
            <a:r>
              <a:rPr lang="ru-RU" i="1" dirty="0" err="1" smtClean="0"/>
              <a:t>отже</a:t>
            </a:r>
            <a:r>
              <a:rPr lang="ru-RU" i="1" dirty="0" smtClean="0"/>
              <a:t>: </a:t>
            </a:r>
            <a:r>
              <a:rPr lang="ru-RU" i="1" dirty="0" err="1" smtClean="0"/>
              <a:t>вартість</a:t>
            </a:r>
            <a:r>
              <a:rPr lang="ru-RU" i="1" dirty="0" smtClean="0"/>
              <a:t> </a:t>
            </a:r>
            <a:r>
              <a:rPr lang="ru-RU" i="1" dirty="0" err="1" smtClean="0"/>
              <a:t>капіталу</a:t>
            </a:r>
            <a:r>
              <a:rPr lang="ru-RU" i="1" dirty="0" smtClean="0"/>
              <a:t> за теоремою ММ-2 </a:t>
            </a:r>
            <a:r>
              <a:rPr lang="ru-RU" i="1" dirty="0" err="1" smtClean="0"/>
              <a:t>визначається</a:t>
            </a:r>
            <a:r>
              <a:rPr lang="ru-RU" i="1" dirty="0" smtClean="0"/>
              <a:t> </a:t>
            </a:r>
            <a:r>
              <a:rPr lang="ru-RU" i="1" dirty="0" err="1" smtClean="0"/>
              <a:t>трьома</a:t>
            </a:r>
            <a:r>
              <a:rPr lang="ru-RU" i="1" dirty="0" smtClean="0"/>
              <a:t> </a:t>
            </a:r>
            <a:r>
              <a:rPr lang="ru-RU" i="1" dirty="0" err="1" smtClean="0"/>
              <a:t>чинниками</a:t>
            </a:r>
            <a:r>
              <a:rPr lang="ru-RU" i="1" dirty="0" smtClean="0"/>
              <a:t>: </a:t>
            </a:r>
            <a:r>
              <a:rPr lang="ru-RU" i="1" dirty="0" err="1" smtClean="0"/>
              <a:t>необхідною</a:t>
            </a:r>
            <a:r>
              <a:rPr lang="ru-RU" i="1" dirty="0" smtClean="0"/>
              <a:t> процентною ставкою </a:t>
            </a:r>
            <a:r>
              <a:rPr lang="ru-RU" i="1" dirty="0" err="1" smtClean="0"/>
              <a:t>прибутку</a:t>
            </a:r>
            <a:r>
              <a:rPr lang="ru-RU" i="1" dirty="0" smtClean="0"/>
              <a:t> на </a:t>
            </a:r>
            <a:r>
              <a:rPr lang="ru-RU" i="1" dirty="0" err="1" smtClean="0"/>
              <a:t>активи</a:t>
            </a:r>
            <a:r>
              <a:rPr lang="ru-RU" i="1" dirty="0" smtClean="0"/>
              <a:t> </a:t>
            </a:r>
            <a:r>
              <a:rPr lang="ru-RU" i="1" dirty="0" err="1" smtClean="0"/>
              <a:t>корпорації</a:t>
            </a:r>
            <a:r>
              <a:rPr lang="ru-RU" i="1" dirty="0" smtClean="0"/>
              <a:t> (</a:t>
            </a:r>
            <a:r>
              <a:rPr lang="ru-RU" i="1" dirty="0" err="1" smtClean="0"/>
              <a:t>р</a:t>
            </a:r>
            <a:r>
              <a:rPr lang="ru-RU" i="1" baseline="-25000" dirty="0" err="1" smtClean="0"/>
              <a:t>k</a:t>
            </a:r>
            <a:r>
              <a:rPr lang="ru-RU" i="1" dirty="0" smtClean="0"/>
              <a:t>), </a:t>
            </a:r>
            <a:r>
              <a:rPr lang="ru-RU" i="1" dirty="0" err="1" smtClean="0"/>
              <a:t>вартістю</a:t>
            </a:r>
            <a:r>
              <a:rPr lang="ru-RU" i="1" dirty="0" smtClean="0"/>
              <a:t> боргу </a:t>
            </a:r>
            <a:r>
              <a:rPr lang="ru-RU" i="1" dirty="0" err="1" smtClean="0"/>
              <a:t>корпорації</a:t>
            </a:r>
            <a:r>
              <a:rPr lang="ru-RU" i="1" dirty="0" smtClean="0"/>
              <a:t> (</a:t>
            </a:r>
            <a:r>
              <a:rPr lang="ru-RU" i="1" dirty="0" err="1" smtClean="0"/>
              <a:t>D</a:t>
            </a:r>
            <a:r>
              <a:rPr lang="ru-RU" i="1" baseline="-25000" dirty="0" err="1" smtClean="0"/>
              <a:t>j</a:t>
            </a:r>
            <a:r>
              <a:rPr lang="ru-RU" i="1" dirty="0" smtClean="0"/>
              <a:t>) </a:t>
            </a:r>
            <a:r>
              <a:rPr lang="ru-RU" i="1" dirty="0" err="1" smtClean="0"/>
              <a:t>і</a:t>
            </a:r>
            <a:r>
              <a:rPr lang="ru-RU" i="1" dirty="0" smtClean="0"/>
              <a:t> </a:t>
            </a:r>
            <a:r>
              <a:rPr lang="ru-RU" i="1" dirty="0" err="1" smtClean="0"/>
              <a:t>коефіцієнтом</a:t>
            </a:r>
            <a:r>
              <a:rPr lang="ru-RU" i="1" dirty="0" smtClean="0"/>
              <a:t> борг/</a:t>
            </a:r>
            <a:r>
              <a:rPr lang="ru-RU" i="1" dirty="0" err="1" smtClean="0"/>
              <a:t>акціонерний</a:t>
            </a:r>
            <a:r>
              <a:rPr lang="ru-RU" i="1" dirty="0" smtClean="0"/>
              <a:t> </a:t>
            </a:r>
            <a:r>
              <a:rPr lang="ru-RU" i="1" dirty="0" err="1" smtClean="0"/>
              <a:t>капітал</a:t>
            </a:r>
            <a:r>
              <a:rPr lang="ru-RU" i="1" dirty="0" smtClean="0"/>
              <a:t> (</a:t>
            </a:r>
            <a:r>
              <a:rPr lang="ru-RU" i="1" dirty="0" err="1" smtClean="0"/>
              <a:t>D</a:t>
            </a:r>
            <a:r>
              <a:rPr lang="ru-RU" i="1" baseline="-25000" dirty="0" err="1" smtClean="0"/>
              <a:t>j</a:t>
            </a:r>
            <a:r>
              <a:rPr lang="ru-RU" i="1" dirty="0" smtClean="0"/>
              <a:t>/</a:t>
            </a:r>
            <a:r>
              <a:rPr lang="ru-RU" i="1" dirty="0" err="1" smtClean="0"/>
              <a:t>S</a:t>
            </a:r>
            <a:r>
              <a:rPr lang="ru-RU" i="1" baseline="-25000" dirty="0" err="1" smtClean="0"/>
              <a:t>j</a:t>
            </a:r>
            <a:r>
              <a:rPr lang="ru-RU" i="1" dirty="0" smtClean="0"/>
              <a:t>). </a:t>
            </a:r>
            <a:r>
              <a:rPr lang="ru-RU" i="1" dirty="0" err="1" smtClean="0"/>
              <a:t>Отже</a:t>
            </a:r>
            <a:r>
              <a:rPr lang="ru-RU" i="1" dirty="0" smtClean="0"/>
              <a:t>, </a:t>
            </a:r>
            <a:r>
              <a:rPr lang="ru-RU" i="1" dirty="0" err="1" smtClean="0"/>
              <a:t>дохідність</a:t>
            </a:r>
            <a:r>
              <a:rPr lang="ru-RU" i="1" dirty="0" smtClean="0"/>
              <a:t> </a:t>
            </a:r>
            <a:r>
              <a:rPr lang="ru-RU" i="1" dirty="0" err="1" smtClean="0"/>
              <a:t>звичайних</a:t>
            </a:r>
            <a:r>
              <a:rPr lang="ru-RU" i="1" dirty="0" smtClean="0"/>
              <a:t> </a:t>
            </a:r>
            <a:r>
              <a:rPr lang="ru-RU" i="1" dirty="0" err="1" smtClean="0"/>
              <a:t>акцій</a:t>
            </a:r>
            <a:r>
              <a:rPr lang="ru-RU" i="1" dirty="0" smtClean="0"/>
              <a:t> </a:t>
            </a:r>
            <a:r>
              <a:rPr lang="ru-RU" i="1" dirty="0" err="1" smtClean="0"/>
              <a:t>корпорації</a:t>
            </a:r>
            <a:r>
              <a:rPr lang="ru-RU" i="1" dirty="0" smtClean="0"/>
              <a:t>, </a:t>
            </a:r>
            <a:r>
              <a:rPr lang="ru-RU" i="1" dirty="0" err="1" smtClean="0"/>
              <a:t>що</a:t>
            </a:r>
            <a:r>
              <a:rPr lang="ru-RU" i="1" dirty="0" smtClean="0"/>
              <a:t> </a:t>
            </a:r>
            <a:r>
              <a:rPr lang="ru-RU" i="1" dirty="0" err="1" smtClean="0"/>
              <a:t>використовує</a:t>
            </a:r>
            <a:r>
              <a:rPr lang="ru-RU" i="1" dirty="0" smtClean="0"/>
              <a:t> </a:t>
            </a:r>
            <a:r>
              <a:rPr lang="ru-RU" i="1" dirty="0" err="1" smtClean="0"/>
              <a:t>леверидж</a:t>
            </a:r>
            <a:r>
              <a:rPr lang="ru-RU" i="1" dirty="0" smtClean="0"/>
              <a:t>, </a:t>
            </a:r>
            <a:r>
              <a:rPr lang="ru-RU" i="1" dirty="0" err="1" smtClean="0"/>
              <a:t>є</a:t>
            </a:r>
            <a:r>
              <a:rPr lang="ru-RU" dirty="0" smtClean="0"/>
              <a:t> </a:t>
            </a:r>
            <a:r>
              <a:rPr lang="ru-RU" i="1" dirty="0" err="1" smtClean="0"/>
              <a:t>лінійною</a:t>
            </a:r>
            <a:r>
              <a:rPr lang="ru-RU" i="1" dirty="0" smtClean="0"/>
              <a:t> </a:t>
            </a:r>
            <a:r>
              <a:rPr lang="ru-RU" i="1" dirty="0" err="1" smtClean="0"/>
              <a:t>функцією</a:t>
            </a:r>
            <a:r>
              <a:rPr lang="ru-RU" dirty="0" smtClean="0"/>
              <a:t> </a:t>
            </a:r>
            <a:r>
              <a:rPr lang="ru-RU" i="1" dirty="0" err="1" smtClean="0"/>
              <a:t>фінансового</a:t>
            </a:r>
            <a:r>
              <a:rPr lang="ru-RU" i="1" dirty="0" smtClean="0"/>
              <a:t> </a:t>
            </a:r>
            <a:r>
              <a:rPr lang="ru-RU" i="1" dirty="0" err="1" smtClean="0"/>
              <a:t>важеля</a:t>
            </a:r>
            <a:r>
              <a:rPr lang="ru-RU" dirty="0" smtClean="0"/>
              <a:t>.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такий</a:t>
            </a:r>
            <a:r>
              <a:rPr lang="ru-RU" dirty="0" smtClean="0"/>
              <a:t> </a:t>
            </a:r>
            <a:r>
              <a:rPr lang="ru-RU" dirty="0" err="1" smtClean="0"/>
              <a:t>формалізований</a:t>
            </a:r>
            <a:r>
              <a:rPr lang="ru-RU" dirty="0" smtClean="0"/>
              <a:t> </a:t>
            </a:r>
            <a:r>
              <a:rPr lang="ru-RU" dirty="0" err="1" smtClean="0"/>
              <a:t>вигляд</a:t>
            </a:r>
            <a:r>
              <a:rPr lang="ru-RU" dirty="0" smtClean="0"/>
              <a:t>:</a:t>
            </a:r>
          </a:p>
          <a:p>
            <a:pPr marL="3175" indent="-3175" algn="ctr">
              <a:buNone/>
            </a:pPr>
            <a:r>
              <a:rPr lang="uk-UA" dirty="0" smtClean="0"/>
              <a:t>	</a:t>
            </a:r>
            <a:r>
              <a:rPr lang="uk-UA" i="1" dirty="0" err="1" smtClean="0"/>
              <a:t>i</a:t>
            </a:r>
            <a:r>
              <a:rPr lang="uk-UA" i="1" baseline="-25000" dirty="0" err="1" smtClean="0"/>
              <a:t>j</a:t>
            </a:r>
            <a:r>
              <a:rPr lang="uk-UA" i="1" dirty="0" smtClean="0"/>
              <a:t> = </a:t>
            </a:r>
            <a:r>
              <a:rPr lang="uk-UA" i="1" dirty="0" err="1" smtClean="0"/>
              <a:t>р</a:t>
            </a:r>
            <a:r>
              <a:rPr lang="uk-UA" i="1" baseline="-25000" dirty="0" err="1" smtClean="0"/>
              <a:t>k</a:t>
            </a:r>
            <a:r>
              <a:rPr lang="uk-UA" dirty="0" smtClean="0"/>
              <a:t> + (</a:t>
            </a:r>
            <a:r>
              <a:rPr lang="uk-UA" i="1" dirty="0" err="1" smtClean="0"/>
              <a:t>р</a:t>
            </a:r>
            <a:r>
              <a:rPr lang="uk-UA" i="1" baseline="-25000" dirty="0" err="1" smtClean="0"/>
              <a:t>k</a:t>
            </a:r>
            <a:r>
              <a:rPr lang="uk-UA" i="1" dirty="0" smtClean="0"/>
              <a:t> – r</a:t>
            </a:r>
            <a:r>
              <a:rPr lang="uk-UA" dirty="0" smtClean="0"/>
              <a:t>) </a:t>
            </a:r>
            <a:r>
              <a:rPr lang="uk-UA" i="1" dirty="0" err="1" smtClean="0"/>
              <a:t>D</a:t>
            </a:r>
            <a:r>
              <a:rPr lang="uk-UA" i="1" baseline="-25000" dirty="0" err="1" smtClean="0"/>
              <a:t>j</a:t>
            </a:r>
            <a:r>
              <a:rPr lang="uk-UA" i="1" dirty="0" smtClean="0"/>
              <a:t> / </a:t>
            </a:r>
            <a:r>
              <a:rPr lang="uk-UA" i="1" dirty="0" err="1" smtClean="0"/>
              <a:t>S</a:t>
            </a:r>
            <a:r>
              <a:rPr lang="uk-UA" i="1" baseline="-25000" dirty="0" err="1" smtClean="0"/>
              <a:t>j</a:t>
            </a:r>
            <a:r>
              <a:rPr lang="uk-UA" dirty="0" smtClean="0"/>
              <a:t>,</a:t>
            </a:r>
          </a:p>
          <a:p>
            <a:pPr marL="3175" indent="-3175" algn="ctr">
              <a:buNone/>
            </a:pPr>
            <a:endParaRPr lang="ru-RU" dirty="0" smtClean="0"/>
          </a:p>
          <a:p>
            <a:pPr marL="3175" indent="-3175">
              <a:buNone/>
            </a:pPr>
            <a:r>
              <a:rPr lang="ru-RU" dirty="0" smtClean="0"/>
              <a:t>де </a:t>
            </a:r>
            <a:r>
              <a:rPr lang="ru-RU" i="1" dirty="0" err="1" smtClean="0"/>
              <a:t>i</a:t>
            </a:r>
            <a:r>
              <a:rPr lang="ru-RU" i="1" baseline="-25000" dirty="0" err="1" smtClean="0"/>
              <a:t>j</a:t>
            </a:r>
            <a:r>
              <a:rPr lang="ru-RU" dirty="0" smtClean="0"/>
              <a:t> — </a:t>
            </a:r>
            <a:r>
              <a:rPr lang="ru-RU" dirty="0" err="1" smtClean="0"/>
              <a:t>очікуваний</a:t>
            </a:r>
            <a:r>
              <a:rPr lang="ru-RU" dirty="0" smtClean="0"/>
              <a:t> </a:t>
            </a:r>
            <a:r>
              <a:rPr lang="ru-RU" dirty="0" err="1" smtClean="0"/>
              <a:t>дохід</a:t>
            </a:r>
            <a:r>
              <a:rPr lang="ru-RU" dirty="0" smtClean="0"/>
              <a:t> на </a:t>
            </a:r>
            <a:r>
              <a:rPr lang="ru-RU" dirty="0" err="1" smtClean="0"/>
              <a:t>акцію</a:t>
            </a:r>
            <a:r>
              <a:rPr lang="ru-RU" dirty="0" smtClean="0"/>
              <a:t> </a:t>
            </a:r>
            <a:r>
              <a:rPr lang="ru-RU" i="1" dirty="0" err="1" smtClean="0"/>
              <a:t>j</a:t>
            </a:r>
            <a:r>
              <a:rPr lang="ru-RU" dirty="0" smtClean="0"/>
              <a:t>;</a:t>
            </a:r>
          </a:p>
          <a:p>
            <a:pPr marL="3175" indent="-3175">
              <a:buNone/>
            </a:pPr>
            <a:r>
              <a:rPr lang="ru-RU" i="1" dirty="0" err="1" smtClean="0"/>
              <a:t>р</a:t>
            </a:r>
            <a:r>
              <a:rPr lang="ru-RU" i="1" baseline="-25000" dirty="0" err="1" smtClean="0"/>
              <a:t>k</a:t>
            </a:r>
            <a:r>
              <a:rPr lang="ru-RU" dirty="0" smtClean="0"/>
              <a:t> — </a:t>
            </a:r>
            <a:r>
              <a:rPr lang="ru-RU" dirty="0" err="1" smtClean="0"/>
              <a:t>необхідний</a:t>
            </a:r>
            <a:r>
              <a:rPr lang="ru-RU" dirty="0" smtClean="0"/>
              <a:t> </a:t>
            </a:r>
            <a:r>
              <a:rPr lang="ru-RU" dirty="0" err="1" smtClean="0"/>
              <a:t>дохід</a:t>
            </a:r>
            <a:r>
              <a:rPr lang="ru-RU" dirty="0" smtClean="0"/>
              <a:t> (у %) на </a:t>
            </a:r>
            <a:r>
              <a:rPr lang="ru-RU" dirty="0" err="1" smtClean="0"/>
              <a:t>капітал</a:t>
            </a:r>
            <a:r>
              <a:rPr lang="ru-RU" dirty="0" smtClean="0"/>
              <a:t>;</a:t>
            </a:r>
          </a:p>
          <a:p>
            <a:pPr marL="3175" indent="-3175">
              <a:buNone/>
            </a:pPr>
            <a:r>
              <a:rPr lang="ru-RU" i="1" dirty="0" err="1" smtClean="0"/>
              <a:t>r</a:t>
            </a:r>
            <a:r>
              <a:rPr lang="ru-RU" dirty="0" smtClean="0"/>
              <a:t> — </a:t>
            </a:r>
            <a:r>
              <a:rPr lang="ru-RU" dirty="0" err="1" smtClean="0"/>
              <a:t>премія</a:t>
            </a:r>
            <a:r>
              <a:rPr lang="ru-RU" dirty="0" smtClean="0"/>
              <a:t> за </a:t>
            </a:r>
            <a:r>
              <a:rPr lang="ru-RU" dirty="0" err="1" smtClean="0"/>
              <a:t>фінансовий</a:t>
            </a:r>
            <a:r>
              <a:rPr lang="ru-RU" dirty="0" smtClean="0"/>
              <a:t> </a:t>
            </a:r>
            <a:r>
              <a:rPr lang="ru-RU" dirty="0" err="1" smtClean="0"/>
              <a:t>ризик</a:t>
            </a:r>
            <a:r>
              <a:rPr lang="ru-RU" dirty="0" smtClean="0"/>
              <a:t>;</a:t>
            </a:r>
          </a:p>
          <a:p>
            <a:pPr marL="3175" indent="-3175">
              <a:buNone/>
            </a:pPr>
            <a:r>
              <a:rPr lang="ru-RU" i="1" dirty="0" err="1" smtClean="0"/>
              <a:t>D</a:t>
            </a:r>
            <a:r>
              <a:rPr lang="ru-RU" i="1" baseline="-25000" dirty="0" err="1" smtClean="0"/>
              <a:t>j</a:t>
            </a:r>
            <a:r>
              <a:rPr lang="ru-RU" dirty="0" smtClean="0"/>
              <a:t> — борг </a:t>
            </a:r>
            <a:r>
              <a:rPr lang="ru-RU" dirty="0" err="1" smtClean="0"/>
              <a:t>корпорації</a:t>
            </a:r>
            <a:r>
              <a:rPr lang="ru-RU" dirty="0" smtClean="0"/>
              <a:t>;</a:t>
            </a:r>
          </a:p>
          <a:p>
            <a:pPr marL="3175" indent="-3175">
              <a:buNone/>
            </a:pPr>
            <a:r>
              <a:rPr lang="ru-RU" i="1" dirty="0" err="1" smtClean="0"/>
              <a:t>S</a:t>
            </a:r>
            <a:r>
              <a:rPr lang="ru-RU" i="1" baseline="-25000" dirty="0" err="1" smtClean="0"/>
              <a:t>j</a:t>
            </a:r>
            <a:r>
              <a:rPr lang="ru-RU" dirty="0" smtClean="0"/>
              <a:t> — </a:t>
            </a:r>
            <a:r>
              <a:rPr lang="ru-RU" dirty="0" err="1" smtClean="0"/>
              <a:t>акціонерний</a:t>
            </a:r>
            <a:r>
              <a:rPr lang="ru-RU" dirty="0" smtClean="0"/>
              <a:t> </a:t>
            </a:r>
            <a:r>
              <a:rPr lang="ru-RU" dirty="0" err="1" smtClean="0"/>
              <a:t>капітал</a:t>
            </a:r>
            <a:r>
              <a:rPr lang="ru-RU" dirty="0" smtClean="0"/>
              <a:t> </a:t>
            </a:r>
            <a:r>
              <a:rPr lang="ru-RU" dirty="0" err="1" smtClean="0"/>
              <a:t>корпорації</a:t>
            </a:r>
            <a:r>
              <a:rPr lang="ru-RU" dirty="0" smtClean="0"/>
              <a:t>.</a:t>
            </a:r>
          </a:p>
          <a:p>
            <a:pPr marL="3175" indent="-3175">
              <a:buNone/>
            </a:pP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444664"/>
          </a:xfrm>
        </p:spPr>
        <p:txBody>
          <a:bodyPr>
            <a:normAutofit/>
          </a:bodyPr>
          <a:lstStyle/>
          <a:p>
            <a:pPr algn="ctr"/>
            <a:r>
              <a:rPr lang="uk-UA" sz="2000" i="1" dirty="0" smtClean="0"/>
              <a:t>Теорема ММ-2</a:t>
            </a:r>
            <a:endParaRPr lang="ru-RU" sz="20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372656"/>
          </a:xfrm>
        </p:spPr>
        <p:txBody>
          <a:bodyPr>
            <a:normAutofit/>
          </a:bodyPr>
          <a:lstStyle/>
          <a:p>
            <a:pPr algn="ctr"/>
            <a:r>
              <a:rPr lang="uk-UA" sz="2000" i="1" dirty="0" smtClean="0"/>
              <a:t>Теорема ММ-3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7239000" cy="5475008"/>
          </a:xfrm>
        </p:spPr>
        <p:txBody>
          <a:bodyPr>
            <a:normAutofit fontScale="77500" lnSpcReduction="20000"/>
          </a:bodyPr>
          <a:lstStyle/>
          <a:p>
            <a:pPr marL="3175" indent="-3175">
              <a:buNone/>
            </a:pPr>
            <a:r>
              <a:rPr lang="ru-RU" dirty="0" err="1" smtClean="0"/>
              <a:t>Пропонується</a:t>
            </a:r>
            <a:r>
              <a:rPr lang="ru-RU" dirty="0" smtClean="0"/>
              <a:t> </a:t>
            </a:r>
            <a:r>
              <a:rPr lang="ru-RU" dirty="0" err="1" smtClean="0"/>
              <a:t>таке</a:t>
            </a:r>
            <a:r>
              <a:rPr lang="ru-RU" dirty="0" smtClean="0"/>
              <a:t> </a:t>
            </a:r>
            <a:r>
              <a:rPr lang="ru-RU" dirty="0" err="1" smtClean="0"/>
              <a:t>просте</a:t>
            </a:r>
            <a:r>
              <a:rPr lang="ru-RU" dirty="0" smtClean="0"/>
              <a:t> правило </a:t>
            </a:r>
            <a:r>
              <a:rPr lang="ru-RU" dirty="0" err="1" smtClean="0"/>
              <a:t>інвестиційної</a:t>
            </a:r>
            <a:r>
              <a:rPr lang="ru-RU" dirty="0" smtClean="0"/>
              <a:t> </a:t>
            </a:r>
            <a:r>
              <a:rPr lang="ru-RU" dirty="0" err="1" smtClean="0"/>
              <a:t>політики</a:t>
            </a:r>
            <a:r>
              <a:rPr lang="ru-RU" dirty="0" smtClean="0"/>
              <a:t> для </a:t>
            </a:r>
            <a:r>
              <a:rPr lang="ru-RU" dirty="0" err="1" smtClean="0"/>
              <a:t>фірми</a:t>
            </a:r>
            <a:r>
              <a:rPr lang="ru-RU" dirty="0" smtClean="0"/>
              <a:t>. </a:t>
            </a:r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 smtClean="0"/>
              <a:t>фірма</a:t>
            </a:r>
            <a:r>
              <a:rPr lang="ru-RU" dirty="0" smtClean="0"/>
              <a:t> </a:t>
            </a:r>
            <a:r>
              <a:rPr lang="ru-RU" dirty="0" err="1" smtClean="0"/>
              <a:t>класу</a:t>
            </a:r>
            <a:r>
              <a:rPr lang="ru-RU" dirty="0" smtClean="0"/>
              <a:t> L </a:t>
            </a:r>
            <a:r>
              <a:rPr lang="ru-RU" dirty="0" err="1" smtClean="0"/>
              <a:t>діє</a:t>
            </a:r>
            <a:r>
              <a:rPr lang="ru-RU" dirty="0" smtClean="0"/>
              <a:t> в </a:t>
            </a:r>
            <a:r>
              <a:rPr lang="ru-RU" dirty="0" err="1" smtClean="0"/>
              <a:t>інтересах</a:t>
            </a:r>
            <a:r>
              <a:rPr lang="ru-RU" dirty="0" smtClean="0"/>
              <a:t> </a:t>
            </a:r>
            <a:r>
              <a:rPr lang="ru-RU" dirty="0" err="1" smtClean="0"/>
              <a:t>власних</a:t>
            </a:r>
            <a:r>
              <a:rPr lang="ru-RU" dirty="0" smtClean="0"/>
              <a:t> </a:t>
            </a:r>
            <a:r>
              <a:rPr lang="ru-RU" dirty="0" err="1" smtClean="0"/>
              <a:t>інвесторів</a:t>
            </a:r>
            <a:r>
              <a:rPr lang="ru-RU" dirty="0" smtClean="0"/>
              <a:t>, то вона повинна </a:t>
            </a:r>
            <a:r>
              <a:rPr lang="ru-RU" dirty="0" err="1" smtClean="0"/>
              <a:t>використовувати</a:t>
            </a:r>
            <a:r>
              <a:rPr lang="ru-RU" dirty="0" smtClean="0"/>
              <a:t> </a:t>
            </a:r>
            <a:r>
              <a:rPr lang="ru-RU" dirty="0" err="1" smtClean="0"/>
              <a:t>тільки</a:t>
            </a:r>
            <a:r>
              <a:rPr lang="ru-RU" dirty="0" smtClean="0"/>
              <a:t> </a:t>
            </a:r>
            <a:r>
              <a:rPr lang="ru-RU" dirty="0" err="1" smtClean="0"/>
              <a:t>ті</a:t>
            </a:r>
            <a:r>
              <a:rPr lang="ru-RU" dirty="0" smtClean="0"/>
              <a:t> </a:t>
            </a:r>
            <a:r>
              <a:rPr lang="ru-RU" dirty="0" err="1" smtClean="0"/>
              <a:t>інвестиційні</a:t>
            </a:r>
            <a:r>
              <a:rPr lang="ru-RU" dirty="0" smtClean="0"/>
              <a:t> </a:t>
            </a:r>
            <a:r>
              <a:rPr lang="ru-RU" dirty="0" err="1" smtClean="0"/>
              <a:t>можливості</a:t>
            </a:r>
            <a:r>
              <a:rPr lang="ru-RU" dirty="0" smtClean="0"/>
              <a:t>, </a:t>
            </a:r>
            <a:r>
              <a:rPr lang="ru-RU" dirty="0" err="1" smtClean="0"/>
              <a:t>рівень</a:t>
            </a:r>
            <a:r>
              <a:rPr lang="ru-RU" dirty="0" smtClean="0"/>
              <a:t> </a:t>
            </a:r>
            <a:r>
              <a:rPr lang="ru-RU" dirty="0" err="1" smtClean="0"/>
              <a:t>дохідності</a:t>
            </a:r>
            <a:r>
              <a:rPr lang="ru-RU" dirty="0" smtClean="0"/>
              <a:t> </a:t>
            </a:r>
            <a:r>
              <a:rPr lang="ru-RU" dirty="0" err="1" smtClean="0"/>
              <a:t>яких</a:t>
            </a:r>
            <a:r>
              <a:rPr lang="ru-RU" dirty="0" smtClean="0"/>
              <a:t> (</a:t>
            </a:r>
            <a:r>
              <a:rPr lang="ru-RU" i="1" dirty="0" err="1" smtClean="0"/>
              <a:t>р</a:t>
            </a:r>
            <a:r>
              <a:rPr lang="ru-RU" i="1" baseline="30000" dirty="0" smtClean="0"/>
              <a:t>*</a:t>
            </a:r>
            <a:r>
              <a:rPr lang="ru-RU" dirty="0" smtClean="0"/>
              <a:t>) не </a:t>
            </a:r>
            <a:r>
              <a:rPr lang="ru-RU" dirty="0" err="1" smtClean="0"/>
              <a:t>нижчий</a:t>
            </a:r>
            <a:r>
              <a:rPr lang="ru-RU" dirty="0" smtClean="0"/>
              <a:t> </a:t>
            </a:r>
            <a:r>
              <a:rPr lang="ru-RU" dirty="0" err="1" smtClean="0"/>
              <a:t>величини</a:t>
            </a:r>
            <a:r>
              <a:rPr lang="ru-RU" dirty="0" smtClean="0"/>
              <a:t> </a:t>
            </a:r>
            <a:r>
              <a:rPr lang="ru-RU" i="1" dirty="0" err="1" smtClean="0"/>
              <a:t>р</a:t>
            </a:r>
            <a:r>
              <a:rPr lang="ru-RU" i="1" baseline="-25000" dirty="0" err="1" smtClean="0"/>
              <a:t>k</a:t>
            </a:r>
            <a:r>
              <a:rPr lang="ru-RU" dirty="0" smtClean="0"/>
              <a:t>, де </a:t>
            </a:r>
            <a:r>
              <a:rPr lang="ru-RU" i="1" dirty="0" err="1" smtClean="0"/>
              <a:t>р</a:t>
            </a:r>
            <a:r>
              <a:rPr lang="ru-RU" i="1" baseline="30000" dirty="0" smtClean="0"/>
              <a:t>*</a:t>
            </a:r>
            <a:r>
              <a:rPr lang="ru-RU" dirty="0" smtClean="0"/>
              <a:t> — </a:t>
            </a:r>
            <a:r>
              <a:rPr lang="ru-RU" dirty="0" err="1" smtClean="0"/>
              <a:t>рівень</a:t>
            </a:r>
            <a:r>
              <a:rPr lang="ru-RU" dirty="0" smtClean="0"/>
              <a:t> </a:t>
            </a:r>
            <a:r>
              <a:rPr lang="ru-RU" dirty="0" err="1" smtClean="0"/>
              <a:t>дохідності</a:t>
            </a:r>
            <a:r>
              <a:rPr lang="ru-RU" dirty="0" smtClean="0"/>
              <a:t> </a:t>
            </a:r>
            <a:r>
              <a:rPr lang="ru-RU" dirty="0" err="1" smtClean="0"/>
              <a:t>інвестицій</a:t>
            </a:r>
            <a:r>
              <a:rPr lang="ru-RU" dirty="0" smtClean="0"/>
              <a:t>; </a:t>
            </a:r>
            <a:r>
              <a:rPr lang="ru-RU" i="1" dirty="0" err="1" smtClean="0"/>
              <a:t>р</a:t>
            </a:r>
            <a:r>
              <a:rPr lang="ru-RU" i="1" baseline="-25000" dirty="0" err="1" smtClean="0"/>
              <a:t>k</a:t>
            </a:r>
            <a:r>
              <a:rPr lang="ru-RU" dirty="0" smtClean="0"/>
              <a:t> — </a:t>
            </a:r>
            <a:r>
              <a:rPr lang="ru-RU" dirty="0" err="1" smtClean="0"/>
              <a:t>рівень</a:t>
            </a:r>
            <a:r>
              <a:rPr lang="ru-RU" dirty="0" smtClean="0"/>
              <a:t> </a:t>
            </a:r>
            <a:r>
              <a:rPr lang="ru-RU" dirty="0" err="1" smtClean="0"/>
              <a:t>дохідності</a:t>
            </a:r>
            <a:r>
              <a:rPr lang="ru-RU" dirty="0" smtClean="0"/>
              <a:t> </a:t>
            </a:r>
            <a:r>
              <a:rPr lang="ru-RU" dirty="0" err="1" smtClean="0"/>
              <a:t>капіталу</a:t>
            </a:r>
            <a:r>
              <a:rPr lang="ru-RU" dirty="0" smtClean="0"/>
              <a:t> </a:t>
            </a:r>
            <a:r>
              <a:rPr lang="ru-RU" dirty="0" err="1" smtClean="0"/>
              <a:t>корпорації</a:t>
            </a:r>
            <a:r>
              <a:rPr lang="ru-RU" dirty="0" smtClean="0"/>
              <a:t>. </a:t>
            </a:r>
          </a:p>
          <a:p>
            <a:pPr marL="3175" indent="-3175">
              <a:buNone/>
            </a:pPr>
            <a:r>
              <a:rPr lang="ru-RU" dirty="0" err="1" smtClean="0"/>
              <a:t>Отже</a:t>
            </a:r>
            <a:r>
              <a:rPr lang="ru-RU" dirty="0" smtClean="0"/>
              <a:t>, </a:t>
            </a:r>
            <a:r>
              <a:rPr lang="ru-RU" i="1" dirty="0" err="1" smtClean="0"/>
              <a:t>мінімальна</a:t>
            </a:r>
            <a:r>
              <a:rPr lang="ru-RU" i="1" dirty="0" smtClean="0"/>
              <a:t> </a:t>
            </a:r>
            <a:r>
              <a:rPr lang="ru-RU" i="1" dirty="0" err="1" smtClean="0"/>
              <a:t>дохідність</a:t>
            </a:r>
            <a:r>
              <a:rPr lang="ru-RU" i="1" dirty="0" smtClean="0"/>
              <a:t> </a:t>
            </a:r>
            <a:r>
              <a:rPr lang="ru-RU" i="1" dirty="0" err="1" smtClean="0"/>
              <a:t>інвестицій</a:t>
            </a:r>
            <a:r>
              <a:rPr lang="ru-RU" i="1" dirty="0" smtClean="0"/>
              <a:t> у </a:t>
            </a:r>
            <a:r>
              <a:rPr lang="ru-RU" i="1" dirty="0" err="1" smtClean="0"/>
              <a:t>корпорацію</a:t>
            </a:r>
            <a:r>
              <a:rPr lang="ru-RU" i="1" dirty="0" smtClean="0"/>
              <a:t> </a:t>
            </a:r>
            <a:r>
              <a:rPr lang="ru-RU" i="1" dirty="0" err="1" smtClean="0"/>
              <a:t>ні</a:t>
            </a:r>
            <a:r>
              <a:rPr lang="ru-RU" i="1" dirty="0" smtClean="0"/>
              <a:t> за </a:t>
            </a:r>
            <a:r>
              <a:rPr lang="ru-RU" i="1" dirty="0" err="1" smtClean="0"/>
              <a:t>яких</a:t>
            </a:r>
            <a:r>
              <a:rPr lang="ru-RU" i="1" dirty="0" smtClean="0"/>
              <a:t> </a:t>
            </a:r>
            <a:r>
              <a:rPr lang="ru-RU" i="1" dirty="0" err="1" smtClean="0"/>
              <a:t>обставин</a:t>
            </a:r>
            <a:r>
              <a:rPr lang="ru-RU" i="1" dirty="0" smtClean="0"/>
              <a:t> не повинна бути </a:t>
            </a:r>
            <a:r>
              <a:rPr lang="ru-RU" i="1" dirty="0" err="1" smtClean="0"/>
              <a:t>меншою</a:t>
            </a:r>
            <a:r>
              <a:rPr lang="ru-RU" i="1" dirty="0" smtClean="0"/>
              <a:t> </a:t>
            </a:r>
            <a:r>
              <a:rPr lang="ru-RU" i="1" dirty="0" err="1" smtClean="0"/>
              <a:t>р</a:t>
            </a:r>
            <a:r>
              <a:rPr lang="ru-RU" i="1" baseline="-25000" dirty="0" err="1" smtClean="0"/>
              <a:t>k</a:t>
            </a:r>
            <a:r>
              <a:rPr lang="ru-RU" i="1" dirty="0" smtClean="0"/>
              <a:t>, при </a:t>
            </a:r>
            <a:r>
              <a:rPr lang="ru-RU" i="1" dirty="0" err="1" smtClean="0"/>
              <a:t>цьому</a:t>
            </a:r>
            <a:r>
              <a:rPr lang="ru-RU" i="1" dirty="0" smtClean="0"/>
              <a:t> </a:t>
            </a:r>
            <a:r>
              <a:rPr lang="ru-RU" i="1" dirty="0" err="1" smtClean="0"/>
              <a:t>рівень</a:t>
            </a:r>
            <a:r>
              <a:rPr lang="ru-RU" i="1" dirty="0" smtClean="0"/>
              <a:t> </a:t>
            </a:r>
            <a:r>
              <a:rPr lang="ru-RU" i="1" dirty="0" err="1" smtClean="0"/>
              <a:t>дохідності</a:t>
            </a:r>
            <a:r>
              <a:rPr lang="ru-RU" i="1" dirty="0" smtClean="0"/>
              <a:t> аж </a:t>
            </a:r>
            <a:r>
              <a:rPr lang="ru-RU" i="1" dirty="0" err="1" smtClean="0"/>
              <a:t>ніяк</a:t>
            </a:r>
            <a:r>
              <a:rPr lang="ru-RU" i="1" dirty="0" smtClean="0"/>
              <a:t> не </a:t>
            </a:r>
            <a:r>
              <a:rPr lang="ru-RU" i="1" dirty="0" err="1" smtClean="0"/>
              <a:t>залежить</a:t>
            </a:r>
            <a:r>
              <a:rPr lang="ru-RU" i="1" dirty="0" smtClean="0"/>
              <a:t> </a:t>
            </a:r>
            <a:r>
              <a:rPr lang="ru-RU" i="1" dirty="0" err="1" smtClean="0"/>
              <a:t>від</a:t>
            </a:r>
            <a:r>
              <a:rPr lang="ru-RU" i="1" dirty="0" smtClean="0"/>
              <a:t> виду </a:t>
            </a:r>
            <a:r>
              <a:rPr lang="ru-RU" i="1" dirty="0" err="1" smtClean="0"/>
              <a:t>цінних</a:t>
            </a:r>
            <a:r>
              <a:rPr lang="ru-RU" i="1" dirty="0" smtClean="0"/>
              <a:t> </a:t>
            </a:r>
            <a:r>
              <a:rPr lang="ru-RU" i="1" dirty="0" err="1" smtClean="0"/>
              <a:t>паперів</a:t>
            </a:r>
            <a:r>
              <a:rPr lang="ru-RU" i="1" dirty="0" smtClean="0"/>
              <a:t>, </a:t>
            </a:r>
            <a:r>
              <a:rPr lang="ru-RU" i="1" dirty="0" err="1" smtClean="0"/>
              <a:t>що</a:t>
            </a:r>
            <a:r>
              <a:rPr lang="ru-RU" i="1" dirty="0" smtClean="0"/>
              <a:t> </a:t>
            </a:r>
            <a:r>
              <a:rPr lang="ru-RU" i="1" dirty="0" err="1" smtClean="0"/>
              <a:t>емітують</a:t>
            </a:r>
            <a:r>
              <a:rPr lang="uk-UA" dirty="0" smtClean="0"/>
              <a:t>ся</a:t>
            </a:r>
            <a:r>
              <a:rPr lang="ru-RU" dirty="0" smtClean="0"/>
              <a:t>. </a:t>
            </a:r>
          </a:p>
          <a:p>
            <a:pPr marL="3175" indent="-3175">
              <a:buNone/>
            </a:pP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означає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граничні</a:t>
            </a:r>
            <a:r>
              <a:rPr lang="ru-RU" dirty="0" smtClean="0"/>
              <a:t> </a:t>
            </a:r>
            <a:r>
              <a:rPr lang="ru-RU" dirty="0" err="1" smtClean="0"/>
              <a:t>капітальні</a:t>
            </a:r>
            <a:r>
              <a:rPr lang="ru-RU" dirty="0" smtClean="0"/>
              <a:t> </a:t>
            </a:r>
            <a:r>
              <a:rPr lang="ru-RU" dirty="0" err="1" smtClean="0"/>
              <a:t>витрати</a:t>
            </a:r>
            <a:r>
              <a:rPr lang="ru-RU" dirty="0" smtClean="0"/>
              <a:t> </a:t>
            </a:r>
            <a:r>
              <a:rPr lang="ru-RU" dirty="0" err="1" smtClean="0"/>
              <a:t>корпорації</a:t>
            </a:r>
            <a:r>
              <a:rPr lang="ru-RU" dirty="0" smtClean="0"/>
              <a:t> (</a:t>
            </a:r>
            <a:r>
              <a:rPr lang="ru-RU" dirty="0" err="1" smtClean="0"/>
              <a:t>тобто</a:t>
            </a:r>
            <a:r>
              <a:rPr lang="ru-RU" dirty="0" smtClean="0"/>
              <a:t> </a:t>
            </a:r>
            <a:r>
              <a:rPr lang="ru-RU" dirty="0" err="1" smtClean="0"/>
              <a:t>витрати</a:t>
            </a:r>
            <a:r>
              <a:rPr lang="ru-RU" dirty="0" smtClean="0"/>
              <a:t>, </a:t>
            </a:r>
            <a:r>
              <a:rPr lang="ru-RU" dirty="0" err="1" smtClean="0"/>
              <a:t>пов’язані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залученням</a:t>
            </a:r>
            <a:r>
              <a:rPr lang="ru-RU" dirty="0" smtClean="0"/>
              <a:t> </a:t>
            </a:r>
            <a:r>
              <a:rPr lang="ru-RU" dirty="0" err="1" smtClean="0"/>
              <a:t>капіталу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фінансового</a:t>
            </a:r>
            <a:r>
              <a:rPr lang="ru-RU" dirty="0" smtClean="0"/>
              <a:t> ринку) </a:t>
            </a:r>
            <a:r>
              <a:rPr lang="ru-RU" dirty="0" err="1" smtClean="0"/>
              <a:t>дорівнюють</a:t>
            </a:r>
            <a:r>
              <a:rPr lang="ru-RU" dirty="0" smtClean="0"/>
              <a:t> </a:t>
            </a:r>
            <a:r>
              <a:rPr lang="ru-RU" dirty="0" err="1" smtClean="0"/>
              <a:t>середнім</a:t>
            </a:r>
            <a:r>
              <a:rPr lang="ru-RU" dirty="0" smtClean="0"/>
              <a:t> </a:t>
            </a:r>
            <a:r>
              <a:rPr lang="ru-RU" dirty="0" err="1" smtClean="0"/>
              <a:t>незалежно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способу </a:t>
            </a:r>
            <a:r>
              <a:rPr lang="ru-RU" dirty="0" err="1" smtClean="0"/>
              <a:t>фінансування</a:t>
            </a:r>
            <a:r>
              <a:rPr lang="ru-RU" dirty="0" smtClean="0"/>
              <a:t>. </a:t>
            </a:r>
            <a:r>
              <a:rPr lang="ru-RU" dirty="0" err="1" smtClean="0"/>
              <a:t>Середні</a:t>
            </a:r>
            <a:r>
              <a:rPr lang="ru-RU" dirty="0" smtClean="0"/>
              <a:t> </a:t>
            </a:r>
            <a:r>
              <a:rPr lang="ru-RU" dirty="0" err="1" smtClean="0"/>
              <a:t>витрати</a:t>
            </a:r>
            <a:r>
              <a:rPr lang="ru-RU" dirty="0" smtClean="0"/>
              <a:t> на </a:t>
            </a:r>
            <a:r>
              <a:rPr lang="ru-RU" dirty="0" err="1" smtClean="0"/>
              <a:t>капітал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“</a:t>
            </a:r>
            <a:r>
              <a:rPr lang="ru-RU" dirty="0" err="1" smtClean="0"/>
              <a:t>рівнем</a:t>
            </a:r>
            <a:r>
              <a:rPr lang="ru-RU" dirty="0" smtClean="0"/>
              <a:t> </a:t>
            </a:r>
            <a:r>
              <a:rPr lang="ru-RU" dirty="0" err="1" smtClean="0"/>
              <a:t>капіталізації</a:t>
            </a:r>
            <a:r>
              <a:rPr lang="ru-RU" dirty="0" smtClean="0"/>
              <a:t> </a:t>
            </a:r>
            <a:r>
              <a:rPr lang="ru-RU" dirty="0" err="1" smtClean="0"/>
              <a:t>нелевериджованого</a:t>
            </a:r>
            <a:r>
              <a:rPr lang="ru-RU" dirty="0" smtClean="0"/>
              <a:t> потоку в </a:t>
            </a:r>
            <a:r>
              <a:rPr lang="ru-RU" dirty="0" err="1" smtClean="0"/>
              <a:t>даному</a:t>
            </a:r>
            <a:r>
              <a:rPr lang="ru-RU" dirty="0" smtClean="0"/>
              <a:t> </a:t>
            </a:r>
            <a:r>
              <a:rPr lang="ru-RU" dirty="0" err="1" smtClean="0"/>
              <a:t>класі</a:t>
            </a:r>
            <a:r>
              <a:rPr lang="ru-RU" dirty="0" smtClean="0"/>
              <a:t> </a:t>
            </a:r>
            <a:r>
              <a:rPr lang="ru-RU" dirty="0" err="1" smtClean="0"/>
              <a:t>фірм</a:t>
            </a:r>
            <a:r>
              <a:rPr lang="ru-RU" dirty="0" smtClean="0"/>
              <a:t>”.</a:t>
            </a:r>
          </a:p>
          <a:p>
            <a:pPr marL="3175" indent="-3175">
              <a:buNone/>
            </a:pPr>
            <a:r>
              <a:rPr lang="ru-RU" dirty="0" err="1" smtClean="0"/>
              <a:t>Розглянемо</a:t>
            </a:r>
            <a:r>
              <a:rPr lang="ru-RU" dirty="0" smtClean="0"/>
              <a:t> три </a:t>
            </a:r>
            <a:r>
              <a:rPr lang="ru-RU" dirty="0" err="1" smtClean="0"/>
              <a:t>способи</a:t>
            </a:r>
            <a:r>
              <a:rPr lang="ru-RU" dirty="0" smtClean="0"/>
              <a:t> </a:t>
            </a:r>
            <a:r>
              <a:rPr lang="ru-RU" dirty="0" err="1" smtClean="0"/>
              <a:t>фінансування</a:t>
            </a:r>
            <a:r>
              <a:rPr lang="ru-RU" dirty="0" smtClean="0"/>
              <a:t> </a:t>
            </a:r>
            <a:r>
              <a:rPr lang="ru-RU" dirty="0" err="1" smtClean="0"/>
              <a:t>інвестицій</a:t>
            </a:r>
            <a:r>
              <a:rPr lang="ru-RU" dirty="0" smtClean="0"/>
              <a:t>:</a:t>
            </a:r>
          </a:p>
          <a:p>
            <a:pPr marL="3175" indent="-3175">
              <a:buNone/>
            </a:pPr>
            <a:r>
              <a:rPr lang="ru-RU" dirty="0" smtClean="0"/>
              <a:t>1) </a:t>
            </a:r>
            <a:r>
              <a:rPr lang="ru-RU" dirty="0" err="1" smtClean="0"/>
              <a:t>випуск</a:t>
            </a:r>
            <a:r>
              <a:rPr lang="ru-RU" dirty="0" smtClean="0"/>
              <a:t> </a:t>
            </a:r>
            <a:r>
              <a:rPr lang="ru-RU" dirty="0" err="1" smtClean="0"/>
              <a:t>облігацій</a:t>
            </a:r>
            <a:r>
              <a:rPr lang="ru-RU" dirty="0" smtClean="0"/>
              <a:t>;</a:t>
            </a:r>
          </a:p>
          <a:p>
            <a:pPr marL="3175" indent="-3175">
              <a:buNone/>
            </a:pPr>
            <a:r>
              <a:rPr lang="ru-RU" dirty="0" smtClean="0"/>
              <a:t>2) </a:t>
            </a:r>
            <a:r>
              <a:rPr lang="ru-RU" dirty="0" err="1" smtClean="0"/>
              <a:t>використання</a:t>
            </a:r>
            <a:r>
              <a:rPr lang="ru-RU" dirty="0" smtClean="0"/>
              <a:t> </a:t>
            </a:r>
            <a:r>
              <a:rPr lang="ru-RU" dirty="0" err="1" smtClean="0"/>
              <a:t>нерозподіленого</a:t>
            </a:r>
            <a:r>
              <a:rPr lang="ru-RU" dirty="0" smtClean="0"/>
              <a:t> </a:t>
            </a:r>
            <a:r>
              <a:rPr lang="ru-RU" dirty="0" err="1" smtClean="0"/>
              <a:t>прибутку</a:t>
            </a:r>
            <a:r>
              <a:rPr lang="ru-RU" dirty="0" smtClean="0"/>
              <a:t>;</a:t>
            </a:r>
          </a:p>
          <a:p>
            <a:pPr marL="3175" indent="-3175">
              <a:buNone/>
            </a:pPr>
            <a:r>
              <a:rPr lang="ru-RU" dirty="0" smtClean="0"/>
              <a:t>3) </a:t>
            </a:r>
            <a:r>
              <a:rPr lang="ru-RU" dirty="0" err="1" smtClean="0"/>
              <a:t>випуск</a:t>
            </a:r>
            <a:r>
              <a:rPr lang="ru-RU" dirty="0" smtClean="0"/>
              <a:t> </a:t>
            </a:r>
            <a:r>
              <a:rPr lang="ru-RU" dirty="0" err="1" smtClean="0"/>
              <a:t>звичайних</a:t>
            </a:r>
            <a:r>
              <a:rPr lang="ru-RU" dirty="0" smtClean="0"/>
              <a:t> </a:t>
            </a:r>
            <a:r>
              <a:rPr lang="ru-RU" dirty="0" err="1" smtClean="0"/>
              <a:t>акцій</a:t>
            </a:r>
            <a:r>
              <a:rPr lang="ru-RU" dirty="0" smtClean="0"/>
              <a:t>.</a:t>
            </a:r>
          </a:p>
          <a:p>
            <a:pPr marL="3175" indent="-3175">
              <a:buNone/>
            </a:pP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1"/>
          <p:cNvPicPr>
            <a:picLocks noChangeAspect="1" noChangeArrowheads="1"/>
          </p:cNvPicPr>
          <p:nvPr/>
        </p:nvPicPr>
        <p:blipFill>
          <a:blip r:embed="rId2" cstate="print"/>
          <a:srcRect l="22144" t="25559" r="16432" b="14641"/>
          <a:stretch>
            <a:fillRect/>
          </a:stretch>
        </p:blipFill>
        <p:spPr bwMode="auto">
          <a:xfrm>
            <a:off x="323528" y="692696"/>
            <a:ext cx="7488832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1"/>
          <p:cNvPicPr>
            <a:picLocks noChangeAspect="1" noChangeArrowheads="1"/>
          </p:cNvPicPr>
          <p:nvPr/>
        </p:nvPicPr>
        <p:blipFill>
          <a:blip r:embed="rId2" cstate="print"/>
          <a:srcRect l="22735" t="33680" r="15841" b="25715"/>
          <a:stretch>
            <a:fillRect/>
          </a:stretch>
        </p:blipFill>
        <p:spPr bwMode="auto">
          <a:xfrm>
            <a:off x="323528" y="1052736"/>
            <a:ext cx="7488832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140</TotalTime>
  <Words>1530</Words>
  <Application>Microsoft Office PowerPoint</Application>
  <PresentationFormat>Экран (4:3)</PresentationFormat>
  <Paragraphs>121</Paragraphs>
  <Slides>24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Изящная</vt:lpstr>
      <vt:lpstr>ТЕМА 9. Структура капіталу ЗАРУБІЖНИХ корпораціЙ </vt:lpstr>
      <vt:lpstr>План</vt:lpstr>
      <vt:lpstr>1. Теорії структури капіталу корпорації Франко Модільяні та Мертона Міллера</vt:lpstr>
      <vt:lpstr>Теорема ММ-1</vt:lpstr>
      <vt:lpstr>Слайд 5</vt:lpstr>
      <vt:lpstr>Теорема ММ-2</vt:lpstr>
      <vt:lpstr>Теорема ММ-3</vt:lpstr>
      <vt:lpstr>Слайд 8</vt:lpstr>
      <vt:lpstr>Слайд 9</vt:lpstr>
      <vt:lpstr>Слайд 10</vt:lpstr>
      <vt:lpstr>Слайд 11</vt:lpstr>
      <vt:lpstr>Вибір співвідношення борг/акціонерний капітал</vt:lpstr>
      <vt:lpstr>2. Альтернативні теорії структури капіталу</vt:lpstr>
      <vt:lpstr>Теорія Г. Дональдсона про ієрархію фінансових джерел</vt:lpstr>
      <vt:lpstr>Теорія асиметричної інформації</vt:lpstr>
      <vt:lpstr>3. Структура капіталу і ризик</vt:lpstr>
      <vt:lpstr>Підприємницький ризик</vt:lpstr>
      <vt:lpstr>Золоті правила</vt:lpstr>
      <vt:lpstr>Операційний леверидж</vt:lpstr>
      <vt:lpstr>Визначення точки безбитковості</vt:lpstr>
      <vt:lpstr>Вимірювання ступеня впливу фінансового левериджу</vt:lpstr>
      <vt:lpstr>Вимірювання спільного впливу операційного і фінансового левериджу</vt:lpstr>
      <vt:lpstr>4. Оптимальна структура капіталу</vt:lpstr>
      <vt:lpstr>формула середньозваженої ціни капіталу (WACC)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Windows 7</cp:lastModifiedBy>
  <cp:revision>31</cp:revision>
  <dcterms:modified xsi:type="dcterms:W3CDTF">2019-09-23T08:32:35Z</dcterms:modified>
</cp:coreProperties>
</file>