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4" r:id="rId6"/>
    <p:sldId id="271" r:id="rId7"/>
    <p:sldId id="265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8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04.10.2023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503005"/>
            <a:ext cx="9145587" cy="375492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 інформаційні кампанії</a:t>
            </a: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6397625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4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громадськості до участі в соціальних акціях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залучення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надання інформації та інформаційний зв’язок з громадою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діалог із зацікавленими особами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адресні запрошення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Форми участі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Безпосередня участь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організатори/співроганізатори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консультанти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безпосередні учасники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активісти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Опосередкована участь: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фінансова допомога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придбання товарів/послуг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– поширення інформації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148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4" y="393700"/>
            <a:ext cx="10258425" cy="63500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Приклади соціальних акцій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створення спеціалізованих центрів, молодіжних рад, об’єднань активістів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розміщення соціальної реклами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покращення екологічного стану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вторинна переробка сміття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благоустрій та прибирання територій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волонтерська допомога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благодійні акції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дитячі фестивалі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461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864" y="327025"/>
            <a:ext cx="9356035" cy="5065291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Рекламні та інформаційні кампанії.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Теоретичні моделі та оцінка соціального ефекту кампанії.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аудиторія 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 структура.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громадськості до участі в соціальних акціях.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525" y="365124"/>
            <a:ext cx="10658475" cy="60729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1.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та інформаційні кампанії</a:t>
            </a: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Рекламна кампанія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цілеспрямована система спланованих заходів з просування товару або послуги.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Суспільна інформаційна кампанія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зусилля, що використовуються для інформування, переконання та мотивації зміни поведінки у відносно чітко визначеної та великої аудиторії як правило з некомерційною користю для окремої людини та/або суспільства в цілому в межах виділеного часу за допомогою організованої інформаційної діяльності, яка включає мас-медіа та доповнюється міжособистісною підтримкою.</a:t>
            </a:r>
            <a:br>
              <a:rPr lang="uk-UA" sz="2400" dirty="0"/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/>
            </a:b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90500"/>
            <a:ext cx="11668125" cy="6419021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складові інформаційних кампаній: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Мета, засоби та мас-медіа. Метою як правило виступає зміна життєвих позицій, установок та поведінки в цілому.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Стратегії. 3 ключові стратегії: освіта, технології та примус (три Е 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education, engeeniring, enforcement).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інформаційних повідомленнях використовують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типи апеляцій – до обов’язків та до можливостей.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Потенційні вигоди: безпека, здоров’я, більш ефективне рішення проблем та ін. Може бути побудована і на протилежній стратегії – демонстрації негативних наслідків (пр: паління)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Організатори: окремі особи та компанії; мас-медіа; уряд; окремі фахівці; суспільні організації. Організатори із повноваженнями 1 черги – групи, життю яких була нанесена безпосередня шкода. Організатори із повноваженнями 2 черги – мають опосередковане відношення до проблеми.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Думка громадськості щодо організаторів (ініціатор – окрема людина або група осіб). </a:t>
            </a:r>
            <a:br>
              <a:rPr lang="ru-RU" sz="2400" dirty="0"/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6" y="393700"/>
            <a:ext cx="11496674" cy="6235700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2.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моделі та оцінка соціального ефекту кампанії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моделі:</a:t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Матрична модель У.МакГуайра.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Увага приділяється кількості етапів процесу переконань, в якому кожен наступний виходить із попереднього: джерело, повідомлення, отримувач, канал і контекст. 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KISS</a:t>
            </a:r>
            <a:r>
              <a:rPr lang="uk-U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it simple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stupid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обдуманих дій та обґрунтованої поведінки.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Акцент робиться на 3 компоненти: власні установки; думку про позитивну/негативну оцінку змін іншими людьми; думку про можливість контролювання власної поведінки.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 когнітивна теорія та теорія соціального навчання.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моделювання – коли аудиторія бачить модель, яка заслуговує на довіру, вона її наслідує (приклад у сучасному світі – реклама із відомими людьми та зірками спорту). </a:t>
            </a:r>
            <a:br>
              <a:rPr lang="ru-RU" dirty="0"/>
            </a:br>
            <a:br>
              <a:rPr lang="ru-RU" sz="2700" dirty="0"/>
            </a:b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700" y="624109"/>
            <a:ext cx="10094911" cy="5748115"/>
          </a:xfrm>
        </p:spPr>
        <p:txBody>
          <a:bodyPr/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змін при реалізації кампаній</a:t>
            </a:r>
            <a:br>
              <a:rPr lang="uk-UA" dirty="0"/>
            </a:br>
            <a:br>
              <a:rPr lang="uk-UA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66050"/>
              </p:ext>
            </p:extLst>
          </p:nvPr>
        </p:nvGraphicFramePr>
        <p:xfrm>
          <a:off x="1924050" y="1724024"/>
          <a:ext cx="9182099" cy="37052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86938">
                  <a:extLst>
                    <a:ext uri="{9D8B030D-6E8A-4147-A177-3AD203B41FA5}">
                      <a16:colId xmlns:a16="http://schemas.microsoft.com/office/drawing/2014/main" val="2534120132"/>
                    </a:ext>
                  </a:extLst>
                </a:gridCol>
                <a:gridCol w="6695161">
                  <a:extLst>
                    <a:ext uri="{9D8B030D-6E8A-4147-A177-3AD203B41FA5}">
                      <a16:colId xmlns:a16="http://schemas.microsoft.com/office/drawing/2014/main" val="2792038611"/>
                    </a:ext>
                  </a:extLst>
                </a:gridCol>
              </a:tblGrid>
              <a:tr h="741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змін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9828589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Когнітивні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Інформування цільової аудиторії через систему каналів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3427791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дій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Запропонування конкретних засобів реалізації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8006567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поведінки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 новим практикам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982747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Ціннісні зміни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Корекція відношення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048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86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 fontScale="90000"/>
          </a:bodyPr>
          <a:lstStyle/>
          <a:p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 ІК: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розуміння історичних аспектів і ключових понять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використання та розвиток релевантних теорій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розуміння причин, наслідків та етапів кампанії: реалістична мета, критерії успішності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планування кампанії – відповідність цілі індивідуальним прагненням ти вигодам + коректне визначення часу появи повідомлення та каналу інформації (нерозвинені країни – радіо ефективніше, ніж друковані матеріали)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використання попереднього аналізу. Врахування – рівня грамотності, життєвих стандартів, віросповідання та ін. Ключові завдання на даному етапі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встановити факти, що мають відношення до аудиторії (побудувати її профіль)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факторів, що стосуються поведінки (та навичок, які мають бути відкореговані)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встановлення проміжних етапів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типу застосовуваних ЗМІ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аналіз цільової аудиторії. Визначення центральних сегментів цільової аудиторії</a:t>
            </a:r>
            <a:br>
              <a:rPr lang="ru-RU" dirty="0"/>
            </a:br>
            <a:br>
              <a:rPr lang="ru-RU" dirty="0"/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616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4" y="374650"/>
            <a:ext cx="10391775" cy="6302375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3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аудиторія та її структура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аудиторія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група людей, активність яких спрямована на задоволення потреби, пов’язаної з певним товаром/послугою.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Сегменти аудиторії: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центральний сегмент – особи, які об’єднані певною звичкою, типовою поведінкою;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лідери думок (об’єкти наслідування, здатні вплинути на хід кампанії як з позитивно, так і з негативного боку);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суспільні політики – особи, що мають вплив на правову, політичну або ресурсну підсистеми.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аудиторії: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аудиторія – самостійно відбирає інформацію, виходячи із власних вподобань.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Пасивна аудиторія – залежить від вибору ЗМІ та більше підлягає впливу з їх боку.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2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494499"/>
          </a:xfrm>
        </p:spPr>
        <p:txBody>
          <a:bodyPr>
            <a:norm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br>
              <a:rPr lang="ru-RU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 цільової аудиторії</a:t>
            </a:r>
            <a:b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72010"/>
              </p:ext>
            </p:extLst>
          </p:nvPr>
        </p:nvGraphicFramePr>
        <p:xfrm>
          <a:off x="2190751" y="2038350"/>
          <a:ext cx="7823200" cy="2562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4479">
                  <a:extLst>
                    <a:ext uri="{9D8B030D-6E8A-4147-A177-3AD203B41FA5}">
                      <a16:colId xmlns:a16="http://schemas.microsoft.com/office/drawing/2014/main" val="1205942850"/>
                    </a:ext>
                  </a:extLst>
                </a:gridCol>
                <a:gridCol w="5928721">
                  <a:extLst>
                    <a:ext uri="{9D8B030D-6E8A-4147-A177-3AD203B41FA5}">
                      <a16:colId xmlns:a16="http://schemas.microsoft.com/office/drawing/2014/main" val="1555288906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проживання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7549447"/>
                  </a:ext>
                </a:extLst>
              </a:tr>
              <a:tr h="877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Вік, дохід, освіта, родина, діти, професія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406441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Психографічні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 певних рис характеру, цінності (родина, робота тощо)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9567952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Поведінкові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Мотиви. Стиль життя. Дозвілля. Система комунікації.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34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436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7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8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9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998</Words>
  <Application>Microsoft Office PowerPoint</Application>
  <PresentationFormat>Широкоэкранный</PresentationFormat>
  <Paragraphs>32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Тема 2</vt:lpstr>
      <vt:lpstr>План. 1. Рекламні та інформаційні кампанії. 2. Теоретичні моделі та оцінка соціального ефекту кампанії. 3. Цільова аудиторія та її структура. 4. Залучення громадськості до участі в соціальних акціях.     </vt:lpstr>
      <vt:lpstr>Питання 1. Рекламні та інформаційні кампанії  Рекламна кампанія – цілеспрямована система спланованих заходів з просування товару або послуги.  Суспільна інформаційна кампанія – зусилля, що використовуються для інформування, переконання та мотивації зміни поведінки у відносно чітко визначеної та великої аудиторії як правило з некомерційною користю для окремої людини та/або суспільства в цілому в межах виділеного часу за допомогою організованої інформаційної діяльності, яка включає мас-медіа та доповнюється міжособистісною підтримкою.         </vt:lpstr>
      <vt:lpstr>Ключові складові інформаційних кампаній:  1. Мета, засоби та мас-медіа. Метою як правило виступає зміна життєвих позицій, установок та поведінки в цілому.  2. Стратегії. 3 ключові стратегії: освіта, технології та примус (три Е - education, engeeniring, enforcement). В інформаційних повідомленнях використовують 2 типи апеляцій – до обов’язків та до можливостей.   3. Потенційні вигоди: безпека, здоров’я, більш ефективне рішення проблем та ін. Може бути побудована і на протилежній стратегії – демонстрації негативних наслідків (пр: паління)   4. Організатори: окремі особи та компанії; мас-медіа; уряд; окремі фахівці; суспільні організації. Організатори із повноваженнями 1 черги – групи, життю яких була нанесена безпосередня шкода. Організатори із повноваженнями 2 черги – мають опосередковане відношення до проблеми.  5. Думка громадськості щодо організаторів (ініціатор – окрема людина або група осіб).   </vt:lpstr>
      <vt:lpstr>Питання 2. Теоретичні моделі та оцінка соціального ефекту кампанії Теоретичні моделі: Матрична модель У.МакГуайра. Увага приділяється кількості етапів процесу переконань, в якому кожен наступний виходить із попереднього: джерело, повідомлення, отримувач, канал і контекст.   Стратегія KISS – keep it simple, stupid!  Модель обдуманих дій та обґрунтованої поведінки. Акцент робиться на 3 компоненти: власні установки; думку про позитивну/негативну оцінку змін іншими людьми; думку про можливість контролювання власної поведінки.  Соціально когнітивна теорія та теорія соціального навчання. Принцип моделювання – коли аудиторія бачить модель, яка заслуговує на довіру, вона її наслідує (приклад у сучасному світі – реклама із відомими людьми та зірками спорту).      </vt:lpstr>
      <vt:lpstr>Типи змін при реалізації кампаній  </vt:lpstr>
      <vt:lpstr>Успішність ІК: 1 – розуміння історичних аспектів і ключових понять 2 – використання та розвиток релевантних теорій 3 – розуміння причин, наслідків та етапів кампанії: реалістична мета, критерії успішності 4 – планування кампанії – відповідність цілі індивідуальним прагненням ти вигодам + коректне визначення часу появи повідомлення та каналу інформації (нерозвинені країни – радіо ефективніше, ніж друковані матеріали) 5 – використання попереднього аналізу. Врахування – рівня грамотності, життєвих стандартів, віросповідання та ін. Ключові завдання на даному етапі - встановити факти, що мають відношення до аудиторії (побудувати її профіль) - визначення факторів, що стосуються поведінки (та навичок, які мають бути відкореговані) - встановлення проміжних етапів - визначення типу застосовуваних ЗМІ 6 – аналіз цільової аудиторії. Визначення центральних сегментів цільової аудиторії       </vt:lpstr>
      <vt:lpstr>Питання 3. Цільова аудиторія та її структура  Цільова аудиторія – група людей, активність яких спрямована на задоволення потреби, пов’язаної з певним товаром/послугою.  Сегменти аудиторії: – центральний сегмент – особи, які об’єднані певною звичкою, типовою поведінкою; – лідери думок (об’єкти наслідування, здатні вплинути на хід кампанії як з позитивно, так і з негативного боку); – суспільні політики – особи, що мають вплив на правову, політичну або ресурсну підсистеми.  Типи аудиторії:  Активна аудиторія – самостійно відбирає інформацію, виходячи із власних вподобань. Пасивна аудиторія – залежить від вибору ЗМІ та більше підлягає впливу з їх боку.        </vt:lpstr>
      <vt:lpstr> Параметри цільової аудиторії     </vt:lpstr>
      <vt:lpstr>Питання 4. Залучення громадськості до участі в соціальних акціях          Механізми залучення   – надання інформації та інформаційний зв’язок з громадою   – діалог із зацікавленими особами   – адресні запрошення           Форми участі  Безпосередня участь   – організатори/співроганізатори   – консультанти   – безпосередні учасники   – активісти  Опосередкована участь:   – фінансова допомога   – придбання товарів/послуг   – поширення інформації          </vt:lpstr>
      <vt:lpstr>      Приклади соціальних акцій  – створення спеціалізованих центрів, молодіжних рад, об’єднань активістів – розміщення соціальної реклами – покращення екологічного стану – вторинна переробка сміття – благоустрій та прибирання територій – волонтерська допомога – благодійні акції – дитячі фестивалі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Олександра</cp:lastModifiedBy>
  <cp:revision>34</cp:revision>
  <dcterms:created xsi:type="dcterms:W3CDTF">2020-09-04T19:13:21Z</dcterms:created>
  <dcterms:modified xsi:type="dcterms:W3CDTF">2023-10-04T11:50:44Z</dcterms:modified>
</cp:coreProperties>
</file>