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469"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A714C44-4CF4-4A52-9160-771DAC17A2D8}" type="datetimeFigureOut">
              <a:rPr lang="ru-RU" smtClean="0"/>
              <a:pPr/>
              <a:t>23.10.2024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A6ED24B-035D-4368-B564-77E0E2ADDBAF}"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A714C44-4CF4-4A52-9160-771DAC17A2D8}" type="datetimeFigureOut">
              <a:rPr lang="ru-RU" smtClean="0"/>
              <a:pPr/>
              <a:t>23.10.2024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A6ED24B-035D-4368-B564-77E0E2ADDBA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A714C44-4CF4-4A52-9160-771DAC17A2D8}" type="datetimeFigureOut">
              <a:rPr lang="ru-RU" smtClean="0"/>
              <a:pPr/>
              <a:t>23.10.2024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A6ED24B-035D-4368-B564-77E0E2ADDBA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A714C44-4CF4-4A52-9160-771DAC17A2D8}" type="datetimeFigureOut">
              <a:rPr lang="ru-RU" smtClean="0"/>
              <a:pPr/>
              <a:t>23.10.2024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A6ED24B-035D-4368-B564-77E0E2ADDBAF}"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A714C44-4CF4-4A52-9160-771DAC17A2D8}" type="datetimeFigureOut">
              <a:rPr lang="ru-RU" smtClean="0"/>
              <a:pPr/>
              <a:t>23.10.2024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A6ED24B-035D-4368-B564-77E0E2ADDBAF}"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A714C44-4CF4-4A52-9160-771DAC17A2D8}" type="datetimeFigureOut">
              <a:rPr lang="ru-RU" smtClean="0"/>
              <a:pPr/>
              <a:t>23.10.2024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A6ED24B-035D-4368-B564-77E0E2ADDBAF}"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A714C44-4CF4-4A52-9160-771DAC17A2D8}" type="datetimeFigureOut">
              <a:rPr lang="ru-RU" smtClean="0"/>
              <a:pPr/>
              <a:t>23.10.2024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A6ED24B-035D-4368-B564-77E0E2ADDBAF}"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A714C44-4CF4-4A52-9160-771DAC17A2D8}" type="datetimeFigureOut">
              <a:rPr lang="ru-RU" smtClean="0"/>
              <a:pPr/>
              <a:t>23.10.2024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A6ED24B-035D-4368-B564-77E0E2ADDBAF}"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A714C44-4CF4-4A52-9160-771DAC17A2D8}" type="datetimeFigureOut">
              <a:rPr lang="ru-RU" smtClean="0"/>
              <a:pPr/>
              <a:t>23.10.2024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A6ED24B-035D-4368-B564-77E0E2ADDBA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A714C44-4CF4-4A52-9160-771DAC17A2D8}" type="datetimeFigureOut">
              <a:rPr lang="ru-RU" smtClean="0"/>
              <a:pPr/>
              <a:t>23.10.2024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A6ED24B-035D-4368-B564-77E0E2ADDBAF}"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A714C44-4CF4-4A52-9160-771DAC17A2D8}" type="datetimeFigureOut">
              <a:rPr lang="ru-RU" smtClean="0"/>
              <a:pPr/>
              <a:t>23.10.2024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A6ED24B-035D-4368-B564-77E0E2ADDBAF}"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714C44-4CF4-4A52-9160-771DAC17A2D8}" type="datetimeFigureOut">
              <a:rPr lang="ru-RU" smtClean="0"/>
              <a:pPr/>
              <a:t>23.10.2024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6ED24B-035D-4368-B564-77E0E2ADDBA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699792" y="548680"/>
            <a:ext cx="3818931" cy="646331"/>
          </a:xfrm>
          <a:prstGeom prst="rect">
            <a:avLst/>
          </a:prstGeom>
        </p:spPr>
        <p:txBody>
          <a:bodyPr wrap="none">
            <a:spAutoFit/>
          </a:bodyPr>
          <a:lstStyle/>
          <a:p>
            <a:r>
              <a:rPr lang="uk-UA" altLang="uk-UA" sz="3600" dirty="0" smtClean="0">
                <a:latin typeface="Times New Roman" pitchFamily="18" charset="0"/>
                <a:cs typeface="Times New Roman" pitchFamily="18" charset="0"/>
              </a:rPr>
              <a:t>Презентація курсу</a:t>
            </a:r>
            <a:endParaRPr lang="ru-RU" sz="3600" dirty="0">
              <a:latin typeface="Times New Roman" pitchFamily="18" charset="0"/>
              <a:cs typeface="Times New Roman" pitchFamily="18" charset="0"/>
            </a:endParaRPr>
          </a:p>
        </p:txBody>
      </p:sp>
      <p:sp>
        <p:nvSpPr>
          <p:cNvPr id="5" name="Rectangle 3"/>
          <p:cNvSpPr txBox="1">
            <a:spLocks noChangeArrowheads="1"/>
          </p:cNvSpPr>
          <p:nvPr/>
        </p:nvSpPr>
        <p:spPr>
          <a:xfrm>
            <a:off x="1476375" y="2133600"/>
            <a:ext cx="6400800" cy="1223963"/>
          </a:xfrm>
          <a:prstGeom prst="rect">
            <a:avLst/>
          </a:prstGeom>
        </p:spPr>
        <p:txBody>
          <a:bodyPr vert="horz" lIns="91440" tIns="45720" rIns="91440" bIns="45720" rtlCol="0">
            <a:normAutofit fontScale="92500"/>
          </a:bodyPr>
          <a:lstStyle/>
          <a:p>
            <a:pPr lvl="0" algn="ctr">
              <a:spcBef>
                <a:spcPct val="20000"/>
              </a:spcBef>
            </a:pPr>
            <a:r>
              <a:rPr lang="uk-UA" sz="3200" b="1" i="1" dirty="0" smtClean="0">
                <a:latin typeface="Times New Roman" pitchFamily="18" charset="0"/>
                <a:cs typeface="Times New Roman" pitchFamily="18" charset="0"/>
              </a:rPr>
              <a:t>«</a:t>
            </a:r>
            <a:r>
              <a:rPr lang="uk-UA" sz="3200" b="1" i="1" dirty="0" smtClean="0">
                <a:latin typeface="Times New Roman" pitchFamily="18" charset="0"/>
                <a:cs typeface="Times New Roman" pitchFamily="18" charset="0"/>
              </a:rPr>
              <a:t>Обліково-аналітичне </a:t>
            </a:r>
            <a:r>
              <a:rPr lang="uk-UA" sz="3200" b="1" i="1" dirty="0" smtClean="0">
                <a:latin typeface="Times New Roman" pitchFamily="18" charset="0"/>
                <a:cs typeface="Times New Roman" pitchFamily="18" charset="0"/>
              </a:rPr>
              <a:t>забезпечення публічних </a:t>
            </a:r>
            <a:r>
              <a:rPr lang="uk-UA" sz="3200" b="1" i="1" dirty="0" smtClean="0">
                <a:latin typeface="Times New Roman" pitchFamily="18" charset="0"/>
                <a:cs typeface="Times New Roman" pitchFamily="18" charset="0"/>
              </a:rPr>
              <a:t>закупівель</a:t>
            </a:r>
            <a:r>
              <a:rPr lang="uk-UA" sz="3200" b="1" i="1" dirty="0" smtClean="0">
                <a:latin typeface="Times New Roman" pitchFamily="18" charset="0"/>
                <a:cs typeface="Times New Roman" pitchFamily="18" charset="0"/>
              </a:rPr>
              <a:t>»</a:t>
            </a:r>
            <a:endParaRPr kumimoji="0" lang="ru-RU" altLang="uk-UA" sz="3200" b="1" i="1" u="none" strike="noStrike" kern="1200" cap="none" spc="0" normalizeH="0" baseline="0" noProof="0" dirty="0" smtClean="0">
              <a:ln>
                <a:noFill/>
              </a:ln>
              <a:effectLst/>
              <a:uLnTx/>
              <a:uFillTx/>
              <a:latin typeface="Times New Roman" pitchFamily="18" charset="0"/>
              <a:cs typeface="Times New Roman" pitchFamily="18" charset="0"/>
            </a:endParaRPr>
          </a:p>
        </p:txBody>
      </p:sp>
      <p:sp>
        <p:nvSpPr>
          <p:cNvPr id="7" name="Rectangle 3"/>
          <p:cNvSpPr txBox="1">
            <a:spLocks noChangeArrowheads="1"/>
          </p:cNvSpPr>
          <p:nvPr/>
        </p:nvSpPr>
        <p:spPr bwMode="auto">
          <a:xfrm>
            <a:off x="1403350" y="4149725"/>
            <a:ext cx="6841058" cy="1583531"/>
          </a:xfrm>
          <a:prstGeom prst="rect">
            <a:avLst/>
          </a:prstGeom>
          <a:noFill/>
          <a:ln w="9525">
            <a:noFill/>
            <a:miter lim="800000"/>
            <a:headEnd/>
            <a:tailEnd/>
          </a:ln>
          <a:effectLst/>
        </p:spPr>
        <p:txBody>
          <a:bodyPr/>
          <a:lstStyle/>
          <a:p>
            <a:pPr eaLnBrk="1" hangingPunct="1">
              <a:spcBef>
                <a:spcPct val="20000"/>
              </a:spcBef>
            </a:pPr>
            <a:r>
              <a:rPr lang="uk-UA" altLang="uk-UA" sz="2800" dirty="0" smtClean="0">
                <a:latin typeface="Times New Roman" pitchFamily="18" charset="0"/>
                <a:cs typeface="Times New Roman" pitchFamily="18" charset="0"/>
              </a:rPr>
              <a:t>Лектор:  </a:t>
            </a:r>
            <a:r>
              <a:rPr lang="uk-UA" altLang="uk-UA" sz="2800" dirty="0" err="1" smtClean="0">
                <a:latin typeface="Times New Roman" pitchFamily="18" charset="0"/>
                <a:cs typeface="Times New Roman" pitchFamily="18" charset="0"/>
              </a:rPr>
              <a:t>д.е.н</a:t>
            </a:r>
            <a:r>
              <a:rPr lang="uk-UA" altLang="uk-UA" sz="2800" dirty="0" smtClean="0">
                <a:latin typeface="Times New Roman" pitchFamily="18" charset="0"/>
                <a:cs typeface="Times New Roman" pitchFamily="18" charset="0"/>
              </a:rPr>
              <a:t>., проф., професор кафедри обліку, аналізу оподаткування, аудиту       </a:t>
            </a:r>
          </a:p>
          <a:p>
            <a:pPr algn="r" eaLnBrk="1" hangingPunct="1">
              <a:spcBef>
                <a:spcPct val="20000"/>
              </a:spcBef>
            </a:pPr>
            <a:r>
              <a:rPr lang="uk-UA" altLang="uk-UA" sz="2800" dirty="0" smtClean="0">
                <a:latin typeface="Times New Roman" pitchFamily="18" charset="0"/>
                <a:cs typeface="Times New Roman" pitchFamily="18" charset="0"/>
              </a:rPr>
              <a:t>                                Макаренко А.П.</a:t>
            </a:r>
            <a:endParaRPr lang="uk-UA" altLang="uk-UA" sz="28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251520" y="188640"/>
            <a:ext cx="8640960" cy="6120680"/>
          </a:xfrm>
          <a:prstGeom prst="rect">
            <a:avLst/>
          </a:prstGeom>
          <a:noFill/>
          <a:ln w="9525">
            <a:noFill/>
            <a:miter lim="800000"/>
            <a:headEnd/>
            <a:tailEnd/>
          </a:ln>
          <a:effectLst/>
        </p:spPr>
        <p:txBody>
          <a:bodyPr/>
          <a:lstStyle/>
          <a:p>
            <a:pPr indent="539750" algn="just"/>
            <a:r>
              <a:rPr lang="uk-UA" sz="2400" dirty="0" smtClean="0">
                <a:latin typeface="Times New Roman" pitchFamily="18" charset="0"/>
                <a:cs typeface="Times New Roman" pitchFamily="18" charset="0"/>
              </a:rPr>
              <a:t>В умовах нестабільної економіки важливим інструментом регулювання соціально-економічних процесів є система публічних закупівель. Публічні закупівлі покликані забезпечити ефективне використання бюджетних коштів та максимально якісне виконання замовниками своїх завдань. Прозорі й ефективні публічні закупівлі сприяють економічному зростанню і створюють нові можливості для бізнесу. Саме через систему публічних закупівель держава матеріально забезпечує функціонування державних структур (освіта, охорона здоров’я, наука, культура, спорт тощо), які утримуються за рахунок державного та місцевого бюджетів, реалізовує заходи, спрямовані на вирішення загальнодержавних проблем та на соціально-економічний розвиток держави. Публічні закупівлі є одним із найбільш ефективних інструментів стабільного економічного зростання. </a:t>
            </a:r>
            <a:endParaRPr lang="ru-RU"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251520" y="188640"/>
            <a:ext cx="8640960" cy="6480720"/>
          </a:xfrm>
          <a:prstGeom prst="rect">
            <a:avLst/>
          </a:prstGeom>
          <a:noFill/>
          <a:ln w="9525">
            <a:noFill/>
            <a:miter lim="800000"/>
            <a:headEnd/>
            <a:tailEnd/>
          </a:ln>
          <a:effectLst/>
        </p:spPr>
        <p:txBody>
          <a:bodyPr/>
          <a:lstStyle/>
          <a:p>
            <a:pPr indent="539750" algn="just"/>
            <a:r>
              <a:rPr lang="uk-UA" sz="2400" b="1" dirty="0" smtClean="0">
                <a:latin typeface="Times New Roman" pitchFamily="18" charset="0"/>
                <a:cs typeface="Times New Roman" pitchFamily="18" charset="0"/>
              </a:rPr>
              <a:t>Метою вивчення дисципліни «Обліково-аналітичне забезпечення публічних закупівель»</a:t>
            </a:r>
            <a:r>
              <a:rPr lang="uk-UA" sz="2400" dirty="0" smtClean="0">
                <a:latin typeface="Times New Roman" pitchFamily="18" charset="0"/>
                <a:cs typeface="Times New Roman" pitchFamily="18" charset="0"/>
              </a:rPr>
              <a:t> є вивчення теоретичних та організаційних основ публічних закупівель, оволодіння студентами сутності, принципів та механізмів функціонування публічних закупівель; формування у майбутніх фахівців практичних навиків та вмінь щодо організації та проведення публічних закупівель відповідно до вимог законодавства.</a:t>
            </a:r>
            <a:endParaRPr lang="ru-RU"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251520" y="188640"/>
            <a:ext cx="8640960" cy="6480720"/>
          </a:xfrm>
          <a:prstGeom prst="rect">
            <a:avLst/>
          </a:prstGeom>
          <a:noFill/>
          <a:ln w="9525">
            <a:noFill/>
            <a:miter lim="800000"/>
            <a:headEnd/>
            <a:tailEnd/>
          </a:ln>
          <a:effectLst/>
        </p:spPr>
        <p:txBody>
          <a:bodyPr/>
          <a:lstStyle/>
          <a:p>
            <a:pPr indent="539750" algn="just"/>
            <a:r>
              <a:rPr lang="uk-UA" sz="2400" b="1" dirty="0" smtClean="0">
                <a:latin typeface="Times New Roman" pitchFamily="18" charset="0"/>
                <a:cs typeface="Times New Roman" pitchFamily="18" charset="0"/>
              </a:rPr>
              <a:t>Завдання курсу</a:t>
            </a:r>
            <a:r>
              <a:rPr lang="uk-UA" sz="2400" dirty="0" smtClean="0">
                <a:latin typeface="Times New Roman" pitchFamily="18" charset="0"/>
                <a:cs typeface="Times New Roman" pitchFamily="18" charset="0"/>
              </a:rPr>
              <a:t>: ознайомити студентів з відповідними поняттями, категоріями, системами публічних закупівель; набути практичних навичок для здійснення </a:t>
            </a:r>
            <a:r>
              <a:rPr lang="uk-UA" sz="2400" dirty="0" err="1" smtClean="0">
                <a:latin typeface="Times New Roman" pitchFamily="18" charset="0"/>
                <a:cs typeface="Times New Roman" pitchFamily="18" charset="0"/>
              </a:rPr>
              <a:t>порогових</a:t>
            </a:r>
            <a:r>
              <a:rPr lang="uk-UA" sz="2400" dirty="0" smtClean="0">
                <a:latin typeface="Times New Roman" pitchFamily="18" charset="0"/>
                <a:cs typeface="Times New Roman" pitchFamily="18" charset="0"/>
              </a:rPr>
              <a:t> та допорогових закупівель; виховати здатність до пошуку методів розв’язання спірних питань по процедурі публічних закупівель. </a:t>
            </a:r>
            <a:endParaRPr lang="ru-RU" sz="2400" dirty="0" smtClean="0">
              <a:latin typeface="Times New Roman" pitchFamily="18" charset="0"/>
              <a:cs typeface="Times New Roman" pitchFamily="18" charset="0"/>
            </a:endParaRPr>
          </a:p>
          <a:p>
            <a:pPr indent="539750" algn="just"/>
            <a:endParaRPr lang="uk-UA" sz="2400" dirty="0" smtClean="0">
              <a:latin typeface="Times New Roman" pitchFamily="18" charset="0"/>
              <a:cs typeface="Times New Roman" pitchFamily="18" charset="0"/>
            </a:endParaRPr>
          </a:p>
          <a:p>
            <a:pPr indent="539750" algn="just"/>
            <a:r>
              <a:rPr lang="uk-UA" sz="2400" dirty="0" smtClean="0">
                <a:latin typeface="Times New Roman" pitchFamily="18" charset="0"/>
                <a:cs typeface="Times New Roman" pitchFamily="18" charset="0"/>
              </a:rPr>
              <a:t>В </a:t>
            </a:r>
            <a:r>
              <a:rPr lang="uk-UA" sz="2400" dirty="0" smtClean="0">
                <a:latin typeface="Times New Roman" pitchFamily="18" charset="0"/>
                <a:cs typeface="Times New Roman" pitchFamily="18" charset="0"/>
              </a:rPr>
              <a:t>результаті вивчення навчальної дисципліни </a:t>
            </a:r>
            <a:r>
              <a:rPr lang="uk-UA" sz="2400" b="1" dirty="0" smtClean="0">
                <a:latin typeface="Times New Roman" pitchFamily="18" charset="0"/>
                <a:cs typeface="Times New Roman" pitchFamily="18" charset="0"/>
              </a:rPr>
              <a:t>студент має: знати</a:t>
            </a:r>
            <a:r>
              <a:rPr lang="uk-UA" sz="2400" dirty="0" smtClean="0">
                <a:latin typeface="Times New Roman" pitchFamily="18" charset="0"/>
                <a:cs typeface="Times New Roman" pitchFamily="18" charset="0"/>
              </a:rPr>
              <a:t>: понятійно-термінологічний апарат публічних закупівель; специфіку публічних закупівель; нормативно-правову базу регулювання системи публічних закупівель; </a:t>
            </a:r>
            <a:r>
              <a:rPr lang="uk-UA" sz="2400" b="1" dirty="0" smtClean="0">
                <a:latin typeface="Times New Roman" pitchFamily="18" charset="0"/>
                <a:cs typeface="Times New Roman" pitchFamily="18" charset="0"/>
              </a:rPr>
              <a:t>вміти:</a:t>
            </a:r>
            <a:r>
              <a:rPr lang="uk-UA" sz="2400" dirty="0" smtClean="0">
                <a:latin typeface="Times New Roman" pitchFamily="18" charset="0"/>
                <a:cs typeface="Times New Roman" pitchFamily="18" charset="0"/>
              </a:rPr>
              <a:t> здійснити процедуру публічних закупівель; скласти тендерну документацію; оскаржити процедуру закупівлі; провести аукціон; аналізувати та узагальнювати результати проведення публічних закупівель.</a:t>
            </a:r>
            <a:endParaRPr lang="ru-RU" sz="24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268</Words>
  <Application>Microsoft Office PowerPoint</Application>
  <PresentationFormat>Экран (4:3)</PresentationFormat>
  <Paragraphs>9</Paragraphs>
  <Slides>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Тема Office</vt:lpstr>
      <vt:lpstr>Слайд 1</vt:lpstr>
      <vt:lpstr>Слайд 2</vt:lpstr>
      <vt:lpstr>Слайд 3</vt:lpstr>
      <vt:lpstr>Слайд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loc admin</dc:creator>
  <cp:lastModifiedBy>loc admin</cp:lastModifiedBy>
  <cp:revision>2</cp:revision>
  <dcterms:created xsi:type="dcterms:W3CDTF">2024-10-22T21:10:42Z</dcterms:created>
  <dcterms:modified xsi:type="dcterms:W3CDTF">2024-10-22T22:37:23Z</dcterms:modified>
</cp:coreProperties>
</file>