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0" r:id="rId5"/>
    <p:sldId id="261" r:id="rId6"/>
    <p:sldId id="265" r:id="rId7"/>
    <p:sldId id="264" r:id="rId8"/>
    <p:sldId id="263" r:id="rId9"/>
    <p:sldId id="262" r:id="rId10"/>
    <p:sldId id="279" r:id="rId11"/>
    <p:sldId id="270" r:id="rId12"/>
    <p:sldId id="271" r:id="rId13"/>
    <p:sldId id="274" r:id="rId14"/>
    <p:sldId id="272" r:id="rId15"/>
    <p:sldId id="273" r:id="rId16"/>
    <p:sldId id="275" r:id="rId17"/>
    <p:sldId id="276" r:id="rId18"/>
    <p:sldId id="277" r:id="rId19"/>
    <p:sldId id="278" r:id="rId20"/>
    <p:sldId id="258" r:id="rId21"/>
    <p:sldId id="259" r:id="rId22"/>
    <p:sldId id="266" r:id="rId23"/>
    <p:sldId id="267" r:id="rId24"/>
    <p:sldId id="26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5"/>
    <p:restoredTop sz="94721"/>
  </p:normalViewPr>
  <p:slideViewPr>
    <p:cSldViewPr>
      <p:cViewPr>
        <p:scale>
          <a:sx n="76" d="100"/>
          <a:sy n="76" d="100"/>
        </p:scale>
        <p:origin x="-103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0E3AC-F029-4A50-B722-F26CF146833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974DE-1EC1-4A7F-865E-A4256500A6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Практика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суду </a:t>
            </a:r>
            <a:r>
              <a:rPr lang="ru-RU" dirty="0" err="1" smtClean="0"/>
              <a:t>з</a:t>
            </a:r>
            <a:r>
              <a:rPr lang="ru-RU" dirty="0" smtClean="0"/>
              <a:t> прав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Вступна</a:t>
            </a:r>
            <a:r>
              <a:rPr lang="ru-RU" dirty="0" smtClean="0"/>
              <a:t> </a:t>
            </a:r>
            <a:r>
              <a:rPr lang="ru-RU" dirty="0" err="1" smtClean="0"/>
              <a:t>лекція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Приклади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автономних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понять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в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практиці</a:t>
            </a:r>
            <a:r>
              <a:rPr lang="en-US" sz="2800" dirty="0" smtClean="0">
                <a:solidFill>
                  <a:srgbClr val="FF0000"/>
                </a:solidFill>
              </a:rPr>
              <a:t> ЄСПЛ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997674"/>
              </p:ext>
            </p:extLst>
          </p:nvPr>
        </p:nvGraphicFramePr>
        <p:xfrm>
          <a:off x="287524" y="1052736"/>
          <a:ext cx="8568952" cy="48847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4737"/>
                <a:gridCol w="1944215"/>
              </a:tblGrid>
              <a:tr h="446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”</a:t>
                      </a:r>
                      <a:r>
                        <a:rPr lang="en-US" sz="2800" dirty="0" err="1" smtClean="0">
                          <a:effectLst/>
                        </a:rPr>
                        <a:t>Цивільні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права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та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</a:rPr>
                        <a:t>обов’язки</a:t>
                      </a:r>
                      <a:r>
                        <a:rPr lang="en-US" sz="2800" dirty="0" smtClean="0">
                          <a:effectLst/>
                        </a:rPr>
                        <a:t>”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п.1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ст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. 6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“</a:t>
                      </a:r>
                      <a:r>
                        <a:rPr lang="en-US" sz="2800" dirty="0" err="1" smtClean="0">
                          <a:effectLst/>
                        </a:rPr>
                        <a:t>Кримінальне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</a:rPr>
                        <a:t>обвинувачення</a:t>
                      </a:r>
                      <a:r>
                        <a:rPr lang="en-US" sz="2800" dirty="0" smtClean="0">
                          <a:effectLst/>
                        </a:rPr>
                        <a:t>”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п</a:t>
                      </a:r>
                      <a:r>
                        <a:rPr lang="en-US" sz="2800" dirty="0">
                          <a:effectLst/>
                        </a:rPr>
                        <a:t>. 1 </a:t>
                      </a:r>
                      <a:r>
                        <a:rPr lang="en-US" sz="2800" dirty="0" err="1">
                          <a:effectLst/>
                        </a:rPr>
                        <a:t>і</a:t>
                      </a:r>
                      <a:r>
                        <a:rPr lang="en-US" sz="2800" dirty="0">
                          <a:effectLst/>
                        </a:rPr>
                        <a:t> 2 </a:t>
                      </a:r>
                      <a:r>
                        <a:rPr lang="en-US" sz="2800" dirty="0" err="1">
                          <a:effectLst/>
                        </a:rPr>
                        <a:t>ст</a:t>
                      </a:r>
                      <a:r>
                        <a:rPr lang="en-US" sz="2800" dirty="0">
                          <a:effectLst/>
                        </a:rPr>
                        <a:t>. 6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538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“</a:t>
                      </a:r>
                      <a:r>
                        <a:rPr lang="en-US" sz="2800" dirty="0" err="1" smtClean="0">
                          <a:effectLst/>
                        </a:rPr>
                        <a:t>Суд</a:t>
                      </a:r>
                      <a:r>
                        <a:rPr lang="en-US" sz="2800" dirty="0" smtClean="0">
                          <a:effectLst/>
                        </a:rPr>
                        <a:t>”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П. 1 ст. 6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7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“</a:t>
                      </a:r>
                      <a:r>
                        <a:rPr lang="en-US" sz="2800" dirty="0" err="1" smtClean="0">
                          <a:effectLst/>
                        </a:rPr>
                        <a:t>Покарання</a:t>
                      </a:r>
                      <a:r>
                        <a:rPr lang="en-US" sz="2800" dirty="0" smtClean="0">
                          <a:effectLst/>
                        </a:rPr>
                        <a:t>”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Ст. 7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7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“</a:t>
                      </a:r>
                      <a:r>
                        <a:rPr lang="en-US" sz="2800" dirty="0" err="1" smtClean="0">
                          <a:effectLst/>
                        </a:rPr>
                        <a:t>Житло</a:t>
                      </a:r>
                      <a:r>
                        <a:rPr lang="en-US" sz="2800" dirty="0" smtClean="0">
                          <a:effectLst/>
                        </a:rPr>
                        <a:t>” 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Ст. 8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7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“</a:t>
                      </a:r>
                      <a:r>
                        <a:rPr lang="en-US" sz="2800" dirty="0" err="1" smtClean="0">
                          <a:effectLst/>
                        </a:rPr>
                        <a:t>Об’єднання</a:t>
                      </a:r>
                      <a:r>
                        <a:rPr lang="en-US" sz="2800" dirty="0" smtClean="0">
                          <a:effectLst/>
                        </a:rPr>
                        <a:t>”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Ст. 11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7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“</a:t>
                      </a:r>
                      <a:r>
                        <a:rPr lang="en-US" sz="2800" dirty="0" err="1" smtClean="0">
                          <a:effectLst/>
                        </a:rPr>
                        <a:t>Майно</a:t>
                      </a:r>
                      <a:r>
                        <a:rPr lang="en-US" sz="2800" dirty="0" smtClean="0">
                          <a:effectLst/>
                        </a:rPr>
                        <a:t>”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Ст</a:t>
                      </a:r>
                      <a:r>
                        <a:rPr lang="en-US" sz="2800" dirty="0">
                          <a:effectLst/>
                        </a:rPr>
                        <a:t>. 1 </a:t>
                      </a:r>
                      <a:r>
                        <a:rPr lang="en-US" sz="2800" dirty="0" err="1" smtClean="0">
                          <a:effectLst/>
                        </a:rPr>
                        <a:t>Пр</a:t>
                      </a:r>
                      <a:r>
                        <a:rPr lang="en-US" sz="2800" dirty="0" smtClean="0">
                          <a:effectLst/>
                        </a:rPr>
                        <a:t>. </a:t>
                      </a:r>
                      <a:r>
                        <a:rPr lang="en-US" sz="2800" dirty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7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“</a:t>
                      </a:r>
                      <a:r>
                        <a:rPr lang="ru-RU" sz="2800" dirty="0" smtClean="0">
                          <a:effectLst/>
                        </a:rPr>
                        <a:t>Жертва</a:t>
                      </a:r>
                      <a:r>
                        <a:rPr lang="en-US" sz="2800" dirty="0" smtClean="0">
                          <a:effectLst/>
                        </a:rPr>
                        <a:t>”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Ст. 34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538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“</a:t>
                      </a:r>
                      <a:r>
                        <a:rPr lang="ru-RU" sz="2800" dirty="0" err="1" smtClean="0">
                          <a:effectLst/>
                        </a:rPr>
                        <a:t>Законне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  <a:r>
                        <a:rPr lang="ru-RU" sz="2800" dirty="0" err="1" smtClean="0">
                          <a:effectLst/>
                        </a:rPr>
                        <a:t>увязнення</a:t>
                      </a:r>
                      <a:r>
                        <a:rPr lang="en-US" sz="2800" dirty="0" smtClean="0">
                          <a:effectLst/>
                        </a:rPr>
                        <a:t>”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п. 1 ст. 5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7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“</a:t>
                      </a:r>
                      <a:r>
                        <a:rPr lang="ru-RU" sz="2800" dirty="0" err="1" smtClean="0">
                          <a:effectLst/>
                        </a:rPr>
                        <a:t>Сімейне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  <a:r>
                        <a:rPr lang="ru-RU" sz="2800" dirty="0" err="1" smtClean="0">
                          <a:effectLst/>
                        </a:rPr>
                        <a:t>життя</a:t>
                      </a:r>
                      <a:r>
                        <a:rPr lang="en-US" sz="2800" dirty="0" smtClean="0">
                          <a:effectLst/>
                        </a:rPr>
                        <a:t>”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Ст. 8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890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Конвенція</a:t>
            </a:r>
            <a:r>
              <a:rPr lang="en-US" dirty="0" smtClean="0"/>
              <a:t> (ЄКПЛ)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Прийнята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1950 </a:t>
            </a:r>
            <a:r>
              <a:rPr lang="en-US" dirty="0" err="1" smtClean="0"/>
              <a:t>р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Ратифікована</a:t>
            </a:r>
            <a:r>
              <a:rPr lang="en-US" dirty="0" smtClean="0"/>
              <a:t> </a:t>
            </a:r>
            <a:r>
              <a:rPr lang="en-US" dirty="0" err="1" smtClean="0"/>
              <a:t>Україною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1997 </a:t>
            </a:r>
            <a:r>
              <a:rPr lang="en-US" dirty="0" err="1" smtClean="0"/>
              <a:t>р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По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суті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є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документом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конституційного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порядку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Європі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своєрідний</a:t>
            </a:r>
            <a:r>
              <a:rPr lang="en-US" dirty="0" smtClean="0">
                <a:solidFill>
                  <a:srgbClr val="0070C0"/>
                </a:solidFill>
              </a:rPr>
              <a:t> “</a:t>
            </a:r>
            <a:r>
              <a:rPr lang="en-US" dirty="0" err="1" smtClean="0">
                <a:solidFill>
                  <a:srgbClr val="0070C0"/>
                </a:solidFill>
              </a:rPr>
              <a:t>Європейський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Біль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про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права</a:t>
            </a:r>
            <a:r>
              <a:rPr lang="en-US" dirty="0" smtClean="0">
                <a:solidFill>
                  <a:srgbClr val="0070C0"/>
                </a:solidFill>
              </a:rPr>
              <a:t>”)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Тобто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конвенція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закріплює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обовязки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держав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не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щодо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інших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держав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а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щодо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конкретних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осіб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/>
              <a:t>Конвенція</a:t>
            </a:r>
            <a:r>
              <a:rPr lang="en-US" dirty="0" smtClean="0"/>
              <a:t> </a:t>
            </a:r>
            <a:r>
              <a:rPr lang="en-US" dirty="0" err="1" smtClean="0"/>
              <a:t>тлумачиться</a:t>
            </a:r>
            <a:r>
              <a:rPr lang="en-US" dirty="0" smtClean="0"/>
              <a:t> </a:t>
            </a:r>
            <a:r>
              <a:rPr lang="en-US" dirty="0" err="1" smtClean="0"/>
              <a:t>судом</a:t>
            </a:r>
            <a:r>
              <a:rPr lang="en-US" dirty="0" smtClean="0"/>
              <a:t> 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живий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документ</a:t>
            </a:r>
            <a:r>
              <a:rPr lang="en-US" dirty="0" smtClean="0"/>
              <a:t>, </a:t>
            </a:r>
            <a:r>
              <a:rPr lang="en-US" dirty="0" err="1" smtClean="0"/>
              <a:t>тобто</a:t>
            </a:r>
            <a:r>
              <a:rPr lang="en-US" dirty="0" smtClean="0"/>
              <a:t> </a:t>
            </a:r>
            <a:r>
              <a:rPr lang="en-US" dirty="0" err="1" smtClean="0"/>
              <a:t>такий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необхідно</a:t>
            </a:r>
            <a:r>
              <a:rPr lang="en-US" dirty="0" smtClean="0"/>
              <a:t> </a:t>
            </a:r>
            <a:r>
              <a:rPr lang="en-US" dirty="0" err="1" smtClean="0"/>
              <a:t>тлумачити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момент</a:t>
            </a:r>
            <a:r>
              <a:rPr lang="en-US" dirty="0" smtClean="0"/>
              <a:t> </a:t>
            </a:r>
            <a:r>
              <a:rPr lang="en-US" dirty="0" err="1" smtClean="0"/>
              <a:t>підписання</a:t>
            </a:r>
            <a:r>
              <a:rPr lang="en-US" dirty="0" smtClean="0"/>
              <a:t>, </a:t>
            </a:r>
            <a:r>
              <a:rPr lang="en-US" dirty="0" err="1" smtClean="0"/>
              <a:t>а</a:t>
            </a:r>
            <a:r>
              <a:rPr lang="en-US" dirty="0" smtClean="0"/>
              <a:t> </a:t>
            </a:r>
            <a:r>
              <a:rPr lang="en-US" dirty="0" err="1" smtClean="0"/>
              <a:t>з</a:t>
            </a:r>
            <a:r>
              <a:rPr lang="en-US" dirty="0" smtClean="0"/>
              <a:t> </a:t>
            </a:r>
            <a:r>
              <a:rPr lang="en-US" dirty="0" err="1" smtClean="0"/>
              <a:t>урахуванням</a:t>
            </a:r>
            <a:r>
              <a:rPr lang="en-US" dirty="0" smtClean="0"/>
              <a:t> </a:t>
            </a:r>
            <a:r>
              <a:rPr lang="en-US" dirty="0" err="1" smtClean="0"/>
              <a:t>умов</a:t>
            </a:r>
            <a:r>
              <a:rPr lang="en-US" dirty="0" smtClean="0"/>
              <a:t> </a:t>
            </a:r>
            <a:r>
              <a:rPr lang="en-US" dirty="0" err="1" smtClean="0"/>
              <a:t>сучасного</a:t>
            </a:r>
            <a:r>
              <a:rPr lang="en-US" dirty="0" smtClean="0"/>
              <a:t> </a:t>
            </a:r>
            <a:r>
              <a:rPr lang="en-US" dirty="0" err="1" smtClean="0"/>
              <a:t>життя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Лоізіду</a:t>
            </a:r>
            <a:r>
              <a:rPr lang="en-US" i="1" dirty="0" smtClean="0"/>
              <a:t> </a:t>
            </a:r>
            <a:r>
              <a:rPr lang="en-US" i="1" dirty="0" err="1" smtClean="0"/>
              <a:t>пр</a:t>
            </a:r>
            <a:r>
              <a:rPr lang="en-US" i="1" dirty="0" smtClean="0"/>
              <a:t>. </a:t>
            </a:r>
            <a:r>
              <a:rPr lang="en-US" i="1" dirty="0" err="1" smtClean="0"/>
              <a:t>Туреччини</a:t>
            </a:r>
            <a:r>
              <a:rPr lang="en-US" i="1" dirty="0" smtClean="0"/>
              <a:t>, </a:t>
            </a:r>
            <a:r>
              <a:rPr lang="en-US" i="1" dirty="0" err="1" smtClean="0"/>
              <a:t>Тайрер</a:t>
            </a:r>
            <a:r>
              <a:rPr lang="en-US" i="1" dirty="0" smtClean="0"/>
              <a:t> </a:t>
            </a:r>
            <a:r>
              <a:rPr lang="en-US" i="1" dirty="0" err="1" smtClean="0"/>
              <a:t>пр</a:t>
            </a:r>
            <a:r>
              <a:rPr lang="en-US" i="1" dirty="0" smtClean="0"/>
              <a:t>. </a:t>
            </a:r>
            <a:r>
              <a:rPr lang="en-US" i="1" dirty="0" err="1" smtClean="0"/>
              <a:t>Великобританії</a:t>
            </a:r>
            <a:r>
              <a:rPr lang="en-US" i="1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Тлумачення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Конвенції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err="1" smtClean="0">
                <a:solidFill>
                  <a:srgbClr val="00B0F0"/>
                </a:solidFill>
              </a:rPr>
              <a:t>як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живого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документа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Суд</a:t>
            </a:r>
            <a:r>
              <a:rPr lang="en-US" dirty="0" smtClean="0"/>
              <a:t>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тлумаченні</a:t>
            </a:r>
            <a:r>
              <a:rPr lang="en-US" dirty="0" smtClean="0"/>
              <a:t> </a:t>
            </a:r>
            <a:r>
              <a:rPr lang="en-US" dirty="0" err="1" smtClean="0"/>
              <a:t>виходить</a:t>
            </a:r>
            <a:r>
              <a:rPr lang="en-US" dirty="0" smtClean="0"/>
              <a:t> </a:t>
            </a:r>
            <a:r>
              <a:rPr lang="en-US" dirty="0" err="1" smtClean="0"/>
              <a:t>з</a:t>
            </a:r>
            <a:r>
              <a:rPr lang="en-US" dirty="0" smtClean="0"/>
              <a:t> </a:t>
            </a:r>
            <a:r>
              <a:rPr lang="en-US" dirty="0" err="1" smtClean="0"/>
              <a:t>визначеної</a:t>
            </a:r>
            <a:r>
              <a:rPr lang="en-US" dirty="0" smtClean="0"/>
              <a:t> </a:t>
            </a:r>
            <a:r>
              <a:rPr lang="en-US" dirty="0" err="1" smtClean="0"/>
              <a:t>ним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мети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Конвенції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захисту</a:t>
            </a:r>
            <a:r>
              <a:rPr lang="en-US" dirty="0" smtClean="0"/>
              <a:t> </a:t>
            </a:r>
            <a:r>
              <a:rPr lang="en-US" dirty="0" err="1" smtClean="0"/>
              <a:t>прав</a:t>
            </a:r>
            <a:r>
              <a:rPr lang="en-US" dirty="0" smtClean="0"/>
              <a:t> </a:t>
            </a:r>
            <a:r>
              <a:rPr lang="en-US" dirty="0" err="1" smtClean="0"/>
              <a:t>людини</a:t>
            </a:r>
            <a:endParaRPr lang="en-US" dirty="0" smtClean="0"/>
          </a:p>
          <a:p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здатися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це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фактичне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створення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не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передбачених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Конвенцією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прав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Це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бути</a:t>
            </a:r>
            <a:r>
              <a:rPr lang="en-US" dirty="0" smtClean="0"/>
              <a:t> </a:t>
            </a:r>
            <a:r>
              <a:rPr lang="en-US" dirty="0" err="1" smtClean="0"/>
              <a:t>інше</a:t>
            </a:r>
            <a:r>
              <a:rPr lang="en-US" dirty="0" smtClean="0"/>
              <a:t> </a:t>
            </a:r>
            <a:r>
              <a:rPr lang="en-US" dirty="0" err="1" smtClean="0"/>
              <a:t>розуміння</a:t>
            </a:r>
            <a:r>
              <a:rPr lang="en-US" dirty="0" smtClean="0"/>
              <a:t> </a:t>
            </a:r>
            <a:r>
              <a:rPr lang="en-US" dirty="0" err="1" smtClean="0"/>
              <a:t>прав</a:t>
            </a:r>
            <a:r>
              <a:rPr lang="en-US" dirty="0" smtClean="0"/>
              <a:t> </a:t>
            </a:r>
            <a:r>
              <a:rPr lang="en-US" dirty="0" err="1" smtClean="0"/>
              <a:t>людини</a:t>
            </a:r>
            <a:r>
              <a:rPr lang="en-US" dirty="0" smtClean="0"/>
              <a:t>, </a:t>
            </a:r>
            <a:r>
              <a:rPr lang="en-US" dirty="0" err="1" smtClean="0"/>
              <a:t>ніж</a:t>
            </a:r>
            <a:r>
              <a:rPr lang="en-US" dirty="0" smtClean="0"/>
              <a:t> </a:t>
            </a:r>
            <a:r>
              <a:rPr lang="en-US" dirty="0" err="1" smtClean="0"/>
              <a:t>було</a:t>
            </a:r>
            <a:r>
              <a:rPr lang="en-US" dirty="0" smtClean="0"/>
              <a:t> </a:t>
            </a:r>
            <a:r>
              <a:rPr lang="en-US" dirty="0" err="1" smtClean="0"/>
              <a:t>прийнятно</a:t>
            </a:r>
            <a:r>
              <a:rPr lang="en-US" dirty="0" smtClean="0"/>
              <a:t> </a:t>
            </a:r>
            <a:r>
              <a:rPr lang="en-US" dirty="0" err="1" smtClean="0"/>
              <a:t>раніше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217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Мета</a:t>
            </a:r>
            <a:r>
              <a:rPr lang="en-US" dirty="0" smtClean="0"/>
              <a:t> </a:t>
            </a:r>
            <a:r>
              <a:rPr lang="en-US" dirty="0" err="1" smtClean="0"/>
              <a:t>Конвенції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579296" cy="59766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/>
              <a:t>87.</a:t>
            </a:r>
            <a:r>
              <a:rPr lang="uk-UA" dirty="0"/>
              <a:t> При тлумаченні Конвенції необхідно взяти до уваги її особливий характер як договору про колективне забезпечення додержання прав людини та основних свобод (див. рішення від 18 січня 1978 року, серія А, № 25, с. 90, </a:t>
            </a:r>
            <a:r>
              <a:rPr lang="uk-UA" dirty="0" err="1"/>
              <a:t>п</a:t>
            </a:r>
            <a:r>
              <a:rPr lang="uk-UA" dirty="0"/>
              <a:t>. 239 у справі «Ірландія проти Сполученого Королівства» </a:t>
            </a:r>
            <a:r>
              <a:rPr lang="uk-UA" i="1" dirty="0"/>
              <a:t>(</a:t>
            </a:r>
            <a:r>
              <a:rPr lang="uk-UA" i="1" dirty="0" err="1"/>
              <a:t>The</a:t>
            </a:r>
            <a:r>
              <a:rPr lang="uk-UA" i="1" dirty="0"/>
              <a:t> </a:t>
            </a:r>
            <a:r>
              <a:rPr lang="uk-UA" i="1" dirty="0" err="1"/>
              <a:t>Ireland</a:t>
            </a:r>
            <a:r>
              <a:rPr lang="uk-UA" i="1" dirty="0"/>
              <a:t> v. </a:t>
            </a:r>
            <a:r>
              <a:rPr lang="uk-UA" i="1" dirty="0" err="1"/>
              <a:t>the</a:t>
            </a:r>
            <a:r>
              <a:rPr lang="uk-UA" i="1" dirty="0"/>
              <a:t> </a:t>
            </a:r>
            <a:r>
              <a:rPr lang="uk-UA" i="1" dirty="0" err="1"/>
              <a:t>United</a:t>
            </a:r>
            <a:r>
              <a:rPr lang="uk-UA" i="1" dirty="0"/>
              <a:t> </a:t>
            </a:r>
            <a:r>
              <a:rPr lang="uk-UA" i="1" dirty="0" err="1"/>
              <a:t>Kingdom</a:t>
            </a:r>
            <a:r>
              <a:rPr lang="uk-UA" i="1" dirty="0"/>
              <a:t>)</a:t>
            </a:r>
            <a:r>
              <a:rPr lang="uk-UA" dirty="0"/>
              <a:t>). Отже, </a:t>
            </a:r>
            <a:r>
              <a:rPr lang="uk-UA" dirty="0">
                <a:solidFill>
                  <a:srgbClr val="00B050"/>
                </a:solidFill>
              </a:rPr>
              <a:t>предмет і мета Конвенції як засобу захисту прав людини вимагають, щоб її положення тлумачилися та застосовувалися таким чином, щоб її ґарантії набували практичного змісту і були дієвими </a:t>
            </a:r>
            <a:r>
              <a:rPr lang="uk-UA" dirty="0"/>
              <a:t>(див., зокрема, рішення у справі </a:t>
            </a:r>
            <a:r>
              <a:rPr lang="uk-UA" dirty="0" err="1"/>
              <a:t>Артіко</a:t>
            </a:r>
            <a:r>
              <a:rPr lang="uk-UA" dirty="0"/>
              <a:t> </a:t>
            </a:r>
            <a:r>
              <a:rPr lang="uk-UA" i="1" dirty="0"/>
              <a:t>(</a:t>
            </a:r>
            <a:r>
              <a:rPr lang="uk-UA" i="1" dirty="0" err="1"/>
              <a:t>Artico</a:t>
            </a:r>
            <a:r>
              <a:rPr lang="uk-UA" i="1" dirty="0"/>
              <a:t>)</a:t>
            </a:r>
            <a:r>
              <a:rPr lang="uk-UA" dirty="0"/>
              <a:t> від 13 травня 1980 року, серія А, № 37, с. 16, </a:t>
            </a:r>
            <a:r>
              <a:rPr lang="uk-UA" dirty="0" err="1"/>
              <a:t>п</a:t>
            </a:r>
            <a:r>
              <a:rPr lang="uk-UA" dirty="0"/>
              <a:t>. 33). При цьому </a:t>
            </a:r>
            <a:r>
              <a:rPr lang="uk-UA" dirty="0">
                <a:solidFill>
                  <a:srgbClr val="0070C0"/>
                </a:solidFill>
              </a:rPr>
              <a:t>будь-яке тлумачення ґарантованих прав та свобод має відповідати «загальному духові Конвенції — документа, спрямованого на підтримку і сприяння утвердженню ідеалів та цінностей демократичного суспільства» </a:t>
            </a:r>
            <a:r>
              <a:rPr lang="uk-UA" dirty="0"/>
              <a:t>(див. рішення у справі </a:t>
            </a:r>
            <a:r>
              <a:rPr lang="uk-UA" dirty="0" err="1"/>
              <a:t>К'єлдсена</a:t>
            </a:r>
            <a:r>
              <a:rPr lang="uk-UA" dirty="0"/>
              <a:t>, </a:t>
            </a:r>
            <a:r>
              <a:rPr lang="uk-UA" dirty="0" err="1"/>
              <a:t>Буска</a:t>
            </a:r>
            <a:r>
              <a:rPr lang="uk-UA" dirty="0"/>
              <a:t> </a:t>
            </a:r>
            <a:r>
              <a:rPr lang="uk-UA" dirty="0" err="1"/>
              <a:t>Мeдсена</a:t>
            </a:r>
            <a:r>
              <a:rPr lang="uk-UA" dirty="0"/>
              <a:t> та </a:t>
            </a:r>
            <a:r>
              <a:rPr lang="uk-UA" dirty="0" err="1"/>
              <a:t>Педерсена</a:t>
            </a:r>
            <a:r>
              <a:rPr lang="uk-UA" dirty="0"/>
              <a:t> </a:t>
            </a:r>
            <a:r>
              <a:rPr lang="uk-UA" i="1" dirty="0"/>
              <a:t>(</a:t>
            </a:r>
            <a:r>
              <a:rPr lang="uk-UA" i="1" dirty="0" err="1"/>
              <a:t>Kjeldsen</a:t>
            </a:r>
            <a:r>
              <a:rPr lang="uk-UA" i="1" dirty="0"/>
              <a:t>, </a:t>
            </a:r>
            <a:r>
              <a:rPr lang="uk-UA" i="1" dirty="0" err="1"/>
              <a:t>Busk</a:t>
            </a:r>
            <a:r>
              <a:rPr lang="uk-UA" i="1" dirty="0"/>
              <a:t> </a:t>
            </a:r>
            <a:r>
              <a:rPr lang="uk-UA" i="1" dirty="0" err="1"/>
              <a:t>Madsen</a:t>
            </a:r>
            <a:r>
              <a:rPr lang="uk-UA" i="1" dirty="0"/>
              <a:t> </a:t>
            </a:r>
            <a:r>
              <a:rPr lang="uk-UA" i="1" dirty="0" err="1"/>
              <a:t>and</a:t>
            </a:r>
            <a:r>
              <a:rPr lang="uk-UA" i="1" dirty="0"/>
              <a:t> </a:t>
            </a:r>
            <a:r>
              <a:rPr lang="uk-UA" i="1" dirty="0" err="1"/>
              <a:t>Pedersen</a:t>
            </a:r>
            <a:r>
              <a:rPr lang="uk-UA" i="1" dirty="0"/>
              <a:t>) </a:t>
            </a:r>
            <a:r>
              <a:rPr lang="uk-UA" dirty="0"/>
              <a:t>від 7 грудня 1976 року, серія А, № 23, с. 27, </a:t>
            </a:r>
            <a:r>
              <a:rPr lang="uk-UA" dirty="0" err="1"/>
              <a:t>п</a:t>
            </a:r>
            <a:r>
              <a:rPr lang="uk-UA" dirty="0"/>
              <a:t>. 53</a:t>
            </a:r>
            <a:r>
              <a:rPr lang="uk-UA" dirty="0" smtClean="0"/>
              <a:t>).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Серінг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проти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Сполученого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Королівства</a:t>
            </a:r>
            <a:r>
              <a:rPr lang="en-US" dirty="0" smtClean="0">
                <a:solidFill>
                  <a:srgbClr val="00B050"/>
                </a:solidFill>
              </a:rPr>
              <a:t>, 1989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8072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Стаття</a:t>
            </a:r>
            <a:r>
              <a:rPr lang="en-US" dirty="0" smtClean="0">
                <a:solidFill>
                  <a:srgbClr val="FF0000"/>
                </a:solidFill>
              </a:rPr>
              <a:t> 6 </a:t>
            </a:r>
            <a:r>
              <a:rPr lang="en-US" dirty="0" err="1" smtClean="0">
                <a:solidFill>
                  <a:srgbClr val="FF0000"/>
                </a:solidFill>
              </a:rPr>
              <a:t>Конвенції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 smtClean="0"/>
              <a:t>1</a:t>
            </a:r>
            <a:r>
              <a:rPr lang="uk-UA" dirty="0"/>
              <a:t>. Кожен має право на </a:t>
            </a:r>
            <a:r>
              <a:rPr lang="uk-UA" dirty="0">
                <a:solidFill>
                  <a:srgbClr val="00B050"/>
                </a:solidFill>
              </a:rPr>
              <a:t>справедливий</a:t>
            </a:r>
            <a:r>
              <a:rPr lang="uk-UA" dirty="0"/>
              <a:t> і </a:t>
            </a:r>
            <a:r>
              <a:rPr lang="uk-UA" dirty="0">
                <a:solidFill>
                  <a:srgbClr val="0070C0"/>
                </a:solidFill>
              </a:rPr>
              <a:t>публічний</a:t>
            </a:r>
            <a:r>
              <a:rPr lang="uk-UA" dirty="0"/>
              <a:t> розгляд його справи упродовж </a:t>
            </a:r>
            <a:r>
              <a:rPr lang="uk-UA" dirty="0">
                <a:solidFill>
                  <a:srgbClr val="7030A0"/>
                </a:solidFill>
              </a:rPr>
              <a:t>розумного строку 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незалежним</a:t>
            </a:r>
            <a:r>
              <a:rPr lang="uk-UA" dirty="0"/>
              <a:t> і 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безстороннім</a:t>
            </a:r>
            <a:r>
              <a:rPr lang="uk-UA" dirty="0"/>
              <a:t> судом, </a:t>
            </a:r>
            <a:r>
              <a:rPr lang="uk-UA" dirty="0">
                <a:solidFill>
                  <a:schemeClr val="accent3">
                    <a:lumMod val="50000"/>
                  </a:schemeClr>
                </a:solidFill>
              </a:rPr>
              <a:t>встановленим законом</a:t>
            </a:r>
            <a:r>
              <a:rPr lang="uk-UA" dirty="0"/>
              <a:t>, який вирішить спір щодо його прав та обов'язків цивільного характеру або встановить обґрунтованість будь-якого висунутого проти нього кримінального обвинувачення. Судове рішення проголошується публічно, але преса і публіка можуть бути не допущені в зал засідань протягом усього судового розгляду або його частини в інтересах моралі, громадського порядку чи національної безпеки в демократичному суспільстві, якщо того вимагають інтереси неповнолітніх або захист приватного життя сторін, або - тією мірою, що визнана судом суворо необхідною, - коли за особливих обставин публічність розгляду може зашкодити інтересам правосуддя</a:t>
            </a:r>
            <a:r>
              <a:rPr lang="uk-UA" dirty="0" smtClean="0"/>
              <a:t>.</a:t>
            </a:r>
            <a:r>
              <a:rPr lang="uk-UA" dirty="0"/>
              <a:t/>
            </a:r>
            <a:br>
              <a:rPr lang="uk-UA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01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500" dirty="0"/>
              <a:t>39. </a:t>
            </a:r>
            <a:r>
              <a:rPr lang="ru-RU" sz="3500" b="1" dirty="0"/>
              <a:t>Статья 6 §1 Конвенции гласит:</a:t>
            </a:r>
            <a:r>
              <a:rPr lang="ru-RU" sz="3500" dirty="0"/>
              <a:t> </a:t>
            </a:r>
          </a:p>
          <a:p>
            <a:pPr marL="0" indent="0">
              <a:buNone/>
            </a:pPr>
            <a:r>
              <a:rPr lang="ru-RU" sz="3500" dirty="0"/>
              <a:t>«Каждый в случае спора о его гражданских правах и обязанностях… имеет право на справедливое… разбирательство… судом…» </a:t>
            </a:r>
          </a:p>
          <a:p>
            <a:pPr marL="0" indent="0">
              <a:buNone/>
            </a:pPr>
            <a:r>
              <a:rPr lang="ru-RU" sz="3500" dirty="0"/>
              <a:t>40. Суд повторяет, что </a:t>
            </a:r>
            <a:r>
              <a:rPr lang="ru-RU" sz="3500" dirty="0">
                <a:solidFill>
                  <a:srgbClr val="00B0F0"/>
                </a:solidFill>
              </a:rPr>
              <a:t>статья 6 §1 обеспечивает каждого правом подать любой иск относительно своих гражданских прав и обязанностей в суд или трибунал</a:t>
            </a:r>
            <a:r>
              <a:rPr lang="ru-RU" sz="3500" dirty="0"/>
              <a:t>; таким образом, она содержит «право на суд», в котором </a:t>
            </a:r>
            <a:r>
              <a:rPr lang="ru-RU" sz="3500" dirty="0">
                <a:solidFill>
                  <a:srgbClr val="FF0000"/>
                </a:solidFill>
              </a:rPr>
              <a:t>право на доступ, то есть право инициировать производство в судах по гражданским делам, составляет один аспект</a:t>
            </a:r>
            <a:r>
              <a:rPr lang="ru-RU" sz="3500" dirty="0"/>
              <a:t>. Однако это право было бы иллюзорным, если бы внутренняя правовая система договаривающегося государства позволяла бы, чтобы окончательное, связывающее стороны судебное решение оставалось неработающим в ущерб одной стороне. Было бы невероятно, чтобы статья 6 §1 детально описывала процессуальные гарантии, предоставленные тяжущимся сторонам – судопроизводство, которое является справедливым, публичным и скорым – без защиты имплементации судебных решений; толкование статьи 6, как касающейся исключительно доступа к суду и проведения судопроизводства, вероятно, привело бы к ситуациям, несовместимым с принципом законности, который договаривающиеся государства приняли на себя обязательство соблюдать, когда ратифицировали Конвенцию</a:t>
            </a:r>
            <a:r>
              <a:rPr lang="ru-RU" sz="3500" dirty="0">
                <a:solidFill>
                  <a:srgbClr val="00B050"/>
                </a:solidFill>
              </a:rPr>
              <a:t>. Исполнение судебного решения, вынесенного любым судом, следовательно, должно рассматриваться как неотъемлемая часть «судебного процесса» в целях статьи 6</a:t>
            </a:r>
            <a:r>
              <a:rPr lang="ru-RU" sz="3500" dirty="0"/>
              <a:t> (см. дело </a:t>
            </a:r>
            <a:r>
              <a:rPr lang="ru-RU" sz="3500" i="1" dirty="0" err="1"/>
              <a:t>Burdov</a:t>
            </a:r>
            <a:r>
              <a:rPr lang="ru-RU" sz="3500" i="1" dirty="0"/>
              <a:t> </a:t>
            </a:r>
            <a:r>
              <a:rPr lang="ru-RU" sz="3500" dirty="0"/>
              <a:t>, процитированное выше, §34</a:t>
            </a:r>
            <a:r>
              <a:rPr lang="ru-RU" sz="3500" dirty="0" smtClean="0"/>
              <a:t>).</a:t>
            </a:r>
            <a:endParaRPr lang="en-US" sz="3500" dirty="0" smtClean="0"/>
          </a:p>
          <a:p>
            <a:pPr marL="0" indent="0" algn="r">
              <a:buNone/>
            </a:pPr>
            <a:r>
              <a:rPr lang="en-US" sz="3500" b="1" dirty="0" err="1" smtClean="0"/>
              <a:t>Тимофеев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против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России</a:t>
            </a:r>
            <a:r>
              <a:rPr lang="en-US" sz="3500" b="1" dirty="0" smtClean="0"/>
              <a:t>, 2003</a:t>
            </a:r>
            <a:endParaRPr lang="ru-RU" sz="35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Стаття </a:t>
            </a:r>
            <a:r>
              <a:rPr lang="uk-UA" b="1" dirty="0" smtClean="0"/>
              <a:t>8</a:t>
            </a:r>
            <a:r>
              <a:rPr lang="en-US" b="1" dirty="0"/>
              <a:t>.</a:t>
            </a:r>
            <a:r>
              <a:rPr lang="uk-UA" b="1" dirty="0"/>
              <a:t> </a:t>
            </a:r>
            <a:r>
              <a:rPr lang="uk-UA" b="1" dirty="0" smtClean="0"/>
              <a:t>Право </a:t>
            </a:r>
            <a:r>
              <a:rPr lang="uk-UA" b="1" dirty="0"/>
              <a:t>на повагу до приватного і сімейного </a:t>
            </a:r>
            <a:r>
              <a:rPr lang="uk-UA" b="1" dirty="0" smtClean="0"/>
              <a:t>життя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040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/>
              <a:t>1</a:t>
            </a:r>
            <a:r>
              <a:rPr lang="uk-UA" dirty="0"/>
              <a:t>. Кожен має право на повагу до свого приватного і сімейного життя, до свого житла і кореспонденції.</a:t>
            </a:r>
          </a:p>
          <a:p>
            <a:pPr marL="0" indent="0">
              <a:buNone/>
            </a:pPr>
            <a:r>
              <a:rPr lang="uk-UA" dirty="0"/>
              <a:t>2. Органи державної влади не можуть втручатись у здійснення цього права, за винятком випадків, коли втручання здійснюється згідно із законом і є необхідним у демократичному суспільстві в інтересах національної та громадської безпеки чи економічного добробуту країни, для запобігання заворушенням чи злочинам, для захисту здоров’я чи моралі або для захисту прав і свобод інших осіб.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0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Справа</a:t>
            </a:r>
            <a:r>
              <a:rPr lang="en-US" dirty="0" smtClean="0"/>
              <a:t> </a:t>
            </a:r>
            <a:r>
              <a:rPr lang="en-US" dirty="0" err="1" smtClean="0"/>
              <a:t>Маркс</a:t>
            </a:r>
            <a:r>
              <a:rPr lang="en-US" dirty="0" smtClean="0"/>
              <a:t> </a:t>
            </a:r>
            <a:r>
              <a:rPr lang="en-US" dirty="0" err="1" smtClean="0"/>
              <a:t>проти</a:t>
            </a:r>
            <a:r>
              <a:rPr lang="en-US" dirty="0" smtClean="0"/>
              <a:t> </a:t>
            </a:r>
            <a:r>
              <a:rPr lang="en-US" dirty="0" err="1" smtClean="0"/>
              <a:t>Бельгії</a:t>
            </a:r>
            <a:r>
              <a:rPr lang="en-US" dirty="0" smtClean="0"/>
              <a:t> (</a:t>
            </a:r>
            <a:r>
              <a:rPr lang="en-US" dirty="0" err="1" smtClean="0"/>
              <a:t>Marckx</a:t>
            </a:r>
            <a:r>
              <a:rPr lang="en-US" dirty="0" smtClean="0"/>
              <a:t> v. Belgium, 1979, A31)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8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000"/>
            <a:ext cx="9144000" cy="481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2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1300"/>
            <a:ext cx="9144000" cy="381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2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Нормативна основа: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/>
          </a:bodyPr>
          <a:lstStyle/>
          <a:p>
            <a:r>
              <a:rPr lang="uk-UA" dirty="0" smtClean="0"/>
              <a:t>Конституція України (статті 9, 18)</a:t>
            </a:r>
          </a:p>
          <a:p>
            <a:r>
              <a:rPr lang="ru-RU" dirty="0" err="1">
                <a:solidFill>
                  <a:srgbClr val="FF0000"/>
                </a:solidFill>
              </a:rPr>
              <a:t>Конвенція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про </a:t>
            </a:r>
            <a:r>
              <a:rPr lang="ru-RU" dirty="0" err="1"/>
              <a:t>захист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основоположних</a:t>
            </a:r>
            <a:r>
              <a:rPr lang="ru-RU" dirty="0"/>
              <a:t> </a:t>
            </a:r>
            <a:r>
              <a:rPr lang="ru-RU" dirty="0" smtClean="0"/>
              <a:t>свобод (</a:t>
            </a:r>
            <a:r>
              <a:rPr lang="en-US" dirty="0" smtClean="0"/>
              <a:t>Convention</a:t>
            </a:r>
            <a:r>
              <a:rPr lang="en-US" dirty="0"/>
              <a:t> for the Protection of Human Rights and Fundamental </a:t>
            </a:r>
            <a:r>
              <a:rPr lang="en-US" dirty="0" smtClean="0"/>
              <a:t>Freedoms</a:t>
            </a:r>
            <a:r>
              <a:rPr lang="uk-UA" dirty="0" smtClean="0"/>
              <a:t>) 1950 р. з </a:t>
            </a:r>
            <a:r>
              <a:rPr lang="uk-UA" dirty="0" smtClean="0">
                <a:solidFill>
                  <a:srgbClr val="00B050"/>
                </a:solidFill>
              </a:rPr>
              <a:t>протоколами</a:t>
            </a:r>
            <a:r>
              <a:rPr lang="uk-UA" dirty="0" smtClean="0"/>
              <a:t> до неї</a:t>
            </a:r>
          </a:p>
          <a:p>
            <a:r>
              <a:rPr lang="uk-UA" dirty="0" smtClean="0"/>
              <a:t>Закон України “</a:t>
            </a:r>
            <a:r>
              <a:rPr lang="ru-RU" dirty="0"/>
              <a:t>Про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та </a:t>
            </a:r>
            <a:r>
              <a:rPr lang="ru-RU" dirty="0" err="1"/>
              <a:t>застосування</a:t>
            </a:r>
            <a:r>
              <a:rPr lang="ru-RU" dirty="0"/>
              <a:t> практики </a:t>
            </a:r>
            <a:r>
              <a:rPr lang="ru-RU" dirty="0" err="1"/>
              <a:t>Європейського</a:t>
            </a:r>
            <a:r>
              <a:rPr lang="ru-RU" dirty="0"/>
              <a:t> суду </a:t>
            </a:r>
            <a:r>
              <a:rPr lang="ru-RU" dirty="0" err="1"/>
              <a:t>з</a:t>
            </a:r>
            <a:r>
              <a:rPr lang="ru-RU" dirty="0"/>
              <a:t> прав </a:t>
            </a:r>
            <a:r>
              <a:rPr lang="ru-RU" dirty="0" err="1" smtClean="0"/>
              <a:t>людини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Ратифікація </a:t>
            </a:r>
            <a:r>
              <a:rPr lang="en-US" dirty="0" err="1" smtClean="0"/>
              <a:t>К</a:t>
            </a:r>
            <a:r>
              <a:rPr lang="uk-UA" dirty="0" err="1" smtClean="0"/>
              <a:t>онвенції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Закон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«Про </a:t>
            </a:r>
            <a:r>
              <a:rPr lang="ru-RU" b="1" dirty="0" err="1" smtClean="0"/>
              <a:t>ратифікацію</a:t>
            </a:r>
            <a:r>
              <a:rPr lang="ru-RU" b="1" dirty="0" smtClean="0"/>
              <a:t> </a:t>
            </a:r>
            <a:r>
              <a:rPr lang="ru-RU" b="1" dirty="0" err="1" smtClean="0"/>
              <a:t>Конвенції</a:t>
            </a:r>
            <a:r>
              <a:rPr lang="ru-RU" b="1" dirty="0" smtClean="0"/>
              <a:t> </a:t>
            </a:r>
            <a:r>
              <a:rPr lang="ru-RU" b="1" dirty="0" err="1" smtClean="0"/>
              <a:t>про</a:t>
            </a:r>
            <a:r>
              <a:rPr lang="ru-RU" b="1" dirty="0" smtClean="0"/>
              <a:t> </a:t>
            </a:r>
            <a:r>
              <a:rPr lang="ru-RU" b="1" dirty="0" err="1" smtClean="0"/>
              <a:t>захист</a:t>
            </a:r>
            <a:r>
              <a:rPr lang="ru-RU" b="1" dirty="0" smtClean="0"/>
              <a:t> прав </a:t>
            </a:r>
            <a:r>
              <a:rPr lang="ru-RU" b="1" dirty="0" err="1" smtClean="0"/>
              <a:t>людини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основоположних</a:t>
            </a:r>
            <a:r>
              <a:rPr lang="ru-RU" b="1" dirty="0" smtClean="0"/>
              <a:t> свобод 1950 року, </a:t>
            </a:r>
            <a:r>
              <a:rPr lang="ru-RU" b="1" dirty="0" err="1" smtClean="0"/>
              <a:t>Першого</a:t>
            </a:r>
            <a:r>
              <a:rPr lang="ru-RU" b="1" dirty="0" smtClean="0"/>
              <a:t> протоколу та </a:t>
            </a:r>
            <a:r>
              <a:rPr lang="ru-RU" b="1" dirty="0" err="1" smtClean="0"/>
              <a:t>протоколів</a:t>
            </a:r>
            <a:r>
              <a:rPr lang="ru-RU" b="1" dirty="0" smtClean="0"/>
              <a:t> N 2, 4, 7 та 11 до </a:t>
            </a:r>
            <a:r>
              <a:rPr lang="ru-RU" b="1" dirty="0" err="1" smtClean="0"/>
              <a:t>Конвенції</a:t>
            </a:r>
            <a:r>
              <a:rPr lang="ru-RU" b="1" dirty="0" smtClean="0"/>
              <a:t>» 1997 р.</a:t>
            </a:r>
            <a:endParaRPr lang="uk-UA" dirty="0" smtClean="0"/>
          </a:p>
          <a:p>
            <a:r>
              <a:rPr lang="uk-UA" dirty="0" smtClean="0"/>
              <a:t>Ратифіковано із значними застереженнями, більшість із яких не є актуальними після прийняття нового КПК 2012 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Протоколи до Конвенції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r>
              <a:rPr lang="uk-UA" dirty="0" smtClean="0"/>
              <a:t>Конвенція була прийнята в 1950 р.</a:t>
            </a:r>
          </a:p>
          <a:p>
            <a:r>
              <a:rPr lang="uk-UA" dirty="0" smtClean="0"/>
              <a:t>З 1952 р. по 2009 р. прийнято 15 протоколів до неї (від 1 до 14 та </a:t>
            </a:r>
            <a:r>
              <a:rPr lang="en-US" dirty="0" smtClean="0"/>
              <a:t>14bis): </a:t>
            </a:r>
            <a:r>
              <a:rPr lang="uk-UA" dirty="0" smtClean="0"/>
              <a:t>частина з них окремі документи, частина – вносять зміни до </a:t>
            </a:r>
            <a:r>
              <a:rPr lang="ru-RU"/>
              <a:t>К</a:t>
            </a:r>
            <a:r>
              <a:rPr lang="uk-UA" smtClean="0"/>
              <a:t>онвенції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47964"/>
              </p:ext>
            </p:extLst>
          </p:nvPr>
        </p:nvGraphicFramePr>
        <p:xfrm>
          <a:off x="107504" y="116634"/>
          <a:ext cx="8784976" cy="6686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717"/>
                <a:gridCol w="897023"/>
                <a:gridCol w="7213236"/>
              </a:tblGrid>
              <a:tr h="63871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№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Рік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набрання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чинності</a:t>
                      </a:r>
                      <a:r>
                        <a:rPr lang="ru-RU" sz="2800" dirty="0">
                          <a:effectLst/>
                        </a:rPr>
                        <a:t> протоколом для </a:t>
                      </a:r>
                      <a:r>
                        <a:rPr lang="ru-RU" sz="2800" dirty="0" err="1">
                          <a:effectLst/>
                        </a:rPr>
                        <a:t>України</a:t>
                      </a:r>
                      <a:r>
                        <a:rPr lang="ru-RU" sz="2800" dirty="0">
                          <a:effectLst/>
                        </a:rPr>
                        <a:t> та короткий </a:t>
                      </a:r>
                      <a:r>
                        <a:rPr lang="ru-RU" sz="2800" dirty="0" err="1" smtClean="0">
                          <a:effectLst/>
                        </a:rPr>
                        <a:t>зміст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</a:rPr>
                        <a:t>протоколу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4750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1997 одразу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u="sng" dirty="0" err="1">
                          <a:effectLst/>
                        </a:rPr>
                        <a:t>додаткові</a:t>
                      </a:r>
                      <a:r>
                        <a:rPr lang="en-US" sz="2800" u="sng" dirty="0">
                          <a:effectLst/>
                        </a:rPr>
                        <a:t> </a:t>
                      </a:r>
                      <a:r>
                        <a:rPr lang="en-US" sz="2800" u="sng" dirty="0" err="1">
                          <a:effectLst/>
                        </a:rPr>
                        <a:t>статті</a:t>
                      </a:r>
                      <a:r>
                        <a:rPr lang="en-US" sz="2800" u="sng" dirty="0">
                          <a:effectLst/>
                        </a:rPr>
                        <a:t> 1-3 </a:t>
                      </a:r>
                      <a:r>
                        <a:rPr lang="en-US" sz="2800" u="sng" dirty="0" err="1">
                          <a:effectLst/>
                        </a:rPr>
                        <a:t>Протоколу</a:t>
                      </a:r>
                      <a:r>
                        <a:rPr lang="en-US" sz="2800" u="sng" dirty="0">
                          <a:effectLst/>
                        </a:rPr>
                        <a:t> (</a:t>
                      </a:r>
                      <a:r>
                        <a:rPr lang="en-US" sz="2800" u="sng" dirty="0" err="1">
                          <a:effectLst/>
                        </a:rPr>
                        <a:t>чинні</a:t>
                      </a:r>
                      <a:r>
                        <a:rPr lang="en-US" sz="2800" u="sng" dirty="0">
                          <a:effectLst/>
                        </a:rPr>
                        <a:t> </a:t>
                      </a:r>
                      <a:r>
                        <a:rPr lang="en-US" sz="2800" u="sng" dirty="0" err="1">
                          <a:effectLst/>
                        </a:rPr>
                        <a:t>окремо</a:t>
                      </a:r>
                      <a:r>
                        <a:rPr lang="en-US" sz="2800" u="sng" dirty="0">
                          <a:effectLst/>
                        </a:rPr>
                        <a:t>)</a:t>
                      </a:r>
                      <a:r>
                        <a:rPr lang="en-US" sz="2800" dirty="0">
                          <a:effectLst/>
                        </a:rPr>
                        <a:t>: </a:t>
                      </a:r>
                      <a:r>
                        <a:rPr lang="en-US" sz="2800" b="1" dirty="0" err="1">
                          <a:effectLst/>
                        </a:rPr>
                        <a:t>власність</a:t>
                      </a:r>
                      <a:r>
                        <a:rPr lang="en-US" sz="2800" b="1" dirty="0">
                          <a:effectLst/>
                        </a:rPr>
                        <a:t>, </a:t>
                      </a:r>
                      <a:r>
                        <a:rPr lang="en-US" sz="2800" b="1" dirty="0" err="1">
                          <a:effectLst/>
                        </a:rPr>
                        <a:t>освіта</a:t>
                      </a:r>
                      <a:r>
                        <a:rPr lang="en-US" sz="2800" b="1" dirty="0">
                          <a:effectLst/>
                        </a:rPr>
                        <a:t>, </a:t>
                      </a:r>
                      <a:r>
                        <a:rPr lang="en-US" sz="2800" b="1" dirty="0" err="1">
                          <a:effectLst/>
                        </a:rPr>
                        <a:t>вільні</a:t>
                      </a:r>
                      <a:r>
                        <a:rPr lang="en-US" sz="2800" b="1" dirty="0">
                          <a:effectLst/>
                        </a:rPr>
                        <a:t> </a:t>
                      </a:r>
                      <a:r>
                        <a:rPr lang="en-US" sz="2800" b="1" dirty="0" err="1">
                          <a:effectLst/>
                        </a:rPr>
                        <a:t>вибори</a:t>
                      </a:r>
                      <a:r>
                        <a:rPr lang="en-US" sz="2800" b="1" dirty="0">
                          <a:effectLst/>
                        </a:rPr>
                        <a:t> </a:t>
                      </a:r>
                      <a:endParaRPr lang="en-US" sz="28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308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надання</a:t>
                      </a:r>
                      <a:r>
                        <a:rPr lang="ru-RU" sz="2800" dirty="0">
                          <a:effectLst/>
                        </a:rPr>
                        <a:t> право ЄСПЛ </a:t>
                      </a:r>
                      <a:r>
                        <a:rPr lang="ru-RU" sz="2800" dirty="0" err="1">
                          <a:effectLst/>
                        </a:rPr>
                        <a:t>давати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консультативні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висновки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700060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3387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Зміни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до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Конвенції</a:t>
                      </a: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93322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4980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додаткові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статті</a:t>
                      </a:r>
                      <a:r>
                        <a:rPr lang="ru-RU" sz="2800" dirty="0">
                          <a:effectLst/>
                        </a:rPr>
                        <a:t> 1-4 Протоколу (</a:t>
                      </a:r>
                      <a:r>
                        <a:rPr lang="ru-RU" sz="2800" dirty="0" err="1">
                          <a:effectLst/>
                        </a:rPr>
                        <a:t>чинні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окремо</a:t>
                      </a:r>
                      <a:r>
                        <a:rPr lang="ru-RU" sz="2800" dirty="0">
                          <a:effectLst/>
                        </a:rPr>
                        <a:t>): </a:t>
                      </a:r>
                      <a:r>
                        <a:rPr lang="ru-RU" sz="2800" b="1" dirty="0">
                          <a:effectLst/>
                        </a:rPr>
                        <a:t>заборона </a:t>
                      </a:r>
                      <a:r>
                        <a:rPr lang="ru-RU" sz="2800" b="1" dirty="0" err="1" smtClean="0">
                          <a:effectLst/>
                        </a:rPr>
                        <a:t>ув</a:t>
                      </a:r>
                      <a:r>
                        <a:rPr lang="en-US" sz="2800" b="1" dirty="0" smtClean="0">
                          <a:effectLst/>
                        </a:rPr>
                        <a:t>’</a:t>
                      </a:r>
                      <a:r>
                        <a:rPr lang="ru-RU" sz="2800" b="1" dirty="0" err="1" smtClean="0">
                          <a:effectLst/>
                        </a:rPr>
                        <a:t>язнення</a:t>
                      </a:r>
                      <a:r>
                        <a:rPr lang="ru-RU" sz="2800" b="1" dirty="0" smtClean="0">
                          <a:effectLst/>
                        </a:rPr>
                        <a:t> </a:t>
                      </a:r>
                      <a:r>
                        <a:rPr lang="ru-RU" sz="2800" b="1" dirty="0">
                          <a:effectLst/>
                        </a:rPr>
                        <a:t>за борг, свобода </a:t>
                      </a:r>
                      <a:r>
                        <a:rPr lang="ru-RU" sz="2800" b="1" dirty="0" err="1">
                          <a:effectLst/>
                        </a:rPr>
                        <a:t>пересування</a:t>
                      </a:r>
                      <a:r>
                        <a:rPr lang="ru-RU" sz="2800" b="1" dirty="0">
                          <a:effectLst/>
                        </a:rPr>
                        <a:t>, заборона </a:t>
                      </a:r>
                      <a:r>
                        <a:rPr lang="ru-RU" sz="2800" b="1" dirty="0" err="1">
                          <a:effectLst/>
                        </a:rPr>
                        <a:t>вислання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громадянина</a:t>
                      </a:r>
                      <a:r>
                        <a:rPr lang="ru-RU" sz="2800" b="1" dirty="0">
                          <a:effectLst/>
                        </a:rPr>
                        <a:t>, заборона </a:t>
                      </a:r>
                      <a:r>
                        <a:rPr lang="ru-RU" sz="2800" b="1" dirty="0" err="1">
                          <a:effectLst/>
                        </a:rPr>
                        <a:t>колективного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вислання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іноземців</a:t>
                      </a:r>
                      <a:r>
                        <a:rPr lang="ru-RU" sz="2800" dirty="0">
                          <a:effectLst/>
                        </a:rPr>
                        <a:t>)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1662161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Зміни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до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Конвенції</a:t>
                      </a: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478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59140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2000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додаткові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статті</a:t>
                      </a:r>
                      <a:r>
                        <a:rPr lang="ru-RU" sz="2800" dirty="0">
                          <a:effectLst/>
                        </a:rPr>
                        <a:t> 1-5 Протоколу (</a:t>
                      </a:r>
                      <a:r>
                        <a:rPr lang="ru-RU" sz="2800" dirty="0" err="1">
                          <a:effectLst/>
                        </a:rPr>
                        <a:t>чинні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окремо</a:t>
                      </a:r>
                      <a:r>
                        <a:rPr lang="ru-RU" sz="2800" dirty="0">
                          <a:effectLst/>
                        </a:rPr>
                        <a:t>):  </a:t>
                      </a:r>
                      <a:r>
                        <a:rPr lang="ru-RU" sz="2800" b="1" dirty="0" err="1">
                          <a:effectLst/>
                        </a:rPr>
                        <a:t>скасування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смертної</a:t>
                      </a:r>
                      <a:r>
                        <a:rPr lang="ru-RU" sz="2800" b="1" dirty="0">
                          <a:effectLst/>
                        </a:rPr>
                        <a:t> кари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86116"/>
              </p:ext>
            </p:extLst>
          </p:nvPr>
        </p:nvGraphicFramePr>
        <p:xfrm>
          <a:off x="179509" y="116632"/>
          <a:ext cx="8784978" cy="6552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718"/>
                <a:gridCol w="897024"/>
                <a:gridCol w="7213236"/>
              </a:tblGrid>
              <a:tr h="432884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en-US" sz="2800" b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</a:rPr>
                        <a:t>1997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</a:rPr>
                        <a:t>одразу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додаткові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статті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1-4 Протоколу (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чинні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окремо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):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про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забезпечення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деяких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прав,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гарантованих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іншими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статтями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Конвенції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та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протоколів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(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процедурні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гарантії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що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стосуються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вислання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іноземців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,  право на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оскарження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в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кримінальних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справах, 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відшкодування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в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разі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судової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помилки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, право не бути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притягненим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до суду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або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покараним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двічі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, 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рівноправність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кожного з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подружжя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354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en-US" sz="2800" b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</a:rPr>
                        <a:t>зміни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</a:rPr>
                        <a:t>до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</a:rPr>
                        <a:t>тексту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</a:rPr>
                        <a:t>Конвенції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77063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en-US" sz="2800" b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скасовується</a:t>
                      </a:r>
                      <a:r>
                        <a:rPr lang="en-US" sz="2800" b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r>
                        <a:rPr lang="en-US" sz="2800" b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</a:rPr>
                        <a:t>Прот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</a:rPr>
                        <a:t>. 11 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970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en-US" sz="2800" b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втрачає</a:t>
                      </a:r>
                      <a:r>
                        <a:rPr lang="en-US" sz="2800" b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</a:rPr>
                        <a:t>ціль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</a:rPr>
                        <a:t> Прот.11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8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365943"/>
              </p:ext>
            </p:extLst>
          </p:nvPr>
        </p:nvGraphicFramePr>
        <p:xfrm>
          <a:off x="107504" y="-99392"/>
          <a:ext cx="8712967" cy="6849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187"/>
                <a:gridCol w="889671"/>
                <a:gridCol w="7154109"/>
              </a:tblGrid>
              <a:tr h="16490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11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</a:rPr>
                        <a:t>1997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</a:rPr>
                        <a:t>одразу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Зміни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до 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Конвенції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і 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протоколів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- нова </a:t>
                      </a:r>
                      <a:r>
                        <a:rPr lang="ru-RU" sz="28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ред</a:t>
                      </a:r>
                      <a:r>
                        <a:rPr lang="en-US" sz="2800" b="0" dirty="0" smtClean="0">
                          <a:solidFill>
                            <a:srgbClr val="002060"/>
                          </a:solidFill>
                          <a:effectLst/>
                        </a:rPr>
                        <a:t>. </a:t>
                      </a:r>
                      <a:r>
                        <a:rPr lang="ru-RU" sz="2800" b="0" dirty="0" smtClean="0">
                          <a:solidFill>
                            <a:srgbClr val="002060"/>
                          </a:solidFill>
                          <a:effectLst/>
                        </a:rPr>
                        <a:t>контрольного 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механізму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, в т.ч. 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розділу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ІІ 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щодо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створення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ЄСПЛ + </a:t>
                      </a:r>
                      <a:r>
                        <a:rPr lang="ru-RU" sz="2800" b="1" dirty="0" err="1">
                          <a:solidFill>
                            <a:srgbClr val="002060"/>
                          </a:solidFill>
                          <a:effectLst/>
                        </a:rPr>
                        <a:t>додані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 заголовки до статей </a:t>
                      </a:r>
                      <a:r>
                        <a:rPr lang="ru-RU" sz="2800" b="0" dirty="0" err="1">
                          <a:solidFill>
                            <a:srgbClr val="002060"/>
                          </a:solidFill>
                          <a:effectLst/>
                        </a:rPr>
                        <a:t>Конвенції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 та </a:t>
                      </a:r>
                      <a:r>
                        <a:rPr lang="ru-RU" sz="28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прот</a:t>
                      </a:r>
                      <a:r>
                        <a:rPr lang="en-US" sz="2800" b="0" dirty="0" smtClean="0">
                          <a:solidFill>
                            <a:srgbClr val="002060"/>
                          </a:solidFill>
                          <a:effectLst/>
                        </a:rPr>
                        <a:t>. </a:t>
                      </a:r>
                      <a:r>
                        <a:rPr lang="ru-RU" sz="2800" b="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ru-RU" sz="2800" b="0" dirty="0">
                          <a:solidFill>
                            <a:srgbClr val="002060"/>
                          </a:solidFill>
                          <a:effectLst/>
                        </a:rPr>
                        <a:t>, 4, 6, 7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2450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12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2006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додаткова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стаття</a:t>
                      </a:r>
                      <a:r>
                        <a:rPr lang="ru-RU" sz="2800" dirty="0">
                          <a:effectLst/>
                        </a:rPr>
                        <a:t> 1 Протоколу (чинна </a:t>
                      </a:r>
                      <a:r>
                        <a:rPr lang="ru-RU" sz="2800" dirty="0" err="1">
                          <a:effectLst/>
                        </a:rPr>
                        <a:t>окремо</a:t>
                      </a:r>
                      <a:r>
                        <a:rPr lang="ru-RU" sz="2800" dirty="0">
                          <a:effectLst/>
                        </a:rPr>
                        <a:t>): </a:t>
                      </a:r>
                      <a:r>
                        <a:rPr lang="ru-RU" sz="2800" b="1" dirty="0">
                          <a:effectLst/>
                        </a:rPr>
                        <a:t>заборона </a:t>
                      </a:r>
                      <a:r>
                        <a:rPr lang="ru-RU" sz="2800" b="1" dirty="0" err="1">
                          <a:effectLst/>
                        </a:rPr>
                        <a:t>дискримінації</a:t>
                      </a:r>
                      <a:endParaRPr lang="en-US" sz="28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82450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13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2002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додаткові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 smtClean="0">
                          <a:effectLst/>
                        </a:rPr>
                        <a:t>ст</a:t>
                      </a:r>
                      <a:r>
                        <a:rPr lang="en-US" sz="2800" dirty="0" smtClean="0">
                          <a:effectLst/>
                        </a:rPr>
                        <a:t>.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1-4 Протоколу (</a:t>
                      </a:r>
                      <a:r>
                        <a:rPr lang="ru-RU" sz="2800" dirty="0" err="1">
                          <a:effectLst/>
                        </a:rPr>
                        <a:t>чинні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окремо</a:t>
                      </a:r>
                      <a:r>
                        <a:rPr lang="ru-RU" sz="2800" dirty="0">
                          <a:effectLst/>
                        </a:rPr>
                        <a:t>): </a:t>
                      </a:r>
                      <a:r>
                        <a:rPr lang="ru-RU" sz="2800" b="1" dirty="0" err="1">
                          <a:effectLst/>
                        </a:rPr>
                        <a:t>Скасування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смертної</a:t>
                      </a:r>
                      <a:r>
                        <a:rPr lang="ru-RU" sz="2800" b="1" dirty="0">
                          <a:effectLst/>
                        </a:rPr>
                        <a:t> кари за </a:t>
                      </a:r>
                      <a:r>
                        <a:rPr lang="ru-RU" sz="2800" b="1" dirty="0" err="1">
                          <a:effectLst/>
                        </a:rPr>
                        <a:t>всіх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обставин</a:t>
                      </a:r>
                      <a:endParaRPr lang="en-US" sz="28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4203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14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2006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Внесення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змін</a:t>
                      </a:r>
                      <a:r>
                        <a:rPr lang="ru-RU" sz="2800" dirty="0">
                          <a:effectLst/>
                        </a:rPr>
                        <a:t> до </a:t>
                      </a:r>
                      <a:r>
                        <a:rPr lang="ru-RU" sz="2800" dirty="0" err="1">
                          <a:effectLst/>
                        </a:rPr>
                        <a:t>конвенції</a:t>
                      </a:r>
                      <a:r>
                        <a:rPr lang="ru-RU" sz="2800" dirty="0">
                          <a:effectLst/>
                        </a:rPr>
                        <a:t> (</a:t>
                      </a:r>
                      <a:r>
                        <a:rPr lang="ru-RU" sz="2800" dirty="0" err="1">
                          <a:effectLst/>
                        </a:rPr>
                        <a:t>щодо</a:t>
                      </a:r>
                      <a:r>
                        <a:rPr lang="ru-RU" sz="2800" dirty="0">
                          <a:effectLst/>
                        </a:rPr>
                        <a:t> ЄСПЛ)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824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14bis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тимчасовий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діяв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до</a:t>
                      </a:r>
                      <a:r>
                        <a:rPr lang="en-US" sz="2800" dirty="0">
                          <a:effectLst/>
                        </a:rPr>
                        <a:t> Прот.14 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450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-</a:t>
                      </a:r>
                      <a:endParaRPr lang="en-US" sz="2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Прийнятий</a:t>
                      </a:r>
                      <a:r>
                        <a:rPr lang="ru-RU" sz="2800" dirty="0">
                          <a:effectLst/>
                        </a:rPr>
                        <a:t> в 2017, </a:t>
                      </a:r>
                      <a:r>
                        <a:rPr lang="ru-RU" sz="2800" b="1" dirty="0" err="1">
                          <a:effectLst/>
                        </a:rPr>
                        <a:t>ще</a:t>
                      </a:r>
                      <a:r>
                        <a:rPr lang="ru-RU" sz="2800" b="1" dirty="0">
                          <a:effectLst/>
                        </a:rPr>
                        <a:t> не </a:t>
                      </a:r>
                      <a:r>
                        <a:rPr lang="ru-RU" sz="2800" b="1" dirty="0" err="1">
                          <a:effectLst/>
                        </a:rPr>
                        <a:t>набув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чинності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внесення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змін</a:t>
                      </a:r>
                      <a:r>
                        <a:rPr lang="ru-RU" sz="2800" dirty="0">
                          <a:effectLst/>
                        </a:rPr>
                        <a:t> до </a:t>
                      </a:r>
                      <a:r>
                        <a:rPr lang="ru-RU" sz="2800" dirty="0" err="1">
                          <a:effectLst/>
                        </a:rPr>
                        <a:t>Конвенції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13019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16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2017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додаткові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статті</a:t>
                      </a:r>
                      <a:r>
                        <a:rPr lang="ru-RU" sz="2800" dirty="0">
                          <a:effectLst/>
                        </a:rPr>
                        <a:t> 1-5 Протоколу (</a:t>
                      </a:r>
                      <a:r>
                        <a:rPr lang="ru-RU" sz="2800" dirty="0" err="1">
                          <a:effectLst/>
                        </a:rPr>
                        <a:t>чинні</a:t>
                      </a: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err="1">
                          <a:effectLst/>
                        </a:rPr>
                        <a:t>окремо</a:t>
                      </a:r>
                      <a:r>
                        <a:rPr lang="ru-RU" sz="2800" dirty="0">
                          <a:effectLst/>
                        </a:rPr>
                        <a:t>): </a:t>
                      </a:r>
                      <a:r>
                        <a:rPr lang="ru-RU" sz="2800" b="1" dirty="0" err="1">
                          <a:effectLst/>
                        </a:rPr>
                        <a:t>щодо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звернення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вищих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b="1" dirty="0" err="1">
                          <a:effectLst/>
                        </a:rPr>
                        <a:t>судів</a:t>
                      </a:r>
                      <a:r>
                        <a:rPr lang="ru-RU" sz="2800" b="1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держав за </a:t>
                      </a:r>
                      <a:r>
                        <a:rPr lang="ru-RU" sz="2800" dirty="0" err="1" smtClean="0">
                          <a:effectLst/>
                        </a:rPr>
                        <a:t>консульт</a:t>
                      </a:r>
                      <a:r>
                        <a:rPr lang="en-US" sz="2800" dirty="0" smtClean="0">
                          <a:effectLst/>
                        </a:rPr>
                        <a:t>. </a:t>
                      </a:r>
                      <a:r>
                        <a:rPr lang="ru-RU" sz="2800" dirty="0" err="1" smtClean="0">
                          <a:effectLst/>
                        </a:rPr>
                        <a:t>висновком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до ЄСПЛ</a:t>
                      </a:r>
                      <a:endParaRPr lang="en-US" sz="2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4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Вступні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питання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для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роздумів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таке</a:t>
            </a:r>
            <a:r>
              <a:rPr lang="en-US" dirty="0" smtClean="0"/>
              <a:t> </a:t>
            </a:r>
            <a:r>
              <a:rPr lang="en-US" dirty="0" err="1" smtClean="0"/>
              <a:t>право</a:t>
            </a:r>
            <a:r>
              <a:rPr lang="en-US" dirty="0" smtClean="0"/>
              <a:t>?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Які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є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правові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системи</a:t>
            </a:r>
            <a:r>
              <a:rPr lang="en-US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таке</a:t>
            </a:r>
            <a:r>
              <a:rPr lang="en-US" dirty="0" smtClean="0"/>
              <a:t> </a:t>
            </a:r>
            <a:r>
              <a:rPr lang="en-US" dirty="0" err="1" smtClean="0"/>
              <a:t>Конституція</a:t>
            </a:r>
            <a:r>
              <a:rPr lang="en-US" dirty="0" smtClean="0"/>
              <a:t>?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Що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таке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писана</a:t>
            </a:r>
            <a:r>
              <a:rPr lang="en-US" dirty="0" smtClean="0">
                <a:solidFill>
                  <a:srgbClr val="0070C0"/>
                </a:solidFill>
              </a:rPr>
              <a:t>/written </a:t>
            </a:r>
            <a:r>
              <a:rPr lang="en-US" dirty="0" err="1" smtClean="0">
                <a:solidFill>
                  <a:srgbClr val="0070C0"/>
                </a:solidFill>
              </a:rPr>
              <a:t>та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неписана</a:t>
            </a:r>
            <a:r>
              <a:rPr lang="en-US" dirty="0" smtClean="0">
                <a:solidFill>
                  <a:srgbClr val="0070C0"/>
                </a:solidFill>
              </a:rPr>
              <a:t>/tacit </a:t>
            </a:r>
            <a:r>
              <a:rPr lang="en-US" dirty="0" err="1" smtClean="0">
                <a:solidFill>
                  <a:srgbClr val="0070C0"/>
                </a:solidFill>
              </a:rPr>
              <a:t>Конституція</a:t>
            </a:r>
            <a:r>
              <a:rPr lang="en-US" dirty="0" smtClean="0">
                <a:solidFill>
                  <a:srgbClr val="0070C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Що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таке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Білль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про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права</a:t>
            </a:r>
            <a:r>
              <a:rPr lang="en-US" dirty="0" smtClean="0">
                <a:solidFill>
                  <a:srgbClr val="0070C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Для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чого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необхідне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тлумачення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права</a:t>
            </a:r>
            <a:r>
              <a:rPr lang="en-US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Які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є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способи</a:t>
            </a:r>
            <a:r>
              <a:rPr lang="en-US" dirty="0">
                <a:solidFill>
                  <a:srgbClr val="00B050"/>
                </a:solidFill>
              </a:rPr>
              <a:t> (</a:t>
            </a:r>
            <a:r>
              <a:rPr lang="en-US" dirty="0" err="1">
                <a:solidFill>
                  <a:srgbClr val="00B050"/>
                </a:solidFill>
              </a:rPr>
              <a:t>методи</a:t>
            </a:r>
            <a:r>
              <a:rPr lang="en-US" dirty="0">
                <a:solidFill>
                  <a:srgbClr val="00B050"/>
                </a:solidFill>
              </a:rPr>
              <a:t>) </a:t>
            </a:r>
            <a:r>
              <a:rPr lang="en-US" dirty="0" err="1">
                <a:solidFill>
                  <a:srgbClr val="00B050"/>
                </a:solidFill>
              </a:rPr>
              <a:t>тлумачення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права</a:t>
            </a:r>
            <a:r>
              <a:rPr lang="en-US" dirty="0">
                <a:solidFill>
                  <a:srgbClr val="00B050"/>
                </a:solidFill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0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Основні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ідеї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щодо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діяльності</a:t>
            </a:r>
            <a:r>
              <a:rPr lang="en-US" dirty="0" smtClean="0">
                <a:solidFill>
                  <a:srgbClr val="FF0000"/>
                </a:solidFill>
              </a:rPr>
              <a:t> ЄСПЛ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1206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ЄСПЛ </a:t>
            </a:r>
            <a:r>
              <a:rPr lang="en-US" dirty="0" err="1" smtClean="0"/>
              <a:t>створено</a:t>
            </a:r>
            <a:r>
              <a:rPr lang="en-US" dirty="0" smtClean="0"/>
              <a:t> 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/>
              <a:t>контрольний</a:t>
            </a:r>
            <a:r>
              <a:rPr lang="en-US" dirty="0" smtClean="0"/>
              <a:t> </a:t>
            </a:r>
            <a:r>
              <a:rPr lang="en-US" dirty="0" err="1" smtClean="0"/>
              <a:t>орган</a:t>
            </a:r>
            <a:r>
              <a:rPr lang="en-US" dirty="0" smtClean="0"/>
              <a:t> </a:t>
            </a:r>
            <a:r>
              <a:rPr lang="en-US" dirty="0" err="1" smtClean="0"/>
              <a:t>із</a:t>
            </a:r>
            <a:r>
              <a:rPr lang="en-US" dirty="0" smtClean="0"/>
              <a:t> </a:t>
            </a:r>
            <a:r>
              <a:rPr lang="en-US" dirty="0" err="1" smtClean="0"/>
              <a:t>виконання</a:t>
            </a:r>
            <a:r>
              <a:rPr lang="en-US" dirty="0" smtClean="0"/>
              <a:t> </a:t>
            </a:r>
            <a:r>
              <a:rPr lang="en-US" dirty="0" err="1"/>
              <a:t>Конвенції</a:t>
            </a:r>
            <a:r>
              <a:rPr lang="en-US" dirty="0"/>
              <a:t> </a:t>
            </a:r>
            <a:r>
              <a:rPr lang="en-US" dirty="0" err="1" smtClean="0"/>
              <a:t>державами-членами</a:t>
            </a:r>
            <a:r>
              <a:rPr lang="en-US" dirty="0" smtClean="0"/>
              <a:t> </a:t>
            </a:r>
            <a:r>
              <a:rPr lang="en-US" dirty="0" err="1" smtClean="0"/>
              <a:t>Ради</a:t>
            </a:r>
            <a:r>
              <a:rPr lang="en-US" dirty="0" smtClean="0"/>
              <a:t> </a:t>
            </a:r>
            <a:r>
              <a:rPr lang="en-US" dirty="0" err="1" smtClean="0"/>
              <a:t>Європи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ЄСПЛ </a:t>
            </a:r>
            <a:r>
              <a:rPr lang="mr-IN" dirty="0" smtClean="0">
                <a:solidFill>
                  <a:srgbClr val="C00000"/>
                </a:solidFill>
              </a:rPr>
              <a:t>–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це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не</a:t>
            </a:r>
            <a:r>
              <a:rPr lang="en-US" dirty="0" smtClean="0">
                <a:solidFill>
                  <a:srgbClr val="C00000"/>
                </a:solidFill>
              </a:rPr>
              <a:t> “</a:t>
            </a:r>
            <a:r>
              <a:rPr lang="en-US" dirty="0" err="1" smtClean="0">
                <a:solidFill>
                  <a:srgbClr val="C00000"/>
                </a:solidFill>
              </a:rPr>
              <a:t>четверта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інстанція</a:t>
            </a:r>
            <a:r>
              <a:rPr lang="en-US" dirty="0" smtClean="0">
                <a:solidFill>
                  <a:srgbClr val="C00000"/>
                </a:solidFill>
              </a:rPr>
              <a:t>”, </a:t>
            </a:r>
            <a:r>
              <a:rPr lang="en-US" dirty="0" err="1" smtClean="0">
                <a:solidFill>
                  <a:srgbClr val="C00000"/>
                </a:solidFill>
              </a:rPr>
              <a:t>до</a:t>
            </a:r>
            <a:r>
              <a:rPr lang="en-US" dirty="0" smtClean="0">
                <a:solidFill>
                  <a:srgbClr val="C00000"/>
                </a:solidFill>
              </a:rPr>
              <a:t> ЄСПЛ </a:t>
            </a:r>
            <a:r>
              <a:rPr lang="en-US" dirty="0" err="1" smtClean="0">
                <a:solidFill>
                  <a:srgbClr val="C00000"/>
                </a:solidFill>
              </a:rPr>
              <a:t>не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можна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звернутися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з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позовом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чи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оскаржити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конкретне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рішення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суду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/>
              <a:t>До</a:t>
            </a:r>
            <a:r>
              <a:rPr lang="en-US" dirty="0" smtClean="0"/>
              <a:t> ЄСПЛ </a:t>
            </a:r>
            <a:r>
              <a:rPr lang="en-US" dirty="0" err="1" smtClean="0"/>
              <a:t>можна</a:t>
            </a:r>
            <a:r>
              <a:rPr lang="en-US" dirty="0" smtClean="0"/>
              <a:t> </a:t>
            </a:r>
            <a:r>
              <a:rPr lang="en-US" dirty="0" err="1" smtClean="0"/>
              <a:t>звернутися</a:t>
            </a:r>
            <a:r>
              <a:rPr lang="en-US" dirty="0" smtClean="0"/>
              <a:t> </a:t>
            </a:r>
            <a:r>
              <a:rPr lang="en-US" dirty="0" err="1" smtClean="0"/>
              <a:t>зі</a:t>
            </a:r>
            <a:r>
              <a:rPr lang="en-US" dirty="0" smtClean="0"/>
              <a:t> </a:t>
            </a:r>
            <a:r>
              <a:rPr lang="en-US" dirty="0" err="1" smtClean="0"/>
              <a:t>скаргою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порушення</a:t>
            </a:r>
            <a:r>
              <a:rPr lang="en-US" dirty="0" smtClean="0"/>
              <a:t> </a:t>
            </a:r>
            <a:r>
              <a:rPr lang="en-US" dirty="0" err="1" smtClean="0"/>
              <a:t>чи</a:t>
            </a:r>
            <a:r>
              <a:rPr lang="en-US" dirty="0" smtClean="0"/>
              <a:t> </a:t>
            </a:r>
            <a:r>
              <a:rPr lang="en-US" dirty="0" err="1" smtClean="0"/>
              <a:t>невиконання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певної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норми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Конвенції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державою-членом</a:t>
            </a:r>
            <a:endParaRPr lang="en-US" dirty="0" smtClean="0"/>
          </a:p>
          <a:p>
            <a:r>
              <a:rPr lang="en-US" dirty="0" err="1" smtClean="0">
                <a:solidFill>
                  <a:srgbClr val="0070C0"/>
                </a:solidFill>
              </a:rPr>
              <a:t>Звернення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до</a:t>
            </a:r>
            <a:r>
              <a:rPr lang="en-US" dirty="0" smtClean="0">
                <a:solidFill>
                  <a:srgbClr val="0070C0"/>
                </a:solidFill>
              </a:rPr>
              <a:t> ЄСПЛ </a:t>
            </a:r>
            <a:r>
              <a:rPr lang="en-US" dirty="0" err="1" smtClean="0">
                <a:solidFill>
                  <a:srgbClr val="0070C0"/>
                </a:solidFill>
              </a:rPr>
              <a:t>можливе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після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вичерпання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всіх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ефективних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національних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засобів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правового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захисту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93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332656"/>
            <a:ext cx="8856984" cy="6237312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Розуміння</a:t>
            </a:r>
            <a:r>
              <a:rPr lang="en-US" sz="2800" dirty="0" smtClean="0"/>
              <a:t> </a:t>
            </a:r>
            <a:r>
              <a:rPr lang="en-US" sz="2800" dirty="0" err="1" smtClean="0"/>
              <a:t>конкретних</a:t>
            </a:r>
            <a:r>
              <a:rPr lang="en-US" sz="2800" dirty="0" smtClean="0"/>
              <a:t> </a:t>
            </a:r>
            <a:r>
              <a:rPr lang="en-US" sz="2800" dirty="0" err="1" smtClean="0"/>
              <a:t>прав</a:t>
            </a:r>
            <a:r>
              <a:rPr lang="en-US" sz="2800" dirty="0" smtClean="0"/>
              <a:t> </a:t>
            </a:r>
            <a:r>
              <a:rPr lang="en-US" sz="2800" dirty="0" err="1" smtClean="0"/>
              <a:t>людини</a:t>
            </a:r>
            <a:r>
              <a:rPr lang="en-US" sz="2800" dirty="0" smtClean="0"/>
              <a:t> </a:t>
            </a: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Конвенцією</a:t>
            </a:r>
            <a:r>
              <a:rPr lang="en-US" sz="2800" dirty="0" smtClean="0"/>
              <a:t> </a:t>
            </a:r>
            <a:r>
              <a:rPr lang="en-US" sz="2800" dirty="0" err="1" smtClean="0"/>
              <a:t>широко</a:t>
            </a:r>
            <a:r>
              <a:rPr lang="en-US" sz="2800" dirty="0" smtClean="0"/>
              <a:t> </a:t>
            </a:r>
            <a:r>
              <a:rPr lang="en-US" sz="2800" dirty="0" err="1" smtClean="0"/>
              <a:t>розтлумачені</a:t>
            </a:r>
            <a:r>
              <a:rPr lang="en-US" sz="2800" dirty="0" smtClean="0"/>
              <a:t> </a:t>
            </a:r>
            <a:r>
              <a:rPr lang="en-US" sz="2800" dirty="0" err="1" smtClean="0"/>
              <a:t>в</a:t>
            </a:r>
            <a:r>
              <a:rPr lang="en-US" sz="2800" dirty="0" smtClean="0"/>
              <a:t> </a:t>
            </a:r>
            <a:r>
              <a:rPr lang="en-US" sz="2800" dirty="0" err="1" smtClean="0"/>
              <a:t>рішеннях</a:t>
            </a:r>
            <a:r>
              <a:rPr lang="en-US" sz="2800" dirty="0" smtClean="0"/>
              <a:t> ЄСПЛ</a:t>
            </a:r>
          </a:p>
          <a:p>
            <a:r>
              <a:rPr lang="en-US" sz="2800" dirty="0" err="1" smtClean="0"/>
              <a:t>Рішення</a:t>
            </a:r>
            <a:r>
              <a:rPr lang="en-US" sz="2800" dirty="0" smtClean="0"/>
              <a:t> </a:t>
            </a:r>
            <a:r>
              <a:rPr lang="en-US" sz="2800" dirty="0"/>
              <a:t>ЄСПЛ (</a:t>
            </a:r>
            <a:r>
              <a:rPr lang="en-US" sz="2800" dirty="0" err="1"/>
              <a:t>судові</a:t>
            </a:r>
            <a:r>
              <a:rPr lang="en-US" sz="2800" dirty="0"/>
              <a:t> </a:t>
            </a:r>
            <a:r>
              <a:rPr lang="en-US" sz="2800" dirty="0" err="1"/>
              <a:t>прецеденти</a:t>
            </a:r>
            <a:r>
              <a:rPr lang="en-US" sz="2800" dirty="0"/>
              <a:t>) </a:t>
            </a:r>
            <a:r>
              <a:rPr lang="en-US" sz="2800" dirty="0" err="1"/>
              <a:t>визнаються</a:t>
            </a:r>
            <a:r>
              <a:rPr lang="en-US" sz="2800" dirty="0"/>
              <a:t> </a:t>
            </a:r>
            <a:r>
              <a:rPr lang="en-US" sz="2800" dirty="0" err="1"/>
              <a:t>джерелами</a:t>
            </a:r>
            <a:r>
              <a:rPr lang="en-US" sz="2800" dirty="0"/>
              <a:t> </a:t>
            </a:r>
            <a:r>
              <a:rPr lang="en-US" sz="2800" dirty="0" err="1"/>
              <a:t>національного</a:t>
            </a:r>
            <a:r>
              <a:rPr lang="en-US" sz="2800" dirty="0"/>
              <a:t> </a:t>
            </a:r>
            <a:r>
              <a:rPr lang="en-US" sz="2800" dirty="0" err="1"/>
              <a:t>права</a:t>
            </a:r>
            <a:endParaRPr lang="en-US" sz="2800" dirty="0"/>
          </a:p>
          <a:p>
            <a:r>
              <a:rPr lang="en-US" sz="2800" dirty="0" err="1"/>
              <a:t>Прецедентами</a:t>
            </a:r>
            <a:r>
              <a:rPr lang="en-US" sz="2800" dirty="0"/>
              <a:t> </a:t>
            </a:r>
            <a:r>
              <a:rPr lang="en-US" sz="2800" dirty="0" err="1"/>
              <a:t>і</a:t>
            </a:r>
            <a:r>
              <a:rPr lang="en-US" sz="2800" dirty="0"/>
              <a:t> </a:t>
            </a:r>
            <a:r>
              <a:rPr lang="en-US" sz="2800" dirty="0" err="1"/>
              <a:t>джерелами</a:t>
            </a:r>
            <a:r>
              <a:rPr lang="en-US" sz="2800" dirty="0"/>
              <a:t> </a:t>
            </a:r>
            <a:r>
              <a:rPr lang="en-US" sz="2800" dirty="0" err="1"/>
              <a:t>права</a:t>
            </a:r>
            <a:r>
              <a:rPr lang="en-US" sz="2800" dirty="0"/>
              <a:t> </a:t>
            </a:r>
            <a:r>
              <a:rPr lang="en-US" sz="2800" dirty="0" err="1"/>
              <a:t>є</a:t>
            </a:r>
            <a:r>
              <a:rPr lang="en-US" sz="2800" dirty="0"/>
              <a:t> </a:t>
            </a:r>
            <a:r>
              <a:rPr lang="en-US" sz="2800" dirty="0" err="1"/>
              <a:t>не</a:t>
            </a:r>
            <a:r>
              <a:rPr lang="en-US" sz="2800" dirty="0"/>
              <a:t> </a:t>
            </a:r>
            <a:r>
              <a:rPr lang="en-US" sz="2800" dirty="0" err="1"/>
              <a:t>лише</a:t>
            </a:r>
            <a:r>
              <a:rPr lang="en-US" sz="2800" dirty="0"/>
              <a:t> </a:t>
            </a:r>
            <a:r>
              <a:rPr lang="en-US" sz="2800" dirty="0" err="1"/>
              <a:t>рішення</a:t>
            </a:r>
            <a:r>
              <a:rPr lang="en-US" sz="2800" dirty="0"/>
              <a:t> </a:t>
            </a:r>
            <a:r>
              <a:rPr lang="en-US" sz="2800" dirty="0" err="1"/>
              <a:t>щодо</a:t>
            </a:r>
            <a:r>
              <a:rPr lang="en-US" sz="2800" dirty="0"/>
              <a:t> </a:t>
            </a:r>
            <a:r>
              <a:rPr lang="en-US" sz="2800" dirty="0" err="1"/>
              <a:t>України</a:t>
            </a:r>
            <a:r>
              <a:rPr lang="en-US" sz="2800" dirty="0"/>
              <a:t>, </a:t>
            </a:r>
            <a:r>
              <a:rPr lang="en-US" sz="2800" dirty="0" err="1"/>
              <a:t>але</a:t>
            </a:r>
            <a:r>
              <a:rPr lang="en-US" sz="2800" dirty="0"/>
              <a:t> </a:t>
            </a:r>
            <a:r>
              <a:rPr lang="en-US" sz="2800" dirty="0" err="1"/>
              <a:t>і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00B050"/>
                </a:solidFill>
              </a:rPr>
              <a:t>всі</a:t>
            </a:r>
            <a:r>
              <a:rPr lang="en-US" sz="2800" dirty="0"/>
              <a:t> </a:t>
            </a:r>
            <a:r>
              <a:rPr lang="en-US" sz="2800" dirty="0" err="1"/>
              <a:t>інші</a:t>
            </a:r>
            <a:r>
              <a:rPr lang="en-US" sz="2800" dirty="0"/>
              <a:t> </a:t>
            </a:r>
            <a:r>
              <a:rPr lang="en-US" sz="2800" dirty="0" err="1"/>
              <a:t>рішення</a:t>
            </a:r>
            <a:r>
              <a:rPr lang="en-US" sz="2800" dirty="0"/>
              <a:t> </a:t>
            </a:r>
            <a:r>
              <a:rPr lang="en-US" sz="2800" dirty="0" smtClean="0"/>
              <a:t>ЄСПЛ</a:t>
            </a:r>
          </a:p>
          <a:p>
            <a:r>
              <a:rPr lang="en-US" sz="2800" dirty="0" err="1" smtClean="0"/>
              <a:t>Існують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довідники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рішень</a:t>
            </a:r>
            <a:r>
              <a:rPr lang="en-US" sz="2800" dirty="0" smtClean="0"/>
              <a:t> ЄСПЛ </a:t>
            </a: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конкретними</a:t>
            </a:r>
            <a:r>
              <a:rPr lang="en-US" sz="2800" dirty="0" smtClean="0"/>
              <a:t> </a:t>
            </a:r>
            <a:r>
              <a:rPr lang="en-US" sz="2800" dirty="0" err="1" smtClean="0"/>
              <a:t>статтями</a:t>
            </a:r>
            <a:r>
              <a:rPr lang="en-US" sz="2800" dirty="0" smtClean="0"/>
              <a:t> </a:t>
            </a:r>
            <a:r>
              <a:rPr lang="en-US" sz="2800" dirty="0" err="1" smtClean="0"/>
              <a:t>Конвенції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певний</a:t>
            </a:r>
            <a:r>
              <a:rPr lang="en-US" sz="2800" dirty="0" smtClean="0"/>
              <a:t> </a:t>
            </a:r>
            <a:r>
              <a:rPr lang="en-US" sz="2800" dirty="0" err="1" smtClean="0"/>
              <a:t>момент</a:t>
            </a:r>
            <a:r>
              <a:rPr lang="en-US" sz="2800" dirty="0" smtClean="0"/>
              <a:t> </a:t>
            </a:r>
            <a:r>
              <a:rPr lang="en-US" sz="2800" dirty="0" err="1" smtClean="0"/>
              <a:t>часу</a:t>
            </a:r>
            <a:endParaRPr lang="en-US" sz="2800" dirty="0"/>
          </a:p>
          <a:p>
            <a:r>
              <a:rPr lang="en-US" sz="2800" dirty="0" err="1"/>
              <a:t>Практика</a:t>
            </a:r>
            <a:r>
              <a:rPr lang="en-US" sz="2800" dirty="0"/>
              <a:t> ЄСПЛ (</a:t>
            </a:r>
            <a:r>
              <a:rPr lang="en-US" sz="2800" dirty="0" err="1"/>
              <a:t>посилання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конкретні</a:t>
            </a:r>
            <a:r>
              <a:rPr lang="en-US" sz="2800" dirty="0"/>
              <a:t> </a:t>
            </a:r>
            <a:r>
              <a:rPr lang="en-US" sz="2800" dirty="0" err="1"/>
              <a:t>рішення</a:t>
            </a:r>
            <a:r>
              <a:rPr lang="en-US" sz="2800" dirty="0"/>
              <a:t>) </a:t>
            </a:r>
            <a:r>
              <a:rPr lang="en-US" sz="2800" dirty="0" err="1"/>
              <a:t>використовуються</a:t>
            </a:r>
            <a:r>
              <a:rPr lang="en-US" sz="2800" dirty="0"/>
              <a:t> </a:t>
            </a:r>
            <a:r>
              <a:rPr lang="en-US" sz="2800" dirty="0" err="1"/>
              <a:t>для</a:t>
            </a:r>
            <a:r>
              <a:rPr lang="en-US" sz="2800" dirty="0"/>
              <a:t> </a:t>
            </a:r>
            <a:r>
              <a:rPr lang="en-US" sz="2800" dirty="0" err="1"/>
              <a:t>аргументації</a:t>
            </a:r>
            <a:r>
              <a:rPr lang="en-US" sz="2800" dirty="0"/>
              <a:t> </a:t>
            </a:r>
            <a:r>
              <a:rPr lang="en-US" sz="2800" dirty="0" err="1"/>
              <a:t>правової</a:t>
            </a:r>
            <a:r>
              <a:rPr lang="en-US" sz="2800" dirty="0"/>
              <a:t> </a:t>
            </a:r>
            <a:r>
              <a:rPr lang="en-US" sz="2800" dirty="0" err="1"/>
              <a:t>позиції</a:t>
            </a:r>
            <a:r>
              <a:rPr lang="en-US" sz="2800" dirty="0"/>
              <a:t> </a:t>
            </a:r>
            <a:r>
              <a:rPr lang="en-US" sz="2800" dirty="0" err="1" smtClean="0"/>
              <a:t>національного</a:t>
            </a:r>
            <a:r>
              <a:rPr lang="en-US" sz="2800" dirty="0" smtClean="0"/>
              <a:t> </a:t>
            </a:r>
            <a:r>
              <a:rPr lang="en-US" sz="2800" dirty="0" err="1" smtClean="0"/>
              <a:t>суду</a:t>
            </a:r>
            <a:r>
              <a:rPr lang="en-US" sz="2800" dirty="0" smtClean="0"/>
              <a:t> </a:t>
            </a:r>
            <a:r>
              <a:rPr lang="en-US" sz="2800" dirty="0" err="1"/>
              <a:t>в</a:t>
            </a:r>
            <a:r>
              <a:rPr lang="en-US" sz="2800" dirty="0"/>
              <a:t> </a:t>
            </a:r>
            <a:r>
              <a:rPr lang="en-US" sz="2800" dirty="0" err="1"/>
              <a:t>його</a:t>
            </a:r>
            <a:r>
              <a:rPr lang="en-US" sz="2800" dirty="0"/>
              <a:t> </a:t>
            </a:r>
            <a:r>
              <a:rPr lang="en-US" sz="2800" dirty="0" err="1" smtClean="0"/>
              <a:t>рішенні</a:t>
            </a:r>
            <a:endParaRPr lang="en-US" sz="2800" dirty="0" smtClean="0"/>
          </a:p>
          <a:p>
            <a:r>
              <a:rPr lang="en-US" sz="2800" dirty="0" err="1" smtClean="0"/>
              <a:t>В</a:t>
            </a:r>
            <a:r>
              <a:rPr lang="en-US" sz="2800" dirty="0" smtClean="0"/>
              <a:t> </a:t>
            </a:r>
            <a:r>
              <a:rPr lang="en-US" sz="2800" dirty="0" err="1" smtClean="0"/>
              <a:t>разі</a:t>
            </a:r>
            <a:r>
              <a:rPr lang="en-US" sz="2800" dirty="0" smtClean="0"/>
              <a:t> </a:t>
            </a:r>
            <a:r>
              <a:rPr lang="en-US" sz="2800" dirty="0" err="1" smtClean="0"/>
              <a:t>встановлення</a:t>
            </a:r>
            <a:r>
              <a:rPr lang="en-US" sz="2800" dirty="0" smtClean="0"/>
              <a:t> ЄСПЛ </a:t>
            </a:r>
            <a:r>
              <a:rPr lang="en-US" sz="2800" dirty="0" err="1" smtClean="0"/>
              <a:t>порушення</a:t>
            </a:r>
            <a:r>
              <a:rPr lang="en-US" sz="2800" dirty="0" smtClean="0"/>
              <a:t> </a:t>
            </a:r>
            <a:r>
              <a:rPr lang="en-US" sz="2800" dirty="0" err="1" smtClean="0"/>
              <a:t>Україною</a:t>
            </a:r>
            <a:r>
              <a:rPr lang="en-US" sz="2800" dirty="0" smtClean="0"/>
              <a:t> </a:t>
            </a:r>
            <a:r>
              <a:rPr lang="en-US" sz="2800" dirty="0" err="1" smtClean="0"/>
              <a:t>Конвенції</a:t>
            </a:r>
            <a:r>
              <a:rPr lang="en-US" sz="2800" dirty="0" smtClean="0"/>
              <a:t> </a:t>
            </a:r>
            <a:r>
              <a:rPr lang="en-US" sz="2800" dirty="0" err="1" smtClean="0"/>
              <a:t>в</a:t>
            </a:r>
            <a:r>
              <a:rPr lang="en-US" sz="2800" dirty="0" smtClean="0"/>
              <a:t> </a:t>
            </a:r>
            <a:r>
              <a:rPr lang="en-US" sz="2800" dirty="0" err="1" smtClean="0"/>
              <a:t>окремому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судовому</a:t>
            </a:r>
            <a:r>
              <a:rPr lang="en-US" sz="2800" dirty="0" smtClean="0"/>
              <a:t> </a:t>
            </a:r>
            <a:r>
              <a:rPr lang="en-US" sz="2800" dirty="0" err="1" smtClean="0"/>
              <a:t>рішенні</a:t>
            </a:r>
            <a:r>
              <a:rPr lang="en-US" sz="2800" dirty="0" smtClean="0"/>
              <a:t>, </a:t>
            </a:r>
            <a:r>
              <a:rPr lang="en-US" sz="2800" dirty="0" err="1" smtClean="0"/>
              <a:t>таке</a:t>
            </a:r>
            <a:r>
              <a:rPr lang="en-US" sz="2800" dirty="0" smtClean="0"/>
              <a:t> </a:t>
            </a:r>
            <a:r>
              <a:rPr lang="en-US" sz="2800" dirty="0" err="1" smtClean="0"/>
              <a:t>рішення</a:t>
            </a:r>
            <a:r>
              <a:rPr lang="en-US" sz="2800" dirty="0" smtClean="0"/>
              <a:t> </a:t>
            </a:r>
            <a:r>
              <a:rPr lang="en-US" sz="2800" dirty="0" err="1" smtClean="0"/>
              <a:t>може</a:t>
            </a:r>
            <a:r>
              <a:rPr lang="en-US" sz="2800" dirty="0" smtClean="0"/>
              <a:t> </a:t>
            </a:r>
            <a:r>
              <a:rPr lang="en-US" sz="2800" dirty="0" err="1" smtClean="0"/>
              <a:t>бути</a:t>
            </a:r>
            <a:r>
              <a:rPr lang="en-US" sz="2800" dirty="0" smtClean="0"/>
              <a:t> </a:t>
            </a:r>
            <a:r>
              <a:rPr lang="en-US" sz="2800" dirty="0" err="1" smtClean="0"/>
              <a:t>переглянуто</a:t>
            </a:r>
            <a:r>
              <a:rPr lang="en-US" sz="2800" dirty="0" smtClean="0"/>
              <a:t> </a:t>
            </a:r>
            <a:r>
              <a:rPr lang="en-US" sz="2800" dirty="0" err="1" smtClean="0"/>
              <a:t>Верховним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судом</a:t>
            </a:r>
            <a:r>
              <a:rPr lang="mr-IN" sz="2800" dirty="0" smtClean="0"/>
              <a:t>…</a:t>
            </a:r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Значення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практики</a:t>
            </a:r>
            <a:r>
              <a:rPr lang="en-US" dirty="0" smtClean="0">
                <a:solidFill>
                  <a:srgbClr val="FF0000"/>
                </a:solidFill>
              </a:rPr>
              <a:t> ЄСПЛ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16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6761"/>
            <a:ext cx="8712968" cy="819951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Значення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практики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ЄСПЛ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для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юридичної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практики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Україні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76064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Необхідно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враховувати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/>
              <a:t>тлумачення</a:t>
            </a:r>
            <a:r>
              <a:rPr lang="en-US" dirty="0" smtClean="0"/>
              <a:t> </a:t>
            </a:r>
            <a:r>
              <a:rPr lang="en-US" dirty="0" err="1" smtClean="0"/>
              <a:t>правових</a:t>
            </a:r>
            <a:r>
              <a:rPr lang="en-US" dirty="0" smtClean="0"/>
              <a:t> </a:t>
            </a:r>
            <a:r>
              <a:rPr lang="en-US" dirty="0" err="1" smtClean="0"/>
              <a:t>принципів</a:t>
            </a:r>
            <a:r>
              <a:rPr lang="en-US" dirty="0" smtClean="0"/>
              <a:t> </a:t>
            </a:r>
            <a:r>
              <a:rPr lang="en-US" dirty="0" err="1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процесі</a:t>
            </a:r>
            <a:r>
              <a:rPr lang="en-US" dirty="0" smtClean="0"/>
              <a:t> </a:t>
            </a:r>
            <a:r>
              <a:rPr lang="en-US" dirty="0" err="1" smtClean="0"/>
              <a:t>діяльності</a:t>
            </a:r>
            <a:r>
              <a:rPr lang="en-US" dirty="0" smtClean="0"/>
              <a:t> </a:t>
            </a:r>
            <a:r>
              <a:rPr lang="en-US" dirty="0" err="1" smtClean="0"/>
              <a:t>держави</a:t>
            </a:r>
            <a:r>
              <a:rPr lang="en-US" dirty="0" smtClean="0"/>
              <a:t> (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діяльності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законодавчої</a:t>
            </a:r>
            <a:r>
              <a:rPr lang="en-US" dirty="0" smtClean="0"/>
              <a:t>, </a:t>
            </a:r>
            <a:r>
              <a:rPr lang="en-US" dirty="0" err="1" smtClean="0"/>
              <a:t>виконавчої</a:t>
            </a:r>
            <a:r>
              <a:rPr lang="en-US" dirty="0" smtClean="0"/>
              <a:t> (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осн</a:t>
            </a:r>
            <a:r>
              <a:rPr lang="en-US" dirty="0" smtClean="0"/>
              <a:t>. </a:t>
            </a:r>
            <a:r>
              <a:rPr lang="en-US" dirty="0" err="1" smtClean="0"/>
              <a:t>правоохоронні</a:t>
            </a:r>
            <a:r>
              <a:rPr lang="en-US" dirty="0" smtClean="0"/>
              <a:t> </a:t>
            </a:r>
            <a:r>
              <a:rPr lang="en-US" dirty="0" err="1" smtClean="0"/>
              <a:t>органи</a:t>
            </a:r>
            <a:r>
              <a:rPr lang="en-US" dirty="0" smtClean="0"/>
              <a:t>)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судової</a:t>
            </a:r>
            <a:r>
              <a:rPr lang="en-US" dirty="0" smtClean="0"/>
              <a:t> </a:t>
            </a:r>
            <a:r>
              <a:rPr lang="en-US" dirty="0" err="1" smtClean="0"/>
              <a:t>влади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Можливо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обгрунтовувати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звернення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до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суду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позовні</a:t>
            </a:r>
            <a:r>
              <a:rPr lang="en-US" dirty="0" smtClean="0"/>
              <a:t> </a:t>
            </a:r>
            <a:r>
              <a:rPr lang="en-US" dirty="0" err="1" smtClean="0"/>
              <a:t>заяви</a:t>
            </a:r>
            <a:r>
              <a:rPr lang="en-US" dirty="0" smtClean="0"/>
              <a:t>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скарги</a:t>
            </a:r>
            <a:r>
              <a:rPr lang="en-US" dirty="0" smtClean="0"/>
              <a:t>) </a:t>
            </a:r>
            <a:r>
              <a:rPr lang="en-US" dirty="0" err="1" smtClean="0"/>
              <a:t>через</a:t>
            </a:r>
            <a:r>
              <a:rPr lang="en-US" dirty="0" smtClean="0"/>
              <a:t> </a:t>
            </a:r>
            <a:r>
              <a:rPr lang="en-US" dirty="0" err="1" smtClean="0"/>
              <a:t>тлумачення</a:t>
            </a:r>
            <a:r>
              <a:rPr lang="en-US" dirty="0" smtClean="0"/>
              <a:t> </a:t>
            </a:r>
            <a:r>
              <a:rPr lang="en-US" dirty="0" err="1" smtClean="0"/>
              <a:t>правових</a:t>
            </a:r>
            <a:r>
              <a:rPr lang="en-US" dirty="0" smtClean="0"/>
              <a:t> </a:t>
            </a:r>
            <a:r>
              <a:rPr lang="en-US" dirty="0" err="1" smtClean="0"/>
              <a:t>принципів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практиці</a:t>
            </a:r>
            <a:r>
              <a:rPr lang="en-US" dirty="0" smtClean="0"/>
              <a:t> ЄСПЛ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Суди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всіх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інстанцій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часто</a:t>
            </a:r>
            <a:r>
              <a:rPr lang="en-US" dirty="0" smtClean="0"/>
              <a:t> </a:t>
            </a:r>
            <a:r>
              <a:rPr lang="en-US" dirty="0" err="1" smtClean="0"/>
              <a:t>обгрунтовують</a:t>
            </a:r>
            <a:r>
              <a:rPr lang="en-US" dirty="0" smtClean="0"/>
              <a:t> </a:t>
            </a:r>
            <a:r>
              <a:rPr lang="en-US" dirty="0" err="1" smtClean="0"/>
              <a:t>свої</a:t>
            </a:r>
            <a:r>
              <a:rPr lang="en-US" dirty="0" smtClean="0"/>
              <a:t> </a:t>
            </a:r>
            <a:r>
              <a:rPr lang="en-US" dirty="0" err="1" smtClean="0"/>
              <a:t>рішення</a:t>
            </a:r>
            <a:r>
              <a:rPr lang="en-US" dirty="0" smtClean="0"/>
              <a:t> </a:t>
            </a:r>
            <a:r>
              <a:rPr lang="en-US" dirty="0" err="1" smtClean="0"/>
              <a:t>посиланням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практику</a:t>
            </a:r>
            <a:r>
              <a:rPr lang="en-US" dirty="0" smtClean="0"/>
              <a:t> ЄСПЛ</a:t>
            </a:r>
          </a:p>
          <a:p>
            <a:r>
              <a:rPr lang="en-US" dirty="0" err="1" smtClean="0"/>
              <a:t>Верховний</a:t>
            </a:r>
            <a:r>
              <a:rPr lang="en-US" dirty="0" smtClean="0"/>
              <a:t> </a:t>
            </a:r>
            <a:r>
              <a:rPr lang="en-US" dirty="0" err="1" smtClean="0"/>
              <a:t>Суд</a:t>
            </a:r>
            <a:r>
              <a:rPr lang="en-US" dirty="0" smtClean="0"/>
              <a:t> </a:t>
            </a:r>
            <a:r>
              <a:rPr lang="en-US" dirty="0" err="1" smtClean="0"/>
              <a:t>поступово</a:t>
            </a:r>
            <a:r>
              <a:rPr lang="en-US" dirty="0" smtClean="0"/>
              <a:t> </a:t>
            </a:r>
            <a:r>
              <a:rPr lang="en-US" dirty="0" err="1" smtClean="0"/>
              <a:t>переходить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побудови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своїх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рішень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структурою</a:t>
            </a:r>
            <a:r>
              <a:rPr lang="en-US" dirty="0" smtClean="0"/>
              <a:t> </a:t>
            </a:r>
            <a:r>
              <a:rPr lang="en-US" dirty="0" err="1" smtClean="0"/>
              <a:t>побудови</a:t>
            </a:r>
            <a:r>
              <a:rPr lang="en-US" dirty="0" smtClean="0"/>
              <a:t> </a:t>
            </a:r>
            <a:r>
              <a:rPr lang="en-US" dirty="0" err="1" smtClean="0"/>
              <a:t>рішення</a:t>
            </a:r>
            <a:r>
              <a:rPr lang="en-US" dirty="0" smtClean="0"/>
              <a:t> ЄСПЛ (</a:t>
            </a:r>
            <a:r>
              <a:rPr lang="en-US" dirty="0" err="1" smtClean="0">
                <a:solidFill>
                  <a:srgbClr val="FF0000"/>
                </a:solidFill>
              </a:rPr>
              <a:t>в</a:t>
            </a:r>
            <a:r>
              <a:rPr lang="en-US" dirty="0" smtClean="0">
                <a:solidFill>
                  <a:srgbClr val="FF0000"/>
                </a:solidFill>
              </a:rPr>
              <a:t> ЄСПЛ </a:t>
            </a:r>
            <a:r>
              <a:rPr lang="mr-IN" dirty="0" smtClean="0">
                <a:solidFill>
                  <a:srgbClr val="FF0000"/>
                </a:solidFill>
              </a:rPr>
              <a:t>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рішення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з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розділами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та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пунктами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Посилання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практику</a:t>
            </a:r>
            <a:r>
              <a:rPr lang="en-US" dirty="0" smtClean="0"/>
              <a:t> ЄСПЛ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це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посилання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на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конкретне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рішення</a:t>
            </a:r>
            <a:r>
              <a:rPr lang="en-US" dirty="0" smtClean="0">
                <a:solidFill>
                  <a:srgbClr val="00B050"/>
                </a:solidFill>
              </a:rPr>
              <a:t> ЄСПЛ, </a:t>
            </a:r>
            <a:r>
              <a:rPr lang="en-US" dirty="0" err="1" smtClean="0">
                <a:solidFill>
                  <a:srgbClr val="00B050"/>
                </a:solidFill>
              </a:rPr>
              <a:t>і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його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конкр.пункт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93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Статистика</a:t>
            </a:r>
            <a:r>
              <a:rPr lang="en-US" sz="2800" dirty="0" smtClean="0"/>
              <a:t> </a:t>
            </a:r>
            <a:r>
              <a:rPr lang="en-US" sz="2800" dirty="0" err="1" smtClean="0"/>
              <a:t>справ</a:t>
            </a:r>
            <a:r>
              <a:rPr lang="en-US" sz="2800" dirty="0" smtClean="0"/>
              <a:t> ЄСПЛ	 </a:t>
            </a:r>
            <a:br>
              <a:rPr lang="en-US" sz="2800" dirty="0" smtClean="0"/>
            </a:b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період</a:t>
            </a:r>
            <a:r>
              <a:rPr lang="en-US" sz="2800" dirty="0" smtClean="0"/>
              <a:t> 1959-2018 </a:t>
            </a:r>
            <a:r>
              <a:rPr lang="en-US" sz="2800" dirty="0" err="1" smtClean="0"/>
              <a:t>рр</a:t>
            </a:r>
            <a:r>
              <a:rPr lang="en-US" sz="2800" dirty="0" smtClean="0"/>
              <a:t>. (60 </a:t>
            </a:r>
            <a:r>
              <a:rPr lang="en-US" sz="2800" dirty="0" err="1" smtClean="0"/>
              <a:t>років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674674"/>
              </p:ext>
            </p:extLst>
          </p:nvPr>
        </p:nvGraphicFramePr>
        <p:xfrm>
          <a:off x="107504" y="1052734"/>
          <a:ext cx="8928992" cy="5810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5455"/>
                <a:gridCol w="1185770"/>
                <a:gridCol w="1052430"/>
                <a:gridCol w="1126244"/>
                <a:gridCol w="969093"/>
              </a:tblGrid>
              <a:tr h="1152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 err="1" smtClean="0">
                          <a:effectLst/>
                        </a:rPr>
                        <a:t>Загальна</a:t>
                      </a:r>
                      <a:r>
                        <a:rPr lang="en-US" sz="2500" dirty="0" smtClean="0">
                          <a:effectLst/>
                        </a:rPr>
                        <a:t> </a:t>
                      </a:r>
                      <a:r>
                        <a:rPr lang="en-US" sz="2500" dirty="0" err="1" smtClean="0">
                          <a:effectLst/>
                        </a:rPr>
                        <a:t>кількість</a:t>
                      </a:r>
                      <a:r>
                        <a:rPr lang="en-US" sz="2500" dirty="0" smtClean="0">
                          <a:effectLst/>
                        </a:rPr>
                        <a:t> </a:t>
                      </a:r>
                      <a:r>
                        <a:rPr lang="en-US" sz="2500" dirty="0" err="1" smtClean="0">
                          <a:effectLst/>
                        </a:rPr>
                        <a:t>рішень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500" dirty="0">
                          <a:effectLst/>
                        </a:rPr>
                        <a:t>В т.ч. у справах </a:t>
                      </a:r>
                      <a:r>
                        <a:rPr lang="ru-RU" sz="2500" dirty="0" err="1">
                          <a:effectLst/>
                        </a:rPr>
                        <a:t>проти</a:t>
                      </a:r>
                      <a:r>
                        <a:rPr lang="ru-RU" sz="2500" dirty="0">
                          <a:effectLst/>
                        </a:rPr>
                        <a:t> </a:t>
                      </a:r>
                      <a:r>
                        <a:rPr lang="ru-RU" sz="2500" dirty="0" err="1">
                          <a:effectLst/>
                        </a:rPr>
                        <a:t>України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3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 err="1" smtClean="0">
                          <a:effectLst/>
                        </a:rPr>
                        <a:t>Розглянутих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21651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100%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1304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FF0000"/>
                          </a:solidFill>
                          <a:effectLst/>
                        </a:rPr>
                        <a:t>6%</a:t>
                      </a:r>
                      <a:endParaRPr lang="en-US" sz="2500" dirty="0"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926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500" dirty="0">
                          <a:effectLst/>
                        </a:rPr>
                        <a:t>З них </a:t>
                      </a:r>
                      <a:r>
                        <a:rPr lang="ru-RU" sz="2500" dirty="0" err="1">
                          <a:effectLst/>
                        </a:rPr>
                        <a:t>Знайдено</a:t>
                      </a:r>
                      <a:r>
                        <a:rPr lang="ru-RU" sz="2500" dirty="0">
                          <a:effectLst/>
                        </a:rPr>
                        <a:t> </a:t>
                      </a:r>
                      <a:r>
                        <a:rPr lang="ru-RU" sz="2500" dirty="0" err="1">
                          <a:effectLst/>
                        </a:rPr>
                        <a:t>порушення</a:t>
                      </a:r>
                      <a:r>
                        <a:rPr lang="ru-RU" sz="2500" dirty="0">
                          <a:effectLst/>
                        </a:rPr>
                        <a:t> </a:t>
                      </a:r>
                      <a:r>
                        <a:rPr lang="ru-RU" sz="2500" dirty="0" err="1">
                          <a:effectLst/>
                        </a:rPr>
                        <a:t>Конвенції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18187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84%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1274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98%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809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 err="1">
                          <a:effectLst/>
                        </a:rPr>
                        <a:t>Не</a:t>
                      </a:r>
                      <a:r>
                        <a:rPr lang="en-US" sz="2500" dirty="0">
                          <a:effectLst/>
                        </a:rPr>
                        <a:t> </a:t>
                      </a:r>
                      <a:r>
                        <a:rPr lang="en-US" sz="2500" dirty="0" err="1">
                          <a:effectLst/>
                        </a:rPr>
                        <a:t>знайдено</a:t>
                      </a:r>
                      <a:r>
                        <a:rPr lang="en-US" sz="2500" dirty="0">
                          <a:effectLst/>
                        </a:rPr>
                        <a:t> </a:t>
                      </a:r>
                      <a:r>
                        <a:rPr lang="en-US" sz="2500" dirty="0" err="1">
                          <a:effectLst/>
                        </a:rPr>
                        <a:t>порушень</a:t>
                      </a:r>
                      <a:r>
                        <a:rPr lang="en-US" sz="2500" dirty="0">
                          <a:effectLst/>
                        </a:rPr>
                        <a:t> </a:t>
                      </a:r>
                      <a:r>
                        <a:rPr lang="en-US" sz="2500" dirty="0" err="1">
                          <a:effectLst/>
                        </a:rPr>
                        <a:t>Конвенції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1730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8%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19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1%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6077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500" dirty="0" err="1" smtClean="0">
                          <a:effectLst/>
                        </a:rPr>
                        <a:t>Знайдені</a:t>
                      </a:r>
                      <a:r>
                        <a:rPr lang="en-US" sz="2500" dirty="0" smtClean="0">
                          <a:effectLst/>
                        </a:rPr>
                        <a:t> </a:t>
                      </a:r>
                      <a:r>
                        <a:rPr lang="en-US" sz="2500" dirty="0" err="1">
                          <a:effectLst/>
                        </a:rPr>
                        <a:t>порушення</a:t>
                      </a:r>
                      <a:r>
                        <a:rPr lang="en-US" sz="2500" dirty="0">
                          <a:effectLst/>
                        </a:rPr>
                        <a:t>: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 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63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 err="1">
                          <a:effectLst/>
                        </a:rPr>
                        <a:t>Тривалість</a:t>
                      </a:r>
                      <a:r>
                        <a:rPr lang="en-US" sz="2500" dirty="0">
                          <a:effectLst/>
                        </a:rPr>
                        <a:t> </a:t>
                      </a:r>
                      <a:r>
                        <a:rPr lang="en-US" sz="2500" dirty="0" err="1">
                          <a:effectLst/>
                        </a:rPr>
                        <a:t>проваджень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5778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32%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394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B050"/>
                          </a:solidFill>
                          <a:effectLst/>
                        </a:rPr>
                        <a:t>31%</a:t>
                      </a:r>
                      <a:endParaRPr lang="en-US" sz="2500" dirty="0">
                        <a:solidFill>
                          <a:srgbClr val="00B05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63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 err="1" smtClean="0">
                          <a:effectLst/>
                        </a:rPr>
                        <a:t>Права</a:t>
                      </a:r>
                      <a:r>
                        <a:rPr lang="en-US" sz="2500" dirty="0" smtClean="0">
                          <a:effectLst/>
                        </a:rPr>
                        <a:t> </a:t>
                      </a:r>
                      <a:r>
                        <a:rPr lang="en-US" sz="2500" dirty="0" err="1">
                          <a:effectLst/>
                        </a:rPr>
                        <a:t>на</a:t>
                      </a:r>
                      <a:r>
                        <a:rPr lang="en-US" sz="2500" dirty="0">
                          <a:effectLst/>
                        </a:rPr>
                        <a:t> </a:t>
                      </a:r>
                      <a:r>
                        <a:rPr lang="en-US" sz="2500" dirty="0" err="1">
                          <a:effectLst/>
                        </a:rPr>
                        <a:t>справедливий</a:t>
                      </a:r>
                      <a:r>
                        <a:rPr lang="en-US" sz="2500" dirty="0">
                          <a:effectLst/>
                        </a:rPr>
                        <a:t> </a:t>
                      </a:r>
                      <a:r>
                        <a:rPr lang="en-US" sz="2500" dirty="0" err="1">
                          <a:effectLst/>
                        </a:rPr>
                        <a:t>суд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4902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27%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550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B050"/>
                          </a:solidFill>
                          <a:effectLst/>
                        </a:rPr>
                        <a:t>43%</a:t>
                      </a:r>
                      <a:endParaRPr lang="en-US" sz="2500" dirty="0">
                        <a:solidFill>
                          <a:srgbClr val="00B05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63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500" dirty="0">
                          <a:effectLst/>
                        </a:rPr>
                        <a:t>Права на свободу та </a:t>
                      </a:r>
                      <a:r>
                        <a:rPr lang="ru-RU" sz="2500" dirty="0" err="1">
                          <a:effectLst/>
                        </a:rPr>
                        <a:t>безпеку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3778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21%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325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B050"/>
                          </a:solidFill>
                          <a:effectLst/>
                        </a:rPr>
                        <a:t>26%</a:t>
                      </a:r>
                      <a:endParaRPr lang="en-US" sz="2500" dirty="0">
                        <a:solidFill>
                          <a:srgbClr val="00B05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63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 err="1">
                          <a:effectLst/>
                        </a:rPr>
                        <a:t>Захист</a:t>
                      </a:r>
                      <a:r>
                        <a:rPr lang="en-US" sz="2500" dirty="0">
                          <a:effectLst/>
                        </a:rPr>
                        <a:t> </a:t>
                      </a:r>
                      <a:r>
                        <a:rPr lang="en-US" sz="2500" dirty="0" err="1">
                          <a:effectLst/>
                        </a:rPr>
                        <a:t>власності</a:t>
                      </a:r>
                      <a:endParaRPr lang="en-US" sz="2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3339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18%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348</a:t>
                      </a:r>
                      <a:endParaRPr lang="en-US" sz="2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B050"/>
                          </a:solidFill>
                          <a:effectLst/>
                        </a:rPr>
                        <a:t>27%</a:t>
                      </a:r>
                      <a:endParaRPr lang="en-US" sz="2500" dirty="0">
                        <a:solidFill>
                          <a:srgbClr val="00B05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40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Кількість</a:t>
            </a:r>
            <a:r>
              <a:rPr lang="en-US" dirty="0" smtClean="0"/>
              <a:t> </a:t>
            </a:r>
            <a:r>
              <a:rPr lang="en-US" dirty="0" err="1" smtClean="0"/>
              <a:t>заяв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ЄСПЛ </a:t>
            </a:r>
            <a:r>
              <a:rPr lang="en-US" dirty="0" err="1" smtClean="0"/>
              <a:t>проти</a:t>
            </a:r>
            <a:r>
              <a:rPr lang="en-US" dirty="0" smtClean="0"/>
              <a:t> </a:t>
            </a:r>
            <a:r>
              <a:rPr lang="en-US" dirty="0" err="1" smtClean="0"/>
              <a:t>України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2016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18150 (1 </a:t>
            </a:r>
            <a:r>
              <a:rPr lang="en-US" dirty="0" err="1" smtClean="0"/>
              <a:t>місце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2015 </a:t>
            </a:r>
            <a:r>
              <a:rPr lang="mr-IN" dirty="0" smtClean="0"/>
              <a:t>–</a:t>
            </a:r>
            <a:r>
              <a:rPr lang="en-US" dirty="0" smtClean="0"/>
              <a:t> 13850 </a:t>
            </a:r>
            <a:r>
              <a:rPr lang="en-US" dirty="0"/>
              <a:t>(1 </a:t>
            </a:r>
            <a:r>
              <a:rPr lang="en-US" dirty="0" err="1"/>
              <a:t>місце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2014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13650 </a:t>
            </a:r>
            <a:r>
              <a:rPr lang="en-US" dirty="0"/>
              <a:t>(1 </a:t>
            </a:r>
            <a:r>
              <a:rPr lang="en-US" dirty="0" err="1"/>
              <a:t>місце</a:t>
            </a:r>
            <a:r>
              <a:rPr lang="en-US" dirty="0"/>
              <a:t>)</a:t>
            </a:r>
          </a:p>
          <a:p>
            <a:r>
              <a:rPr lang="en-US" dirty="0" smtClean="0"/>
              <a:t>2013 </a:t>
            </a:r>
            <a:r>
              <a:rPr lang="mr-IN" dirty="0" smtClean="0"/>
              <a:t>–</a:t>
            </a:r>
            <a:r>
              <a:rPr lang="en-US" dirty="0" smtClean="0"/>
              <a:t> 13300 (2 </a:t>
            </a:r>
            <a:r>
              <a:rPr lang="en-US" dirty="0" err="1" smtClean="0"/>
              <a:t>місце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>
            <a:normAutofit/>
          </a:bodyPr>
          <a:lstStyle/>
          <a:p>
            <a:r>
              <a:rPr lang="ru-RU" sz="3000" dirty="0" err="1" smtClean="0">
                <a:solidFill>
                  <a:srgbClr val="00B0F0"/>
                </a:solidFill>
              </a:rPr>
              <a:t>Загальні</a:t>
            </a:r>
            <a:r>
              <a:rPr lang="ru-RU" sz="3000" dirty="0" smtClean="0">
                <a:solidFill>
                  <a:srgbClr val="00B0F0"/>
                </a:solidFill>
              </a:rPr>
              <a:t> </a:t>
            </a:r>
            <a:r>
              <a:rPr lang="ru-RU" sz="3000" dirty="0" err="1" smtClean="0">
                <a:solidFill>
                  <a:srgbClr val="00B0F0"/>
                </a:solidFill>
              </a:rPr>
              <a:t>особливості</a:t>
            </a:r>
            <a:r>
              <a:rPr lang="ru-RU" sz="3000" dirty="0" smtClean="0">
                <a:solidFill>
                  <a:srgbClr val="00B0F0"/>
                </a:solidFill>
              </a:rPr>
              <a:t> практики ЄСПЛ</a:t>
            </a:r>
            <a:endParaRPr lang="en-US" sz="3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036496" cy="6048672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Загальні</a:t>
            </a: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правові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принципи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наведені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Конвенції</a:t>
            </a:r>
            <a:r>
              <a:rPr lang="ru-RU" sz="2800" dirty="0" smtClean="0"/>
              <a:t> (</a:t>
            </a:r>
            <a:r>
              <a:rPr lang="ru-RU" sz="2800" dirty="0"/>
              <a:t>права </a:t>
            </a:r>
            <a:r>
              <a:rPr lang="ru-RU" sz="2800" dirty="0" err="1"/>
              <a:t>людини</a:t>
            </a:r>
            <a:r>
              <a:rPr lang="ru-RU" sz="2800" dirty="0"/>
              <a:t> та </a:t>
            </a:r>
            <a:r>
              <a:rPr lang="ru-RU" sz="2800" dirty="0" err="1"/>
              <a:t>ін</a:t>
            </a:r>
            <a:r>
              <a:rPr lang="ru-RU" sz="2800" dirty="0"/>
              <a:t>.)</a:t>
            </a:r>
            <a:r>
              <a:rPr lang="ru-RU" sz="2800" dirty="0" smtClean="0"/>
              <a:t>, </a:t>
            </a:r>
            <a:r>
              <a:rPr lang="en-US" sz="2800" dirty="0" err="1" smtClean="0"/>
              <a:t>а</a:t>
            </a:r>
            <a:r>
              <a:rPr lang="en-US" sz="2800" dirty="0" smtClean="0"/>
              <a:t> </a:t>
            </a:r>
            <a:r>
              <a:rPr lang="en-US" sz="2800" dirty="0" err="1" smtClean="0"/>
              <a:t>іноді</a:t>
            </a:r>
            <a:r>
              <a:rPr lang="en-US" sz="2800" dirty="0" smtClean="0"/>
              <a:t> </a:t>
            </a:r>
            <a:r>
              <a:rPr lang="en-US" sz="2800" dirty="0" err="1" smtClean="0"/>
              <a:t>і</a:t>
            </a:r>
            <a:r>
              <a:rPr lang="en-US" sz="2800" dirty="0" smtClean="0"/>
              <a:t> </a:t>
            </a:r>
            <a:r>
              <a:rPr lang="en-US" sz="2800" dirty="0" err="1" smtClean="0"/>
              <a:t>окремі</a:t>
            </a:r>
            <a:r>
              <a:rPr lang="en-US" sz="2800" dirty="0" smtClean="0"/>
              <a:t> </a:t>
            </a:r>
            <a:r>
              <a:rPr lang="en-US" sz="2800" dirty="0" err="1" smtClean="0"/>
              <a:t>правові</a:t>
            </a:r>
            <a:r>
              <a:rPr lang="en-US" sz="2800" dirty="0" smtClean="0"/>
              <a:t> </a:t>
            </a:r>
            <a:r>
              <a:rPr lang="en-US" sz="2800" dirty="0" err="1" smtClean="0"/>
              <a:t>поняття</a:t>
            </a:r>
            <a:r>
              <a:rPr lang="en-US" sz="2800" dirty="0" smtClean="0"/>
              <a:t>, </a:t>
            </a:r>
            <a:r>
              <a:rPr lang="en-US" sz="2800" dirty="0" err="1" smtClean="0"/>
              <a:t>що</a:t>
            </a:r>
            <a:r>
              <a:rPr lang="en-US" sz="2800" dirty="0" smtClean="0"/>
              <a:t> </a:t>
            </a:r>
            <a:r>
              <a:rPr lang="en-US" sz="2800" dirty="0" err="1" smtClean="0"/>
              <a:t>вживаються</a:t>
            </a:r>
            <a:r>
              <a:rPr lang="en-US" sz="2800" dirty="0" smtClean="0"/>
              <a:t> </a:t>
            </a:r>
            <a:r>
              <a:rPr lang="en-US" sz="2800" dirty="0" err="1" smtClean="0"/>
              <a:t>в</a:t>
            </a:r>
            <a:r>
              <a:rPr lang="en-US" sz="2800" dirty="0" smtClean="0"/>
              <a:t> </a:t>
            </a:r>
            <a:r>
              <a:rPr lang="en-US" sz="2800" dirty="0" err="1" smtClean="0"/>
              <a:t>Конвенції</a:t>
            </a:r>
            <a:r>
              <a:rPr lang="en-US" sz="2800" dirty="0" smtClean="0"/>
              <a:t>,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детально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розтлумачені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рішеннях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ЄСПЛ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прецедентами</a:t>
            </a:r>
            <a:endParaRPr lang="en-US" sz="2800" dirty="0" smtClean="0"/>
          </a:p>
          <a:p>
            <a:r>
              <a:rPr lang="ru-RU" sz="2800" dirty="0" err="1" smtClean="0"/>
              <a:t>Існують</a:t>
            </a: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автономні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поняття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визначаються</a:t>
            </a:r>
            <a:r>
              <a:rPr lang="ru-RU" sz="2800" dirty="0" smtClean="0"/>
              <a:t> практикою ЄСПЛ, і не </a:t>
            </a:r>
            <a:r>
              <a:rPr lang="ru-RU" sz="2800" dirty="0" err="1" smtClean="0"/>
              <a:t>залежать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нац</a:t>
            </a:r>
            <a:r>
              <a:rPr lang="en-US" sz="2800" dirty="0" smtClean="0"/>
              <a:t>.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законодавства</a:t>
            </a:r>
            <a:endParaRPr lang="ru-RU" sz="2800" dirty="0" smtClean="0"/>
          </a:p>
          <a:p>
            <a:r>
              <a:rPr lang="ru-RU" sz="2800" dirty="0" err="1" smtClean="0"/>
              <a:t>Поряд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цим</a:t>
            </a:r>
            <a:r>
              <a:rPr lang="ru-RU" sz="2800" dirty="0" smtClean="0"/>
              <a:t>, </a:t>
            </a:r>
            <a:r>
              <a:rPr lang="ru-RU" sz="2800" dirty="0" err="1" smtClean="0">
                <a:solidFill>
                  <a:schemeClr val="accent2"/>
                </a:solidFill>
              </a:rPr>
              <a:t>нац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з</a:t>
            </a:r>
            <a:r>
              <a:rPr lang="ru-RU" sz="2800" dirty="0" err="1" smtClean="0">
                <a:solidFill>
                  <a:schemeClr val="accent2"/>
                </a:solidFill>
              </a:rPr>
              <a:t>ак</a:t>
            </a:r>
            <a:r>
              <a:rPr lang="en-US" sz="2800" dirty="0" smtClean="0">
                <a:solidFill>
                  <a:schemeClr val="accent2"/>
                </a:solidFill>
              </a:rPr>
              <a:t>-</a:t>
            </a:r>
            <a:r>
              <a:rPr lang="ru-RU" sz="2800" dirty="0" smtClean="0">
                <a:solidFill>
                  <a:schemeClr val="accent2"/>
                </a:solidFill>
              </a:rPr>
              <a:t>во </a:t>
            </a:r>
            <a:r>
              <a:rPr lang="ru-RU" sz="2800" dirty="0" err="1" smtClean="0">
                <a:solidFill>
                  <a:schemeClr val="accent2"/>
                </a:solidFill>
              </a:rPr>
              <a:t>має</a:t>
            </a: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r>
              <a:rPr lang="ru-RU" sz="2800" dirty="0" err="1" smtClean="0">
                <a:solidFill>
                  <a:schemeClr val="accent2"/>
                </a:solidFill>
              </a:rPr>
              <a:t>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прав і </a:t>
            </a:r>
            <a:r>
              <a:rPr lang="ru-RU" sz="2800" dirty="0" err="1" smtClean="0"/>
              <a:t>обов</a:t>
            </a:r>
            <a:r>
              <a:rPr lang="en-US" sz="2800" dirty="0" smtClean="0"/>
              <a:t>’</a:t>
            </a:r>
            <a:r>
              <a:rPr lang="ru-RU" sz="2800" dirty="0" err="1" smtClean="0"/>
              <a:t>язків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осіб</a:t>
            </a:r>
            <a:r>
              <a:rPr lang="ru-RU" sz="2800" dirty="0" smtClean="0"/>
              <a:t>, але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воно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порушує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Конвенції</a:t>
            </a:r>
            <a:endParaRPr lang="ru-RU" sz="2800" dirty="0" smtClean="0"/>
          </a:p>
          <a:p>
            <a:r>
              <a:rPr lang="ru-RU" sz="2800" dirty="0" err="1" smtClean="0"/>
              <a:t>Судове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процесуальне</a:t>
            </a:r>
            <a:r>
              <a:rPr lang="ru-RU" sz="2800" dirty="0" smtClean="0"/>
              <a:t> право </a:t>
            </a:r>
            <a:r>
              <a:rPr lang="ru-RU" sz="2800" dirty="0" err="1" smtClean="0"/>
              <a:t>розглядається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в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аспектах </a:t>
            </a:r>
            <a:r>
              <a:rPr lang="mr-IN" sz="2800" dirty="0" smtClean="0"/>
              <a:t>–</a:t>
            </a:r>
            <a:r>
              <a:rPr lang="ru-RU" sz="2800" dirty="0" smtClean="0"/>
              <a:t> як </a:t>
            </a:r>
            <a:r>
              <a:rPr lang="ru-RU" sz="2800" dirty="0" err="1" smtClean="0">
                <a:solidFill>
                  <a:srgbClr val="00B050"/>
                </a:solidFill>
              </a:rPr>
              <a:t>цивільне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</a:rPr>
              <a:t>або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</a:rPr>
              <a:t>кримінальне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dirty="0" err="1" smtClean="0"/>
              <a:t>адміністративне</a:t>
            </a:r>
            <a:r>
              <a:rPr lang="ru-RU" sz="2800" dirty="0" smtClean="0"/>
              <a:t>, </a:t>
            </a:r>
            <a:r>
              <a:rPr lang="ru-RU" sz="2800" dirty="0" err="1" smtClean="0"/>
              <a:t>адміністративно-деліктне</a:t>
            </a:r>
            <a:r>
              <a:rPr lang="ru-RU" sz="2800" dirty="0" smtClean="0"/>
              <a:t>, </a:t>
            </a:r>
            <a:r>
              <a:rPr lang="ru-RU" sz="2800" dirty="0" err="1" smtClean="0"/>
              <a:t>господарське</a:t>
            </a:r>
            <a:r>
              <a:rPr lang="ru-RU" sz="2800" dirty="0"/>
              <a:t> </a:t>
            </a:r>
            <a:r>
              <a:rPr lang="ru-RU" sz="2800" dirty="0" err="1" smtClean="0"/>
              <a:t>провадження</a:t>
            </a:r>
            <a:r>
              <a:rPr lang="ru-RU" sz="2800" dirty="0" smtClean="0"/>
              <a:t> і </a:t>
            </a:r>
            <a:r>
              <a:rPr lang="ru-RU" sz="2800" dirty="0" err="1" smtClean="0"/>
              <a:t>рішення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нац.судів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прирівнюються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цив</a:t>
            </a:r>
            <a:r>
              <a:rPr lang="en-US" sz="2800" dirty="0" smtClean="0"/>
              <a:t>.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крим</a:t>
            </a:r>
            <a:r>
              <a:rPr lang="en-US" sz="2800" dirty="0" smtClean="0"/>
              <a:t>.</a:t>
            </a:r>
            <a:r>
              <a:rPr lang="ru-RU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530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1365</Words>
  <Application>Microsoft Office PowerPoint</Application>
  <PresentationFormat>Экран (4:3)</PresentationFormat>
  <Paragraphs>180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Практика Європейського суду з прав людини. Вступна лекція.</vt:lpstr>
      <vt:lpstr>Нормативна основа:</vt:lpstr>
      <vt:lpstr>Вступні питання для роздумів</vt:lpstr>
      <vt:lpstr>Основні ідеї щодо діяльності ЄСПЛ</vt:lpstr>
      <vt:lpstr>Значення практики ЄСПЛ</vt:lpstr>
      <vt:lpstr>Значення практики ЄСПЛ для юридичної практики в Україні</vt:lpstr>
      <vt:lpstr>Статистика справ ЄСПЛ   за період 1959-2018 рр. (60 років)</vt:lpstr>
      <vt:lpstr>Кількість заяв до ЄСПЛ проти України</vt:lpstr>
      <vt:lpstr>Загальні особливості практики ЄСПЛ</vt:lpstr>
      <vt:lpstr>Приклади автономних понять в практиці ЄСПЛ</vt:lpstr>
      <vt:lpstr>Конвенція (ЄКПЛ)</vt:lpstr>
      <vt:lpstr>Тлумачення Конвенції  як живого документа</vt:lpstr>
      <vt:lpstr>Мета Конвенції</vt:lpstr>
      <vt:lpstr>Презентация PowerPoint</vt:lpstr>
      <vt:lpstr>Презентация PowerPoint</vt:lpstr>
      <vt:lpstr>Стаття 8. Право на повагу до приватного і сімейного життя</vt:lpstr>
      <vt:lpstr>Презентация PowerPoint</vt:lpstr>
      <vt:lpstr>Презентация PowerPoint</vt:lpstr>
      <vt:lpstr>Презентация PowerPoint</vt:lpstr>
      <vt:lpstr>Ратифікація Конвенції</vt:lpstr>
      <vt:lpstr>Протоколи до Конвенції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Європейського суду з прав людини. Вступна лекція.</dc:title>
  <dc:creator>АлОК</dc:creator>
  <cp:lastModifiedBy>Пользователь</cp:lastModifiedBy>
  <cp:revision>45</cp:revision>
  <dcterms:created xsi:type="dcterms:W3CDTF">2019-01-24T10:38:10Z</dcterms:created>
  <dcterms:modified xsi:type="dcterms:W3CDTF">2021-01-26T20:02:40Z</dcterms:modified>
</cp:coreProperties>
</file>