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77" r:id="rId4"/>
    <p:sldId id="283" r:id="rId5"/>
    <p:sldId id="28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nabel003@i.u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941168"/>
            <a:ext cx="8204448" cy="1470025"/>
          </a:xfrm>
        </p:spPr>
        <p:txBody>
          <a:bodyPr>
            <a:noAutofit/>
          </a:bodyPr>
          <a:lstStyle/>
          <a:p>
            <a:r>
              <a:rPr lang="en-GB" sz="6600" dirty="0" smtClean="0">
                <a:solidFill>
                  <a:srgbClr val="C00000"/>
                </a:solidFill>
                <a:latin typeface="Bahnschrift SemiBold" pitchFamily="34" charset="0"/>
              </a:rPr>
              <a:t>ACADEMIC WRITING</a:t>
            </a:r>
            <a:endParaRPr lang="en-GB" sz="6600" dirty="0">
              <a:solidFill>
                <a:srgbClr val="C00000"/>
              </a:solidFill>
              <a:latin typeface="Bahnschrift SemiBold" pitchFamily="34" charset="0"/>
            </a:endParaRPr>
          </a:p>
        </p:txBody>
      </p:sp>
      <p:pic>
        <p:nvPicPr>
          <p:cNvPr id="7" name="Рисунок 6" descr="Canva - Books and No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32656"/>
            <a:ext cx="6624227" cy="44161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C00000"/>
                </a:solidFill>
                <a:latin typeface="Bahnschrift SemiBold" pitchFamily="34" charset="0"/>
              </a:rPr>
              <a:t>Course description</a:t>
            </a:r>
            <a:endParaRPr lang="en-GB" dirty="0">
              <a:solidFill>
                <a:srgbClr val="C00000"/>
              </a:solidFill>
              <a:latin typeface="Bahnschrift SemiBol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/>
              <a:t>You’ll learn:</a:t>
            </a:r>
          </a:p>
          <a:p>
            <a:pPr lvl="0"/>
            <a:r>
              <a:rPr lang="en-GB" dirty="0"/>
              <a:t>to understand the basic tenets of academic </a:t>
            </a:r>
            <a:r>
              <a:rPr lang="en-GB" dirty="0" smtClean="0"/>
              <a:t>writing;</a:t>
            </a:r>
            <a:endParaRPr lang="en-GB" dirty="0"/>
          </a:p>
          <a:p>
            <a:pPr lvl="0"/>
            <a:r>
              <a:rPr lang="en-GB" dirty="0"/>
              <a:t>to identify the different genres and </a:t>
            </a:r>
            <a:r>
              <a:rPr lang="en-GB" dirty="0" smtClean="0"/>
              <a:t>the expectations </a:t>
            </a:r>
            <a:r>
              <a:rPr lang="en-GB" dirty="0"/>
              <a:t>of each </a:t>
            </a:r>
            <a:r>
              <a:rPr lang="en-GB" dirty="0" smtClean="0"/>
              <a:t>one;</a:t>
            </a:r>
            <a:endParaRPr lang="en-GB" dirty="0"/>
          </a:p>
          <a:p>
            <a:pPr lvl="0"/>
            <a:r>
              <a:rPr lang="en-GB" dirty="0" smtClean="0"/>
              <a:t>to structure </a:t>
            </a:r>
            <a:r>
              <a:rPr lang="en-GB" dirty="0"/>
              <a:t>your ideas </a:t>
            </a:r>
            <a:r>
              <a:rPr lang="en-GB" dirty="0" smtClean="0"/>
              <a:t>cohesively;</a:t>
            </a:r>
            <a:endParaRPr lang="en-GB" dirty="0"/>
          </a:p>
          <a:p>
            <a:pPr lvl="0"/>
            <a:r>
              <a:rPr lang="en-GB" dirty="0" smtClean="0"/>
              <a:t>to </a:t>
            </a:r>
            <a:r>
              <a:rPr lang="en-GB" dirty="0"/>
              <a:t>avoid </a:t>
            </a:r>
            <a:r>
              <a:rPr lang="en-GB" dirty="0" smtClean="0"/>
              <a:t>plagiarism;</a:t>
            </a:r>
            <a:endParaRPr lang="en-GB" dirty="0"/>
          </a:p>
          <a:p>
            <a:r>
              <a:rPr lang="en-GB" dirty="0" smtClean="0"/>
              <a:t>to write </a:t>
            </a:r>
            <a:r>
              <a:rPr lang="en-GB" dirty="0"/>
              <a:t>references, paraphrase and summarize academic </a:t>
            </a:r>
            <a:r>
              <a:rPr lang="en-GB" dirty="0" smtClean="0"/>
              <a:t>texts; </a:t>
            </a:r>
            <a:endParaRPr lang="en-GB" dirty="0"/>
          </a:p>
          <a:p>
            <a:r>
              <a:rPr lang="en-GB" dirty="0" smtClean="0"/>
              <a:t> to organize </a:t>
            </a:r>
            <a:r>
              <a:rPr lang="en-GB" dirty="0"/>
              <a:t>and write an article abstract. </a:t>
            </a:r>
          </a:p>
          <a:p>
            <a:pPr lvl="0"/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3200" dirty="0" smtClean="0">
                <a:solidFill>
                  <a:srgbClr val="C00000"/>
                </a:solidFill>
                <a:latin typeface="Bahnschrift SemiBold" pitchFamily="34" charset="0"/>
              </a:rPr>
              <a:t>Course syllabus</a:t>
            </a:r>
            <a:endParaRPr lang="en-GB" sz="3200" dirty="0">
              <a:solidFill>
                <a:srgbClr val="C00000"/>
              </a:solidFill>
              <a:latin typeface="Bahnschrift SemiBol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/>
              <a:t> </a:t>
            </a:r>
            <a:r>
              <a:rPr lang="en-GB" b="1" dirty="0"/>
              <a:t>“Academic </a:t>
            </a:r>
            <a:r>
              <a:rPr lang="en-GB" b="1" dirty="0" smtClean="0"/>
              <a:t>Writing”</a:t>
            </a:r>
            <a:r>
              <a:rPr lang="en-GB" dirty="0"/>
              <a:t> covers the following topics </a:t>
            </a:r>
            <a:r>
              <a:rPr lang="en-GB" dirty="0" smtClean="0"/>
              <a:t>:</a:t>
            </a:r>
          </a:p>
          <a:p>
            <a:r>
              <a:rPr lang="en-GB" b="1" dirty="0" smtClean="0"/>
              <a:t>Module 1:  </a:t>
            </a:r>
            <a:r>
              <a:rPr lang="en-GB" dirty="0" smtClean="0"/>
              <a:t>Characteristics of academic writing.</a:t>
            </a:r>
            <a:endParaRPr lang="ru-RU" dirty="0" smtClean="0"/>
          </a:p>
          <a:p>
            <a:r>
              <a:rPr lang="en-GB" b="1" dirty="0" smtClean="0"/>
              <a:t>Module </a:t>
            </a:r>
            <a:r>
              <a:rPr lang="ru-RU" b="1" dirty="0" smtClean="0"/>
              <a:t>2</a:t>
            </a:r>
            <a:r>
              <a:rPr lang="en-GB" b="1" dirty="0" smtClean="0"/>
              <a:t> </a:t>
            </a:r>
            <a:r>
              <a:rPr lang="en-GB" dirty="0" smtClean="0"/>
              <a:t>Academic reading and critical thinking.</a:t>
            </a:r>
          </a:p>
          <a:p>
            <a:r>
              <a:rPr lang="en-GB" b="1" dirty="0" smtClean="0"/>
              <a:t>Module </a:t>
            </a:r>
            <a:r>
              <a:rPr lang="ru-RU" b="1" dirty="0" smtClean="0"/>
              <a:t>3</a:t>
            </a:r>
            <a:r>
              <a:rPr lang="en-GB" b="1" dirty="0" smtClean="0"/>
              <a:t>:  </a:t>
            </a:r>
            <a:r>
              <a:rPr lang="en-GB" dirty="0" smtClean="0"/>
              <a:t>Finding suitable academic sources and paraphrasing. </a:t>
            </a:r>
            <a:r>
              <a:rPr lang="ru-RU" dirty="0" smtClean="0"/>
              <a:t> 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b="1" dirty="0" smtClean="0"/>
              <a:t>Module 4:</a:t>
            </a:r>
            <a:r>
              <a:rPr lang="en-GB" dirty="0" smtClean="0"/>
              <a:t> Academic integrity and avoiding plagiarism.</a:t>
            </a:r>
          </a:p>
          <a:p>
            <a:r>
              <a:rPr lang="en-GB" b="1" dirty="0" smtClean="0"/>
              <a:t>Module 5:</a:t>
            </a:r>
            <a:r>
              <a:rPr lang="en-GB" dirty="0" smtClean="0"/>
              <a:t> Major English academic genres.</a:t>
            </a:r>
            <a:endParaRPr lang="en-GB" dirty="0"/>
          </a:p>
          <a:p>
            <a:r>
              <a:rPr lang="en-GB" b="1" dirty="0" smtClean="0"/>
              <a:t>Module 6:</a:t>
            </a:r>
            <a:r>
              <a:rPr lang="en-GB" dirty="0"/>
              <a:t> </a:t>
            </a:r>
            <a:r>
              <a:rPr lang="en-GB" dirty="0" smtClean="0"/>
              <a:t> English academic style and language: vocabulary.</a:t>
            </a:r>
            <a:endParaRPr lang="en-GB" dirty="0"/>
          </a:p>
          <a:p>
            <a:r>
              <a:rPr lang="en-GB" b="1" dirty="0" smtClean="0"/>
              <a:t>Module 7:</a:t>
            </a:r>
            <a:r>
              <a:rPr lang="en-GB" dirty="0" smtClean="0"/>
              <a:t>  English academic style and language: grammar.</a:t>
            </a:r>
          </a:p>
          <a:p>
            <a:r>
              <a:rPr lang="en-GB" b="1" dirty="0" smtClean="0"/>
              <a:t>Module 8:</a:t>
            </a:r>
            <a:r>
              <a:rPr lang="en-GB" dirty="0"/>
              <a:t> </a:t>
            </a:r>
            <a:r>
              <a:rPr lang="en-GB" dirty="0" smtClean="0"/>
              <a:t> Elements of academic text.</a:t>
            </a:r>
            <a:endParaRPr lang="en-GB" dirty="0"/>
          </a:p>
          <a:p>
            <a:r>
              <a:rPr lang="en-GB" b="1" dirty="0" smtClean="0"/>
              <a:t>Module 9:</a:t>
            </a:r>
            <a:r>
              <a:rPr lang="en-GB" dirty="0"/>
              <a:t> </a:t>
            </a:r>
            <a:r>
              <a:rPr lang="en-GB" dirty="0" smtClean="0"/>
              <a:t> Research papers: key characteristics.</a:t>
            </a:r>
          </a:p>
          <a:p>
            <a:r>
              <a:rPr lang="en-GB" dirty="0"/>
              <a:t> </a:t>
            </a:r>
            <a:r>
              <a:rPr lang="en-GB" b="1" dirty="0" smtClean="0"/>
              <a:t>Module 10:</a:t>
            </a:r>
            <a:r>
              <a:rPr lang="en-GB" dirty="0" smtClean="0"/>
              <a:t>  Writing research papers: structure.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C00000"/>
                </a:solidFill>
                <a:latin typeface="Bahnschrift SemiBold" pitchFamily="34" charset="0"/>
              </a:rPr>
              <a:t>Course information</a:t>
            </a:r>
            <a:endParaRPr lang="en-GB" dirty="0">
              <a:solidFill>
                <a:srgbClr val="C00000"/>
              </a:solidFill>
              <a:latin typeface="Bahnschrift SemiBol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GB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Academic Writing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-12 weeks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Taught by: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Anastasiia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Belyaeva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Assistant Professor</a:t>
            </a:r>
          </a:p>
          <a:p>
            <a:pPr>
              <a:buNone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Анастасія Вікторівна Бєляєва</a:t>
            </a:r>
            <a:endParaRPr lang="en-GB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MOODLE messages </a:t>
            </a:r>
          </a:p>
          <a:p>
            <a:pPr algn="r">
              <a:buNone/>
            </a:pP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or e-mail 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anabel003@i.ua</a:t>
            </a:r>
            <a:endParaRPr lang="en-GB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кафедра іноземних мов професійного спрямування</a:t>
            </a:r>
          </a:p>
          <a:p>
            <a:pPr algn="r">
              <a:buNone/>
            </a:pPr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101 аудиторія 2 корпус </a:t>
            </a:r>
            <a:endParaRPr lang="en-GB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Textbook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підручник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on MOODLE) 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Яхонтова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Т.В.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англомовного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письма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аспірантів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науковців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: ПАІС, 2003. – 218 с.</a:t>
            </a:r>
          </a:p>
          <a:p>
            <a:pPr lvl="0"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+ additional copies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(download from MOODLE)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rgbClr val="C00000"/>
                </a:solidFill>
                <a:latin typeface="Bahnschrift SemiBold" pitchFamily="34" charset="0"/>
              </a:rPr>
              <a:t/>
            </a:r>
            <a:br>
              <a:rPr lang="en-GB" sz="3600" b="1" dirty="0" smtClean="0">
                <a:solidFill>
                  <a:srgbClr val="C00000"/>
                </a:solidFill>
                <a:latin typeface="Bahnschrift SemiBold" pitchFamily="34" charset="0"/>
              </a:rPr>
            </a:br>
            <a:r>
              <a:rPr lang="en-GB" sz="3600" b="1" dirty="0" smtClean="0">
                <a:solidFill>
                  <a:srgbClr val="C00000"/>
                </a:solidFill>
                <a:latin typeface="Bahnschrift SemiBold" pitchFamily="34" charset="0"/>
              </a:rPr>
              <a:t>THE LANGUAGE OF SCIENCE AND ACADEMIA</a:t>
            </a:r>
            <a:br>
              <a:rPr lang="en-GB" sz="3600" b="1" dirty="0" smtClean="0">
                <a:solidFill>
                  <a:srgbClr val="C00000"/>
                </a:solidFill>
                <a:latin typeface="Bahnschrift SemiBold" pitchFamily="34" charset="0"/>
              </a:rPr>
            </a:br>
            <a:endParaRPr lang="en-GB" sz="3600" dirty="0">
              <a:solidFill>
                <a:srgbClr val="C00000"/>
              </a:solidFill>
              <a:latin typeface="Bahnschrift SemiBol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If we examine the text of scientific articles it is clear that there is a generally accepted way of writing them. </a:t>
            </a:r>
          </a:p>
          <a:p>
            <a:pPr>
              <a:buNone/>
            </a:pPr>
            <a:r>
              <a:rPr lang="en-GB" dirty="0" smtClean="0"/>
              <a:t>Scientific text is precise, impersonal and objective. It typically uses the third person, the passive tense, complex terminology, and various footnoting and referencing systems.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319</TotalTime>
  <Words>186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ACADEMIC WRITING</vt:lpstr>
      <vt:lpstr>Course description</vt:lpstr>
      <vt:lpstr>Course syllabus</vt:lpstr>
      <vt:lpstr>Course information</vt:lpstr>
      <vt:lpstr> THE LANGUAGE OF SCIENCE AND ACADEMIA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Anastasiia</dc:creator>
  <cp:lastModifiedBy>Reviewer </cp:lastModifiedBy>
  <cp:revision>39</cp:revision>
  <dcterms:created xsi:type="dcterms:W3CDTF">2020-08-17T08:59:51Z</dcterms:created>
  <dcterms:modified xsi:type="dcterms:W3CDTF">2021-01-30T10:21:20Z</dcterms:modified>
</cp:coreProperties>
</file>