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89" r:id="rId7"/>
    <p:sldId id="330" r:id="rId8"/>
    <p:sldId id="332" r:id="rId9"/>
    <p:sldId id="334" r:id="rId10"/>
    <p:sldId id="333" r:id="rId11"/>
    <p:sldId id="290" r:id="rId12"/>
    <p:sldId id="295" r:id="rId13"/>
    <p:sldId id="297" r:id="rId14"/>
    <p:sldId id="335" r:id="rId15"/>
    <p:sldId id="298" r:id="rId16"/>
    <p:sldId id="299" r:id="rId17"/>
    <p:sldId id="300" r:id="rId18"/>
    <p:sldId id="336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E6A41-1E79-4ACA-995D-F5F0DF03AB08}">
  <a:tblStyle styleId="{D97E6A41-1E79-4ACA-995D-F5F0DF03AB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8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21 w 120000"/>
              <a:gd name="T3" fmla="*/ 0 h 120000"/>
              <a:gd name="T4" fmla="*/ 30967682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1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5362" name="Google Shape;52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06;p3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91138" name="Google Shape;307;p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295;p3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93186" name="Google Shape;296;p3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327;p40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95234" name="Google Shape;328;p4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342;p42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97282" name="Google Shape;343;p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Google Shape;334;p4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99330" name="Google Shape;335;p4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Google Shape;348;p43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01378" name="Google Shape;349;p4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Google Shape;356;p44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03426" name="Google Shape;357;p4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Google Shape;364;p4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05474" name="Google Shape;365;p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Google Shape;380;p4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07522" name="Google Shape;381;p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Google Shape;372;p46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09570" name="Google Shape;373;p4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59;p30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74754" name="Google Shape;26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Google Shape;387;p48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11618" name="Google Shape;388;p4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Google Shape;393;p49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13666" name="Google Shape;394;p4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Google Shape;399;p50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15714" name="Google Shape;400;p5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Google Shape;405;p51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17762" name="Google Shape;406;p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Google Shape;413;p52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19810" name="Google Shape;414;p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Google Shape;419;p53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21858" name="Google Shape;420;p5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Google Shape;426;p54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23906" name="Google Shape;427;p5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Google Shape;437;p55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125954" name="Google Shape;438;p5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65;p31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76802" name="Google Shape;266;p3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272;p32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78850" name="Google Shape;273;p3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279;p33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80898" name="Google Shape;280;p3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287;p34:notes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82946" name="Google Shape;288;p3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300;p36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84994" name="Google Shape;301;p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312;p38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87042" name="Google Shape;313;p3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320;p3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89090" name="Google Shape;321;p3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4959-33BF-45F1-B6C5-68C825909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4684-CDA6-42BA-BC73-7E5C68071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F8FD-DBE2-43E7-972F-BFF9CD025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CC38-611A-454F-B947-6E7E87108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3FAB-10F0-4E9B-BCC6-62A7257B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6A33-A83B-4A38-9A9C-2D7800EB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4D75-CA70-4985-BB63-F41CD7DD8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024B-85C7-4B97-9170-CBF5B684E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DE80-B069-4611-8ADD-9E98CB10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6913-AD23-426F-93F7-D43D3638A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10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2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59CE-7996-44BC-989C-0D75C2CD5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rotWithShape="0">
          <a:gsLst>
            <a:gs pos="0">
              <a:srgbClr val="3177EE"/>
            </a:gs>
            <a:gs pos="100000">
              <a:srgbClr val="113D8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000"/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562B8D1-5468-48B4-A037-B30FE71DD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54;p13"/>
          <p:cNvSpPr txBox="1">
            <a:spLocks noGrp="1"/>
          </p:cNvSpPr>
          <p:nvPr>
            <p:ph type="ctrTitle"/>
          </p:nvPr>
        </p:nvSpPr>
        <p:spPr>
          <a:xfrm>
            <a:off x="142875" y="1276350"/>
            <a:ext cx="8858250" cy="2590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r>
              <a:rPr lang="ru-RU" sz="54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Особливості</a:t>
            </a:r>
            <a:r>
              <a:rPr lang="ru-RU" sz="5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формування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модерної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</a:t>
            </a:r>
            <a:b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 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української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нації</a:t>
            </a: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            </a:t>
            </a:r>
            <a:b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54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(XIX – початок XX ст.)</a:t>
            </a:r>
            <a:endParaRPr lang="ru-RU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309;p49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Класи і соціальні групи, зайняті в сільському господарстві (за винятком поміщиків), були майже повністю представлені українцями.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А торгівля, транспорт, державна служба - були поліетнічними       (українців в них було значно менше, ніж  їх доля в населенні України).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90114" name="Google Shape;310;p49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3942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Google Shape;298;p47"/>
          <p:cNvSpPr txBox="1">
            <a:spLocks noGrp="1"/>
          </p:cNvSpPr>
          <p:nvPr>
            <p:ph type="body" idx="1"/>
          </p:nvPr>
        </p:nvSpPr>
        <p:spPr>
          <a:xfrm>
            <a:off x="165100" y="228600"/>
            <a:ext cx="8520113" cy="341630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3. Українська нація формувалась з верств, характерних як для капіталістичних так і феодальних відносин</a:t>
            </a:r>
            <a:r>
              <a:rPr lang="ru-RU" sz="2000" u="sng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Особливість соціальної структури української нації була в тому, що вона не могла бути “чисто буржуазною”.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До 1917 р. в Україні сформувалися класи та соціальні групи, характерні для суспільства, яке переходило до фази промислового капіталізму (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наймані робітники-пролетарі, буржуазія, інтелігенція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Разом з тим, існували і соціальні спільноти, які перейшли з минулого (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поміщики, селянство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( значною мірою патріархальне, хоча достатньо диференційоване), </a:t>
            </a:r>
            <a:r>
              <a:rPr lang="ru-RU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кустарі і ремісники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).</a:t>
            </a: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Google Shape;330;p5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u="sng">
                <a:solidFill>
                  <a:srgbClr val="FFFFFF"/>
                </a:solidFill>
                <a:latin typeface="Arial" charset="0"/>
                <a:cs typeface="Arial" charset="0"/>
              </a:rPr>
              <a:t>4. Русифікація спотворила соціальну структуру української нації</a:t>
            </a:r>
            <a:endParaRPr lang="ru-RU" sz="2800" b="1" u="sng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4210" name="Google Shape;331;p52"/>
          <p:cNvSpPr txBox="1">
            <a:spLocks noGrp="1"/>
          </p:cNvSpPr>
          <p:nvPr>
            <p:ph type="body" idx="1"/>
          </p:nvPr>
        </p:nvSpPr>
        <p:spPr>
          <a:xfrm>
            <a:off x="311150" y="1017588"/>
            <a:ext cx="8521700" cy="2424112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1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Внаслідок цього тисячі українських інтелігентів перетворилися в байдужих до інтересів українського народу чиновників імперського режиму.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Русифікація ускладнювала формування власної за походженням і світосприйняттям буржуазії, з якою в значній мірі пов’язувалися процеси національного відродження в європейських країнах XlХ ст.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94211" name="Google Shape;332;p52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1656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Google Shape;345;p54"/>
          <p:cNvSpPr txBox="1">
            <a:spLocks noGrp="1"/>
          </p:cNvSpPr>
          <p:nvPr>
            <p:ph type="body" idx="1"/>
          </p:nvPr>
        </p:nvSpPr>
        <p:spPr>
          <a:xfrm>
            <a:off x="311150" y="742950"/>
            <a:ext cx="8521700" cy="22637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Формуючись у повній політичній і економічній залежності від імперії, українська буржуазія швидко втрачала етнічну, національну свідомість, нехтуючи національними інтересами.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У ще більшій мірі процеси денаціоналізації торкнулися української земельної аристократії.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Українців серед великих поміщиків було порівняно мало, до того ж, переважна їх більшість відмовилася від будь-якої опозиції царизму, злилася з російським дворянством, перейшла на службу самодержавству.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96258" name="Google Shape;346;p54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3180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Google Shape;337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276225"/>
            <a:ext cx="32924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Google Shape;338;p53"/>
          <p:cNvSpPr txBox="1">
            <a:spLocks noChangeArrowheads="1"/>
          </p:cNvSpPr>
          <p:nvPr/>
        </p:nvSpPr>
        <p:spPr bwMode="auto">
          <a:xfrm>
            <a:off x="714375" y="4370388"/>
            <a:ext cx="32908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 Б. Ханенко</a:t>
            </a:r>
            <a:endParaRPr lang="ru-RU"/>
          </a:p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 b="1">
              <a:solidFill>
                <a:srgbClr val="FFFF00"/>
              </a:solidFill>
            </a:endParaRPr>
          </a:p>
        </p:txBody>
      </p:sp>
      <p:pic>
        <p:nvPicPr>
          <p:cNvPr id="98307" name="Google Shape;339;p5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276225"/>
            <a:ext cx="4540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Google Shape;340;p53"/>
          <p:cNvSpPr txBox="1">
            <a:spLocks noChangeArrowheads="1"/>
          </p:cNvSpPr>
          <p:nvPr/>
        </p:nvSpPr>
        <p:spPr bwMode="auto">
          <a:xfrm>
            <a:off x="4379913" y="4441825"/>
            <a:ext cx="4540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EEFF41"/>
                </a:solidFill>
              </a:rPr>
              <a:t>          </a:t>
            </a:r>
            <a:r>
              <a:rPr lang="ru-RU" sz="1800" b="1">
                <a:solidFill>
                  <a:srgbClr val="FFFF00"/>
                </a:solidFill>
              </a:rPr>
              <a:t>Київський музей мистецтв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Google Shape;351;p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204788"/>
            <a:ext cx="5238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Google Shape;352;p55"/>
          <p:cNvSpPr txBox="1">
            <a:spLocks noChangeArrowheads="1"/>
          </p:cNvSpPr>
          <p:nvPr/>
        </p:nvSpPr>
        <p:spPr bwMode="auto">
          <a:xfrm>
            <a:off x="3721100" y="3695700"/>
            <a:ext cx="523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00"/>
                </a:solidFill>
              </a:rPr>
              <a:t>Музей Українських старожитностей </a:t>
            </a:r>
          </a:p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00"/>
                </a:solidFill>
              </a:rPr>
              <a:t>(нині Чернігівський державний історичний музей)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00355" name="Google Shape;353;p5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204788"/>
            <a:ext cx="29337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Google Shape;354;p55"/>
          <p:cNvSpPr txBox="1">
            <a:spLocks noChangeArrowheads="1"/>
          </p:cNvSpPr>
          <p:nvPr/>
        </p:nvSpPr>
        <p:spPr bwMode="auto">
          <a:xfrm>
            <a:off x="120650" y="4111625"/>
            <a:ext cx="3600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В.Тарновський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Google Shape;359;p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285750"/>
            <a:ext cx="296703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Google Shape;360;p5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913" y="311150"/>
            <a:ext cx="524192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Google Shape;361;p56"/>
          <p:cNvSpPr txBox="1">
            <a:spLocks noChangeArrowheads="1"/>
          </p:cNvSpPr>
          <p:nvPr/>
        </p:nvSpPr>
        <p:spPr bwMode="auto">
          <a:xfrm>
            <a:off x="354013" y="4346575"/>
            <a:ext cx="31464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К.Скаржинська</a:t>
            </a:r>
            <a:r>
              <a:rPr lang="ru-RU" sz="1800" b="1">
                <a:solidFill>
                  <a:srgbClr val="FFFF00"/>
                </a:solidFill>
              </a:rPr>
              <a:t> </a:t>
            </a:r>
            <a:endParaRPr lang="ru-RU"/>
          </a:p>
        </p:txBody>
      </p:sp>
      <p:sp>
        <p:nvSpPr>
          <p:cNvPr id="102404" name="Google Shape;362;p56"/>
          <p:cNvSpPr txBox="1">
            <a:spLocks noChangeArrowheads="1"/>
          </p:cNvSpPr>
          <p:nvPr/>
        </p:nvSpPr>
        <p:spPr bwMode="auto">
          <a:xfrm>
            <a:off x="3779838" y="4346575"/>
            <a:ext cx="51704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00"/>
                </a:solidFill>
              </a:rPr>
              <a:t>Полтавський історико-етнографічний музей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Google Shape;367;p5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285750"/>
            <a:ext cx="272732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Google Shape;368;p57"/>
          <p:cNvPicPr preferRelativeResize="0">
            <a:picLocks noChangeAspect="1" noChangeArrowheads="1"/>
          </p:cNvPicPr>
          <p:nvPr/>
        </p:nvPicPr>
        <p:blipFill>
          <a:blip r:embed="rId4"/>
          <a:srcRect l="-1460" t="18706" r="1460" b="6012"/>
          <a:stretch>
            <a:fillRect/>
          </a:stretch>
        </p:blipFill>
        <p:spPr bwMode="auto">
          <a:xfrm>
            <a:off x="3500438" y="655638"/>
            <a:ext cx="5503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Google Shape;369;p57"/>
          <p:cNvSpPr txBox="1">
            <a:spLocks noChangeArrowheads="1"/>
          </p:cNvSpPr>
          <p:nvPr/>
        </p:nvSpPr>
        <p:spPr bwMode="auto">
          <a:xfrm>
            <a:off x="608013" y="4135438"/>
            <a:ext cx="27273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EEFF41"/>
                </a:solidFill>
              </a:rPr>
              <a:t>О.Поль</a:t>
            </a:r>
            <a:endParaRPr lang="ru-RU"/>
          </a:p>
        </p:txBody>
      </p:sp>
      <p:sp>
        <p:nvSpPr>
          <p:cNvPr id="104452" name="Google Shape;370;p57"/>
          <p:cNvSpPr txBox="1">
            <a:spLocks noChangeArrowheads="1"/>
          </p:cNvSpPr>
          <p:nvPr/>
        </p:nvSpPr>
        <p:spPr bwMode="auto">
          <a:xfrm>
            <a:off x="3500438" y="3986213"/>
            <a:ext cx="55038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00"/>
                </a:solidFill>
              </a:rPr>
              <a:t>Дніпропетровський археологічно-історичний музей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Google Shape;383;p59"/>
          <p:cNvSpPr txBox="1">
            <a:spLocks noGrp="1"/>
          </p:cNvSpPr>
          <p:nvPr>
            <p:ph type="body" idx="4294967295"/>
          </p:nvPr>
        </p:nvSpPr>
        <p:spPr>
          <a:xfrm>
            <a:off x="3844925" y="163513"/>
            <a:ext cx="5299075" cy="27003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595959"/>
              </a:buClr>
              <a:buSzPts val="1800"/>
            </a:pPr>
            <a:endParaRPr lang="ru-RU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15000"/>
              </a:lnSpc>
              <a:spcBef>
                <a:spcPts val="1600"/>
              </a:spcBef>
              <a:buClr>
                <a:srgbClr val="595959"/>
              </a:buClr>
              <a:buSzPts val="1800"/>
            </a:pPr>
            <a:r>
              <a:rPr lang="ru-RU" sz="1800" b="1" u="sng">
                <a:solidFill>
                  <a:srgbClr val="FFFFFF"/>
                </a:solidFill>
                <a:latin typeface="Arial" charset="0"/>
                <a:cs typeface="Arial" charset="0"/>
              </a:rPr>
              <a:t>Русифікація  спотворила соціальну структуру України, істотно підірвавши у ній ті верстви, що відносяться до національної еліти, або “вищої верстви”.</a:t>
            </a: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Однак цих сил виявилося достатньо, щоб усвідомити власні національні інтереси, а після краху у лютому 1917 р. російського царизму очолити боротьбу за відродження суверенітету України, розбудову її державності.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06498" name="Google Shape;384;p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74675"/>
            <a:ext cx="3540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Google Shape;375;p58"/>
          <p:cNvSpPr txBox="1">
            <a:spLocks noGrp="1"/>
          </p:cNvSpPr>
          <p:nvPr>
            <p:ph type="title"/>
          </p:nvPr>
        </p:nvSpPr>
        <p:spPr>
          <a:xfrm>
            <a:off x="325438" y="4398963"/>
            <a:ext cx="5457825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00"/>
                </a:solidFill>
                <a:latin typeface="Arial" charset="0"/>
                <a:cs typeface="Arial" charset="0"/>
              </a:rPr>
              <a:t>Дніпровський завод, м.Кам’янське, 1908</a:t>
            </a:r>
          </a:p>
        </p:txBody>
      </p:sp>
      <p:pic>
        <p:nvPicPr>
          <p:cNvPr id="108546" name="Google Shape;376;p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6838"/>
            <a:ext cx="545782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Google Shape;377;p58"/>
          <p:cNvSpPr txBox="1">
            <a:spLocks noChangeArrowheads="1"/>
          </p:cNvSpPr>
          <p:nvPr/>
        </p:nvSpPr>
        <p:spPr bwMode="auto">
          <a:xfrm>
            <a:off x="6469063" y="798513"/>
            <a:ext cx="7340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108548" name="Google Shape;378;p58"/>
          <p:cNvSpPr txBox="1">
            <a:spLocks noChangeArrowheads="1"/>
          </p:cNvSpPr>
          <p:nvPr/>
        </p:nvSpPr>
        <p:spPr bwMode="auto">
          <a:xfrm>
            <a:off x="6000750" y="1346200"/>
            <a:ext cx="25447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595959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Зросійщення зазнавали не тільки соціальні верхи, не тільки заможні групи населення, а й промислові робітники.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62;p42"/>
          <p:cNvSpPr txBox="1">
            <a:spLocks noGrp="1"/>
          </p:cNvSpPr>
          <p:nvPr>
            <p:ph type="title"/>
          </p:nvPr>
        </p:nvSpPr>
        <p:spPr>
          <a:xfrm>
            <a:off x="187325" y="0"/>
            <a:ext cx="8645525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FF00"/>
                </a:solidFill>
                <a:latin typeface="Arial" charset="0"/>
                <a:cs typeface="Arial" charset="0"/>
              </a:rPr>
              <a:t>Особливості формування модерної </a:t>
            </a:r>
            <a:br>
              <a:rPr lang="ru-RU" sz="28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800" b="1">
                <a:solidFill>
                  <a:srgbClr val="FFFF00"/>
                </a:solidFill>
                <a:latin typeface="Arial" charset="0"/>
                <a:cs typeface="Arial" charset="0"/>
              </a:rPr>
              <a:t>української нації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3730" name="Google Shape;263;p42"/>
          <p:cNvSpPr txBox="1">
            <a:spLocks noGrp="1"/>
          </p:cNvSpPr>
          <p:nvPr>
            <p:ph type="body" idx="1"/>
          </p:nvPr>
        </p:nvSpPr>
        <p:spPr>
          <a:xfrm>
            <a:off x="311150" y="884238"/>
            <a:ext cx="8521700" cy="3155950"/>
          </a:xfrm>
        </p:spPr>
        <p:txBody>
          <a:bodyPr/>
          <a:lstStyle/>
          <a:p>
            <a:pPr marL="266700" indent="-26670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AutoNum type="arabicPeriod"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Українська нація формувалась в умовах бездержавності, розчленована між двома імперіями: </a:t>
            </a:r>
            <a:endParaRPr lang="ru-RU">
              <a:latin typeface="Arial" charset="0"/>
              <a:cs typeface="Arial" charset="0"/>
            </a:endParaRPr>
          </a:p>
          <a:p>
            <a:pPr marL="266700" indent="-26670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Російською та Австро-Угорською.</a:t>
            </a:r>
            <a:r>
              <a:rPr lang="ru-RU" sz="24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ru-RU">
              <a:latin typeface="Arial" charset="0"/>
              <a:cs typeface="Arial" charset="0"/>
            </a:endParaRPr>
          </a:p>
          <a:p>
            <a:pPr marL="266700" indent="-26670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2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Українські землі об’єднувалися ідеєю соборності, яка була підтримана представниками української інтелігенції як Західної України, так і Наддніпрянщини.</a:t>
            </a:r>
            <a:endParaRPr lang="ru-RU">
              <a:latin typeface="Arial" charset="0"/>
              <a:cs typeface="Arial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Інтелігенція у своїх працях, публіцистичних творах висувала ідею єдності українських земель.</a:t>
            </a: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Google Shape;390;p60"/>
          <p:cNvSpPr txBox="1">
            <a:spLocks noGrp="1"/>
          </p:cNvSpPr>
          <p:nvPr>
            <p:ph type="body" idx="1"/>
          </p:nvPr>
        </p:nvSpPr>
        <p:spPr>
          <a:xfrm>
            <a:off x="98425" y="120650"/>
            <a:ext cx="8947150" cy="669925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>
                <a:solidFill>
                  <a:srgbClr val="FFFF00"/>
                </a:solidFill>
                <a:latin typeface="Arial" charset="0"/>
                <a:cs typeface="Arial" charset="0"/>
              </a:rPr>
              <a:t>Зайнятість головних етнічних груп України у суспільних сферах наприкінці ΧlX ст.</a:t>
            </a:r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391" name="Google Shape;391;p60"/>
          <p:cNvGraphicFramePr>
            <a:graphicFrameLocks noGrp="1"/>
          </p:cNvGraphicFramePr>
          <p:nvPr/>
        </p:nvGraphicFramePr>
        <p:xfrm>
          <a:off x="855663" y="1001713"/>
          <a:ext cx="7239000" cy="3870780"/>
        </p:xfrm>
        <a:graphic>
          <a:graphicData uri="http://schemas.openxmlformats.org/drawingml/2006/table">
            <a:tbl>
              <a:tblPr/>
              <a:tblGrid>
                <a:gridCol w="215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Українці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(в %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Росіяни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(в %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Євреї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1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(в %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Поляки            (в %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Хліборобство і добування сировини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51,0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Обробка продуктів (промисловість)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21,0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32,0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Торгівля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48,0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Військо, суд, поліція, адміністрація, вільні, фах, і т.д.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47,0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29,0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Всього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4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Google Shape;396;p61"/>
          <p:cNvSpPr txBox="1">
            <a:spLocks noGrp="1"/>
          </p:cNvSpPr>
          <p:nvPr>
            <p:ph type="body" idx="1"/>
          </p:nvPr>
        </p:nvSpPr>
        <p:spPr>
          <a:xfrm>
            <a:off x="311150" y="863600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В результаті широкоформатної іноземної колонізації українці зіткнулися на своїй власній території з національними групами, які і меншинами можна було назвати лише формально.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В ключових сферах життя - промисловості, торгівлі, державній службі і інтелектуальній діяльності - саме представники корінної нації в Україні - українці - виявилися на становищі національних меншин.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12642" name="Google Shape;397;p61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1656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Google Shape;402;p62"/>
          <p:cNvSpPr txBox="1">
            <a:spLocks noGrp="1"/>
          </p:cNvSpPr>
          <p:nvPr>
            <p:ph type="body" idx="1"/>
          </p:nvPr>
        </p:nvSpPr>
        <p:spPr>
          <a:xfrm>
            <a:off x="311150" y="401638"/>
            <a:ext cx="8521700" cy="3417887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5. Українська нація формувалась як селянська - селянство виступало насієм національних рис народу.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Єдиним стійким соціальним підґрунтям національного відродження залишилося селянство, яке складало абсолютну більшість населення України.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Процеси денаціоналізації не торкнулися селянства. Село зберегло українську мову, національне народне мистецтво, побут. Ці обставини робили його величезною потенційною силою національно-визвольного руху.</a:t>
            </a:r>
            <a:endParaRPr lang="ru-RU" sz="1800" b="1" u="sng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14690" name="Google Shape;403;p62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3180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Google Shape;408;p6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27000"/>
            <a:ext cx="43354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Google Shape;409;p63"/>
          <p:cNvSpPr txBox="1">
            <a:spLocks noChangeArrowheads="1"/>
          </p:cNvSpPr>
          <p:nvPr/>
        </p:nvSpPr>
        <p:spPr bwMode="auto">
          <a:xfrm>
            <a:off x="236538" y="3148013"/>
            <a:ext cx="42592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C.Васильківський “Весняний день на Україні”</a:t>
            </a:r>
            <a:endParaRPr lang="ru-RU"/>
          </a:p>
        </p:txBody>
      </p:sp>
      <p:pic>
        <p:nvPicPr>
          <p:cNvPr id="116739" name="Google Shape;410;p6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78025"/>
            <a:ext cx="44894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Google Shape;411;p63"/>
          <p:cNvSpPr txBox="1">
            <a:spLocks noChangeArrowheads="1"/>
          </p:cNvSpPr>
          <p:nvPr/>
        </p:nvSpPr>
        <p:spPr bwMode="auto">
          <a:xfrm>
            <a:off x="4649788" y="4440238"/>
            <a:ext cx="4337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С.Васильківський “Журавлівка” 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Google Shape;416;p64"/>
          <p:cNvSpPr txBox="1">
            <a:spLocks noGrp="1"/>
          </p:cNvSpPr>
          <p:nvPr>
            <p:ph type="body" idx="1"/>
          </p:nvPr>
        </p:nvSpPr>
        <p:spPr>
          <a:xfrm>
            <a:off x="244475" y="377825"/>
            <a:ext cx="8520113" cy="3902075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400" b="1" u="sng">
                <a:solidFill>
                  <a:srgbClr val="FFFFFF"/>
                </a:solidFill>
                <a:latin typeface="Arial" charset="0"/>
                <a:cs typeface="Arial" charset="0"/>
              </a:rPr>
              <a:t>6. </a:t>
            </a:r>
            <a:r>
              <a:rPr lang="ru-RU" sz="2000" b="1" u="sng">
                <a:solidFill>
                  <a:srgbClr val="FFFFFF"/>
                </a:solidFill>
                <a:latin typeface="Arial" charset="0"/>
                <a:cs typeface="Arial" charset="0"/>
              </a:rPr>
              <a:t>Соціально-економічні і політичні особливості України, зокрема слабкість української буржуазії, призвели до того, що провід українського національного руху опинився у руках інтелігенції.</a:t>
            </a:r>
            <a:endParaRPr lang="ru-RU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None/>
            </a:pPr>
            <a:endParaRPr lang="ru-RU" sz="2000" b="1" u="sng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Починаючи з середини ΧlX ст. саме інтелігенція, а не буржуазія, перебрала від дворянства роль носія національно-політичних традицій.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18786" name="Google Shape;417;p64"/>
          <p:cNvPicPr preferRelativeResize="0">
            <a:picLocks noChangeAspect="1" noChangeArrowheads="1"/>
          </p:cNvPicPr>
          <p:nvPr/>
        </p:nvPicPr>
        <p:blipFill>
          <a:blip r:embed="rId3"/>
          <a:srcRect t="53975" b="19135"/>
          <a:stretch>
            <a:fillRect/>
          </a:stretch>
        </p:blipFill>
        <p:spPr bwMode="auto">
          <a:xfrm>
            <a:off x="0" y="424180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Google Shape;422;p6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1542">
            <a:off x="330200" y="1774825"/>
            <a:ext cx="26384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Google Shape;423;p65"/>
          <p:cNvPicPr preferRelativeResize="0">
            <a:picLocks noChangeAspect="1" noChangeArrowheads="1"/>
          </p:cNvPicPr>
          <p:nvPr/>
        </p:nvPicPr>
        <p:blipFill>
          <a:blip r:embed="rId4"/>
          <a:srcRect l="4744" t="4718" r="6737" b="4897"/>
          <a:stretch>
            <a:fillRect/>
          </a:stretch>
        </p:blipFill>
        <p:spPr bwMode="auto">
          <a:xfrm rot="446735">
            <a:off x="6432550" y="1733550"/>
            <a:ext cx="25400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Google Shape;424;p6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168275"/>
            <a:ext cx="37639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Google Shape;429;p66"/>
          <p:cNvSpPr txBox="1">
            <a:spLocks noGrp="1"/>
          </p:cNvSpPr>
          <p:nvPr>
            <p:ph type="title"/>
          </p:nvPr>
        </p:nvSpPr>
        <p:spPr>
          <a:xfrm>
            <a:off x="311150" y="177800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За питанням національного самовизначення українські партії можна умовно поділити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2882" name="Google Shape;430;p66"/>
          <p:cNvSpPr>
            <a:spLocks/>
          </p:cNvSpPr>
          <p:nvPr/>
        </p:nvSpPr>
        <p:spPr bwMode="auto">
          <a:xfrm>
            <a:off x="1392238" y="2846388"/>
            <a:ext cx="6684962" cy="573087"/>
          </a:xfrm>
          <a:custGeom>
            <a:avLst/>
            <a:gdLst>
              <a:gd name="T0" fmla="*/ 241065389 w 185380"/>
              <a:gd name="T1" fmla="*/ 0 h 98048"/>
              <a:gd name="T2" fmla="*/ 0 w 185380"/>
              <a:gd name="T3" fmla="*/ 3349673 h 98048"/>
              <a:gd name="T4" fmla="*/ 0 60000 65536"/>
              <a:gd name="T5" fmla="*/ 0 60000 65536"/>
              <a:gd name="T6" fmla="*/ 0 w 185380"/>
              <a:gd name="T7" fmla="*/ 0 h 98048"/>
              <a:gd name="T8" fmla="*/ 185380 w 185380"/>
              <a:gd name="T9" fmla="*/ 98048 h 980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5380" h="98048" extrusionOk="0">
                <a:moveTo>
                  <a:pt x="185380" y="0"/>
                </a:moveTo>
                <a:lnTo>
                  <a:pt x="0" y="98048"/>
                </a:lnTo>
                <a:close/>
              </a:path>
            </a:pathLst>
          </a:custGeom>
          <a:solidFill>
            <a:srgbClr val="4C1130"/>
          </a:solidFill>
          <a:ln w="76200" cap="flat" cmpd="sng">
            <a:solidFill>
              <a:srgbClr val="4C113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endParaRPr lang="ru-RU"/>
          </a:p>
        </p:txBody>
      </p:sp>
      <p:sp>
        <p:nvSpPr>
          <p:cNvPr id="122883" name="Google Shape;431;p66"/>
          <p:cNvSpPr txBox="1">
            <a:spLocks noChangeArrowheads="1"/>
          </p:cNvSpPr>
          <p:nvPr/>
        </p:nvSpPr>
        <p:spPr bwMode="auto">
          <a:xfrm>
            <a:off x="6964363" y="1989138"/>
            <a:ext cx="734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122884" name="Google Shape;432;p66"/>
          <p:cNvSpPr txBox="1">
            <a:spLocks noChangeArrowheads="1"/>
          </p:cNvSpPr>
          <p:nvPr/>
        </p:nvSpPr>
        <p:spPr bwMode="auto">
          <a:xfrm>
            <a:off x="5310188" y="990600"/>
            <a:ext cx="352266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•</a:t>
            </a:r>
            <a:r>
              <a:rPr lang="ru-RU" sz="2400" b="1">
                <a:solidFill>
                  <a:srgbClr val="FFFFFF"/>
                </a:solidFill>
              </a:rPr>
              <a:t>Автономістичні:</a:t>
            </a:r>
            <a:endParaRPr lang="ru-RU"/>
          </a:p>
          <a:p>
            <a:pPr>
              <a:lnSpc>
                <a:spcPct val="115000"/>
              </a:lnSpc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•</a:t>
            </a:r>
            <a:r>
              <a:rPr lang="ru-RU" sz="2400" b="1">
                <a:solidFill>
                  <a:srgbClr val="FFFFFF"/>
                </a:solidFill>
              </a:rPr>
              <a:t> РУП (з 1903 р.), "Спілка", УСДРП, УПСР, УДП, УРП, УДРП</a:t>
            </a:r>
            <a:endParaRPr lang="ru-RU"/>
          </a:p>
        </p:txBody>
      </p:sp>
      <p:sp>
        <p:nvSpPr>
          <p:cNvPr id="122885" name="Google Shape;433;p66"/>
          <p:cNvSpPr txBox="1">
            <a:spLocks noChangeArrowheads="1"/>
          </p:cNvSpPr>
          <p:nvPr/>
        </p:nvSpPr>
        <p:spPr bwMode="auto">
          <a:xfrm>
            <a:off x="468313" y="3509963"/>
            <a:ext cx="37512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/>
              <a:t>•</a:t>
            </a:r>
            <a:r>
              <a:rPr lang="ru-RU" sz="2400" b="1">
                <a:solidFill>
                  <a:srgbClr val="FFFFFF"/>
                </a:solidFill>
              </a:rPr>
              <a:t>Самостійницькі:</a:t>
            </a:r>
            <a:endParaRPr lang="ru-RU"/>
          </a:p>
          <a:p>
            <a:pPr>
              <a:lnSpc>
                <a:spcPct val="115000"/>
              </a:lnSpc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/>
              <a:t>•</a:t>
            </a:r>
            <a:r>
              <a:rPr lang="ru-RU" sz="2400" b="1">
                <a:solidFill>
                  <a:srgbClr val="FFFFFF"/>
                </a:solidFill>
              </a:rPr>
              <a:t>УНП, РУП (до 1903 р.).</a:t>
            </a:r>
            <a:endParaRPr lang="ru-RU"/>
          </a:p>
        </p:txBody>
      </p:sp>
      <p:sp>
        <p:nvSpPr>
          <p:cNvPr id="122886" name="Google Shape;434;p66"/>
          <p:cNvSpPr>
            <a:spLocks noChangeArrowheads="1"/>
          </p:cNvSpPr>
          <p:nvPr/>
        </p:nvSpPr>
        <p:spPr bwMode="auto">
          <a:xfrm>
            <a:off x="1333500" y="1419225"/>
            <a:ext cx="2022475" cy="15668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C1130"/>
          </a:solidFill>
          <a:ln w="9525">
            <a:solidFill>
              <a:srgbClr val="4C113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sp>
        <p:nvSpPr>
          <p:cNvPr id="122887" name="Google Shape;435;p66"/>
          <p:cNvSpPr>
            <a:spLocks noChangeArrowheads="1"/>
          </p:cNvSpPr>
          <p:nvPr/>
        </p:nvSpPr>
        <p:spPr bwMode="auto">
          <a:xfrm>
            <a:off x="6219825" y="3195638"/>
            <a:ext cx="2165350" cy="15668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C1130"/>
          </a:solidFill>
          <a:ln w="9525">
            <a:solidFill>
              <a:srgbClr val="4C113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Google Shape;440;p67"/>
          <p:cNvSpPr txBox="1">
            <a:spLocks noGrp="1"/>
          </p:cNvSpPr>
          <p:nvPr>
            <p:ph type="body" idx="1"/>
          </p:nvPr>
        </p:nvSpPr>
        <p:spPr>
          <a:xfrm>
            <a:off x="311150" y="1889125"/>
            <a:ext cx="8521700" cy="682625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r>
              <a:rPr lang="ru-RU" sz="3600">
                <a:solidFill>
                  <a:srgbClr val="FFFF00"/>
                </a:solidFill>
                <a:latin typeface="Arial" charset="0"/>
                <a:cs typeface="Arial" charset="0"/>
              </a:rPr>
              <a:t>Дякуємо за увагу</a:t>
            </a: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268;p4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2800">
              <a:latin typeface="Arial" charset="0"/>
              <a:cs typeface="Arial" charset="0"/>
            </a:endParaRPr>
          </a:p>
        </p:txBody>
      </p:sp>
      <p:sp>
        <p:nvSpPr>
          <p:cNvPr id="75778" name="Google Shape;269;p4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ru-RU" sz="1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75779" name="Google Shape;270;p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675" y="0"/>
            <a:ext cx="921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275;p44"/>
          <p:cNvSpPr txBox="1">
            <a:spLocks noGrp="1"/>
          </p:cNvSpPr>
          <p:nvPr>
            <p:ph type="title"/>
          </p:nvPr>
        </p:nvSpPr>
        <p:spPr>
          <a:xfrm>
            <a:off x="311150" y="-53975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З ПРОГРАМИ УНДП:</a:t>
            </a:r>
            <a:b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«Нашим ідеалом повинна бути незалежна Русь–Україна, в якій би всі частини нашої нації об’єдналися в одну новочасну культурну державу»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b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sz="2000">
              <a:latin typeface="Arial" charset="0"/>
              <a:cs typeface="Arial" charset="0"/>
            </a:endParaRPr>
          </a:p>
        </p:txBody>
      </p:sp>
      <p:pic>
        <p:nvPicPr>
          <p:cNvPr id="77826" name="Google Shape;276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31975"/>
            <a:ext cx="48307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Google Shape;277;p44"/>
          <p:cNvSpPr txBox="1">
            <a:spLocks noChangeArrowheads="1"/>
          </p:cNvSpPr>
          <p:nvPr/>
        </p:nvSpPr>
        <p:spPr bwMode="auto">
          <a:xfrm>
            <a:off x="5170488" y="3576638"/>
            <a:ext cx="3509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b="1">
                <a:solidFill>
                  <a:srgbClr val="FFFFFF"/>
                </a:solidFill>
              </a:rPr>
              <a:t>Українські культурні діячі під час урочистостей з нагоди сотої річниці виходу «Енеїди» І. Котляревського. 1898. У центрі – М.Грушевський та І.Франко</a:t>
            </a:r>
            <a:endParaRPr lang="ru-RU"/>
          </a:p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282;p45"/>
          <p:cNvSpPr txBox="1">
            <a:spLocks noChangeArrowheads="1"/>
          </p:cNvSpPr>
          <p:nvPr/>
        </p:nvSpPr>
        <p:spPr bwMode="auto">
          <a:xfrm>
            <a:off x="1031875" y="93663"/>
            <a:ext cx="72104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ПРОГРАМА БРАТСТВА ТАРАСІВЦІВ</a:t>
            </a:r>
            <a:endParaRPr lang="ru-RU"/>
          </a:p>
          <a:p>
            <a:pPr algn="ctr">
              <a:buClr>
                <a:srgbClr val="000000"/>
              </a:buClr>
              <a:buSzPts val="2400"/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</a:rPr>
              <a:t>«PROFESSION DE FOI МОЛОДИХ УКРАЇНЦІВ»</a:t>
            </a:r>
            <a:endParaRPr lang="ru-RU"/>
          </a:p>
        </p:txBody>
      </p:sp>
      <p:sp>
        <p:nvSpPr>
          <p:cNvPr id="79874" name="Google Shape;283;p45"/>
          <p:cNvSpPr txBox="1">
            <a:spLocks noChangeArrowheads="1"/>
          </p:cNvSpPr>
          <p:nvPr/>
        </p:nvSpPr>
        <p:spPr bwMode="auto">
          <a:xfrm>
            <a:off x="3732213" y="1023938"/>
            <a:ext cx="5411787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1)...ми повинні бути націоналами…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2)...проти усякого деспотизму…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3)...ми стоїм за повну автономію у всіх народів…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4)...один українсько-руський народ. України Австрійська і Україна Російська однак нам рідні…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5)...ми бажаємо такої зміни сьогочасних обставин, щоб при ній був можливий вільний розвиток і цілковите вдоволення усім моральним, просвітнім, соціальним і політичним потребам Українського народу…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6)...до федеративного ладу втих державах, з якими з’єднана українська земля…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r>
              <a:rPr lang="ru-RU" sz="1600" b="1">
                <a:solidFill>
                  <a:srgbClr val="FFFFFF"/>
                </a:solidFill>
              </a:rPr>
              <a:t>7)...мусимо ставати, як виразно українська нація на федеративних основах повної реальної рівноправності...</a:t>
            </a:r>
            <a:endParaRPr lang="ru-RU"/>
          </a:p>
          <a:p>
            <a:pPr>
              <a:buClr>
                <a:srgbClr val="000000"/>
              </a:buClr>
              <a:buSzPts val="1600"/>
              <a:buFont typeface="Arial" charset="0"/>
              <a:buNone/>
            </a:pPr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79875" name="Google Shape;284;p45"/>
          <p:cNvSpPr txBox="1">
            <a:spLocks noChangeArrowheads="1"/>
          </p:cNvSpPr>
          <p:nvPr/>
        </p:nvSpPr>
        <p:spPr bwMode="auto">
          <a:xfrm>
            <a:off x="1031875" y="4675188"/>
            <a:ext cx="20621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І.  Липа</a:t>
            </a:r>
            <a:endParaRPr lang="ru-RU"/>
          </a:p>
        </p:txBody>
      </p:sp>
      <p:pic>
        <p:nvPicPr>
          <p:cNvPr id="79876" name="Google Shape;285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917575"/>
            <a:ext cx="292576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290;p46"/>
          <p:cNvSpPr txBox="1">
            <a:spLocks noGrp="1"/>
          </p:cNvSpPr>
          <p:nvPr>
            <p:ph type="title"/>
          </p:nvPr>
        </p:nvSpPr>
        <p:spPr>
          <a:xfrm>
            <a:off x="311150" y="96838"/>
            <a:ext cx="85217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«САМОСТІЙНА УКРАЇНА»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1922" name="Google Shape;291;p46"/>
          <p:cNvSpPr txBox="1">
            <a:spLocks noChangeArrowheads="1"/>
          </p:cNvSpPr>
          <p:nvPr/>
        </p:nvSpPr>
        <p:spPr bwMode="auto">
          <a:xfrm>
            <a:off x="3884613" y="534988"/>
            <a:ext cx="54244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1) Самостійна суверенна Україна, соборна, ціла й нероздільна, від Сяну по Кубань, від Карпатів по Кавказ, вільна між вільними, рівна між рівними, без пана й без хама, в будучому без класової боротьби;</a:t>
            </a:r>
            <a:endParaRPr lang="ru-RU"/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2) …тобто – федерація Лівобережної, Правобережної, Степової України, Кубані й Галичини;</a:t>
            </a:r>
            <a:endParaRPr lang="ru-RU"/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3) гетьман – як президент і сейми…</a:t>
            </a:r>
            <a:endParaRPr lang="ru-RU"/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5) удержавлення поверхні й надр землі…</a:t>
            </a:r>
            <a:endParaRPr lang="ru-RU"/>
          </a:p>
          <a:p>
            <a:pPr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8) Україна для українців…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 b="1"/>
          </a:p>
        </p:txBody>
      </p:sp>
      <p:pic>
        <p:nvPicPr>
          <p:cNvPr id="81923" name="Google Shape;292;p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669925"/>
            <a:ext cx="32988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Google Shape;293;p46"/>
          <p:cNvSpPr txBox="1">
            <a:spLocks noChangeArrowheads="1"/>
          </p:cNvSpPr>
          <p:nvPr/>
        </p:nvSpPr>
        <p:spPr bwMode="auto">
          <a:xfrm>
            <a:off x="311150" y="4548188"/>
            <a:ext cx="33718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М. Міхновський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303;p48"/>
          <p:cNvSpPr txBox="1">
            <a:spLocks noGrp="1"/>
          </p:cNvSpPr>
          <p:nvPr>
            <p:ph type="title" idx="4294967295"/>
          </p:nvPr>
        </p:nvSpPr>
        <p:spPr>
          <a:xfrm>
            <a:off x="222250" y="244475"/>
            <a:ext cx="8699500" cy="573088"/>
          </a:xfrm>
        </p:spPr>
        <p:txBody>
          <a:bodyPr/>
          <a:lstStyle/>
          <a:p>
            <a:pPr algn="ctr"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Склад населення України по рідній мові (на 1897р.)</a:t>
            </a:r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304" name="Google Shape;304;p48"/>
          <p:cNvGraphicFramePr>
            <a:graphicFrameLocks noGrp="1"/>
          </p:cNvGraphicFramePr>
          <p:nvPr/>
        </p:nvGraphicFramePr>
        <p:xfrm>
          <a:off x="952500" y="1047750"/>
          <a:ext cx="7239000" cy="393168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Рідна мова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Все населення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 в ％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Міське населення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 в ％ до підсумку)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Українська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72,0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Російська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13,1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34,5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Єврейська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27,0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Німецька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Польська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Інші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Разом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Google Shape;315;p50"/>
          <p:cNvSpPr txBox="1">
            <a:spLocks noGrp="1"/>
          </p:cNvSpPr>
          <p:nvPr>
            <p:ph type="title" idx="4294967295"/>
          </p:nvPr>
        </p:nvSpPr>
        <p:spPr>
          <a:xfrm>
            <a:off x="155575" y="163513"/>
            <a:ext cx="8832850" cy="573087"/>
          </a:xfrm>
        </p:spPr>
        <p:txBody>
          <a:bodyPr/>
          <a:lstStyle/>
          <a:p>
            <a:pPr eaLnBrk="1" hangingPunct="1">
              <a:buSzPts val="2800"/>
            </a:pPr>
            <a:r>
              <a:rPr lang="ru-RU" sz="2400" b="1">
                <a:solidFill>
                  <a:srgbClr val="FFFF00"/>
                </a:solidFill>
                <a:latin typeface="Arial" charset="0"/>
                <a:cs typeface="Arial" charset="0"/>
              </a:rPr>
              <a:t>Склад населення міст України по рідній мові (на 1897 р.)</a:t>
            </a:r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316" name="Google Shape;316;p50"/>
          <p:cNvGraphicFramePr>
            <a:graphicFrameLocks noGrp="1"/>
          </p:cNvGraphicFramePr>
          <p:nvPr/>
        </p:nvGraphicFramePr>
        <p:xfrm>
          <a:off x="130175" y="885825"/>
          <a:ext cx="4579938" cy="3935233"/>
        </p:xfrm>
        <a:graphic>
          <a:graphicData uri="http://schemas.openxmlformats.org/drawingml/2006/table">
            <a:tbl>
              <a:tblPr/>
              <a:tblGrid>
                <a:gridCol w="22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Рідна мова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Міське населення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 в ％ до підсумку)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Українська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Російська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34,5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Єврейська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27,0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Німецька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Польська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Інші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Разом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ts val="1800"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6047" name="Google Shape;317;p50"/>
          <p:cNvSpPr txBox="1">
            <a:spLocks noChangeArrowheads="1"/>
          </p:cNvSpPr>
          <p:nvPr/>
        </p:nvSpPr>
        <p:spPr bwMode="auto">
          <a:xfrm>
            <a:off x="5078413" y="2830513"/>
            <a:ext cx="35496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sz="1800" b="1">
                <a:solidFill>
                  <a:srgbClr val="FFFFFF"/>
                </a:solidFill>
              </a:rPr>
              <a:t>Існувала надзвичайно несприятлива для українців тенденція: що більшим було місто, то менше в ньому їх проживало.</a:t>
            </a:r>
            <a:endParaRPr lang="ru-RU"/>
          </a:p>
        </p:txBody>
      </p:sp>
      <p:sp>
        <p:nvSpPr>
          <p:cNvPr id="86048" name="Google Shape;318;p50"/>
          <p:cNvSpPr txBox="1">
            <a:spLocks noChangeArrowheads="1"/>
          </p:cNvSpPr>
          <p:nvPr/>
        </p:nvSpPr>
        <p:spPr bwMode="auto">
          <a:xfrm>
            <a:off x="4721225" y="1011238"/>
            <a:ext cx="457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200" b="1">
                <a:solidFill>
                  <a:srgbClr val="FFFFFF"/>
                </a:solidFill>
              </a:rPr>
              <a:t>2. </a:t>
            </a:r>
            <a:r>
              <a:rPr lang="ru-RU" sz="2000" b="1" u="sng">
                <a:solidFill>
                  <a:srgbClr val="FFFFFF"/>
                </a:solidFill>
              </a:rPr>
              <a:t>Внаслідок русифікації - українському селу протистояло поліетнічне, русифіковане місто</a:t>
            </a:r>
            <a:endParaRPr lang="ru-RU"/>
          </a:p>
          <a:p>
            <a:pPr>
              <a:spcBef>
                <a:spcPts val="1600"/>
              </a:spcBef>
              <a:buClr>
                <a:srgbClr val="000000"/>
              </a:buClr>
              <a:buSzPts val="2000"/>
              <a:buFont typeface="Arial" charset="0"/>
              <a:buNone/>
            </a:pPr>
            <a:endParaRPr lang="ru-RU" sz="2000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Google Shape;323;p51"/>
          <p:cNvSpPr txBox="1">
            <a:spLocks noGrp="1"/>
          </p:cNvSpPr>
          <p:nvPr>
            <p:ph type="body" idx="4294967295"/>
          </p:nvPr>
        </p:nvSpPr>
        <p:spPr>
          <a:xfrm>
            <a:off x="4638675" y="649288"/>
            <a:ext cx="4573588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Українці були не лише міською меншістю, але і периферійною меншістю. </a:t>
            </a:r>
            <a:endParaRPr lang="ru-RU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1800" b="1">
                <a:solidFill>
                  <a:srgbClr val="FFFFFF"/>
                </a:solidFill>
                <a:latin typeface="Arial" charset="0"/>
                <a:cs typeface="Arial" charset="0"/>
              </a:rPr>
              <a:t>У масі своїй українці - це жителі передмість, що тяжіли до тієї зовнішньої межі, де місто зливалося з селом.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88066" name="Google Shape;324;p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62013"/>
            <a:ext cx="4486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Google Shape;325;p51"/>
          <p:cNvSpPr txBox="1">
            <a:spLocks noChangeArrowheads="1"/>
          </p:cNvSpPr>
          <p:nvPr/>
        </p:nvSpPr>
        <p:spPr bwMode="auto">
          <a:xfrm>
            <a:off x="1123950" y="3857625"/>
            <a:ext cx="25447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ru-RU" b="1">
                <a:solidFill>
                  <a:srgbClr val="FFFF00"/>
                </a:solidFill>
              </a:rPr>
              <a:t>м.Олександрівськ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1127</Words>
  <Application>Microsoft Office PowerPoint</Application>
  <PresentationFormat>Экран (16:9)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  Особливості формування модерної           української нації                                             (XIX – початок XX ст.)</vt:lpstr>
      <vt:lpstr>Особливості формування модерної  української нації</vt:lpstr>
      <vt:lpstr>Презентация PowerPoint</vt:lpstr>
      <vt:lpstr>З ПРОГРАМИ УНДП: «Нашим ідеалом повинна бути незалежна Русь–Україна, в якій би всі частини нашої нації об’єдналися в одну новочасну культурну державу». </vt:lpstr>
      <vt:lpstr>Презентация PowerPoint</vt:lpstr>
      <vt:lpstr>«САМОСТІЙНА УКРАЇНА»</vt:lpstr>
      <vt:lpstr>Склад населення України по рідній мові (на 1897р.)</vt:lpstr>
      <vt:lpstr>Склад населення міст України по рідній мові (на 1897 р.)</vt:lpstr>
      <vt:lpstr>Презентация PowerPoint</vt:lpstr>
      <vt:lpstr>Презентация PowerPoint</vt:lpstr>
      <vt:lpstr>Презентация PowerPoint</vt:lpstr>
      <vt:lpstr>4. Русифікація спотворила соціальну структуру української нації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Дніпровський завод, м.Кам’янське, 1908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питанням національного самовизначення українські партії можна умовно поділити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Формування модерної           української нації                                             (XIX – початок XX ст.)</dc:title>
  <cp:lastModifiedBy>Дом</cp:lastModifiedBy>
  <cp:revision>6</cp:revision>
  <dcterms:modified xsi:type="dcterms:W3CDTF">2022-02-13T21:50:51Z</dcterms:modified>
</cp:coreProperties>
</file>