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6"/>
  </p:notesMasterIdLst>
  <p:sldIdLst>
    <p:sldId id="256" r:id="rId2"/>
    <p:sldId id="319" r:id="rId3"/>
    <p:sldId id="325" r:id="rId4"/>
    <p:sldId id="320" r:id="rId5"/>
    <p:sldId id="326" r:id="rId6"/>
    <p:sldId id="328" r:id="rId7"/>
    <p:sldId id="280" r:id="rId8"/>
    <p:sldId id="278" r:id="rId9"/>
    <p:sldId id="330" r:id="rId10"/>
    <p:sldId id="331" r:id="rId11"/>
    <p:sldId id="283" r:id="rId12"/>
    <p:sldId id="323" r:id="rId13"/>
    <p:sldId id="324" r:id="rId14"/>
    <p:sldId id="281" r:id="rId15"/>
    <p:sldId id="282" r:id="rId16"/>
    <p:sldId id="285" r:id="rId17"/>
    <p:sldId id="286" r:id="rId18"/>
    <p:sldId id="287" r:id="rId19"/>
    <p:sldId id="321" r:id="rId20"/>
    <p:sldId id="288" r:id="rId21"/>
    <p:sldId id="289" r:id="rId22"/>
    <p:sldId id="322" r:id="rId23"/>
    <p:sldId id="308" r:id="rId24"/>
    <p:sldId id="311" r:id="rId25"/>
    <p:sldId id="310" r:id="rId26"/>
    <p:sldId id="312" r:id="rId27"/>
    <p:sldId id="273" r:id="rId28"/>
    <p:sldId id="296" r:id="rId29"/>
    <p:sldId id="297" r:id="rId30"/>
    <p:sldId id="299" r:id="rId31"/>
    <p:sldId id="333" r:id="rId32"/>
    <p:sldId id="298" r:id="rId33"/>
    <p:sldId id="332" r:id="rId34"/>
    <p:sldId id="300" r:id="rId35"/>
    <p:sldId id="336" r:id="rId36"/>
    <p:sldId id="337" r:id="rId37"/>
    <p:sldId id="338" r:id="rId38"/>
    <p:sldId id="339" r:id="rId39"/>
    <p:sldId id="259" r:id="rId40"/>
    <p:sldId id="277" r:id="rId41"/>
    <p:sldId id="313" r:id="rId42"/>
    <p:sldId id="271" r:id="rId43"/>
    <p:sldId id="272" r:id="rId44"/>
    <p:sldId id="334" r:id="rId45"/>
    <p:sldId id="335" r:id="rId46"/>
    <p:sldId id="274" r:id="rId47"/>
    <p:sldId id="275" r:id="rId48"/>
    <p:sldId id="276" r:id="rId49"/>
    <p:sldId id="284" r:id="rId50"/>
    <p:sldId id="294" r:id="rId51"/>
    <p:sldId id="295" r:id="rId52"/>
    <p:sldId id="290" r:id="rId53"/>
    <p:sldId id="291" r:id="rId54"/>
    <p:sldId id="292" r:id="rId55"/>
    <p:sldId id="293" r:id="rId56"/>
    <p:sldId id="301" r:id="rId57"/>
    <p:sldId id="302" r:id="rId58"/>
    <p:sldId id="303" r:id="rId59"/>
    <p:sldId id="304" r:id="rId60"/>
    <p:sldId id="305" r:id="rId61"/>
    <p:sldId id="314" r:id="rId62"/>
    <p:sldId id="306" r:id="rId63"/>
    <p:sldId id="315" r:id="rId64"/>
    <p:sldId id="307" r:id="rId6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14" autoAdjust="0"/>
  </p:normalViewPr>
  <p:slideViewPr>
    <p:cSldViewPr>
      <p:cViewPr>
        <p:scale>
          <a:sx n="70" d="100"/>
          <a:sy n="70" d="100"/>
        </p:scale>
        <p:origin x="-174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94968-E5F3-4836-9E38-6484A4823442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EC975-6632-441F-AA9E-99A54C354B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09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C975-6632-441F-AA9E-99A54C354BAD}" type="slidenum">
              <a:rPr lang="uk-UA" smtClean="0"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994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t>24.11.2023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16224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3FBC"/>
                </a:solidFill>
                <a:latin typeface="Constantia" pitchFamily="18" charset="0"/>
              </a:rPr>
              <a:t>Категорія роду і числа іменників</a:t>
            </a:r>
            <a:endParaRPr lang="uk-UA" sz="5400" dirty="0">
              <a:solidFill>
                <a:srgbClr val="003FBC"/>
              </a:solidFill>
              <a:latin typeface="Constantia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5800" y="2708920"/>
            <a:ext cx="7772400" cy="155377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Фемінітиви</a:t>
            </a:r>
            <a:endParaRPr lang="uk-U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0262"/>
            <a:ext cx="230425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19" y="2844256"/>
            <a:ext cx="2324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30699"/>
            <a:ext cx="2571818" cy="132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02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96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5112568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Спільний рід 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— </a:t>
            </a:r>
            <a:r>
              <a:rPr lang="uk-UA" sz="2800" b="1" dirty="0" err="1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рід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 української мови, до якого належать іменники, що мають одну форму на познаку кількох родів: чоловічого й жіночого, чоловічого й середнього, жіночого й середнього, чи всіх 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трьох. </a:t>
            </a:r>
          </a:p>
          <a:p>
            <a:pPr algn="just">
              <a:spcAft>
                <a:spcPts val="600"/>
              </a:spcAft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Рід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особи, названої іменником спільного роду, визначають за змістом речення або за родом пов'язаного з цим іменником прикметника чи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займенника.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Спільний рід</a:t>
            </a:r>
            <a:endParaRPr lang="uk-UA" sz="3600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2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52528"/>
          </a:xfrm>
        </p:spPr>
        <p:txBody>
          <a:bodyPr>
            <a:normAutofit/>
          </a:bodyPr>
          <a:lstStyle/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1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.  іменники зі значенням особи за характерною ознакою, що мають закінчення –а 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(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всезнайка, писака, читака, посіпака, рубака) 	</a:t>
            </a: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2.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назви осіб на -о: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 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агакало (чоловічий і середній рід), базікало (чоловічий і жіночий), чванько (чоловічий і жіночий)</a:t>
            </a: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3. українські прізвища на приголосний 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(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Стефаник, </a:t>
            </a:r>
            <a:r>
              <a:rPr lang="uk-UA" sz="2400" i="1" dirty="0" err="1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Федькович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),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на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 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-ко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(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Франко, Шевченко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)</a:t>
            </a: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4. невідмінювані іншомовні прізвища на голосний 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(Дюма, </a:t>
            </a:r>
            <a:r>
              <a:rPr lang="uk-UA" sz="2400" i="1" dirty="0" err="1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Рабле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)</a:t>
            </a: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5. пестливі імена на –а, -я 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(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Саша,  Женя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)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lvl="0" indent="-256032" algn="ctr">
              <a:spcBef>
                <a:spcPts val="400"/>
              </a:spcBef>
              <a:spcAft>
                <a:spcPts val="600"/>
              </a:spcAft>
            </a:pPr>
            <a:r>
              <a:rPr lang="uk-UA" sz="2000" b="0" dirty="0">
                <a:solidFill>
                  <a:prstClr val="black"/>
                </a:solidFill>
                <a:effectLst/>
                <a:latin typeface="Constantia" pitchFamily="18" charset="0"/>
                <a:ea typeface="Times New Roman"/>
                <a:cs typeface="+mn-cs"/>
              </a:rPr>
              <a:t/>
            </a:r>
            <a:br>
              <a:rPr lang="uk-UA" sz="2000" b="0" dirty="0">
                <a:solidFill>
                  <a:prstClr val="black"/>
                </a:solidFill>
                <a:effectLst/>
                <a:latin typeface="Constantia" pitchFamily="18" charset="0"/>
                <a:ea typeface="Times New Roman"/>
                <a:cs typeface="+mn-cs"/>
              </a:rPr>
            </a:br>
            <a:r>
              <a:rPr lang="uk-UA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До </a:t>
            </a:r>
            <a:r>
              <a:rPr lang="uk-UA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спільного роду зараховують</a:t>
            </a:r>
            <a:r>
              <a:rPr lang="uk-UA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:</a:t>
            </a:r>
            <a:r>
              <a:rPr lang="uk-UA" sz="2000" b="0" dirty="0">
                <a:solidFill>
                  <a:prstClr val="black"/>
                </a:solidFill>
                <a:effectLst/>
                <a:latin typeface="Constantia" pitchFamily="18" charset="0"/>
                <a:ea typeface="Times New Roman"/>
                <a:cs typeface="+mn-cs"/>
              </a:rPr>
              <a:t/>
            </a:r>
            <a:br>
              <a:rPr lang="uk-UA" sz="2000" b="0" dirty="0">
                <a:solidFill>
                  <a:prstClr val="black"/>
                </a:solidFill>
                <a:effectLst/>
                <a:latin typeface="Constantia" pitchFamily="18" charset="0"/>
                <a:ea typeface="Times New Roman"/>
                <a:cs typeface="+mn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728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752528" cy="4882547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і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менники 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спільного роду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із закінченням -а вказують на особу за характерною ознакою:</a:t>
            </a: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uk-UA" sz="2400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сирота, </a:t>
            </a: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причепа, плакса, сусіда, білоручка, базіка, листоноша, приблуда, непосида, каліка, колега, заїка, жаднюга, п'яниця, розмазня</a:t>
            </a:r>
            <a:r>
              <a:rPr lang="uk-UA" sz="2400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,</a:t>
            </a: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бідака,</a:t>
            </a:r>
            <a:r>
              <a:rPr lang="uk-UA" sz="2400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нероба, гультіпака, нікчема, бідолаха</a:t>
            </a:r>
            <a:r>
              <a:rPr lang="uk-UA" sz="2400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,</a:t>
            </a: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сірома,</a:t>
            </a:r>
            <a:r>
              <a:rPr lang="uk-UA" sz="2400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сердега, сіромаха, </a:t>
            </a:r>
            <a:r>
              <a:rPr lang="uk-UA" sz="2400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неотеса, молодчина</a:t>
            </a: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uk-UA" sz="2400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стиляга</a:t>
            </a:r>
            <a:endParaRPr lang="uk-UA" sz="2400" i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4932040" y="1196752"/>
            <a:ext cx="3888432" cy="5256584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600"/>
              </a:spcAft>
              <a:buClr>
                <a:srgbClr val="2DA2BF"/>
              </a:buClr>
            </a:pPr>
            <a:r>
              <a:rPr lang="uk-UA" sz="2600" b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іменники </a:t>
            </a:r>
            <a:r>
              <a:rPr lang="uk-UA" sz="26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чоловічого роду</a:t>
            </a:r>
            <a:r>
              <a:rPr lang="uk-UA" sz="2600" b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 з основою на приголосний, які називають осіб </a:t>
            </a:r>
            <a:r>
              <a:rPr lang="uk-UA" sz="2600" b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чоловічої і жіночої </a:t>
            </a:r>
            <a:r>
              <a:rPr lang="uk-UA" sz="2600" b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статі за посадою або професією: </a:t>
            </a:r>
            <a:endParaRPr lang="uk-UA" sz="2600" b="1" dirty="0" smtClean="0">
              <a:solidFill>
                <a:srgbClr val="002060"/>
              </a:solidFill>
              <a:latin typeface="Constantia" pitchFamily="18" charset="0"/>
              <a:ea typeface="Times New Roman"/>
            </a:endParaRPr>
          </a:p>
          <a:p>
            <a:pPr lvl="0">
              <a:spcAft>
                <a:spcPts val="600"/>
              </a:spcAft>
              <a:buClr>
                <a:srgbClr val="2DA2BF"/>
              </a:buClr>
            </a:pPr>
            <a:r>
              <a:rPr lang="uk-UA" sz="26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декан</a:t>
            </a:r>
            <a:r>
              <a:rPr lang="uk-UA" sz="26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, ректор</a:t>
            </a:r>
            <a:r>
              <a:rPr lang="uk-UA" sz="26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,</a:t>
            </a:r>
            <a:r>
              <a:rPr lang="uk-UA" sz="26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 доцент,</a:t>
            </a:r>
            <a:r>
              <a:rPr lang="uk-UA" sz="26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 </a:t>
            </a:r>
            <a:r>
              <a:rPr lang="uk-UA" sz="26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професор, </a:t>
            </a:r>
            <a:r>
              <a:rPr lang="uk-UA" sz="26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викладач, педагог</a:t>
            </a:r>
            <a:r>
              <a:rPr lang="uk-UA" sz="26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26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лікар, логопед, екстрасенс, політик, історик, математик, посол, президент, міністр, депутат, прокурор, генерал</a:t>
            </a:r>
            <a:endParaRPr lang="uk-UA" sz="2600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Запам'ятайте!</a:t>
            </a:r>
            <a:endParaRPr lang="uk-UA" sz="3600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8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До </a:t>
            </a:r>
            <a:r>
              <a:rPr lang="uk-U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морфологічних засобів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належить система закінчень. Кожний рід має свою типову систему закінчень: </a:t>
            </a:r>
            <a:endParaRPr lang="uk-UA" sz="2200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algn="just"/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чоловічий </a:t>
            </a:r>
            <a:r>
              <a:rPr lang="uk-UA" sz="2200" i="1" dirty="0">
                <a:solidFill>
                  <a:srgbClr val="002060"/>
                </a:solidFill>
                <a:latin typeface="Constantia" pitchFamily="18" charset="0"/>
              </a:rPr>
              <a:t>-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-о, -а, -у, -о, 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-ом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, -і </a:t>
            </a:r>
            <a:r>
              <a:rPr lang="uk-UA" sz="2200" i="1" dirty="0">
                <a:solidFill>
                  <a:srgbClr val="002060"/>
                </a:solidFill>
                <a:latin typeface="Constantia" pitchFamily="18" charset="0"/>
              </a:rPr>
              <a:t>(Дніпро</a:t>
            </a:r>
            <a:r>
              <a:rPr lang="uk-UA" sz="2200" i="1" dirty="0" smtClean="0">
                <a:solidFill>
                  <a:srgbClr val="002060"/>
                </a:solidFill>
                <a:latin typeface="Constantia" pitchFamily="18" charset="0"/>
              </a:rPr>
              <a:t>) </a:t>
            </a:r>
          </a:p>
          <a:p>
            <a:pPr algn="just"/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жіночий </a:t>
            </a:r>
            <a:r>
              <a:rPr lang="uk-UA" sz="2200" i="1" dirty="0">
                <a:solidFill>
                  <a:srgbClr val="002060"/>
                </a:solidFill>
                <a:latin typeface="Constantia" pitchFamily="18" charset="0"/>
              </a:rPr>
              <a:t>–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-а, -и, -і, -у, 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-ою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, -і </a:t>
            </a:r>
            <a:r>
              <a:rPr lang="uk-UA" sz="2200" i="1" dirty="0">
                <a:solidFill>
                  <a:srgbClr val="002060"/>
                </a:solidFill>
                <a:latin typeface="Constantia" pitchFamily="18" charset="0"/>
              </a:rPr>
              <a:t>(вода</a:t>
            </a:r>
            <a:r>
              <a:rPr lang="uk-UA" sz="2200" i="1" dirty="0" smtClean="0">
                <a:solidFill>
                  <a:srgbClr val="002060"/>
                </a:solidFill>
                <a:latin typeface="Constantia" pitchFamily="18" charset="0"/>
              </a:rPr>
              <a:t>) </a:t>
            </a:r>
          </a:p>
          <a:p>
            <a:pPr algn="just"/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середній</a:t>
            </a:r>
            <a:r>
              <a:rPr lang="uk-UA" sz="2200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- е, -я, -ю, -е, 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-ем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, -і </a:t>
            </a:r>
            <a:r>
              <a:rPr lang="uk-UA" sz="2200" i="1" dirty="0">
                <a:solidFill>
                  <a:srgbClr val="002060"/>
                </a:solidFill>
                <a:latin typeface="Constantia" pitchFamily="18" charset="0"/>
              </a:rPr>
              <a:t>(поле</a:t>
            </a:r>
            <a:r>
              <a:rPr lang="uk-UA" sz="2200" i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</a:p>
          <a:p>
            <a:pPr algn="just"/>
            <a:endParaRPr lang="uk-UA" sz="2200" i="1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lvl="0" algn="just">
              <a:buClr>
                <a:srgbClr val="2DA2BF"/>
              </a:buClr>
            </a:pPr>
            <a:r>
              <a:rPr lang="uk-UA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Словотворчий засіб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полягає в тому, що окремі суфікси надають похідному іменникові значення певного роду: </a:t>
            </a:r>
            <a:endParaRPr lang="uk-UA" sz="2200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lvl="0" algn="just">
              <a:buClr>
                <a:srgbClr val="2DA2BF"/>
              </a:buClr>
            </a:pPr>
            <a:r>
              <a:rPr lang="uk-UA" sz="2200" dirty="0" smtClean="0">
                <a:solidFill>
                  <a:srgbClr val="002060"/>
                </a:solidFill>
                <a:latin typeface="Constantia" pitchFamily="18" charset="0"/>
              </a:rPr>
              <a:t>а</a:t>
            </a:r>
            <a:r>
              <a:rPr lang="uk-UA" sz="2200" dirty="0">
                <a:solidFill>
                  <a:srgbClr val="002060"/>
                </a:solidFill>
                <a:latin typeface="Constantia" pitchFamily="18" charset="0"/>
              </a:rPr>
              <a:t>) іменники з суфіксами 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–тель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-ик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/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-ник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-ич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-ин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-ак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Constantia" pitchFamily="18" charset="0"/>
              </a:rPr>
              <a:t>мають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чоловічий рід </a:t>
            </a:r>
            <a:r>
              <a:rPr lang="uk-UA" sz="2200" dirty="0">
                <a:solidFill>
                  <a:srgbClr val="002060"/>
                </a:solidFill>
                <a:latin typeface="Constantia" pitchFamily="18" charset="0"/>
              </a:rPr>
              <a:t>(</a:t>
            </a:r>
            <a:r>
              <a:rPr lang="uk-UA" sz="2200" i="1" dirty="0">
                <a:solidFill>
                  <a:srgbClr val="002060"/>
                </a:solidFill>
                <a:latin typeface="Constantia" pitchFamily="18" charset="0"/>
              </a:rPr>
              <a:t>вихователь, лісник, </a:t>
            </a:r>
            <a:r>
              <a:rPr lang="uk-UA" sz="2200" i="1" dirty="0" smtClean="0">
                <a:solidFill>
                  <a:srgbClr val="002060"/>
                </a:solidFill>
                <a:latin typeface="Constantia" pitchFamily="18" charset="0"/>
              </a:rPr>
              <a:t>грузин, степняк</a:t>
            </a:r>
            <a:r>
              <a:rPr lang="uk-UA" sz="2200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</a:p>
          <a:p>
            <a:pPr lvl="0" algn="just">
              <a:buClr>
                <a:srgbClr val="2DA2BF"/>
              </a:buClr>
            </a:pPr>
            <a:r>
              <a:rPr lang="uk-UA" sz="2200" dirty="0" smtClean="0">
                <a:solidFill>
                  <a:srgbClr val="002060"/>
                </a:solidFill>
                <a:latin typeface="Constantia" pitchFamily="18" charset="0"/>
              </a:rPr>
              <a:t>б</a:t>
            </a:r>
            <a:r>
              <a:rPr lang="uk-UA" sz="2200" dirty="0">
                <a:solidFill>
                  <a:srgbClr val="002060"/>
                </a:solidFill>
                <a:latin typeface="Constantia" pitchFamily="18" charset="0"/>
              </a:rPr>
              <a:t>) іменники з суфіксами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–к(а), 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-иц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(я), 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-их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(а), 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-ух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(а), </a:t>
            </a:r>
            <a:r>
              <a:rPr lang="uk-UA" sz="2200" b="1" i="1" dirty="0" err="1">
                <a:solidFill>
                  <a:srgbClr val="002060"/>
                </a:solidFill>
                <a:latin typeface="Constantia" pitchFamily="18" charset="0"/>
              </a:rPr>
              <a:t>-ад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(а) </a:t>
            </a:r>
            <a:r>
              <a:rPr lang="uk-UA" sz="2200" dirty="0">
                <a:solidFill>
                  <a:srgbClr val="002060"/>
                </a:solidFill>
                <a:latin typeface="Constantia" pitchFamily="18" charset="0"/>
              </a:rPr>
              <a:t>мають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жіночий рід </a:t>
            </a:r>
            <a:r>
              <a:rPr lang="uk-UA" sz="2200" dirty="0">
                <a:solidFill>
                  <a:srgbClr val="002060"/>
                </a:solidFill>
                <a:latin typeface="Constantia" pitchFamily="18" charset="0"/>
              </a:rPr>
              <a:t>(</a:t>
            </a:r>
            <a:r>
              <a:rPr lang="uk-UA" sz="2200" i="1" dirty="0">
                <a:solidFill>
                  <a:srgbClr val="002060"/>
                </a:solidFill>
                <a:latin typeface="Constantia" pitchFamily="18" charset="0"/>
              </a:rPr>
              <a:t>учителька, молодиця, ковалиха</a:t>
            </a:r>
            <a:r>
              <a:rPr lang="uk-UA" sz="2200" i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endParaRPr lang="uk-UA" sz="2200" i="1" dirty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endParaRPr lang="uk-UA" sz="2000" i="1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Родові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значення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українській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мові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виражаються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морфологічними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словотвірними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синтаксичними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лексичними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семантичними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засобами</a:t>
            </a:r>
            <a:endParaRPr lang="uk-UA" sz="2400" dirty="0">
              <a:solidFill>
                <a:srgbClr val="002060"/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0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Autofit/>
          </a:bodyPr>
          <a:lstStyle/>
          <a:p>
            <a:pPr lvl="0" algn="just">
              <a:buClr>
                <a:srgbClr val="2DA2BF"/>
              </a:buClr>
            </a:pPr>
            <a:r>
              <a:rPr lang="uk-UA" sz="2200" b="1" dirty="0">
                <a:solidFill>
                  <a:srgbClr val="002060"/>
                </a:solidFill>
                <a:latin typeface="Constantia" pitchFamily="18" charset="0"/>
              </a:rPr>
              <a:t>Синтаксичний засіб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виявляється в системі узгодження прикметників, дієприкметників, дієслів минулого часу з іменниками в тексті </a:t>
            </a:r>
            <a:r>
              <a:rPr lang="uk-UA" sz="2200" i="1" dirty="0">
                <a:solidFill>
                  <a:srgbClr val="002060"/>
                </a:solidFill>
                <a:latin typeface="Constantia" pitchFamily="18" charset="0"/>
              </a:rPr>
              <a:t>(теплий дощик, наше село</a:t>
            </a:r>
            <a:r>
              <a:rPr lang="uk-UA" sz="2200" i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</a:p>
          <a:p>
            <a:pPr lvl="0" algn="just">
              <a:buClr>
                <a:srgbClr val="2DA2BF"/>
              </a:buClr>
            </a:pPr>
            <a:r>
              <a:rPr lang="uk-UA" sz="2200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endParaRPr lang="uk-UA" sz="2200" dirty="0">
              <a:solidFill>
                <a:prstClr val="black"/>
              </a:solidFill>
              <a:latin typeface="Constantia" pitchFamily="18" charset="0"/>
            </a:endParaRPr>
          </a:p>
          <a:p>
            <a:pPr lvl="0" algn="just">
              <a:buClr>
                <a:srgbClr val="2DA2BF"/>
              </a:buClr>
            </a:pPr>
            <a:r>
              <a:rPr lang="uk-UA" sz="2200" b="1" dirty="0">
                <a:solidFill>
                  <a:srgbClr val="002060"/>
                </a:solidFill>
                <a:latin typeface="Constantia" pitchFamily="18" charset="0"/>
              </a:rPr>
              <a:t>Лексичний (або лексико-семантичний) засіб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реалізується лише в іменниках назвах осіб та тварин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uk-UA" sz="2200" i="1" dirty="0">
                <a:solidFill>
                  <a:srgbClr val="002060"/>
                </a:solidFill>
                <a:latin typeface="Constantia" pitchFamily="18" charset="0"/>
              </a:rPr>
              <a:t>(батько – мати, брат – сестра, син – дочка, хлопчик - дівчинка</a:t>
            </a:r>
            <a:r>
              <a:rPr lang="uk-UA" sz="2200" i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</a:p>
          <a:p>
            <a:pPr lvl="0" algn="just">
              <a:buClr>
                <a:srgbClr val="2DA2BF"/>
              </a:buClr>
            </a:pPr>
            <a:endParaRPr lang="uk-UA" sz="2200" dirty="0">
              <a:solidFill>
                <a:prstClr val="black"/>
              </a:solidFill>
              <a:latin typeface="Constantia" pitchFamily="18" charset="0"/>
            </a:endParaRPr>
          </a:p>
          <a:p>
            <a:pPr lvl="0" algn="just">
              <a:buClr>
                <a:srgbClr val="2DA2BF"/>
              </a:buClr>
            </a:pP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Основними засобами вираження родових значень в українській мові є </a:t>
            </a:r>
            <a:r>
              <a:rPr lang="uk-UA" sz="2200" b="1" dirty="0">
                <a:solidFill>
                  <a:srgbClr val="002060"/>
                </a:solidFill>
                <a:latin typeface="Constantia" pitchFamily="18" charset="0"/>
              </a:rPr>
              <a:t>морфологічний і синтаксичний.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</a:rPr>
              <a:t>Словотвірний та лексичний –  є допоміжними</a:t>
            </a:r>
            <a:endParaRPr lang="uk-UA" sz="2200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85584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Родові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значення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українській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мові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виражаються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морфологічними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словотвірними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синтаксичними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лексичними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семантичними</a:t>
            </a:r>
            <a:r>
              <a:rPr lang="ru-RU" sz="2400" dirty="0">
                <a:solidFill>
                  <a:srgbClr val="002060"/>
                </a:solidFill>
                <a:effectLst/>
                <a:latin typeface="Constantia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засобами</a:t>
            </a:r>
            <a:endParaRPr lang="uk-UA" sz="24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273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5000" b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Невідмінювані  </a:t>
            </a:r>
            <a:r>
              <a:rPr lang="uk-UA" sz="50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іменники мають лише значення роду і позбавлені морфологічних форм його вияву. Вони поділяються на родові групи за лексичним </a:t>
            </a:r>
            <a:r>
              <a:rPr lang="uk-UA" sz="5000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значенням</a:t>
            </a:r>
            <a:endParaRPr lang="uk-UA" sz="5000" dirty="0">
              <a:solidFill>
                <a:srgbClr val="002060"/>
              </a:solidFill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5000" b="1" dirty="0">
                <a:solidFill>
                  <a:srgbClr val="003FBC"/>
                </a:solidFill>
                <a:latin typeface="Constantia" pitchFamily="18" charset="0"/>
                <a:ea typeface="Times New Roman"/>
              </a:rPr>
              <a:t>До чоловічого роду </a:t>
            </a:r>
            <a:r>
              <a:rPr lang="uk-UA" sz="5000" b="1" dirty="0">
                <a:latin typeface="Constantia" pitchFamily="18" charset="0"/>
                <a:ea typeface="Times New Roman"/>
              </a:rPr>
              <a:t>належать: </a:t>
            </a:r>
            <a:endParaRPr lang="uk-UA" sz="5000" b="1" dirty="0" smtClean="0"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5000" b="1" dirty="0" smtClean="0">
                <a:latin typeface="Constantia" pitchFamily="18" charset="0"/>
                <a:ea typeface="Times New Roman"/>
              </a:rPr>
              <a:t>1</a:t>
            </a:r>
            <a:r>
              <a:rPr lang="uk-UA" sz="5000" b="1" dirty="0">
                <a:latin typeface="Constantia" pitchFamily="18" charset="0"/>
                <a:ea typeface="Times New Roman"/>
              </a:rPr>
              <a:t>) іменники зі значенням особи чоловічої статі: </a:t>
            </a:r>
            <a:r>
              <a:rPr lang="uk-UA" sz="50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буржуа, рефері, аташе, портьє, месьє, </a:t>
            </a:r>
            <a:r>
              <a:rPr lang="uk-UA" sz="50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сер</a:t>
            </a:r>
            <a:endParaRPr lang="uk-UA" sz="5000" dirty="0">
              <a:solidFill>
                <a:srgbClr val="002060"/>
              </a:solidFill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5000" b="1" dirty="0" smtClean="0">
                <a:latin typeface="Constantia" pitchFamily="18" charset="0"/>
                <a:ea typeface="Times New Roman"/>
              </a:rPr>
              <a:t>2</a:t>
            </a:r>
            <a:r>
              <a:rPr lang="uk-UA" sz="5000" b="1" dirty="0">
                <a:latin typeface="Constantia" pitchFamily="18" charset="0"/>
                <a:ea typeface="Times New Roman"/>
              </a:rPr>
              <a:t>) іменники – назви тварин </a:t>
            </a:r>
            <a:r>
              <a:rPr lang="uk-UA" sz="50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(окрім іменника </a:t>
            </a:r>
            <a:r>
              <a:rPr lang="uk-UA" sz="50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цеце (муха), путасу, івасі (риба), ківі (пташка), окапі (тварина родини жирафових), </a:t>
            </a:r>
            <a:r>
              <a:rPr lang="uk-UA" sz="50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які належать до жіночого роду): </a:t>
            </a:r>
            <a:r>
              <a:rPr lang="uk-UA" sz="50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гну, фламінго, шимпанзе, какаду, жако, поні, гризлі, </a:t>
            </a:r>
            <a:r>
              <a:rPr lang="uk-UA" sz="50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колібрі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5000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Якщо </a:t>
            </a:r>
            <a:r>
              <a:rPr lang="uk-UA" sz="50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у тексті є вказівка на самку, то допускається узгодження у жіночому роді: </a:t>
            </a:r>
            <a:r>
              <a:rPr lang="uk-UA" sz="50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Поні не відходила ні на крок від свого </a:t>
            </a:r>
            <a:r>
              <a:rPr lang="uk-UA" sz="50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малюка</a:t>
            </a:r>
            <a:endParaRPr lang="uk-UA" sz="5000" dirty="0">
              <a:solidFill>
                <a:srgbClr val="002060"/>
              </a:solidFill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50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Родова приналежність деяких осіб визначається конкретним уживанням у мові. Це стосується іменників </a:t>
            </a:r>
            <a:r>
              <a:rPr lang="uk-UA" sz="5000" dirty="0" smtClean="0">
                <a:solidFill>
                  <a:srgbClr val="003FBC"/>
                </a:solidFill>
                <a:latin typeface="Constantia" pitchFamily="18" charset="0"/>
                <a:ea typeface="Times New Roman"/>
              </a:rPr>
              <a:t>подвійного </a:t>
            </a:r>
            <a:r>
              <a:rPr lang="uk-UA" sz="5000" dirty="0">
                <a:solidFill>
                  <a:srgbClr val="003FBC"/>
                </a:solidFill>
                <a:latin typeface="Constantia" pitchFamily="18" charset="0"/>
                <a:ea typeface="Times New Roman"/>
              </a:rPr>
              <a:t>роду</a:t>
            </a:r>
            <a:r>
              <a:rPr lang="uk-UA" sz="5000" dirty="0">
                <a:latin typeface="Constantia" pitchFamily="18" charset="0"/>
                <a:ea typeface="Times New Roman"/>
              </a:rPr>
              <a:t>: </a:t>
            </a:r>
            <a:r>
              <a:rPr lang="uk-UA" sz="50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мій протеже – моя протеже, мій візаві – моя </a:t>
            </a:r>
            <a:r>
              <a:rPr lang="uk-UA" sz="50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візаві</a:t>
            </a:r>
            <a:endParaRPr lang="uk-UA" sz="5000" dirty="0">
              <a:solidFill>
                <a:srgbClr val="002060"/>
              </a:solidFill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</a:pPr>
            <a:r>
              <a:rPr lang="uk-UA" sz="31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Рід невідмінюваних іменників</a:t>
            </a:r>
            <a:r>
              <a:rPr lang="uk-UA" sz="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uk-UA" sz="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470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810539"/>
          </a:xfrm>
        </p:spPr>
        <p:txBody>
          <a:bodyPr>
            <a:noAutofit/>
          </a:bodyPr>
          <a:lstStyle/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400" dirty="0">
                <a:solidFill>
                  <a:srgbClr val="003FBC"/>
                </a:solidFill>
                <a:latin typeface="Constantia" pitchFamily="18" charset="0"/>
                <a:ea typeface="Times New Roman"/>
              </a:rPr>
              <a:t>До  </a:t>
            </a:r>
            <a:r>
              <a:rPr lang="uk-UA" sz="2400" b="1" dirty="0">
                <a:solidFill>
                  <a:srgbClr val="003FBC"/>
                </a:solidFill>
                <a:latin typeface="Constantia" pitchFamily="18" charset="0"/>
                <a:ea typeface="Times New Roman"/>
              </a:rPr>
              <a:t>жіночого </a:t>
            </a:r>
            <a:r>
              <a:rPr lang="uk-UA" sz="2400" dirty="0">
                <a:solidFill>
                  <a:srgbClr val="003FBC"/>
                </a:solidFill>
                <a:latin typeface="Constantia" pitchFamily="18" charset="0"/>
                <a:ea typeface="Times New Roman"/>
              </a:rPr>
              <a:t>роду </a:t>
            </a:r>
            <a:r>
              <a:rPr lang="uk-UA" sz="2400" dirty="0">
                <a:latin typeface="Constantia" pitchFamily="18" charset="0"/>
                <a:ea typeface="Times New Roman"/>
              </a:rPr>
              <a:t>належать: </a:t>
            </a:r>
            <a:endParaRPr lang="uk-UA" sz="2400" dirty="0" smtClean="0">
              <a:latin typeface="Constantia" pitchFamily="18" charset="0"/>
              <a:ea typeface="Times New Roman"/>
            </a:endParaRP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4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1</a:t>
            </a:r>
            <a:r>
              <a:rPr lang="uk-UA" sz="24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 іменники зі значенням особи жіночої статі: 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міс, леді, </a:t>
            </a:r>
            <a:r>
              <a:rPr lang="uk-UA" sz="2400" i="1" dirty="0" err="1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фрау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, мадам, Данте (ч. і ж. </a:t>
            </a:r>
            <a:r>
              <a:rPr lang="uk-UA" sz="24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р)</a:t>
            </a:r>
            <a:endParaRPr lang="uk-UA" sz="2400" dirty="0">
              <a:solidFill>
                <a:srgbClr val="002060"/>
              </a:solidFill>
              <a:latin typeface="Constantia" pitchFamily="18" charset="0"/>
              <a:ea typeface="Times New Roman"/>
            </a:endParaRP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4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2</a:t>
            </a:r>
            <a:r>
              <a:rPr lang="uk-UA" sz="24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 назви деяких тварин і риб: 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цеце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 (муха), 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івасі, путасу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 (риба)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; ківі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 (</a:t>
            </a:r>
            <a:r>
              <a:rPr lang="uk-UA" sz="2400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пташка)</a:t>
            </a: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4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3</a:t>
            </a:r>
            <a:r>
              <a:rPr lang="uk-UA" sz="24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 назви деяких конкретних предметів: 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авеню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 (вулиця), 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салямі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 (ковбаса), 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кольрабі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 (капуста), 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б</a:t>
            </a:r>
            <a:r>
              <a:rPr lang="uk-UA" sz="2400" b="1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е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ре</a:t>
            </a:r>
            <a:r>
              <a:rPr lang="uk-UA" sz="24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 (сорт груші</a:t>
            </a:r>
            <a:r>
              <a:rPr lang="uk-UA" sz="2400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)</a:t>
            </a:r>
            <a:endParaRPr lang="uk-UA" sz="2400" i="1" dirty="0" smtClean="0">
              <a:solidFill>
                <a:srgbClr val="002060"/>
              </a:solidFill>
              <a:latin typeface="Constantia" pitchFamily="18" charset="0"/>
              <a:ea typeface="Times New Roman"/>
            </a:endParaRPr>
          </a:p>
          <a:p>
            <a:pPr marL="109728" lvl="0" indent="0" algn="just">
              <a:spcAft>
                <a:spcPts val="600"/>
              </a:spcAft>
              <a:buClr>
                <a:srgbClr val="2DA2BF"/>
              </a:buClr>
              <a:buNone/>
            </a:pPr>
            <a:endParaRPr lang="uk-UA" sz="24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400" dirty="0">
                <a:solidFill>
                  <a:srgbClr val="003FBC"/>
                </a:solidFill>
                <a:latin typeface="Constantia" pitchFamily="18" charset="0"/>
                <a:ea typeface="Times New Roman"/>
              </a:rPr>
              <a:t>До </a:t>
            </a:r>
            <a:r>
              <a:rPr lang="uk-UA" sz="2400" b="1" dirty="0">
                <a:solidFill>
                  <a:srgbClr val="003FBC"/>
                </a:solidFill>
                <a:latin typeface="Constantia" pitchFamily="18" charset="0"/>
                <a:ea typeface="Times New Roman"/>
              </a:rPr>
              <a:t>середнього </a:t>
            </a:r>
            <a:r>
              <a:rPr lang="uk-UA" sz="2400" dirty="0">
                <a:solidFill>
                  <a:srgbClr val="003FBC"/>
                </a:solidFill>
                <a:latin typeface="Constantia" pitchFamily="18" charset="0"/>
                <a:ea typeface="Times New Roman"/>
              </a:rPr>
              <a:t>роду </a:t>
            </a:r>
            <a:r>
              <a:rPr lang="uk-UA" sz="24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належать невідмінювані назви неістот:</a:t>
            </a:r>
            <a:r>
              <a:rPr lang="uk-UA" sz="24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кашне, депо, таксі, кіно,  </a:t>
            </a:r>
            <a:r>
              <a:rPr lang="uk-UA" sz="2400" i="1" dirty="0" err="1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морзе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, табло, манто, </a:t>
            </a:r>
            <a:r>
              <a:rPr lang="uk-UA" sz="2400" i="1" dirty="0" err="1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фоє</a:t>
            </a:r>
            <a:r>
              <a:rPr lang="uk-UA" sz="24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24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канапе</a:t>
            </a:r>
            <a:endParaRPr lang="uk-UA" sz="2400" dirty="0">
              <a:solidFill>
                <a:srgbClr val="002060"/>
              </a:solidFill>
              <a:latin typeface="Constantia" pitchFamily="18" charset="0"/>
              <a:ea typeface="Times New Roman"/>
            </a:endParaRPr>
          </a:p>
          <a:p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003FBC"/>
                </a:solidFill>
                <a:effectLst/>
                <a:latin typeface="Constantia" pitchFamily="18" charset="0"/>
                <a:ea typeface="Times New Roman"/>
              </a:rPr>
              <a:t>Рід невідмінюваних іменників</a:t>
            </a:r>
            <a:endParaRPr lang="uk-UA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274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464496" cy="430648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uk-UA" sz="3300" dirty="0" smtClean="0">
                <a:latin typeface="Constantia" pitchFamily="18" charset="0"/>
                <a:ea typeface="Times New Roman"/>
              </a:rPr>
              <a:t>до</a:t>
            </a:r>
            <a:r>
              <a:rPr lang="uk-UA" sz="3300" b="1" dirty="0" smtClean="0">
                <a:latin typeface="Constantia" pitchFamily="18" charset="0"/>
                <a:ea typeface="Times New Roman"/>
              </a:rPr>
              <a:t> чоловічого </a:t>
            </a:r>
            <a:r>
              <a:rPr lang="uk-UA" sz="3300" b="1" dirty="0">
                <a:latin typeface="Constantia" pitchFamily="18" charset="0"/>
                <a:ea typeface="Times New Roman"/>
              </a:rPr>
              <a:t>роду </a:t>
            </a:r>
            <a:r>
              <a:rPr lang="uk-UA" sz="3300" dirty="0">
                <a:latin typeface="Constantia" pitchFamily="18" charset="0"/>
                <a:ea typeface="Times New Roman"/>
              </a:rPr>
              <a:t>належать: </a:t>
            </a:r>
            <a:r>
              <a:rPr lang="uk-UA" sz="3300" i="1" dirty="0">
                <a:latin typeface="Constantia" pitchFamily="18" charset="0"/>
                <a:ea typeface="Times New Roman"/>
              </a:rPr>
              <a:t>сироко, </a:t>
            </a:r>
            <a:r>
              <a:rPr lang="uk-UA" sz="3300" i="1" dirty="0" err="1">
                <a:latin typeface="Constantia" pitchFamily="18" charset="0"/>
                <a:ea typeface="Times New Roman"/>
              </a:rPr>
              <a:t>грего</a:t>
            </a:r>
            <a:r>
              <a:rPr lang="uk-UA" sz="3300" i="1" dirty="0">
                <a:latin typeface="Constantia" pitchFamily="18" charset="0"/>
                <a:ea typeface="Times New Roman"/>
              </a:rPr>
              <a:t>, памперо</a:t>
            </a:r>
            <a:r>
              <a:rPr lang="uk-UA" sz="3300" dirty="0">
                <a:latin typeface="Constantia" pitchFamily="18" charset="0"/>
                <a:ea typeface="Times New Roman"/>
              </a:rPr>
              <a:t> (назви вітру), </a:t>
            </a:r>
            <a:r>
              <a:rPr lang="uk-UA" sz="3300" i="1" dirty="0" err="1">
                <a:latin typeface="Constantia" pitchFamily="18" charset="0"/>
                <a:ea typeface="Times New Roman"/>
              </a:rPr>
              <a:t>сулугуні</a:t>
            </a:r>
            <a:r>
              <a:rPr lang="uk-UA" sz="3300" i="1" dirty="0">
                <a:latin typeface="Constantia" pitchFamily="18" charset="0"/>
                <a:ea typeface="Times New Roman"/>
              </a:rPr>
              <a:t> </a:t>
            </a:r>
            <a:r>
              <a:rPr lang="uk-UA" sz="3300" dirty="0">
                <a:latin typeface="Constantia" pitchFamily="18" charset="0"/>
                <a:ea typeface="Times New Roman"/>
              </a:rPr>
              <a:t>(сир), </a:t>
            </a:r>
            <a:r>
              <a:rPr lang="uk-UA" sz="3300" i="1" dirty="0">
                <a:latin typeface="Constantia" pitchFamily="18" charset="0"/>
                <a:ea typeface="Times New Roman"/>
              </a:rPr>
              <a:t>кабукі</a:t>
            </a:r>
            <a:r>
              <a:rPr lang="uk-UA" sz="3300" dirty="0">
                <a:latin typeface="Constantia" pitchFamily="18" charset="0"/>
                <a:ea typeface="Times New Roman"/>
              </a:rPr>
              <a:t> (театр), </a:t>
            </a:r>
            <a:r>
              <a:rPr lang="uk-UA" sz="3300" i="1" dirty="0" err="1">
                <a:latin typeface="Constantia" pitchFamily="18" charset="0"/>
                <a:ea typeface="Times New Roman"/>
              </a:rPr>
              <a:t>багі</a:t>
            </a:r>
            <a:r>
              <a:rPr lang="uk-UA" sz="3300" dirty="0">
                <a:latin typeface="Constantia" pitchFamily="18" charset="0"/>
                <a:ea typeface="Times New Roman"/>
              </a:rPr>
              <a:t> (гоночний автомобіль), </a:t>
            </a:r>
            <a:r>
              <a:rPr lang="uk-UA" sz="3300" i="1" dirty="0">
                <a:latin typeface="Constantia" pitchFamily="18" charset="0"/>
                <a:ea typeface="Times New Roman"/>
              </a:rPr>
              <a:t>кантрі</a:t>
            </a:r>
            <a:r>
              <a:rPr lang="uk-UA" sz="3300" dirty="0">
                <a:latin typeface="Constantia" pitchFamily="18" charset="0"/>
                <a:ea typeface="Times New Roman"/>
              </a:rPr>
              <a:t> (стиль музики), </a:t>
            </a:r>
            <a:r>
              <a:rPr lang="uk-UA" sz="3300" i="1" dirty="0" err="1">
                <a:latin typeface="Constantia" pitchFamily="18" charset="0"/>
                <a:ea typeface="Times New Roman"/>
              </a:rPr>
              <a:t>барбекю</a:t>
            </a:r>
            <a:r>
              <a:rPr lang="uk-UA" sz="3300" dirty="0">
                <a:latin typeface="Constantia" pitchFamily="18" charset="0"/>
                <a:ea typeface="Times New Roman"/>
              </a:rPr>
              <a:t> (</a:t>
            </a:r>
            <a:r>
              <a:rPr lang="uk-UA" sz="3300" dirty="0" smtClean="0">
                <a:latin typeface="Constantia" pitchFamily="18" charset="0"/>
                <a:ea typeface="Times New Roman"/>
              </a:rPr>
              <a:t>шашлик)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uk-UA" sz="3300" dirty="0" smtClean="0">
                <a:latin typeface="Constantia" pitchFamily="18" charset="0"/>
                <a:ea typeface="Times New Roman"/>
              </a:rPr>
              <a:t>до </a:t>
            </a:r>
            <a:r>
              <a:rPr lang="uk-UA" sz="3300" b="1" dirty="0">
                <a:latin typeface="Constantia" pitchFamily="18" charset="0"/>
                <a:ea typeface="Times New Roman"/>
              </a:rPr>
              <a:t>жіночого</a:t>
            </a:r>
            <a:r>
              <a:rPr lang="uk-UA" sz="3300" dirty="0">
                <a:latin typeface="Constantia" pitchFamily="18" charset="0"/>
                <a:ea typeface="Times New Roman"/>
              </a:rPr>
              <a:t> – </a:t>
            </a:r>
            <a:r>
              <a:rPr lang="uk-UA" sz="3300" i="1" dirty="0">
                <a:latin typeface="Constantia" pitchFamily="18" charset="0"/>
                <a:ea typeface="Times New Roman"/>
              </a:rPr>
              <a:t>авеню </a:t>
            </a:r>
            <a:r>
              <a:rPr lang="uk-UA" sz="3300" dirty="0">
                <a:latin typeface="Constantia" pitchFamily="18" charset="0"/>
                <a:ea typeface="Times New Roman"/>
              </a:rPr>
              <a:t>(вулиця), </a:t>
            </a:r>
            <a:r>
              <a:rPr lang="uk-UA" sz="3300" i="1" dirty="0">
                <a:latin typeface="Constantia" pitchFamily="18" charset="0"/>
                <a:ea typeface="Times New Roman"/>
              </a:rPr>
              <a:t>кольрабі</a:t>
            </a:r>
            <a:r>
              <a:rPr lang="uk-UA" sz="3300" dirty="0">
                <a:latin typeface="Constantia" pitchFamily="18" charset="0"/>
                <a:ea typeface="Times New Roman"/>
              </a:rPr>
              <a:t> (капуста), </a:t>
            </a:r>
            <a:r>
              <a:rPr lang="uk-UA" sz="3300" i="1" dirty="0">
                <a:latin typeface="Constantia" pitchFamily="18" charset="0"/>
                <a:ea typeface="Times New Roman"/>
              </a:rPr>
              <a:t>салямі</a:t>
            </a:r>
            <a:r>
              <a:rPr lang="uk-UA" sz="3300" dirty="0">
                <a:latin typeface="Constantia" pitchFamily="18" charset="0"/>
                <a:ea typeface="Times New Roman"/>
              </a:rPr>
              <a:t> (ковбаса), </a:t>
            </a:r>
            <a:r>
              <a:rPr lang="uk-UA" sz="3300" i="1" dirty="0">
                <a:latin typeface="Constantia" pitchFamily="18" charset="0"/>
                <a:ea typeface="Times New Roman"/>
              </a:rPr>
              <a:t>бері-бері </a:t>
            </a:r>
            <a:r>
              <a:rPr lang="uk-UA" sz="3300" dirty="0">
                <a:latin typeface="Constantia" pitchFamily="18" charset="0"/>
                <a:ea typeface="Times New Roman"/>
              </a:rPr>
              <a:t>(</a:t>
            </a:r>
            <a:r>
              <a:rPr lang="uk-UA" sz="3300" dirty="0" smtClean="0">
                <a:latin typeface="Constantia" pitchFamily="18" charset="0"/>
                <a:ea typeface="Times New Roman"/>
              </a:rPr>
              <a:t>хвороба)</a:t>
            </a:r>
            <a:endParaRPr lang="uk-UA" sz="3300" dirty="0"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uk-UA" sz="3300" dirty="0" smtClean="0">
                <a:latin typeface="Constantia" pitchFamily="18" charset="0"/>
                <a:ea typeface="Times New Roman"/>
              </a:rPr>
              <a:t>деякі </a:t>
            </a:r>
            <a:r>
              <a:rPr lang="uk-UA" sz="3300" dirty="0">
                <a:latin typeface="Constantia" pitchFamily="18" charset="0"/>
                <a:ea typeface="Times New Roman"/>
              </a:rPr>
              <a:t>слова мають рід в залежності від значення: </a:t>
            </a:r>
            <a:r>
              <a:rPr lang="uk-UA" sz="3300" i="1" dirty="0">
                <a:latin typeface="Constantia" pitchFamily="18" charset="0"/>
                <a:ea typeface="Times New Roman"/>
              </a:rPr>
              <a:t>каберне</a:t>
            </a:r>
            <a:r>
              <a:rPr lang="uk-UA" sz="3300" dirty="0">
                <a:latin typeface="Constantia" pitchFamily="18" charset="0"/>
                <a:ea typeface="Times New Roman"/>
              </a:rPr>
              <a:t> (виноград – ч. р., вино – с. р.), </a:t>
            </a:r>
            <a:r>
              <a:rPr lang="uk-UA" sz="3300" i="1" dirty="0">
                <a:latin typeface="Constantia" pitchFamily="18" charset="0"/>
                <a:ea typeface="Times New Roman"/>
              </a:rPr>
              <a:t>сопрано</a:t>
            </a:r>
            <a:r>
              <a:rPr lang="uk-UA" sz="3300" dirty="0">
                <a:latin typeface="Constantia" pitchFamily="18" charset="0"/>
                <a:ea typeface="Times New Roman"/>
              </a:rPr>
              <a:t> (голос – с. р., співачка – ж. р</a:t>
            </a:r>
            <a:r>
              <a:rPr lang="uk-UA" sz="3300" dirty="0" smtClean="0">
                <a:latin typeface="Constantia" pitchFamily="18" charset="0"/>
                <a:ea typeface="Times New Roman"/>
              </a:rPr>
              <a:t>.)</a:t>
            </a:r>
            <a:endParaRPr lang="uk-UA" sz="3300" dirty="0"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4860032" y="1772816"/>
            <a:ext cx="3826768" cy="4680520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20000"/>
              </a:lnSpc>
              <a:spcAft>
                <a:spcPts val="1200"/>
              </a:spcAft>
              <a:buClr>
                <a:srgbClr val="2DA2BF"/>
              </a:buClr>
            </a:pPr>
            <a:r>
              <a:rPr lang="uk-UA" sz="33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Деякі невідмінювані назви істот подаються у словниках з подвійною родовою </a:t>
            </a:r>
            <a:r>
              <a:rPr lang="uk-UA" sz="33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характеристикою:</a:t>
            </a:r>
          </a:p>
          <a:p>
            <a:pPr lvl="0" algn="just">
              <a:lnSpc>
                <a:spcPct val="120000"/>
              </a:lnSpc>
              <a:spcAft>
                <a:spcPts val="1200"/>
              </a:spcAft>
              <a:buClr>
                <a:srgbClr val="2DA2BF"/>
              </a:buClr>
            </a:pPr>
            <a:r>
              <a:rPr lang="uk-UA" sz="33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як </a:t>
            </a:r>
            <a:r>
              <a:rPr lang="uk-UA" sz="33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іменники </a:t>
            </a:r>
            <a:r>
              <a:rPr lang="uk-UA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чол. і сер. роду </a:t>
            </a:r>
            <a:r>
              <a:rPr lang="uk-UA" sz="33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вживаються назви деяких грошових одиниць </a:t>
            </a:r>
            <a:r>
              <a:rPr lang="uk-UA" sz="33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екю, ескудо</a:t>
            </a:r>
            <a:r>
              <a:rPr lang="uk-UA" sz="33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а також слова </a:t>
            </a:r>
            <a:r>
              <a:rPr lang="uk-UA" sz="33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мачете, </a:t>
            </a:r>
            <a:r>
              <a:rPr lang="uk-UA" sz="33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бренді</a:t>
            </a:r>
            <a:endParaRPr lang="uk-UA" sz="33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algn="just">
              <a:lnSpc>
                <a:spcPct val="120000"/>
              </a:lnSpc>
              <a:spcAft>
                <a:spcPts val="1200"/>
              </a:spcAft>
              <a:buClr>
                <a:srgbClr val="2DA2BF"/>
              </a:buClr>
            </a:pPr>
            <a:r>
              <a:rPr lang="uk-UA" sz="33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як </a:t>
            </a:r>
            <a:r>
              <a:rPr lang="uk-UA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жін. </a:t>
            </a:r>
            <a:r>
              <a:rPr lang="uk-UA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і </a:t>
            </a:r>
            <a:r>
              <a:rPr lang="uk-UA" sz="3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сер. </a:t>
            </a:r>
            <a:r>
              <a:rPr lang="uk-UA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роду </a:t>
            </a:r>
            <a:r>
              <a:rPr lang="uk-UA" sz="33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есперанто</a:t>
            </a:r>
            <a:r>
              <a:rPr lang="uk-UA" sz="33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(мова), </a:t>
            </a:r>
            <a:r>
              <a:rPr lang="uk-UA" sz="33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афгані</a:t>
            </a:r>
            <a:r>
              <a:rPr lang="uk-UA" sz="33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(грошова одиниця</a:t>
            </a:r>
            <a:r>
              <a:rPr lang="uk-UA" sz="33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</a:t>
            </a:r>
            <a:endParaRPr lang="uk-UA" sz="33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uk-UA" sz="27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Частина іменників цієї групи змінила родову приналежність відповідно до родової ознаки тематичного слова:</a:t>
            </a:r>
            <a:r>
              <a:rPr lang="uk-UA" sz="1800" b="0" dirty="0">
                <a:solidFill>
                  <a:prstClr val="black"/>
                </a:solidFill>
                <a:effectLst/>
                <a:latin typeface="Constantia" pitchFamily="18" charset="0"/>
                <a:ea typeface="Times New Roman"/>
                <a:cs typeface="+mn-cs"/>
              </a:rPr>
              <a:t/>
            </a:r>
            <a:br>
              <a:rPr lang="uk-UA" sz="1800" b="0" dirty="0">
                <a:solidFill>
                  <a:prstClr val="black"/>
                </a:solidFill>
                <a:effectLst/>
                <a:latin typeface="Constantia" pitchFamily="18" charset="0"/>
                <a:ea typeface="Times New Roman"/>
                <a:cs typeface="+mn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2253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419528" cy="556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62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Constantia" pitchFamily="18" charset="0"/>
              </a:rPr>
              <a:t>.</a:t>
            </a:r>
            <a:endParaRPr lang="uk-UA" sz="3600" dirty="0">
              <a:latin typeface="Constantia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704783" cy="53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106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Розподіл невідмінюваних географічних назв між родами </a:t>
            </a:r>
            <a:r>
              <a:rPr 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залежить від роду слова, яке вказує на позначення 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(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місто, село, хутір, озеро, ріка, країна, острів, республіка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тощо): 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с.р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.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– </a:t>
            </a:r>
            <a:r>
              <a:rPr lang="uk-UA" sz="20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місто Токіо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; 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ж.р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.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– </a:t>
            </a:r>
            <a:r>
              <a:rPr lang="uk-UA" sz="20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станція Тбілісі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; 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ч.р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.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– </a:t>
            </a:r>
            <a:r>
              <a:rPr lang="uk-UA" sz="20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чудовий курорт Сочі, морський порт </a:t>
            </a:r>
            <a:r>
              <a:rPr lang="uk-UA" sz="2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Баку</a:t>
            </a:r>
            <a:endParaRPr lang="uk-UA" sz="2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/>
            </a:endParaRPr>
          </a:p>
          <a:p>
            <a:pPr lvl="0" algn="just">
              <a:lnSpc>
                <a:spcPct val="15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За родовою назвою визначається також рід невідмінюваних назв органів преси, громадських організацій, спортивних клубів, команд тощо, наприклад: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Про це повідомила «Торонто </a:t>
            </a:r>
            <a:r>
              <a:rPr lang="uk-UA" sz="20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стар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»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(газета),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«</a:t>
            </a:r>
            <a:r>
              <a:rPr lang="uk-UA" sz="20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Темпо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» опублікував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… (журнал),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висока Ай-Петрі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(вершина),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зелений Хоккайдо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(острів</a:t>
            </a: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Рід невідмінюваних іменників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032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07504" y="908720"/>
            <a:ext cx="8712968" cy="5472608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uk-UA" sz="1800" dirty="0" smtClean="0">
                <a:latin typeface="Constantia" pitchFamily="18" charset="0"/>
                <a:ea typeface="Times New Roman"/>
              </a:rPr>
              <a:t>Рід невідмінюваних абревіатур відповідає </a:t>
            </a:r>
            <a:r>
              <a:rPr lang="uk-UA" sz="1800" dirty="0">
                <a:latin typeface="Constantia" pitchFamily="18" charset="0"/>
                <a:ea typeface="Times New Roman"/>
              </a:rPr>
              <a:t>роду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стрижневого слова</a:t>
            </a:r>
            <a:r>
              <a:rPr lang="uk-UA" sz="1800" dirty="0">
                <a:latin typeface="Constantia" pitchFamily="18" charset="0"/>
                <a:ea typeface="Times New Roman"/>
              </a:rPr>
              <a:t>: </a:t>
            </a:r>
            <a:r>
              <a:rPr lang="uk-UA" sz="1800" i="1" dirty="0">
                <a:latin typeface="Constantia" pitchFamily="18" charset="0"/>
                <a:ea typeface="Times New Roman"/>
              </a:rPr>
              <a:t>У районі відкрита нова АЗС</a:t>
            </a:r>
            <a:r>
              <a:rPr lang="uk-UA" sz="1800" dirty="0">
                <a:latin typeface="Constantia" pitchFamily="18" charset="0"/>
                <a:ea typeface="Times New Roman"/>
              </a:rPr>
              <a:t> (автозаправна станція); </a:t>
            </a:r>
            <a:r>
              <a:rPr lang="uk-UA" sz="1800" i="1" dirty="0">
                <a:latin typeface="Constantia" pitchFamily="18" charset="0"/>
                <a:ea typeface="Times New Roman"/>
              </a:rPr>
              <a:t>Наш НДІ уклав кілька угод із зарубіжними університетами</a:t>
            </a:r>
            <a:r>
              <a:rPr lang="uk-UA" sz="1800" dirty="0">
                <a:latin typeface="Constantia" pitchFamily="18" charset="0"/>
                <a:ea typeface="Times New Roman"/>
              </a:rPr>
              <a:t> (науково-дослідний інститут</a:t>
            </a:r>
            <a:r>
              <a:rPr lang="uk-UA" sz="1800" dirty="0" smtClean="0">
                <a:latin typeface="Constantia" pitchFamily="18" charset="0"/>
                <a:ea typeface="Times New Roman"/>
              </a:rPr>
              <a:t>)</a:t>
            </a:r>
            <a:endParaRPr lang="uk-UA" sz="1800" dirty="0">
              <a:latin typeface="Constantia" pitchFamily="18" charset="0"/>
              <a:ea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1800" dirty="0">
                <a:latin typeface="Constantia" pitchFamily="18" charset="0"/>
                <a:ea typeface="Times New Roman"/>
              </a:rPr>
              <a:t>У розряді абревіатур діє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два способи вияву категорії роду</a:t>
            </a:r>
            <a:r>
              <a:rPr lang="uk-UA" sz="1800" dirty="0">
                <a:latin typeface="Constantia" pitchFamily="18" charset="0"/>
                <a:ea typeface="Times New Roman"/>
              </a:rPr>
              <a:t>: </a:t>
            </a:r>
            <a:endParaRPr lang="uk-UA" sz="1800" dirty="0" smtClean="0">
              <a:latin typeface="Constantia" pitchFamily="18" charset="0"/>
              <a:ea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1800" dirty="0" smtClean="0">
                <a:latin typeface="Constantia" pitchFamily="18" charset="0"/>
                <a:ea typeface="Times New Roman"/>
              </a:rPr>
              <a:t>1</a:t>
            </a:r>
            <a:r>
              <a:rPr lang="uk-UA" sz="1800" dirty="0">
                <a:latin typeface="Constantia" pitchFamily="18" charset="0"/>
                <a:ea typeface="Times New Roman"/>
              </a:rPr>
              <a:t>)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за формою роду опорного іменника </a:t>
            </a:r>
            <a:r>
              <a:rPr lang="uk-UA" sz="1800" dirty="0">
                <a:latin typeface="Constantia" pitchFamily="18" charset="0"/>
                <a:ea typeface="Times New Roman"/>
              </a:rPr>
              <a:t>словосполучення: </a:t>
            </a:r>
            <a:r>
              <a:rPr lang="uk-UA" sz="1800" i="1" dirty="0">
                <a:latin typeface="Constantia" pitchFamily="18" charset="0"/>
                <a:ea typeface="Times New Roman"/>
              </a:rPr>
              <a:t>АТС</a:t>
            </a:r>
            <a:r>
              <a:rPr lang="uk-UA" sz="1800" dirty="0">
                <a:latin typeface="Constantia" pitchFamily="18" charset="0"/>
                <a:ea typeface="Times New Roman"/>
              </a:rPr>
              <a:t> – ж. р., бо опорний іменник </a:t>
            </a:r>
            <a:r>
              <a:rPr lang="uk-UA" sz="1800" i="1" dirty="0">
                <a:latin typeface="Constantia" pitchFamily="18" charset="0"/>
                <a:ea typeface="Times New Roman"/>
              </a:rPr>
              <a:t>станція</a:t>
            </a:r>
            <a:r>
              <a:rPr lang="uk-UA" sz="1800" dirty="0">
                <a:latin typeface="Constantia" pitchFamily="18" charset="0"/>
                <a:ea typeface="Times New Roman"/>
              </a:rPr>
              <a:t> має ж. </a:t>
            </a:r>
            <a:r>
              <a:rPr lang="uk-UA" sz="1800" dirty="0" smtClean="0">
                <a:latin typeface="Constantia" pitchFamily="18" charset="0"/>
                <a:ea typeface="Times New Roman"/>
              </a:rPr>
              <a:t>р.</a:t>
            </a:r>
          </a:p>
          <a:p>
            <a:pPr algn="just">
              <a:spcAft>
                <a:spcPts val="600"/>
              </a:spcAft>
            </a:pPr>
            <a:r>
              <a:rPr lang="uk-UA" sz="1800" dirty="0" smtClean="0">
                <a:latin typeface="Constantia" pitchFamily="18" charset="0"/>
                <a:ea typeface="Times New Roman"/>
              </a:rPr>
              <a:t>2</a:t>
            </a:r>
            <a:r>
              <a:rPr lang="uk-UA" sz="1800" dirty="0">
                <a:latin typeface="Constantia" pitchFamily="18" charset="0"/>
                <a:ea typeface="Times New Roman"/>
              </a:rPr>
              <a:t>)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за характером кінцевих звуків</a:t>
            </a:r>
            <a:r>
              <a:rPr lang="uk-UA" sz="1800" dirty="0">
                <a:latin typeface="Constantia" pitchFamily="18" charset="0"/>
                <a:ea typeface="Times New Roman"/>
              </a:rPr>
              <a:t> абревіатур: твердий приголосний маркує чол. р. (</a:t>
            </a:r>
            <a:r>
              <a:rPr lang="uk-UA" sz="1800" i="1" dirty="0">
                <a:latin typeface="Constantia" pitchFamily="18" charset="0"/>
                <a:ea typeface="Times New Roman"/>
              </a:rPr>
              <a:t>загс, ВАК</a:t>
            </a:r>
            <a:r>
              <a:rPr lang="uk-UA" sz="1800" dirty="0">
                <a:latin typeface="Constantia" pitchFamily="18" charset="0"/>
                <a:ea typeface="Times New Roman"/>
              </a:rPr>
              <a:t>), голосний </a:t>
            </a:r>
            <a:r>
              <a:rPr lang="uk-UA" sz="1800" b="1" dirty="0">
                <a:latin typeface="Constantia" pitchFamily="18" charset="0"/>
                <a:ea typeface="Times New Roman"/>
              </a:rPr>
              <a:t>-а</a:t>
            </a:r>
            <a:r>
              <a:rPr lang="uk-UA" sz="1800" dirty="0">
                <a:latin typeface="Constantia" pitchFamily="18" charset="0"/>
                <a:ea typeface="Times New Roman"/>
              </a:rPr>
              <a:t> ж. р. (</a:t>
            </a:r>
            <a:r>
              <a:rPr lang="uk-UA" sz="1800" i="1" dirty="0">
                <a:latin typeface="Constantia" pitchFamily="18" charset="0"/>
                <a:ea typeface="Times New Roman"/>
              </a:rPr>
              <a:t>ДАТА – дуплексна абонентська телеграфна апаратура</a:t>
            </a:r>
            <a:r>
              <a:rPr lang="uk-UA" sz="1800" dirty="0">
                <a:latin typeface="Constantia" pitchFamily="18" charset="0"/>
                <a:ea typeface="Times New Roman"/>
              </a:rPr>
              <a:t>), голосний </a:t>
            </a:r>
            <a:r>
              <a:rPr lang="uk-UA" sz="1800" b="1" dirty="0">
                <a:latin typeface="Constantia" pitchFamily="18" charset="0"/>
                <a:ea typeface="Times New Roman"/>
              </a:rPr>
              <a:t>-о</a:t>
            </a:r>
            <a:r>
              <a:rPr lang="uk-UA" sz="1800" dirty="0">
                <a:latin typeface="Constantia" pitchFamily="18" charset="0"/>
                <a:ea typeface="Times New Roman"/>
              </a:rPr>
              <a:t> – </a:t>
            </a:r>
            <a:r>
              <a:rPr lang="uk-UA" sz="1800" dirty="0" err="1">
                <a:latin typeface="Constantia" pitchFamily="18" charset="0"/>
                <a:ea typeface="Times New Roman"/>
              </a:rPr>
              <a:t>сер.р</a:t>
            </a:r>
            <a:r>
              <a:rPr lang="uk-UA" sz="1800" dirty="0">
                <a:latin typeface="Constantia" pitchFamily="18" charset="0"/>
                <a:ea typeface="Times New Roman"/>
              </a:rPr>
              <a:t>. (</a:t>
            </a:r>
            <a:r>
              <a:rPr lang="uk-UA" sz="1800" i="1" dirty="0" smtClean="0">
                <a:latin typeface="Constantia" pitchFamily="18" charset="0"/>
                <a:ea typeface="Times New Roman"/>
              </a:rPr>
              <a:t>НАТО</a:t>
            </a:r>
            <a:r>
              <a:rPr lang="uk-UA" sz="1800" dirty="0" smtClean="0">
                <a:latin typeface="Constantia" pitchFamily="18" charset="0"/>
                <a:ea typeface="Times New Roman"/>
              </a:rPr>
              <a:t>)</a:t>
            </a:r>
            <a:endParaRPr lang="uk-UA" sz="1800" dirty="0">
              <a:latin typeface="Constantia" pitchFamily="18" charset="0"/>
              <a:ea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1800" dirty="0" smtClean="0">
                <a:latin typeface="Constantia" pitchFamily="18" charset="0"/>
                <a:ea typeface="Times New Roman"/>
              </a:rPr>
              <a:t>Це </a:t>
            </a:r>
            <a:r>
              <a:rPr lang="uk-UA" sz="1800" dirty="0">
                <a:latin typeface="Constantia" pitchFamily="18" charset="0"/>
                <a:ea typeface="Times New Roman"/>
              </a:rPr>
              <a:t>породжує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варіантність</a:t>
            </a:r>
            <a:r>
              <a:rPr lang="uk-UA" sz="1800" dirty="0">
                <a:latin typeface="Constantia" pitchFamily="18" charset="0"/>
                <a:ea typeface="Times New Roman"/>
              </a:rPr>
              <a:t> (</a:t>
            </a:r>
            <a:r>
              <a:rPr lang="uk-UA" sz="1800" i="1" dirty="0">
                <a:latin typeface="Constantia" pitchFamily="18" charset="0"/>
                <a:ea typeface="Times New Roman"/>
              </a:rPr>
              <a:t>райвно</a:t>
            </a:r>
            <a:r>
              <a:rPr lang="uk-UA" sz="1800" dirty="0">
                <a:latin typeface="Constantia" pitchFamily="18" charset="0"/>
                <a:ea typeface="Times New Roman"/>
              </a:rPr>
              <a:t> – чол. р. і сер. р., яка свідчить про те, що категорія роду в розряді абревіатур нині знаходиться в процесі </a:t>
            </a:r>
            <a:r>
              <a:rPr lang="uk-UA" sz="1800" dirty="0" smtClean="0">
                <a:latin typeface="Constantia" pitchFamily="18" charset="0"/>
                <a:ea typeface="Times New Roman"/>
              </a:rPr>
              <a:t>становлення</a:t>
            </a:r>
            <a:endParaRPr lang="uk-UA" sz="1800" dirty="0">
              <a:latin typeface="Constantia" pitchFamily="18" charset="0"/>
              <a:ea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1800" dirty="0">
                <a:latin typeface="Constantia" pitchFamily="18" charset="0"/>
                <a:ea typeface="Times New Roman"/>
              </a:rPr>
              <a:t>Слово ВАК вживається як невідмінюваний іменник жіночого роду і як відмінюване слово чоловічого роду: </a:t>
            </a:r>
            <a:r>
              <a:rPr lang="uk-UA" sz="1800" i="1" dirty="0">
                <a:latin typeface="Constantia" pitchFamily="18" charset="0"/>
                <a:ea typeface="Times New Roman"/>
              </a:rPr>
              <a:t>Рішенням </a:t>
            </a:r>
            <a:r>
              <a:rPr lang="uk-UA" sz="1800" i="1" dirty="0" err="1">
                <a:latin typeface="Constantia" pitchFamily="18" charset="0"/>
                <a:ea typeface="Times New Roman"/>
              </a:rPr>
              <a:t>ВАКу</a:t>
            </a:r>
            <a:r>
              <a:rPr lang="uk-UA" sz="1800" i="1" dirty="0">
                <a:latin typeface="Constantia" pitchFamily="18" charset="0"/>
                <a:ea typeface="Times New Roman"/>
              </a:rPr>
              <a:t> (Вищої атестаційної комісії) йому присвоєно звання кандидата юридичних наук </a:t>
            </a:r>
            <a:r>
              <a:rPr lang="uk-UA" sz="1800" dirty="0">
                <a:latin typeface="Constantia" pitchFamily="18" charset="0"/>
                <a:ea typeface="Times New Roman"/>
              </a:rPr>
              <a:t>(розмовний варіант).</a:t>
            </a:r>
            <a:r>
              <a:rPr lang="uk-UA" sz="1800" i="1" dirty="0">
                <a:latin typeface="Constantia" pitchFamily="18" charset="0"/>
                <a:ea typeface="Times New Roman"/>
              </a:rPr>
              <a:t> У 1992 році розпочала роботу ВАК України </a:t>
            </a:r>
            <a:r>
              <a:rPr lang="uk-UA" sz="1800" dirty="0">
                <a:latin typeface="Constantia" pitchFamily="18" charset="0"/>
                <a:ea typeface="Times New Roman"/>
              </a:rPr>
              <a:t>(вживається в офіційно-діловому стилі</a:t>
            </a:r>
            <a:r>
              <a:rPr lang="uk-UA" sz="1800" dirty="0" smtClean="0">
                <a:latin typeface="Constantia" pitchFamily="18" charset="0"/>
                <a:ea typeface="Times New Roman"/>
              </a:rPr>
              <a:t>)</a:t>
            </a:r>
            <a:endParaRPr lang="uk-UA" sz="1800" dirty="0">
              <a:effectLst/>
              <a:latin typeface="Constantia" pitchFamily="18" charset="0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Рід невідмінюваних абревіатур</a:t>
            </a:r>
            <a:endParaRPr lang="uk-UA" sz="2800" dirty="0">
              <a:solidFill>
                <a:srgbClr val="003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683568" y="1772816"/>
            <a:ext cx="8003232" cy="446449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ЗНО 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(зовнішнє незалежне </a:t>
            </a:r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оцінювання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 – </a:t>
            </a:r>
            <a:r>
              <a:rPr lang="uk-UA" sz="28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с. р.</a:t>
            </a:r>
          </a:p>
          <a:p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ЗВО 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заклад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вищої освіти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 – </a:t>
            </a:r>
            <a:r>
              <a:rPr lang="uk-UA" sz="28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ч. р. </a:t>
            </a:r>
          </a:p>
          <a:p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ПДВ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податок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на додану вартість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 – </a:t>
            </a:r>
            <a:r>
              <a:rPr lang="uk-UA" sz="28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ч. р. </a:t>
            </a:r>
          </a:p>
          <a:p>
            <a:pPr lvl="0">
              <a:buClr>
                <a:srgbClr val="2DA2BF"/>
              </a:buClr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ЄС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(Європейський </a:t>
            </a:r>
            <a:r>
              <a:rPr lang="uk-UA" sz="28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Союз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– </a:t>
            </a:r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ч. р. </a:t>
            </a:r>
            <a:endParaRPr lang="uk-UA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СБУ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Служба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безпеки України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– </a:t>
            </a:r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ж. р. </a:t>
            </a:r>
            <a:endParaRPr lang="uk-UA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>
              <a:buClr>
                <a:srgbClr val="2DA2BF"/>
              </a:buClr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НБУ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(Національний </a:t>
            </a:r>
            <a:r>
              <a:rPr lang="uk-UA" sz="28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банк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України)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– </a:t>
            </a:r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ч. р. </a:t>
            </a:r>
            <a:endParaRPr lang="uk-UA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ОБСЄ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(</a:t>
            </a:r>
            <a:r>
              <a:rPr lang="uk-UA" sz="28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Організація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з безпеки та співробітництва в Європі)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– </a:t>
            </a:r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ж. р. </a:t>
            </a:r>
            <a:endParaRPr lang="uk-UA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ООН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(</a:t>
            </a:r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Організація 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Об'єднаних Націй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 – </a:t>
            </a:r>
            <a:r>
              <a:rPr lang="uk-UA" sz="28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ж. р. </a:t>
            </a:r>
            <a:endParaRPr lang="uk-UA" sz="2800" dirty="0">
              <a:solidFill>
                <a:srgbClr val="003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Рід незмінюваних абревіатур визначається за головним словом:</a:t>
            </a:r>
            <a:endParaRPr lang="uk-UA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28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2453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uk-UA" sz="2800" dirty="0" smtClean="0">
                <a:latin typeface="Times New Roman"/>
                <a:ea typeface="Times New Roman"/>
              </a:rPr>
              <a:t>В </a:t>
            </a:r>
            <a:r>
              <a:rPr lang="uk-UA" sz="2800" dirty="0">
                <a:latin typeface="Times New Roman"/>
                <a:ea typeface="Times New Roman"/>
              </a:rPr>
              <a:t>офіційно-діловому мовленні граматичний рід виконавців дій, назв осіб за професією, посадою, званням та ін. частіше, ніж в інших стилях, не відповідає статі. При виборі однієї з форм роду, в офіційно-діловому стилі, слід орієнтуватися на такі правила:</a:t>
            </a:r>
            <a:endParaRPr lang="uk-UA" sz="1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uk-UA" sz="2800" dirty="0">
                <a:latin typeface="Times New Roman"/>
                <a:ea typeface="Times New Roman"/>
              </a:rPr>
              <a:t>1. Офіційними, основними  назвами посад, професій і звань є іменники чоловічого роду: </a:t>
            </a:r>
            <a:r>
              <a:rPr lang="uk-UA" sz="2800" i="1" dirty="0">
                <a:latin typeface="Times New Roman"/>
                <a:ea typeface="Times New Roman"/>
              </a:rPr>
              <a:t>директор, дипломат, ректор, міністр, нотаріус, прокурор</a:t>
            </a:r>
            <a:r>
              <a:rPr lang="uk-UA" sz="2800" dirty="0">
                <a:latin typeface="Times New Roman"/>
                <a:ea typeface="Times New Roman"/>
              </a:rPr>
              <a:t>. Ці слова вживаються для позначення чоловіків та жінок і підкреслюють не стать людини, а її службове і соціальне становище. Наприклад: </a:t>
            </a:r>
            <a:r>
              <a:rPr lang="uk-UA" sz="2800" i="1" dirty="0">
                <a:latin typeface="Times New Roman"/>
                <a:ea typeface="Times New Roman"/>
              </a:rPr>
              <a:t>Нараду провела </a:t>
            </a:r>
            <a:r>
              <a:rPr lang="uk-UA" sz="2800" i="1" u="sng" dirty="0">
                <a:latin typeface="Times New Roman"/>
                <a:ea typeface="Times New Roman"/>
              </a:rPr>
              <a:t>декан (чол. р.)</a:t>
            </a:r>
            <a:r>
              <a:rPr lang="uk-UA" sz="2800" i="1" dirty="0">
                <a:latin typeface="Times New Roman"/>
                <a:ea typeface="Times New Roman"/>
              </a:rPr>
              <a:t> факультету О.М.Пащенко; </a:t>
            </a:r>
            <a:r>
              <a:rPr lang="uk-UA" sz="2800" i="1" u="sng" dirty="0">
                <a:latin typeface="Times New Roman"/>
                <a:ea typeface="Times New Roman"/>
              </a:rPr>
              <a:t>Декан (чол. р.)</a:t>
            </a:r>
            <a:r>
              <a:rPr lang="uk-UA" sz="2800" i="1" dirty="0">
                <a:latin typeface="Times New Roman"/>
                <a:ea typeface="Times New Roman"/>
              </a:rPr>
              <a:t> факультету О.К.Гринчишин ознайомив викладачів з новими правилами вступу до університету.</a:t>
            </a:r>
            <a:endParaRPr lang="uk-UA" sz="16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</a:pP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Категорія роду іменників у ділових паперах</a:t>
            </a:r>
            <a:r>
              <a:rPr lang="uk-UA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/>
            </a:r>
            <a:br>
              <a:rPr lang="uk-UA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</a:br>
            <a:endParaRPr lang="uk-U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88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4896544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20000"/>
              </a:lnSpc>
              <a:buClr>
                <a:srgbClr val="2DA2BF"/>
              </a:buClr>
            </a:pP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2. Значна частина слів може утворювати паралельні форми чоловічого і жіночого роду: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журналіст – журналістка, студент – студентка, аспірант – аспірантка, лікар – лікарка, лаборант – лаборантка, поет – поетеса, дипломник – дипломниця.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Наведені слова жіночого роду є цілком літературними відповідниками, але їм надається перевага в художньому, публіцистичному, розмовному стилях.</a:t>
            </a:r>
          </a:p>
          <a:p>
            <a:pPr lvl="0" algn="just">
              <a:lnSpc>
                <a:spcPct val="120000"/>
              </a:lnSpc>
              <a:buClr>
                <a:srgbClr val="2DA2BF"/>
              </a:buClr>
            </a:pP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Деякі форми слів (ж. р.) із суфіксами </a:t>
            </a:r>
            <a:r>
              <a:rPr lang="uk-UA" sz="18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–к(а), -ш(а), </a:t>
            </a:r>
            <a:r>
              <a:rPr lang="uk-UA" sz="1800" b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-их</a:t>
            </a:r>
            <a:r>
              <a:rPr lang="uk-UA" sz="18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(а)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не відповідають нормам літературної мови: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керівничка, фізичка, сторожиха, </a:t>
            </a:r>
            <a:r>
              <a:rPr lang="uk-UA" sz="18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бригадирша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18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професорша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18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дикторша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.</a:t>
            </a:r>
            <a:r>
              <a:rPr lang="uk-UA" sz="1800" b="1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Ці іменники використовуються у розмовно-просторічному мовленні. Обмежене вживання цих слів зумовлене також тим, що ці форми означають посаду жінки і найменування дружини за чоловіком. Все це створює двозначність, що не допускається в діловому стилі.</a:t>
            </a:r>
          </a:p>
          <a:p>
            <a:pPr lvl="0" algn="just">
              <a:lnSpc>
                <a:spcPct val="120000"/>
              </a:lnSpc>
              <a:buClr>
                <a:srgbClr val="2DA2BF"/>
              </a:buClr>
            </a:pP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3. Відсутні відповідники жіночого роду у всіх складних назвах посад, звань: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головний бухгалтер, віце-прем’єр, старший викладач, статист-дослідник, змінний майстер 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тощо.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Категорія роду іменників у ділових паперах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1861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  <a:buClr>
                <a:srgbClr val="2DA2BF"/>
              </a:buClr>
            </a:pP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SimSun" pitchFamily="2" charset="-122"/>
              </a:rPr>
              <a:t>4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SimSun" pitchFamily="2" charset="-122"/>
              </a:rPr>
              <a:t>. Текст набуває офіційного характеру, якщо слова, залежні від найменування посади, узгоджуються з цим найменуванням у формі чоловічого роду і в тих випадках, коли мова йде про жінок: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SimSun" pitchFamily="2" charset="-122"/>
              </a:rPr>
              <a:t>Головний лікар дозволив…; Змінний черговий інженер завершив роботу…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SimSun" pitchFamily="2" charset="-122"/>
            </a:endParaRPr>
          </a:p>
          <a:p>
            <a:pPr lvl="0" algn="just">
              <a:lnSpc>
                <a:spcPct val="15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SimSun" pitchFamily="2" charset="-122"/>
              </a:rPr>
              <a:t>Проте, якщо у документі зазначено прізвище жінки, яка займає названу посаду, то підпорядковані дієслова узгоджуються з прізвищем і вживаються у формі жіночого роду, наприклад: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SimSun" pitchFamily="2" charset="-122"/>
              </a:rPr>
              <a:t>Головний бухгалтер Кравченко Галина Іванівна дозволила видачу грошей; Директор Іванова В.П. оголосила подяку…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SimSun" pitchFamily="2" charset="-122"/>
            </a:endParaRPr>
          </a:p>
          <a:p>
            <a:pPr lvl="0" algn="just">
              <a:lnSpc>
                <a:spcPct val="15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SimSun" pitchFamily="2" charset="-122"/>
              </a:rPr>
              <a:t>Але висловлювання типу</a:t>
            </a:r>
            <a:r>
              <a:rPr lang="uk-UA" sz="2000" b="1" i="1" dirty="0">
                <a:solidFill>
                  <a:prstClr val="black"/>
                </a:solidFill>
                <a:latin typeface="Constantia" pitchFamily="18" charset="0"/>
                <a:ea typeface="SimSun" pitchFamily="2" charset="-122"/>
              </a:rPr>
              <a:t>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SimSun" pitchFamily="2" charset="-122"/>
              </a:rPr>
              <a:t>«наша директор сказала», «наш головний бухгалтер дозволила»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SimSun" pitchFamily="2" charset="-122"/>
              </a:rPr>
              <a:t> не відповідають нормам літературної мови.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Категорія роду іменників у ділових паперах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5634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5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5. Вживання найменувань жіночого роду виправдано в тих випадках, для яких вказівка на стать є бажаною, але не може бути виражена іншими засобами. Наприклад: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Успіхи українських </a:t>
            </a:r>
            <a:r>
              <a:rPr lang="uk-UA" sz="2000" i="1" u="sng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гімнасток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є закономірними.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algn="just">
              <a:lnSpc>
                <a:spcPct val="15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6. Форми жіночого роду можуть використовуватись у випадках, коли назви посад, професій стосуються переважно жінок, або чоловічі відповідники мають інші позначення: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домогосподарка, кастелянка (каштелянка), манікюрниця, доярка, балерина,</a:t>
            </a:r>
            <a:r>
              <a:rPr lang="uk-UA" sz="2000" b="1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закріпилася пара</a:t>
            </a:r>
            <a:r>
              <a:rPr lang="uk-UA" sz="2000" b="1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медсестра - </a:t>
            </a:r>
            <a:r>
              <a:rPr lang="uk-UA" sz="20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медбрат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.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algn="just">
              <a:lnSpc>
                <a:spcPct val="15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7. Помилковим є вживання в офіційно-ділових паперах найменування осіб за такими ознаками, як місце проживання, місце роботи або статус: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заводчани, </a:t>
            </a:r>
            <a:r>
              <a:rPr lang="uk-UA" sz="20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сільчани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городяни, кримчани, освітяни, циркачі.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Ці слова є розмовними варіантами офіційних складних найменувань: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працівники заводу, жителі міста, працівники навчальних закладів, артисти цирку, мешканці Криму.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Категорія роду іменників у ділових паперах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3970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Constantia" pitchFamily="18" charset="0"/>
              </a:rPr>
              <a:t>Фемініти́ви </a:t>
            </a:r>
            <a:endParaRPr lang="uk-UA" sz="44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064896" cy="3528392"/>
          </a:xfrm>
        </p:spPr>
        <p:txBody>
          <a:bodyPr>
            <a:normAutofit/>
          </a:bodyPr>
          <a:lstStyle/>
          <a:p>
            <a:pPr marR="114300" lvl="0" algn="just">
              <a:lnSpc>
                <a:spcPct val="115000"/>
              </a:lnSpc>
              <a:spcAft>
                <a:spcPts val="150"/>
              </a:spcAft>
              <a:buClr>
                <a:srgbClr val="2DA2BF"/>
              </a:buClr>
            </a:pPr>
            <a:r>
              <a:rPr lang="vi-VN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(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nomina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feminativa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nomina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feminina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— 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назви жінок,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 </a:t>
            </a:r>
            <a:r>
              <a:rPr lang="vi-V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від 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лат.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fēmina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— 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жінка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,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fēminīnus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— 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жіночий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) </a:t>
            </a:r>
            <a:r>
              <a:rPr lang="vi-V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— група слів жіночого роду за певним станом, альтернативних або парних аналогічним словам чоловічого роду 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(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маскулінітивам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),</a:t>
            </a:r>
            <a:r>
              <a:rPr lang="vi-VN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vi-V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від яких вони утворюються суфіксально</a:t>
            </a:r>
            <a:endParaRPr lang="uk-U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/>
              <a:cs typeface="Times New Roman"/>
            </a:endParaRP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240360" cy="127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4" y="4059510"/>
            <a:ext cx="4538081" cy="255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6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11256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uk-UA" sz="2000" dirty="0">
                <a:latin typeface="Constantia" pitchFamily="18" charset="0"/>
              </a:rPr>
              <a:t>В українській мові фемінітиви мають дуже давню історію. </a:t>
            </a:r>
            <a:r>
              <a:rPr lang="uk-UA" sz="2000" dirty="0" smtClean="0">
                <a:latin typeface="Constantia" pitchFamily="18" charset="0"/>
              </a:rPr>
              <a:t>Фемінітиви </a:t>
            </a:r>
            <a:r>
              <a:rPr lang="uk-UA" sz="2000" dirty="0">
                <a:latin typeface="Constantia" pitchFamily="18" charset="0"/>
              </a:rPr>
              <a:t>мають індоєвропейське походження, тобто вони почали формуватися ще в період спільного розвитку індоєвропейських діалектів </a:t>
            </a:r>
            <a:r>
              <a:rPr lang="uk-UA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(загальні </a:t>
            </a:r>
            <a:r>
              <a:rPr lang="uk-UA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назви жінок за родинними стосунками та атрибутивними ознаками: баба, мати, </a:t>
            </a:r>
            <a:r>
              <a:rPr lang="uk-UA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вдова).</a:t>
            </a:r>
            <a:endParaRPr lang="uk-UA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uk-UA" sz="2000" dirty="0">
                <a:latin typeface="Constantia" pitchFamily="18" charset="0"/>
              </a:rPr>
              <a:t>У «Повісті минулих літ» читаємо: </a:t>
            </a:r>
            <a:r>
              <a:rPr lang="uk-UA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«І сказали кияни: «Прийдеться нам [нести]. Князь наш убитий, а княгиня наша хоче [йти] за вашого князя».</a:t>
            </a:r>
            <a:r>
              <a:rPr lang="uk-UA" sz="2000" dirty="0">
                <a:latin typeface="Constantia" pitchFamily="18" charset="0"/>
              </a:rPr>
              <a:t> Тут маємо </a:t>
            </a:r>
            <a:r>
              <a:rPr lang="uk-UA" sz="2000" dirty="0" err="1">
                <a:latin typeface="Constantia" pitchFamily="18" charset="0"/>
              </a:rPr>
              <a:t>фемінітив</a:t>
            </a:r>
            <a:r>
              <a:rPr lang="uk-UA" sz="2000" dirty="0">
                <a:latin typeface="Constantia" pitchFamily="18" charset="0"/>
              </a:rPr>
              <a:t> </a:t>
            </a:r>
            <a:r>
              <a:rPr lang="uk-UA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«княгиня». </a:t>
            </a:r>
            <a:r>
              <a:rPr lang="uk-UA" sz="2000" dirty="0">
                <a:latin typeface="Constantia" pitchFamily="18" charset="0"/>
              </a:rPr>
              <a:t>У «Слові о полку </a:t>
            </a:r>
            <a:r>
              <a:rPr lang="uk-UA" sz="2000" dirty="0" err="1">
                <a:latin typeface="Constantia" pitchFamily="18" charset="0"/>
              </a:rPr>
              <a:t>Ігоревім</a:t>
            </a:r>
            <a:r>
              <a:rPr lang="uk-UA" sz="2000" dirty="0">
                <a:latin typeface="Constantia" pitchFamily="18" charset="0"/>
              </a:rPr>
              <a:t>» зустрічаємо такі слова: </a:t>
            </a:r>
            <a:r>
              <a:rPr lang="uk-UA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</a:t>
            </a:r>
            <a:r>
              <a:rPr lang="uk-UA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дѣва</a:t>
            </a:r>
            <a:r>
              <a:rPr lang="uk-UA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», «</a:t>
            </a:r>
            <a:r>
              <a:rPr lang="uk-UA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дѣвка</a:t>
            </a:r>
            <a:r>
              <a:rPr lang="uk-UA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», «мати», «</a:t>
            </a:r>
            <a:r>
              <a:rPr lang="uk-UA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Богородица</a:t>
            </a:r>
            <a:r>
              <a:rPr lang="uk-UA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».</a:t>
            </a:r>
            <a:endParaRPr lang="uk-UA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uk-UA" sz="2000" dirty="0">
                <a:latin typeface="Constantia" pitchFamily="18" charset="0"/>
              </a:rPr>
              <a:t>Назви для позначення жінок є і в староукраїнських пам’ятках 16–18-го століть. Спершу це була лише сфера родинного і домашнього побуту. Згодом, коли жінка отримала майнові права, це також відобразилось у писемних пам’ятках.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 fontAlgn="base"/>
            <a:r>
              <a:rPr lang="ru-RU" sz="3200" dirty="0">
                <a:solidFill>
                  <a:srgbClr val="002060"/>
                </a:solidFill>
                <a:effectLst/>
                <a:latin typeface="Constantia" pitchFamily="18" charset="0"/>
              </a:rPr>
              <a:t>Чи </a:t>
            </a:r>
            <a:r>
              <a:rPr lang="ru-RU" sz="32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притаманні</a:t>
            </a:r>
            <a:r>
              <a:rPr lang="ru-RU" sz="3200" dirty="0">
                <a:solidFill>
                  <a:srgbClr val="002060"/>
                </a:solidFill>
                <a:effectLst/>
                <a:latin typeface="Constantia" pitchFamily="18" charset="0"/>
              </a:rPr>
              <a:t> фемінітиви </a:t>
            </a:r>
            <a:r>
              <a:rPr lang="ru-RU" sz="32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нашій</a:t>
            </a:r>
            <a:r>
              <a:rPr lang="ru-RU" sz="3200" dirty="0">
                <a:solidFill>
                  <a:srgbClr val="002060"/>
                </a:solidFill>
                <a:effectLst/>
                <a:latin typeface="Constantia" pitchFamily="18" charset="0"/>
              </a:rPr>
              <a:t> мові та коли </a:t>
            </a:r>
            <a:r>
              <a:rPr lang="ru-RU" sz="32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виникли</a:t>
            </a:r>
            <a:r>
              <a:rPr lang="ru-RU" sz="3200" dirty="0">
                <a:solidFill>
                  <a:srgbClr val="002060"/>
                </a:solidFill>
                <a:effectLst/>
                <a:latin typeface="Constantia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Constantia" pitchFamily="18" charset="0"/>
              </a:rPr>
              <a:t>найперші</a:t>
            </a:r>
            <a:r>
              <a:rPr lang="ru-RU" sz="3200" dirty="0">
                <a:solidFill>
                  <a:srgbClr val="002060"/>
                </a:solidFill>
                <a:effectLst/>
                <a:latin typeface="Constantia" pitchFamily="18" charset="0"/>
              </a:rPr>
              <a:t>?</a:t>
            </a:r>
            <a:br>
              <a:rPr lang="ru-RU" sz="3200" dirty="0">
                <a:solidFill>
                  <a:srgbClr val="002060"/>
                </a:solidFill>
                <a:effectLst/>
                <a:latin typeface="Constantia" pitchFamily="18" charset="0"/>
              </a:rPr>
            </a:br>
            <a:endParaRPr lang="uk-UA" sz="3200" dirty="0">
              <a:solidFill>
                <a:srgbClr val="002060"/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24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496855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uk-UA" sz="3100" dirty="0">
                <a:latin typeface="Constantia" pitchFamily="18" charset="0"/>
              </a:rPr>
              <a:t>У словниках початку 20-го століття можемо знайти фемінітиви, що стосувалися </a:t>
            </a:r>
            <a:r>
              <a:rPr lang="uk-UA" sz="3100" b="1" dirty="0">
                <a:latin typeface="Constantia" pitchFamily="18" charset="0"/>
              </a:rPr>
              <a:t>родової, станової приналежності, професійної діяльності. </a:t>
            </a:r>
            <a:r>
              <a:rPr lang="uk-UA" sz="3100" dirty="0">
                <a:latin typeface="Constantia" pitchFamily="18" charset="0"/>
              </a:rPr>
              <a:t>Чимало фемінітивів зафіксовано в </a:t>
            </a:r>
            <a:r>
              <a:rPr lang="uk-UA" sz="3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словнику Бориса Грінченка </a:t>
            </a:r>
            <a:r>
              <a:rPr lang="uk-UA" sz="3100" dirty="0">
                <a:latin typeface="Constantia" pitchFamily="18" charset="0"/>
              </a:rPr>
              <a:t>(1907–1909 роки</a:t>
            </a:r>
            <a:r>
              <a:rPr lang="uk-UA" sz="3100" dirty="0" smtClean="0">
                <a:latin typeface="Constantia" pitchFamily="18" charset="0"/>
              </a:rPr>
              <a:t>): </a:t>
            </a:r>
            <a:r>
              <a:rPr lang="uk-UA" sz="3100" b="1" i="1" dirty="0" smtClean="0">
                <a:solidFill>
                  <a:srgbClr val="002060"/>
                </a:solidFill>
                <a:latin typeface="Constantia" pitchFamily="18" charset="0"/>
              </a:rPr>
              <a:t>«аптекарка», 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uk-UA" sz="3100" b="1" i="1" dirty="0" smtClean="0">
                <a:solidFill>
                  <a:srgbClr val="002060"/>
                </a:solidFill>
                <a:latin typeface="Constantia" pitchFamily="18" charset="0"/>
              </a:rPr>
              <a:t>арештантка», 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uk-UA" sz="3100" b="1" i="1" dirty="0" smtClean="0">
                <a:solidFill>
                  <a:srgbClr val="002060"/>
                </a:solidFill>
                <a:latin typeface="Constantia" pitchFamily="18" charset="0"/>
              </a:rPr>
              <a:t>артистка», 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uk-UA" sz="3100" b="1" i="1" dirty="0" err="1" smtClean="0">
                <a:solidFill>
                  <a:srgbClr val="002060"/>
                </a:solidFill>
                <a:latin typeface="Constantia" pitchFamily="18" charset="0"/>
              </a:rPr>
              <a:t>архв’янка</a:t>
            </a:r>
            <a:r>
              <a:rPr lang="uk-UA" sz="3100" b="1" i="1" dirty="0" smtClean="0">
                <a:solidFill>
                  <a:srgbClr val="002060"/>
                </a:solidFill>
                <a:latin typeface="Constantia" pitchFamily="18" charset="0"/>
              </a:rPr>
              <a:t>», 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uk-UA" sz="3100" b="1" i="1" dirty="0" err="1" smtClean="0">
                <a:solidFill>
                  <a:srgbClr val="002060"/>
                </a:solidFill>
                <a:latin typeface="Constantia" pitchFamily="18" charset="0"/>
              </a:rPr>
              <a:t>арфистка</a:t>
            </a:r>
            <a:r>
              <a:rPr lang="uk-UA" sz="3100" b="1" i="1" dirty="0" smtClean="0">
                <a:solidFill>
                  <a:srgbClr val="002060"/>
                </a:solidFill>
                <a:latin typeface="Constantia" pitchFamily="18" charset="0"/>
              </a:rPr>
              <a:t>» </a:t>
            </a:r>
            <a:r>
              <a:rPr lang="uk-UA" sz="3100" i="1" dirty="0">
                <a:solidFill>
                  <a:srgbClr val="002060"/>
                </a:solidFill>
                <a:latin typeface="Constantia" pitchFamily="18" charset="0"/>
              </a:rPr>
              <a:t>тощо. </a:t>
            </a:r>
            <a:endParaRPr lang="uk-UA" sz="3100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uk-UA" sz="3100" dirty="0" smtClean="0">
                <a:latin typeface="Constantia" pitchFamily="18" charset="0"/>
              </a:rPr>
              <a:t>У </a:t>
            </a:r>
            <a:r>
              <a:rPr lang="uk-UA" sz="3100" dirty="0">
                <a:latin typeface="Constantia" pitchFamily="18" charset="0"/>
              </a:rPr>
              <a:t>1920 році з’явився </a:t>
            </a:r>
            <a:r>
              <a:rPr lang="uk-UA" sz="3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«Словник української мови» Дмитра Яворницького,</a:t>
            </a:r>
            <a:r>
              <a:rPr lang="uk-UA" sz="3100" dirty="0">
                <a:latin typeface="Constantia" pitchFamily="18" charset="0"/>
              </a:rPr>
              <a:t> де зустрічаємо такі слова, як </a:t>
            </a:r>
            <a:r>
              <a:rPr lang="uk-UA" sz="3100" b="1" i="1" dirty="0" smtClean="0">
                <a:solidFill>
                  <a:srgbClr val="002060"/>
                </a:solidFill>
                <a:latin typeface="Constantia" pitchFamily="18" charset="0"/>
              </a:rPr>
              <a:t>домовласниця, абатиса, </a:t>
            </a:r>
            <a:r>
              <a:rPr lang="uk-UA" sz="3000" b="1" i="1" dirty="0">
                <a:solidFill>
                  <a:srgbClr val="002060"/>
                </a:solidFill>
                <a:latin typeface="Constantia" pitchFamily="18" charset="0"/>
              </a:rPr>
              <a:t>артистка </a:t>
            </a:r>
            <a:r>
              <a:rPr lang="uk-UA" sz="3100" b="1" i="1" dirty="0" smtClean="0">
                <a:solidFill>
                  <a:srgbClr val="002060"/>
                </a:solidFill>
                <a:latin typeface="Constantia" pitchFamily="18" charset="0"/>
              </a:rPr>
              <a:t>дивачка, </a:t>
            </a:r>
            <a:r>
              <a:rPr lang="uk-UA" sz="3100" b="1" i="1" dirty="0" err="1" smtClean="0">
                <a:solidFill>
                  <a:srgbClr val="002060"/>
                </a:solidFill>
                <a:latin typeface="Constantia" pitchFamily="18" charset="0"/>
              </a:rPr>
              <a:t>догадничка</a:t>
            </a:r>
            <a:r>
              <a:rPr lang="uk-UA" sz="31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uk-UA" sz="3100" b="1" i="1" dirty="0" err="1" smtClean="0">
                <a:solidFill>
                  <a:srgbClr val="002060"/>
                </a:solidFill>
                <a:latin typeface="Constantia" pitchFamily="18" charset="0"/>
              </a:rPr>
              <a:t>єретниця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uk-UA" sz="3100" b="1" i="1" dirty="0" err="1">
                <a:solidFill>
                  <a:srgbClr val="002060"/>
                </a:solidFill>
                <a:latin typeface="Constantia" pitchFamily="18" charset="0"/>
              </a:rPr>
              <a:t>величниця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 (шанувальниця), домовласниця, злочинниця, колежанка, </a:t>
            </a:r>
            <a:r>
              <a:rPr lang="uk-UA" sz="3100" b="1" i="1" dirty="0" err="1">
                <a:solidFill>
                  <a:srgbClr val="002060"/>
                </a:solidFill>
                <a:latin typeface="Constantia" pitchFamily="18" charset="0"/>
              </a:rPr>
              <a:t>змагальниця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 (учасниця змагань), </a:t>
            </a:r>
            <a:r>
              <a:rPr lang="uk-UA" sz="3100" b="1" i="1" dirty="0" err="1">
                <a:solidFill>
                  <a:srgbClr val="002060"/>
                </a:solidFill>
                <a:latin typeface="Constantia" pitchFamily="18" charset="0"/>
              </a:rPr>
              <a:t>здільниця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 (</a:t>
            </a:r>
            <a:r>
              <a:rPr lang="uk-UA" sz="3100" b="1" i="1" dirty="0" smtClean="0">
                <a:solidFill>
                  <a:srgbClr val="002060"/>
                </a:solidFill>
                <a:latin typeface="Constantia" pitchFamily="18" charset="0"/>
              </a:rPr>
              <a:t>майстриня), </a:t>
            </a:r>
            <a:r>
              <a:rPr lang="uk-UA" sz="3100" i="1" dirty="0" smtClean="0">
                <a:solidFill>
                  <a:srgbClr val="002060"/>
                </a:solidFill>
                <a:latin typeface="Constantia" pitchFamily="18" charset="0"/>
              </a:rPr>
              <a:t>та </a:t>
            </a:r>
            <a:r>
              <a:rPr lang="uk-UA" sz="3100" i="1" dirty="0">
                <a:solidFill>
                  <a:srgbClr val="002060"/>
                </a:solidFill>
                <a:latin typeface="Constantia" pitchFamily="18" charset="0"/>
              </a:rPr>
              <a:t>ін. </a:t>
            </a:r>
            <a:endParaRPr lang="uk-UA" sz="3100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uk-UA" sz="3100" dirty="0" smtClean="0">
                <a:latin typeface="Constantia" pitchFamily="18" charset="0"/>
              </a:rPr>
              <a:t>У </a:t>
            </a:r>
            <a:r>
              <a:rPr lang="uk-UA" sz="3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«Російсько-українському академічному словнику» </a:t>
            </a:r>
            <a:r>
              <a:rPr lang="uk-UA" sz="3100" dirty="0">
                <a:latin typeface="Constantia" pitchFamily="18" charset="0"/>
              </a:rPr>
              <a:t>(головний редактор — </a:t>
            </a:r>
            <a:r>
              <a:rPr lang="uk-UA" sz="3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Агатангел Кримський</a:t>
            </a:r>
            <a:r>
              <a:rPr lang="uk-UA" sz="3100" dirty="0">
                <a:latin typeface="Constantia" pitchFamily="18" charset="0"/>
              </a:rPr>
              <a:t>) знаходимо, наприклад, такі фемінітиви: </a:t>
            </a:r>
            <a:r>
              <a:rPr lang="uk-UA" sz="3100" b="1" i="1" dirty="0" smtClean="0">
                <a:solidFill>
                  <a:srgbClr val="002060"/>
                </a:solidFill>
                <a:latin typeface="Constantia" pitchFamily="18" charset="0"/>
              </a:rPr>
              <a:t>заступниця, опікунка, патронеса, </a:t>
            </a:r>
            <a:r>
              <a:rPr lang="uk-UA" sz="3100" b="1" i="1" dirty="0" err="1" smtClean="0">
                <a:solidFill>
                  <a:srgbClr val="002060"/>
                </a:solidFill>
                <a:latin typeface="Constantia" pitchFamily="18" charset="0"/>
              </a:rPr>
              <a:t>протекторка</a:t>
            </a:r>
            <a:r>
              <a:rPr lang="uk-UA" sz="3100" b="1" i="1" dirty="0" smtClean="0">
                <a:solidFill>
                  <a:srgbClr val="002060"/>
                </a:solidFill>
                <a:latin typeface="Constantia" pitchFamily="18" charset="0"/>
              </a:rPr>
              <a:t>, меценатка, 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делегатка, інструкторка, інспекторка, друкарка, мулярка, медичка, лікарка, історичка (студентка), </a:t>
            </a:r>
            <a:r>
              <a:rPr lang="uk-UA" sz="3100" b="1" i="1" dirty="0" err="1">
                <a:solidFill>
                  <a:srgbClr val="002060"/>
                </a:solidFill>
                <a:latin typeface="Constantia" pitchFamily="18" charset="0"/>
              </a:rPr>
              <a:t>надихачка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, випроб(</a:t>
            </a:r>
            <a:r>
              <a:rPr lang="uk-UA" sz="3100" b="1" i="1" dirty="0" err="1">
                <a:solidFill>
                  <a:srgbClr val="002060"/>
                </a:solidFill>
                <a:latin typeface="Constantia" pitchFamily="18" charset="0"/>
              </a:rPr>
              <a:t>ов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)</a:t>
            </a:r>
            <a:r>
              <a:rPr lang="uk-UA" sz="3100" b="1" i="1" dirty="0" err="1">
                <a:solidFill>
                  <a:srgbClr val="002060"/>
                </a:solidFill>
                <a:latin typeface="Constantia" pitchFamily="18" charset="0"/>
              </a:rPr>
              <a:t>увачка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, викладачка, професорка, демократка; виборниця, законодавиця, </a:t>
            </a:r>
            <a:r>
              <a:rPr lang="uk-UA" sz="3100" b="1" i="1" dirty="0" err="1">
                <a:solidFill>
                  <a:srgbClr val="002060"/>
                </a:solidFill>
                <a:latin typeface="Constantia" pitchFamily="18" charset="0"/>
              </a:rPr>
              <a:t>чинниця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 (діячка), </a:t>
            </a:r>
            <a:r>
              <a:rPr lang="uk-UA" sz="3100" b="1" i="1" dirty="0" err="1">
                <a:solidFill>
                  <a:srgbClr val="002060"/>
                </a:solidFill>
                <a:latin typeface="Constantia" pitchFamily="18" charset="0"/>
              </a:rPr>
              <a:t>з'ясовниця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uk-UA" sz="3100" b="1" i="1" dirty="0" err="1">
                <a:solidFill>
                  <a:srgbClr val="002060"/>
                </a:solidFill>
                <a:latin typeface="Constantia" pitchFamily="18" charset="0"/>
              </a:rPr>
              <a:t>віддячниця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, заступниця, </a:t>
            </a:r>
            <a:r>
              <a:rPr lang="uk-UA" sz="3100" b="1" i="1" dirty="0" err="1">
                <a:solidFill>
                  <a:srgbClr val="002060"/>
                </a:solidFill>
                <a:latin typeface="Constantia" pitchFamily="18" charset="0"/>
              </a:rPr>
              <a:t>заводовласниця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uk-UA" sz="3100" b="1" i="1" dirty="0" err="1">
                <a:solidFill>
                  <a:srgbClr val="002060"/>
                </a:solidFill>
                <a:latin typeface="Constantia" pitchFamily="18" charset="0"/>
              </a:rPr>
              <a:t>коштодавиця</a:t>
            </a:r>
            <a:r>
              <a:rPr lang="uk-UA" sz="31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uk-UA" sz="3100" b="1" i="1" dirty="0" smtClean="0">
                <a:solidFill>
                  <a:srgbClr val="002060"/>
                </a:solidFill>
                <a:latin typeface="Constantia" pitchFamily="18" charset="0"/>
              </a:rPr>
              <a:t>виконавиця </a:t>
            </a:r>
            <a:r>
              <a:rPr lang="uk-UA" sz="3100" i="1" dirty="0" smtClean="0">
                <a:solidFill>
                  <a:srgbClr val="002060"/>
                </a:solidFill>
                <a:latin typeface="Constantia" pitchFamily="18" charset="0"/>
              </a:rPr>
              <a:t>тощо.</a:t>
            </a:r>
            <a:endParaRPr lang="uk-UA" sz="3100" i="1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Використання фемінітивів </a:t>
            </a:r>
            <a:br>
              <a:rPr lang="ru-RU" sz="3600" dirty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dirty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</a:t>
            </a:r>
            <a:r>
              <a:rPr lang="ru-RU" sz="3600" dirty="0" err="1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українській</a:t>
            </a:r>
            <a:r>
              <a:rPr lang="ru-RU" sz="3600" dirty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мові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42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3932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34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7525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b="1" dirty="0">
                <a:solidFill>
                  <a:srgbClr val="002060"/>
                </a:solidFill>
                <a:latin typeface="Constantia" pitchFamily="18" charset="0"/>
              </a:rPr>
              <a:t>У 1928 році вчений-мовознавець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Микола Сулима </a:t>
            </a:r>
            <a:r>
              <a:rPr lang="uk-UA" b="1" dirty="0">
                <a:solidFill>
                  <a:srgbClr val="002060"/>
                </a:solidFill>
                <a:latin typeface="Constantia" pitchFamily="18" charset="0"/>
              </a:rPr>
              <a:t>зазначає у своєму дослідженні «Українська фраза»: </a:t>
            </a:r>
            <a:endParaRPr lang="uk-UA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uk-UA" b="1" i="1" dirty="0" smtClean="0">
                <a:solidFill>
                  <a:srgbClr val="003FBC"/>
                </a:solidFill>
                <a:latin typeface="Constantia" pitchFamily="18" charset="0"/>
              </a:rPr>
              <a:t>«</a:t>
            </a:r>
            <a:r>
              <a:rPr lang="uk-UA" b="1" i="1" dirty="0">
                <a:solidFill>
                  <a:srgbClr val="003FBC"/>
                </a:solidFill>
                <a:latin typeface="Constantia" pitchFamily="18" charset="0"/>
              </a:rPr>
              <a:t>Професійні й інші подібні до них назви в українській мові бувають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здебільшого осібні для чоловіків і осібні для жінок</a:t>
            </a:r>
            <a:r>
              <a:rPr lang="uk-UA" b="1" i="1" dirty="0">
                <a:solidFill>
                  <a:srgbClr val="003FBC"/>
                </a:solidFill>
                <a:latin typeface="Constantia" pitchFamily="18" charset="0"/>
              </a:rPr>
              <a:t>. </a:t>
            </a:r>
            <a:r>
              <a:rPr lang="uk-UA" b="1" i="1" dirty="0" smtClean="0">
                <a:solidFill>
                  <a:srgbClr val="003FBC"/>
                </a:solidFill>
                <a:latin typeface="Constantia" pitchFamily="18" charset="0"/>
              </a:rPr>
              <a:t>Українська </a:t>
            </a:r>
            <a:r>
              <a:rPr lang="uk-UA" b="1" i="1" dirty="0">
                <a:solidFill>
                  <a:srgbClr val="003FBC"/>
                </a:solidFill>
                <a:latin typeface="Constantia" pitchFamily="18" charset="0"/>
              </a:rPr>
              <a:t>мова взагалі уникає вживати в спільному роді тих слів, що означають посаду, професію, звання, ранг тощо, й надавати тим словам ознак граматичного (формального) чоловічого роду без огляду на стать». </a:t>
            </a:r>
            <a:endParaRPr lang="uk-UA" b="1" i="1" dirty="0" smtClean="0">
              <a:solidFill>
                <a:srgbClr val="003FBC"/>
              </a:solidFill>
              <a:latin typeface="Constantia" pitchFamily="18" charset="0"/>
            </a:endParaRPr>
          </a:p>
          <a:p>
            <a:pPr algn="just"/>
            <a:r>
              <a:rPr lang="uk-UA" b="1" i="1" dirty="0" smtClean="0">
                <a:latin typeface="Constantia" pitchFamily="18" charset="0"/>
              </a:rPr>
              <a:t>Якщо </a:t>
            </a:r>
            <a:r>
              <a:rPr lang="uk-UA" b="1" i="1" dirty="0">
                <a:latin typeface="Constantia" pitchFamily="18" charset="0"/>
              </a:rPr>
              <a:t>у російській мові такі слова, як «автор», «композитор», «товариш» мусять стосуватись однаково до осіб як жіночої, так і чоловічої статей. </a:t>
            </a:r>
            <a:r>
              <a:rPr lang="uk-UA" b="1" i="1" dirty="0">
                <a:solidFill>
                  <a:srgbClr val="003FBC"/>
                </a:solidFill>
                <a:latin typeface="Constantia" pitchFamily="18" charset="0"/>
              </a:rPr>
              <a:t>В українській мові все інакше. Він — автор, а вона — авторка, він — професор, а вона — </a:t>
            </a:r>
            <a:r>
              <a:rPr lang="uk-UA" b="1" i="1" dirty="0" smtClean="0">
                <a:solidFill>
                  <a:srgbClr val="003FBC"/>
                </a:solidFill>
                <a:latin typeface="Constantia" pitchFamily="18" charset="0"/>
              </a:rPr>
              <a:t>професорка.</a:t>
            </a:r>
            <a:endParaRPr lang="uk-UA" b="1" i="1" dirty="0">
              <a:solidFill>
                <a:srgbClr val="003FBC"/>
              </a:solidFill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Використання фемінітивів </a:t>
            </a:r>
            <a:br>
              <a:rPr lang="ru-RU" sz="3600" dirty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dirty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</a:t>
            </a:r>
            <a:r>
              <a:rPr lang="ru-RU" sz="3600" dirty="0" err="1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українській</a:t>
            </a:r>
            <a:r>
              <a:rPr lang="ru-RU" sz="3600" dirty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мові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60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Марія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Брус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видала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«Історичний словник фемінітивів української мови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», в якому подано 8000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слів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Constantia" pitchFamily="18" charset="0"/>
              </a:rPr>
              <a:t>У книзі Марії Брус </a:t>
            </a:r>
            <a:r>
              <a:rPr lang="uk-UA" sz="2800" b="1" dirty="0">
                <a:solidFill>
                  <a:srgbClr val="002060"/>
                </a:solidFill>
                <a:latin typeface="Constantia" pitchFamily="18" charset="0"/>
              </a:rPr>
              <a:t>«Розвиток української мови в ХІ–Х</a:t>
            </a:r>
            <a:r>
              <a:rPr lang="en-US" sz="2800" b="1" dirty="0">
                <a:solidFill>
                  <a:srgbClr val="002060"/>
                </a:solidFill>
                <a:latin typeface="Constantia" pitchFamily="18" charset="0"/>
              </a:rPr>
              <a:t>V </a:t>
            </a:r>
            <a:r>
              <a:rPr lang="uk-UA" sz="2800" b="1" dirty="0">
                <a:solidFill>
                  <a:srgbClr val="002060"/>
                </a:solidFill>
                <a:latin typeface="Constantia" pitchFamily="18" charset="0"/>
              </a:rPr>
              <a:t>ст. Теоретична й практична частини</a:t>
            </a:r>
            <a:r>
              <a:rPr lang="uk-UA" sz="2800" b="1" dirty="0" smtClean="0">
                <a:solidFill>
                  <a:srgbClr val="002060"/>
                </a:solidFill>
                <a:latin typeface="Constantia" pitchFamily="18" charset="0"/>
              </a:rPr>
              <a:t>» </a:t>
            </a:r>
            <a:r>
              <a:rPr lang="uk-UA" sz="2800" b="1" dirty="0">
                <a:solidFill>
                  <a:srgbClr val="002060"/>
                </a:solidFill>
                <a:latin typeface="Constantia" pitchFamily="18" charset="0"/>
              </a:rPr>
              <a:t>ретельно зібрані історичні передумови формування фемінітивів у нашій </a:t>
            </a:r>
            <a:r>
              <a:rPr lang="uk-UA" sz="2800" b="1" dirty="0" smtClean="0">
                <a:solidFill>
                  <a:srgbClr val="002060"/>
                </a:solidFill>
                <a:latin typeface="Constantia" pitchFamily="18" charset="0"/>
              </a:rPr>
              <a:t>мові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Фемінітиви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є в академічних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словниках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rgbClr val="002060"/>
                </a:solidFill>
                <a:effectLst/>
                <a:latin typeface="Constantia" pitchFamily="18" charset="0"/>
                <a:ea typeface="+mn-ea"/>
                <a:cs typeface="+mn-cs"/>
              </a:rPr>
              <a:t>«Історичний словник фемінітивів </a:t>
            </a:r>
            <a:r>
              <a:rPr lang="uk-UA" sz="3600" dirty="0" smtClean="0">
                <a:solidFill>
                  <a:srgbClr val="002060"/>
                </a:solidFill>
                <a:effectLst/>
                <a:latin typeface="Constantia" pitchFamily="18" charset="0"/>
                <a:ea typeface="+mn-ea"/>
                <a:cs typeface="+mn-cs"/>
              </a:rPr>
              <a:t/>
            </a:r>
            <a:br>
              <a:rPr lang="uk-UA" sz="3600" dirty="0" smtClean="0">
                <a:solidFill>
                  <a:srgbClr val="002060"/>
                </a:solidFill>
                <a:effectLst/>
                <a:latin typeface="Constantia" pitchFamily="18" charset="0"/>
                <a:ea typeface="+mn-ea"/>
                <a:cs typeface="+mn-cs"/>
              </a:rPr>
            </a:br>
            <a:r>
              <a:rPr lang="uk-UA" sz="3600" dirty="0" smtClean="0">
                <a:solidFill>
                  <a:srgbClr val="002060"/>
                </a:solidFill>
                <a:effectLst/>
                <a:latin typeface="Constantia" pitchFamily="18" charset="0"/>
                <a:ea typeface="+mn-ea"/>
                <a:cs typeface="+mn-cs"/>
              </a:rPr>
              <a:t>української </a:t>
            </a:r>
            <a:r>
              <a:rPr lang="uk-UA" sz="3600" dirty="0">
                <a:solidFill>
                  <a:srgbClr val="002060"/>
                </a:solidFill>
                <a:effectLst/>
                <a:latin typeface="Constantia" pitchFamily="18" charset="0"/>
                <a:ea typeface="+mn-ea"/>
                <a:cs typeface="+mn-cs"/>
              </a:rPr>
              <a:t>мови</a:t>
            </a:r>
            <a:r>
              <a:rPr lang="uk-UA" sz="3600" dirty="0" smtClean="0">
                <a:solidFill>
                  <a:srgbClr val="002060"/>
                </a:solidFill>
                <a:effectLst/>
                <a:latin typeface="Constantia" pitchFamily="18" charset="0"/>
                <a:ea typeface="+mn-ea"/>
                <a:cs typeface="+mn-cs"/>
              </a:rPr>
              <a:t>»</a:t>
            </a:r>
            <a:endParaRPr lang="uk-UA" sz="36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6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 algn="just"/>
            <a:r>
              <a:rPr lang="uk-UA" b="1" dirty="0">
                <a:latin typeface="Constantia" pitchFamily="18" charset="0"/>
              </a:rPr>
              <a:t>Загалом, на початку 20-го століття українські науковці жваво дискутували про фемінітиви, адже жінки впевнено займали місця в різних сферах діяльності. </a:t>
            </a:r>
            <a:endParaRPr lang="uk-UA" b="1" dirty="0" smtClean="0">
              <a:latin typeface="Constantia" pitchFamily="18" charset="0"/>
            </a:endParaRPr>
          </a:p>
          <a:p>
            <a:pPr algn="just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Іван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Огієнко </a:t>
            </a:r>
            <a:r>
              <a:rPr lang="uk-UA" b="1" dirty="0">
                <a:solidFill>
                  <a:srgbClr val="002060"/>
                </a:solidFill>
                <a:latin typeface="Constantia" pitchFamily="18" charset="0"/>
              </a:rPr>
              <a:t>в «Нашій літературній мові» влучно </a:t>
            </a: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написав</a:t>
            </a:r>
            <a:r>
              <a:rPr lang="uk-UA" b="1" dirty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«Наша мова витворила паристі форми для назв істот: чоловічі й жіночі, </a:t>
            </a:r>
            <a:r>
              <a:rPr lang="uk-UA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наприклад, учитель — учителька, професор — професорка, гість — гостя, друг — </a:t>
            </a:r>
            <a:r>
              <a:rPr lang="uk-UA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другиня</a:t>
            </a:r>
            <a:r>
              <a:rPr lang="uk-UA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учень — учениця».</a:t>
            </a:r>
          </a:p>
          <a:p>
            <a:pPr algn="just"/>
            <a:endParaRPr lang="uk-UA" dirty="0">
              <a:latin typeface="Constantia" pitchFamily="18" charset="0"/>
            </a:endParaRPr>
          </a:p>
          <a:p>
            <a:pPr algn="just"/>
            <a:endParaRPr lang="uk-UA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Використання фемінітивів </a:t>
            </a:r>
            <a:br>
              <a:rPr lang="ru-RU" sz="3600" dirty="0" smtClean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dirty="0" smtClean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</a:t>
            </a:r>
            <a:r>
              <a:rPr lang="ru-RU" sz="3600" dirty="0" err="1" smtClean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українській</a:t>
            </a:r>
            <a:r>
              <a:rPr lang="ru-RU" sz="3600" dirty="0" smtClean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мові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653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184576"/>
          </a:xfrm>
        </p:spPr>
        <p:txBody>
          <a:bodyPr>
            <a:normAutofit fontScale="70000" lnSpcReduction="20000"/>
          </a:bodyPr>
          <a:lstStyle/>
          <a:p>
            <a:pPr lvl="0" algn="just">
              <a:buClr>
                <a:srgbClr val="2DA2BF"/>
              </a:buClr>
            </a:pPr>
            <a:r>
              <a:rPr lang="uk-UA" sz="29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 Україні у криваві 1930-ті роки почалась </a:t>
            </a:r>
            <a:r>
              <a:rPr lang="uk-UA" sz="29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тотальна русифікація. Вживання фемінітивів стерлося, зійшло нанівець. </a:t>
            </a:r>
            <a:endParaRPr lang="uk-UA" sz="2900" b="1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pPr lvl="0" algn="just">
              <a:buClr>
                <a:srgbClr val="2DA2BF"/>
              </a:buClr>
            </a:pPr>
            <a:r>
              <a:rPr lang="uk-UA" sz="2900" b="1" dirty="0" smtClean="0">
                <a:solidFill>
                  <a:srgbClr val="002060"/>
                </a:solidFill>
                <a:latin typeface="Constantia" pitchFamily="18" charset="0"/>
              </a:rPr>
              <a:t>Для </a:t>
            </a:r>
            <a:r>
              <a:rPr lang="uk-UA" sz="2900" b="1" dirty="0">
                <a:solidFill>
                  <a:srgbClr val="002060"/>
                </a:solidFill>
                <a:latin typeface="Constantia" pitchFamily="18" charset="0"/>
              </a:rPr>
              <a:t>частини українців тривалий час у пріоритеті була російська мова. Сумно, але це слід визнати. А для російської мови фемінітиви якраз не характерні — структура наших мов суттєво відрізняється. </a:t>
            </a:r>
            <a:endParaRPr lang="uk-UA" sz="29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 algn="just">
              <a:buClr>
                <a:srgbClr val="2DA2BF"/>
              </a:buClr>
            </a:pPr>
            <a:r>
              <a:rPr lang="uk-UA" sz="29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І </a:t>
            </a:r>
            <a:r>
              <a:rPr lang="uk-UA" sz="29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це абсолютний міф, що з усіх слов’янських мов українська найбільше споріднена з російською. Насправді, набагато ближчі до нас білоруська (понад 80% спільної лексики), польська (70%) й словацька (68%). </a:t>
            </a:r>
            <a:endParaRPr lang="uk-UA" sz="2900" b="1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pPr lvl="0" algn="just">
              <a:buClr>
                <a:srgbClr val="2DA2BF"/>
              </a:buClr>
            </a:pPr>
            <a:r>
              <a:rPr lang="uk-UA" sz="2900" b="1" dirty="0" smtClean="0">
                <a:solidFill>
                  <a:srgbClr val="000000"/>
                </a:solidFill>
                <a:latin typeface="Constantia" pitchFamily="18" charset="0"/>
              </a:rPr>
              <a:t>Створені </a:t>
            </a:r>
            <a:r>
              <a:rPr lang="uk-UA" sz="2900" b="1" dirty="0">
                <a:solidFill>
                  <a:srgbClr val="000000"/>
                </a:solidFill>
                <a:latin typeface="Constantia" pitchFamily="18" charset="0"/>
              </a:rPr>
              <a:t>в російській мові фемінітиви часто мають зневажливе забарвлення. </a:t>
            </a:r>
            <a:r>
              <a:rPr lang="uk-UA" sz="2900" b="1" i="1" dirty="0">
                <a:solidFill>
                  <a:srgbClr val="000000"/>
                </a:solidFill>
                <a:latin typeface="Constantia" pitchFamily="18" charset="0"/>
              </a:rPr>
              <a:t>Порівняйте: </a:t>
            </a:r>
            <a:r>
              <a:rPr lang="uk-UA" sz="2900" b="1" i="1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uk-UA" sz="2900" b="1" i="1" dirty="0" err="1">
                <a:solidFill>
                  <a:srgbClr val="002060"/>
                </a:solidFill>
                <a:latin typeface="Constantia" pitchFamily="18" charset="0"/>
              </a:rPr>
              <a:t>лікарКа</a:t>
            </a:r>
            <a:r>
              <a:rPr lang="uk-UA" sz="2900" b="1" i="1" dirty="0">
                <a:solidFill>
                  <a:srgbClr val="002060"/>
                </a:solidFill>
                <a:latin typeface="Constantia" pitchFamily="18" charset="0"/>
              </a:rPr>
              <a:t>» — «</a:t>
            </a:r>
            <a:r>
              <a:rPr lang="uk-UA" sz="2900" b="1" i="1" dirty="0" err="1">
                <a:solidFill>
                  <a:srgbClr val="002060"/>
                </a:solidFill>
                <a:latin typeface="Constantia" pitchFamily="18" charset="0"/>
              </a:rPr>
              <a:t>докторШа</a:t>
            </a:r>
            <a:r>
              <a:rPr lang="uk-UA" sz="2900" b="1" i="1" dirty="0">
                <a:solidFill>
                  <a:srgbClr val="002060"/>
                </a:solidFill>
                <a:latin typeface="Constantia" pitchFamily="18" charset="0"/>
              </a:rPr>
              <a:t>», «</a:t>
            </a:r>
            <a:r>
              <a:rPr lang="uk-UA" sz="2900" b="1" i="1" dirty="0" err="1">
                <a:solidFill>
                  <a:srgbClr val="002060"/>
                </a:solidFill>
                <a:latin typeface="Constantia" pitchFamily="18" charset="0"/>
              </a:rPr>
              <a:t>ректорКа</a:t>
            </a:r>
            <a:r>
              <a:rPr lang="uk-UA" sz="2900" b="1" i="1" dirty="0">
                <a:solidFill>
                  <a:srgbClr val="002060"/>
                </a:solidFill>
                <a:latin typeface="Constantia" pitchFamily="18" charset="0"/>
              </a:rPr>
              <a:t>» — «</a:t>
            </a:r>
            <a:r>
              <a:rPr lang="uk-UA" sz="2900" b="1" i="1" dirty="0" err="1">
                <a:solidFill>
                  <a:srgbClr val="002060"/>
                </a:solidFill>
                <a:latin typeface="Constantia" pitchFamily="18" charset="0"/>
              </a:rPr>
              <a:t>ректорШа</a:t>
            </a:r>
            <a:r>
              <a:rPr lang="uk-UA" sz="2900" b="1" i="1" dirty="0">
                <a:solidFill>
                  <a:srgbClr val="002060"/>
                </a:solidFill>
                <a:latin typeface="Constantia" pitchFamily="18" charset="0"/>
              </a:rPr>
              <a:t>», «</a:t>
            </a:r>
            <a:r>
              <a:rPr lang="uk-UA" sz="2900" b="1" i="1" dirty="0" err="1">
                <a:solidFill>
                  <a:srgbClr val="002060"/>
                </a:solidFill>
                <a:latin typeface="Constantia" pitchFamily="18" charset="0"/>
              </a:rPr>
              <a:t>міністерКа</a:t>
            </a:r>
            <a:r>
              <a:rPr lang="uk-UA" sz="2900" b="1" i="1" dirty="0">
                <a:solidFill>
                  <a:srgbClr val="002060"/>
                </a:solidFill>
                <a:latin typeface="Constantia" pitchFamily="18" charset="0"/>
              </a:rPr>
              <a:t>» — «</a:t>
            </a:r>
            <a:r>
              <a:rPr lang="uk-UA" sz="2900" b="1" i="1" dirty="0" err="1">
                <a:solidFill>
                  <a:srgbClr val="002060"/>
                </a:solidFill>
                <a:latin typeface="Constantia" pitchFamily="18" charset="0"/>
              </a:rPr>
              <a:t>министерШа</a:t>
            </a:r>
            <a:r>
              <a:rPr lang="uk-UA" sz="2900" b="1" i="1" dirty="0">
                <a:solidFill>
                  <a:srgbClr val="002060"/>
                </a:solidFill>
                <a:latin typeface="Constantia" pitchFamily="18" charset="0"/>
              </a:rPr>
              <a:t>». </a:t>
            </a:r>
            <a:r>
              <a:rPr lang="uk-UA" sz="29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900" b="1" dirty="0" smtClean="0">
                <a:solidFill>
                  <a:srgbClr val="000000"/>
                </a:solidFill>
                <a:latin typeface="Constantia" pitchFamily="18" charset="0"/>
              </a:rPr>
              <a:t>Тому частиною російськомовних українців фемінітиви сприймаються як зневажливі слова.</a:t>
            </a:r>
          </a:p>
          <a:p>
            <a:pPr lvl="0" algn="just">
              <a:buClr>
                <a:srgbClr val="2DA2BF"/>
              </a:buClr>
            </a:pPr>
            <a:r>
              <a:rPr lang="uk-UA" sz="2900" b="1" dirty="0" smtClean="0">
                <a:solidFill>
                  <a:srgbClr val="002060"/>
                </a:solidFill>
                <a:latin typeface="Constantia" pitchFamily="18" charset="0"/>
              </a:rPr>
              <a:t>До </a:t>
            </a:r>
            <a:r>
              <a:rPr lang="uk-UA" sz="2900" b="1" dirty="0">
                <a:solidFill>
                  <a:srgbClr val="002060"/>
                </a:solidFill>
                <a:latin typeface="Constantia" pitchFamily="18" charset="0"/>
              </a:rPr>
              <a:t>активного </a:t>
            </a:r>
            <a:r>
              <a:rPr lang="uk-UA" sz="2900" b="1" dirty="0" smtClean="0">
                <a:solidFill>
                  <a:srgbClr val="002060"/>
                </a:solidFill>
                <a:latin typeface="Constantia" pitchFamily="18" charset="0"/>
              </a:rPr>
              <a:t>використання </a:t>
            </a:r>
            <a:r>
              <a:rPr lang="uk-UA" sz="2900" b="1" dirty="0">
                <a:solidFill>
                  <a:srgbClr val="002060"/>
                </a:solidFill>
                <a:latin typeface="Constantia" pitchFamily="18" charset="0"/>
              </a:rPr>
              <a:t>фемінітивів українці повернулись аж після здобуття незалежності. А входження жінок у різні сфери діяльності провокує появу величезної кількості фемінітивів.</a:t>
            </a:r>
          </a:p>
          <a:p>
            <a:pPr lvl="0" algn="just">
              <a:buClr>
                <a:srgbClr val="2DA2BF"/>
              </a:buClr>
            </a:pPr>
            <a:endParaRPr lang="uk-UA" b="0" i="0" u="none" strike="noStrike" dirty="0">
              <a:solidFill>
                <a:srgbClr val="000000"/>
              </a:solidFill>
              <a:effectLst/>
              <a:latin typeface="var(--stk-f_family)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Наслідки політики русифікації</a:t>
            </a:r>
            <a:endParaRPr lang="uk-UA" sz="3600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83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latin typeface="Constantia" pitchFamily="18" charset="0"/>
              </a:rPr>
              <a:t>Тема фемінітивів не була новою для українців і до ухвалення нового правопису в 2019 році, в якому затвердили їхнє використання та найпродуктивніші моделі творення. </a:t>
            </a:r>
            <a:endParaRPr lang="uk-UA" dirty="0" smtClean="0">
              <a:latin typeface="Constantia" pitchFamily="18" charset="0"/>
            </a:endParaRPr>
          </a:p>
          <a:p>
            <a:pPr algn="just"/>
            <a:r>
              <a:rPr lang="uk-UA" dirty="0" smtClean="0">
                <a:latin typeface="Constantia" pitchFamily="18" charset="0"/>
              </a:rPr>
              <a:t>Наприклад</a:t>
            </a:r>
            <a:r>
              <a:rPr lang="uk-UA" dirty="0">
                <a:latin typeface="Constantia" pitchFamily="18" charset="0"/>
              </a:rPr>
              <a:t>, у 2013 році з’являється стаття Алли Архангельської </a:t>
            </a:r>
            <a:r>
              <a:rPr lang="uk-UA" i="1" dirty="0">
                <a:solidFill>
                  <a:srgbClr val="002060"/>
                </a:solidFill>
                <a:latin typeface="Constantia" pitchFamily="18" charset="0"/>
              </a:rPr>
              <a:t>«До проблеми словотвірної фемінізації в українській мові новітньої доби: традиція і сучасність». </a:t>
            </a:r>
            <a:endParaRPr lang="uk-UA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uk-UA" dirty="0" smtClean="0">
                <a:latin typeface="Constantia" pitchFamily="18" charset="0"/>
              </a:rPr>
              <a:t>Найчастіше </a:t>
            </a:r>
            <a:r>
              <a:rPr lang="uk-UA" dirty="0">
                <a:latin typeface="Constantia" pitchFamily="18" charset="0"/>
              </a:rPr>
              <a:t>люди не замислюються, що частина тих іменників, які вони використовують, належить до фемінітивів </a:t>
            </a:r>
            <a:r>
              <a:rPr lang="uk-UA" i="1" dirty="0">
                <a:solidFill>
                  <a:srgbClr val="002060"/>
                </a:solidFill>
                <a:latin typeface="Constantia" pitchFamily="18" charset="0"/>
              </a:rPr>
              <a:t>(лікарка, </a:t>
            </a:r>
            <a:r>
              <a:rPr lang="uk-UA" i="1" dirty="0" smtClean="0">
                <a:solidFill>
                  <a:srgbClr val="002060"/>
                </a:solidFill>
                <a:latin typeface="Constantia" pitchFamily="18" charset="0"/>
              </a:rPr>
              <a:t>викладачка, студентка, </a:t>
            </a:r>
            <a:r>
              <a:rPr lang="uk-UA" i="1" dirty="0" err="1" smtClean="0">
                <a:solidFill>
                  <a:srgbClr val="002060"/>
                </a:solidFill>
                <a:latin typeface="Constantia" pitchFamily="18" charset="0"/>
              </a:rPr>
              <a:t>докторка</a:t>
            </a:r>
            <a:r>
              <a:rPr lang="uk-UA" i="1" dirty="0">
                <a:solidFill>
                  <a:srgbClr val="002060"/>
                </a:solidFill>
                <a:latin typeface="Constantia" pitchFamily="18" charset="0"/>
              </a:rPr>
              <a:t>, секретарка, юристка). </a:t>
            </a:r>
            <a:endParaRPr lang="uk-UA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uk-UA" dirty="0" smtClean="0">
                <a:latin typeface="Constantia" pitchFamily="18" charset="0"/>
              </a:rPr>
              <a:t>Проте </a:t>
            </a:r>
            <a:r>
              <a:rPr lang="uk-UA" dirty="0">
                <a:latin typeface="Constantia" pitchFamily="18" charset="0"/>
              </a:rPr>
              <a:t>зараз, коли їх помітно більшає в мові, дискусійний резонанс </a:t>
            </a:r>
            <a:r>
              <a:rPr lang="uk-UA" dirty="0" smtClean="0">
                <a:latin typeface="Constantia" pitchFamily="18" charset="0"/>
              </a:rPr>
              <a:t>зростає.</a:t>
            </a:r>
            <a:endParaRPr lang="uk-UA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Повернення</a:t>
            </a:r>
            <a:r>
              <a:rPr lang="ru-RU" sz="3600" dirty="0" smtClean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фемінітивів до </a:t>
            </a:r>
            <a:r>
              <a:rPr lang="ru-RU" sz="3600" dirty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3600" dirty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dirty="0" err="1" smtClean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літературної</a:t>
            </a:r>
            <a:r>
              <a:rPr lang="ru-RU" sz="3600" dirty="0" smtClean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dirty="0" err="1" smtClean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української</a:t>
            </a:r>
            <a:r>
              <a:rPr lang="ru-RU" sz="3600" dirty="0" smtClean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dirty="0" err="1" smtClean="0">
                <a:solidFill>
                  <a:srgbClr val="DA1F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мови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061309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на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сторінці 39 правопису (за текстом офіційного видання на сайті Інституту мовознавства ім. О. О. Потебні) у пункті 4 ("ПРАВОПИС СУФІКСІВ. Іменникові суфікси", § 32. -ИК, -НИК / -ІВНИК, -ЛЬНИК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):</a:t>
            </a:r>
          </a:p>
          <a:p>
            <a:pPr algn="just"/>
            <a:r>
              <a:rPr lang="vi-VN" dirty="0" smtClean="0">
                <a:solidFill>
                  <a:srgbClr val="002060"/>
                </a:solidFill>
                <a:latin typeface="Constantia" pitchFamily="18" charset="0"/>
              </a:rPr>
              <a:t>4</a:t>
            </a:r>
            <a:r>
              <a:rPr lang="vi-VN" dirty="0">
                <a:solidFill>
                  <a:srgbClr val="002060"/>
                </a:solidFill>
                <a:latin typeface="Constantia" pitchFamily="18" charset="0"/>
              </a:rPr>
              <a:t>. За допомогою суфіксів -к-(-а), -иц-(-я), -ин-(-я), -ес-(-а) та ін. від іменників чоловічого роду утворюємо іменники на означення осіб жіночої статі.</a:t>
            </a:r>
          </a:p>
          <a:p>
            <a:pPr algn="just"/>
            <a:r>
              <a:rPr lang="vi-VN" dirty="0">
                <a:solidFill>
                  <a:srgbClr val="002060"/>
                </a:solidFill>
                <a:latin typeface="Constantia" pitchFamily="18" charset="0"/>
              </a:rPr>
              <a:t>Найуживанішим є суфікс -к-(-а), бо він поєднуваний з різними типами основ: </a:t>
            </a:r>
            <a:r>
              <a:rPr lang="vi-VN" i="1" dirty="0">
                <a:latin typeface="Constantia" pitchFamily="18" charset="0"/>
              </a:rPr>
              <a:t>а́вторка, диза́йнерка, дире́кторка, реда́кторка, співа́чка, студе́нтка, фігури́стка </a:t>
            </a:r>
            <a:r>
              <a:rPr lang="vi-VN" dirty="0">
                <a:latin typeface="Constantia" pitchFamily="18" charset="0"/>
              </a:rPr>
              <a:t>та ін.</a:t>
            </a:r>
          </a:p>
          <a:p>
            <a:pPr algn="just"/>
            <a:r>
              <a:rPr lang="vi-VN" dirty="0">
                <a:solidFill>
                  <a:srgbClr val="002060"/>
                </a:solidFill>
                <a:latin typeface="Constantia" pitchFamily="18" charset="0"/>
              </a:rPr>
              <a:t>Суфікс -иц-(-я) приєднуємо насамперед до основ на -ник: </a:t>
            </a:r>
            <a:r>
              <a:rPr lang="vi-VN" i="1" dirty="0">
                <a:latin typeface="Constantia" pitchFamily="18" charset="0"/>
              </a:rPr>
              <a:t>верста́льниця, набі́рниця, пора́дниця </a:t>
            </a:r>
            <a:r>
              <a:rPr lang="vi-VN" dirty="0">
                <a:solidFill>
                  <a:srgbClr val="002060"/>
                </a:solidFill>
                <a:latin typeface="Constantia" pitchFamily="18" charset="0"/>
              </a:rPr>
              <a:t>та -ень: </a:t>
            </a:r>
            <a:r>
              <a:rPr lang="vi-VN" i="1" dirty="0">
                <a:latin typeface="Constantia" pitchFamily="18" charset="0"/>
              </a:rPr>
              <a:t>учени́ця.</a:t>
            </a:r>
          </a:p>
          <a:p>
            <a:pPr algn="just"/>
            <a:r>
              <a:rPr lang="vi-VN" dirty="0">
                <a:solidFill>
                  <a:srgbClr val="002060"/>
                </a:solidFill>
                <a:latin typeface="Constantia" pitchFamily="18" charset="0"/>
              </a:rPr>
              <a:t>Суфікс -ин-(-я) сполучаємо з основами на -ець: </a:t>
            </a:r>
            <a:r>
              <a:rPr lang="vi-VN" i="1" dirty="0">
                <a:latin typeface="Constantia" pitchFamily="18" charset="0"/>
              </a:rPr>
              <a:t>кравчи́ня, плавчи́ня, продавчи́ня </a:t>
            </a:r>
            <a:r>
              <a:rPr lang="vi-VN" dirty="0">
                <a:solidFill>
                  <a:srgbClr val="002060"/>
                </a:solidFill>
                <a:latin typeface="Constantia" pitchFamily="18" charset="0"/>
              </a:rPr>
              <a:t>і приголосний: </a:t>
            </a:r>
            <a:r>
              <a:rPr lang="vi-VN" i="1" dirty="0">
                <a:latin typeface="Constantia" pitchFamily="18" charset="0"/>
              </a:rPr>
              <a:t>майстри́ня, філологи́ня; бойки́ня, лемки́ня.</a:t>
            </a:r>
          </a:p>
          <a:p>
            <a:pPr algn="just"/>
            <a:r>
              <a:rPr lang="vi-VN" dirty="0">
                <a:solidFill>
                  <a:srgbClr val="002060"/>
                </a:solidFill>
                <a:latin typeface="Constantia" pitchFamily="18" charset="0"/>
              </a:rPr>
              <a:t>Суфікс -ес-(-а) рідковживаний</a:t>
            </a:r>
            <a:r>
              <a:rPr lang="vi-VN" dirty="0">
                <a:latin typeface="Constantia" pitchFamily="18" charset="0"/>
              </a:rPr>
              <a:t>: </a:t>
            </a:r>
            <a:r>
              <a:rPr lang="vi-VN" i="1" dirty="0">
                <a:latin typeface="Constantia" pitchFamily="18" charset="0"/>
              </a:rPr>
              <a:t>дияконе́са, патроне́са, поете́са.</a:t>
            </a:r>
            <a:endParaRPr lang="uk-UA" i="1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>
                <a:solidFill>
                  <a:srgbClr val="002060"/>
                </a:solidFill>
                <a:effectLst/>
                <a:latin typeface="Constantia" pitchFamily="18" charset="0"/>
                <a:ea typeface="+mn-ea"/>
                <a:cs typeface="+mn-cs"/>
              </a:rPr>
              <a:t>2019 </a:t>
            </a:r>
            <a:r>
              <a:rPr lang="uk-UA" sz="2700" dirty="0">
                <a:solidFill>
                  <a:srgbClr val="002060"/>
                </a:solidFill>
                <a:effectLst/>
                <a:latin typeface="Constantia" pitchFamily="18" charset="0"/>
                <a:ea typeface="+mn-ea"/>
                <a:cs typeface="+mn-cs"/>
              </a:rPr>
              <a:t>року набрав чинності Правопис 2019, що містив рекомендацію та правила творення </a:t>
            </a:r>
            <a:r>
              <a:rPr lang="uk-UA" sz="2700" dirty="0" smtClean="0">
                <a:solidFill>
                  <a:srgbClr val="002060"/>
                </a:solidFill>
                <a:effectLst/>
                <a:latin typeface="Constantia" pitchFamily="18" charset="0"/>
                <a:ea typeface="+mn-ea"/>
                <a:cs typeface="+mn-cs"/>
              </a:rPr>
              <a:t>фемінітивів</a:t>
            </a:r>
            <a:endParaRPr lang="uk-UA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73853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uk-UA" sz="2400" b="1" dirty="0">
                <a:latin typeface="Constantia" pitchFamily="18" charset="0"/>
              </a:rPr>
              <a:t>Отже, з 30 травня 2019 року фемінітиви є чинною нормою української мови, а з 03 червня 2019 року (коли опубліковано остаточну версію правопису) норми та правила нової редакції рекомендовано застосовувати в усіх сферах суспільного </a:t>
            </a:r>
            <a:r>
              <a:rPr lang="uk-UA" sz="2400" b="1" dirty="0" smtClean="0">
                <a:latin typeface="Constantia" pitchFamily="18" charset="0"/>
              </a:rPr>
              <a:t>життя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uk-UA" sz="2400" b="1" dirty="0" smtClean="0">
                <a:solidFill>
                  <a:srgbClr val="003FBC"/>
                </a:solidFill>
                <a:latin typeface="Constantia" pitchFamily="18" charset="0"/>
              </a:rPr>
              <a:t>Радниця </a:t>
            </a:r>
            <a:r>
              <a:rPr lang="uk-UA" sz="2400" b="1" dirty="0" err="1">
                <a:solidFill>
                  <a:srgbClr val="003FBC"/>
                </a:solidFill>
                <a:latin typeface="Constantia" pitchFamily="18" charset="0"/>
              </a:rPr>
              <a:t>міністерки</a:t>
            </a:r>
            <a:r>
              <a:rPr lang="uk-UA" sz="2400" b="1" dirty="0">
                <a:solidFill>
                  <a:srgbClr val="003FBC"/>
                </a:solidFill>
                <a:latin typeface="Constantia" pitchFamily="18" charset="0"/>
              </a:rPr>
              <a:t> освіти і науки України </a:t>
            </a:r>
            <a:r>
              <a:rPr lang="uk-UA" sz="2400" b="1" dirty="0">
                <a:latin typeface="Constantia" pitchFamily="18" charset="0"/>
              </a:rPr>
              <a:t>(на той час Лілії Гриневич) </a:t>
            </a:r>
            <a:r>
              <a:rPr lang="uk-UA" sz="2400" b="1" dirty="0">
                <a:solidFill>
                  <a:srgbClr val="003FBC"/>
                </a:solidFill>
                <a:latin typeface="Constantia" pitchFamily="18" charset="0"/>
              </a:rPr>
              <a:t>Олена </a:t>
            </a:r>
            <a:r>
              <a:rPr lang="uk-UA" sz="2400" b="1" dirty="0" err="1">
                <a:solidFill>
                  <a:srgbClr val="003FBC"/>
                </a:solidFill>
                <a:latin typeface="Constantia" pitchFamily="18" charset="0"/>
              </a:rPr>
              <a:t>Масалітіна</a:t>
            </a:r>
            <a:r>
              <a:rPr lang="uk-UA" sz="2400" b="1" dirty="0">
                <a:latin typeface="Constantia" pitchFamily="18" charset="0"/>
              </a:rPr>
              <a:t> назвала введення фемінітивів до Правопису 2019 року </a:t>
            </a:r>
            <a:r>
              <a:rPr lang="uk-UA" sz="2400" b="1" i="1" dirty="0">
                <a:solidFill>
                  <a:srgbClr val="003FBC"/>
                </a:solidFill>
                <a:latin typeface="Constantia" pitchFamily="18" charset="0"/>
              </a:rPr>
              <a:t>«історичним моментом», </a:t>
            </a:r>
            <a:r>
              <a:rPr lang="uk-UA" sz="2400" b="1" dirty="0">
                <a:solidFill>
                  <a:srgbClr val="003FBC"/>
                </a:solidFill>
                <a:latin typeface="Constantia" pitchFamily="18" charset="0"/>
              </a:rPr>
              <a:t>а самі фемінітиви – </a:t>
            </a:r>
            <a:r>
              <a:rPr lang="uk-UA" sz="2400" b="1" i="1" dirty="0">
                <a:solidFill>
                  <a:srgbClr val="003FBC"/>
                </a:solidFill>
                <a:latin typeface="Constantia" pitchFamily="18" charset="0"/>
              </a:rPr>
              <a:t>«питомою рисою української мови</a:t>
            </a:r>
            <a:r>
              <a:rPr lang="uk-UA" sz="2400" b="1" i="1" dirty="0" smtClean="0">
                <a:solidFill>
                  <a:srgbClr val="003FBC"/>
                </a:solidFill>
                <a:latin typeface="Constantia" pitchFamily="18" charset="0"/>
              </a:rPr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003FBC"/>
                </a:solidFill>
                <a:latin typeface="Constantia" pitchFamily="18" charset="0"/>
              </a:rPr>
              <a:t>«Історичний момент»</a:t>
            </a:r>
            <a:endParaRPr lang="uk-UA" sz="3600" dirty="0">
              <a:solidFill>
                <a:srgbClr val="003FBC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44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481328"/>
            <a:ext cx="8435280" cy="4755984"/>
          </a:xfrm>
        </p:spPr>
        <p:txBody>
          <a:bodyPr>
            <a:normAutofit fontScale="92500"/>
          </a:bodyPr>
          <a:lstStyle/>
          <a:p>
            <a:pPr lvl="0" algn="just">
              <a:buClr>
                <a:srgbClr val="2DA2BF"/>
              </a:buClr>
            </a:pPr>
            <a:r>
              <a:rPr lang="uk-UA" sz="2800" b="1" dirty="0">
                <a:solidFill>
                  <a:prstClr val="black"/>
                </a:solidFill>
                <a:latin typeface="Constantia" pitchFamily="18" charset="0"/>
              </a:rPr>
              <a:t>18 серпня 2020 року Міністерство розвитку економіки, торгівлі та сільського господарства України наказом № 1574 від 18.08.2020 р. «Про затвердження Зміни № 9 до національного класифікатора ДК 003:2010» </a:t>
            </a:r>
            <a:r>
              <a:rPr lang="uk-UA" sz="2800" b="1" dirty="0">
                <a:solidFill>
                  <a:srgbClr val="003FBC"/>
                </a:solidFill>
                <a:latin typeface="Constantia" pitchFamily="18" charset="0"/>
              </a:rPr>
              <a:t>офіційно дозволило фемінітиви для посад працівниць</a:t>
            </a:r>
            <a:r>
              <a:rPr lang="uk-UA" sz="2800" b="1" dirty="0">
                <a:solidFill>
                  <a:prstClr val="black"/>
                </a:solidFill>
                <a:latin typeface="Constantia" pitchFamily="18" charset="0"/>
              </a:rPr>
              <a:t>, утворених за правилами чинного правопису, у кадровій документації, тобто трудових книжках, наказах, кадровому і загальному діловодстві, кореспонденції та всіх інших галузях праці, де застосовується класифікатор професій</a:t>
            </a:r>
            <a:r>
              <a:rPr lang="uk-UA" sz="2800" b="1" dirty="0" smtClean="0">
                <a:solidFill>
                  <a:prstClr val="black"/>
                </a:solidFill>
                <a:latin typeface="Constantia" pitchFamily="18" charset="0"/>
              </a:rPr>
              <a:t>)</a:t>
            </a:r>
            <a:endParaRPr lang="uk-UA" sz="2800" b="1" dirty="0">
              <a:solidFill>
                <a:prstClr val="black"/>
              </a:solidFill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3FBC"/>
                </a:solidFill>
                <a:latin typeface="Constantia" pitchFamily="18" charset="0"/>
              </a:rPr>
              <a:t>Офіційне затвердження фемінітивів</a:t>
            </a:r>
            <a:endParaRPr lang="uk-UA" sz="3600" dirty="0">
              <a:solidFill>
                <a:srgbClr val="003FBC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28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1125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solidFill>
                  <a:srgbClr val="002060"/>
                </a:solidFill>
                <a:latin typeface="Constantia" pitchFamily="18" charset="0"/>
              </a:rPr>
              <a:t>На думку </a:t>
            </a:r>
            <a:r>
              <a:rPr lang="uk-UA" b="1" dirty="0">
                <a:solidFill>
                  <a:srgbClr val="002060"/>
                </a:solidFill>
                <a:latin typeface="Constantia" pitchFamily="18" charset="0"/>
              </a:rPr>
              <a:t>Олександра Авраменка</a:t>
            </a:r>
            <a:r>
              <a:rPr lang="uk-UA" dirty="0">
                <a:solidFill>
                  <a:srgbClr val="002060"/>
                </a:solidFill>
                <a:latin typeface="Constantia" pitchFamily="18" charset="0"/>
              </a:rPr>
              <a:t>, фемінітиви </a:t>
            </a:r>
            <a:r>
              <a:rPr lang="uk-UA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історикиня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uk-UA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етнографиня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uk-UA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педагогиня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потрібно використовувати вибірково</a:t>
            </a:r>
            <a:r>
              <a:rPr lang="uk-UA" dirty="0">
                <a:solidFill>
                  <a:srgbClr val="002060"/>
                </a:solidFill>
                <a:latin typeface="Constantia" pitchFamily="18" charset="0"/>
              </a:rPr>
              <a:t>, бо вони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«неоковирно звучать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»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pPr algn="just"/>
            <a:r>
              <a:rPr lang="uk-UA" dirty="0">
                <a:solidFill>
                  <a:srgbClr val="002060"/>
                </a:solidFill>
                <a:latin typeface="Constantia" pitchFamily="18" charset="0"/>
              </a:rPr>
              <a:t>Різко критикує вживання фемінітивів професор чеського Університету </a:t>
            </a:r>
            <a:r>
              <a:rPr lang="uk-UA" dirty="0" err="1">
                <a:solidFill>
                  <a:srgbClr val="002060"/>
                </a:solidFill>
                <a:latin typeface="Constantia" pitchFamily="18" charset="0"/>
              </a:rPr>
              <a:t>Палацького</a:t>
            </a:r>
            <a:r>
              <a:rPr lang="uk-UA" dirty="0">
                <a:solidFill>
                  <a:srgbClr val="002060"/>
                </a:solidFill>
                <a:latin typeface="Constantia" pitchFamily="18" charset="0"/>
              </a:rPr>
              <a:t> в </a:t>
            </a:r>
            <a:r>
              <a:rPr lang="uk-UA" dirty="0" err="1" smtClean="0">
                <a:solidFill>
                  <a:srgbClr val="002060"/>
                </a:solidFill>
                <a:latin typeface="Constantia" pitchFamily="18" charset="0"/>
              </a:rPr>
              <a:t>м.Оломоуці</a:t>
            </a:r>
            <a:r>
              <a:rPr lang="uk-UA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Constantia" pitchFamily="18" charset="0"/>
              </a:rPr>
              <a:t>Алла </a:t>
            </a: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Архангельська, </a:t>
            </a:r>
            <a:r>
              <a:rPr lang="uk-UA" dirty="0">
                <a:solidFill>
                  <a:srgbClr val="002060"/>
                </a:solidFill>
                <a:latin typeface="Constantia" pitchFamily="18" charset="0"/>
              </a:rPr>
              <a:t>що опублікувала серію статей про історію й сучасний стан системи фемінітивів, в яких невисоко оцінила міркування тих українських мовознавців, котрі обстоюють уживання фемінітивів. </a:t>
            </a:r>
            <a:r>
              <a:rPr lang="uk-UA" dirty="0" smtClean="0">
                <a:solidFill>
                  <a:srgbClr val="002060"/>
                </a:solidFill>
                <a:latin typeface="Constantia" pitchFamily="18" charset="0"/>
              </a:rPr>
              <a:t>А</a:t>
            </a:r>
            <a:r>
              <a:rPr lang="uk-UA" dirty="0">
                <a:solidFill>
                  <a:srgbClr val="002060"/>
                </a:solidFill>
                <a:latin typeface="Constantia" pitchFamily="18" charset="0"/>
              </a:rPr>
              <a:t>. Архангельська оцінює нові фемінітиви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(професорка, </a:t>
            </a:r>
            <a:r>
              <a:rPr lang="uk-UA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міністерка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uk-UA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олігархиня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uk-UA" i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теоретикиня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та ін.)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як естетично неприйнятні</a:t>
            </a:r>
            <a:r>
              <a:rPr lang="uk-UA" dirty="0">
                <a:solidFill>
                  <a:srgbClr val="002060"/>
                </a:solidFill>
                <a:latin typeface="Constantia" pitchFamily="18" charset="0"/>
              </a:rPr>
              <a:t>, такі, що семантико-прагматично нетотожні своїм корелятам, вважає, що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 СУМ ввійшли найвдаліші жіночі найменування часів українізації, </a:t>
            </a:r>
            <a:r>
              <a:rPr lang="uk-UA" dirty="0">
                <a:solidFill>
                  <a:srgbClr val="002060"/>
                </a:solidFill>
                <a:latin typeface="Constantia" pitchFamily="18" charset="0"/>
              </a:rPr>
              <a:t>а також заперечує тиск російської мови на систему фемінітивів української </a:t>
            </a:r>
            <a:r>
              <a:rPr lang="uk-UA" dirty="0" smtClean="0">
                <a:solidFill>
                  <a:srgbClr val="002060"/>
                </a:solidFill>
                <a:latin typeface="Constantia" pitchFamily="18" charset="0"/>
              </a:rPr>
              <a:t>мови</a:t>
            </a:r>
            <a:endParaRPr lang="uk-UA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</a:rPr>
              <a:t>Мовознавча критика</a:t>
            </a:r>
            <a:endParaRPr lang="uk-UA" sz="3600" dirty="0">
              <a:solidFill>
                <a:schemeClr val="accent2">
                  <a:lumMod val="50000"/>
                </a:schemeClr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96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4306483"/>
          </a:xfrm>
        </p:spPr>
        <p:txBody>
          <a:bodyPr>
            <a:normAutofit/>
          </a:bodyPr>
          <a:lstStyle/>
          <a:p>
            <a:pPr marL="114300" marR="114300" algn="just">
              <a:lnSpc>
                <a:spcPct val="115000"/>
              </a:lnSpc>
              <a:spcAft>
                <a:spcPts val="150"/>
              </a:spcAft>
            </a:pPr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/>
              <a:cs typeface="Times New Roman"/>
            </a:endParaRPr>
          </a:p>
          <a:p>
            <a:pPr marL="114300" marR="114300" algn="just">
              <a:lnSpc>
                <a:spcPct val="115000"/>
              </a:lnSpc>
              <a:spcAft>
                <a:spcPts val="150"/>
              </a:spcAft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Структура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української мови має багато суфіксів, які утворюють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фемінітиви </a:t>
            </a:r>
          </a:p>
          <a:p>
            <a:pPr marL="114300" marR="114300" algn="just">
              <a:lnSpc>
                <a:spcPct val="115000"/>
              </a:lnSpc>
              <a:spcAft>
                <a:spcPts val="150"/>
              </a:spcAft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Всього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їх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понад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13, але 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сьогодні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продуктивними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суфіксами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, що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визначають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фемінітиви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, є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 -к-, -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иц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-, -ин- 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та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 -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ес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-</a:t>
            </a:r>
            <a:endParaRPr 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692696"/>
            <a:ext cx="4618856" cy="1440160"/>
          </a:xfrm>
        </p:spPr>
        <p:txBody>
          <a:bodyPr>
            <a:normAutofit/>
          </a:bodyPr>
          <a:lstStyle/>
          <a:p>
            <a:r>
              <a:rPr lang="uk-UA" sz="4400" dirty="0">
                <a:solidFill>
                  <a:srgbClr val="002060"/>
                </a:solidFill>
                <a:latin typeface="Constantia" pitchFamily="18" charset="0"/>
              </a:rPr>
              <a:t>Фемінітиви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46263"/>
            <a:ext cx="2374151" cy="183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6681"/>
            <a:ext cx="24288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840760" cy="537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05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98522"/>
          </a:xfrm>
        </p:spPr>
        <p:txBody>
          <a:bodyPr>
            <a:normAutofit fontScale="92500" lnSpcReduction="10000"/>
          </a:bodyPr>
          <a:lstStyle/>
          <a:p>
            <a:pPr marL="1436688" indent="358775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майор</a:t>
            </a:r>
          </a:p>
          <a:p>
            <a:pPr marL="1436688" indent="358775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генерал</a:t>
            </a:r>
          </a:p>
          <a:p>
            <a:pPr marL="1436688" indent="358775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прокурор</a:t>
            </a:r>
          </a:p>
          <a:p>
            <a:pPr marL="1436688" indent="358775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мер</a:t>
            </a:r>
          </a:p>
          <a:p>
            <a:pPr marL="1436688" indent="358775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академік</a:t>
            </a:r>
          </a:p>
          <a:p>
            <a:pPr marL="1436688" indent="358775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професор</a:t>
            </a:r>
          </a:p>
          <a:p>
            <a:pPr marL="1436688" indent="358775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екстрасенс</a:t>
            </a:r>
          </a:p>
          <a:p>
            <a:pPr marL="1436688" indent="358775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математик</a:t>
            </a:r>
          </a:p>
          <a:p>
            <a:pPr marL="1436688" indent="358775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посол</a:t>
            </a:r>
          </a:p>
          <a:p>
            <a:pPr marL="1436688" indent="358775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міністр</a:t>
            </a:r>
          </a:p>
          <a:p>
            <a:pPr marL="1436688" indent="358775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Пані президент</a:t>
            </a:r>
          </a:p>
          <a:p>
            <a:pPr marL="1436688" indent="358775"/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Constantia" pitchFamily="18" charset="0"/>
              </a:rPr>
              <a:t>Фемінітиви не завжди доречні</a:t>
            </a:r>
            <a:br>
              <a:rPr lang="uk-UA" sz="36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uk-UA" sz="2700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часом краще словами «пані», «панна» вказати на осіб жіночої статі</a:t>
            </a:r>
            <a:endParaRPr lang="uk-UA" sz="2700" dirty="0">
              <a:solidFill>
                <a:schemeClr val="accent5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25" y="1916832"/>
            <a:ext cx="3142078" cy="205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84" y="4509120"/>
            <a:ext cx="3240360" cy="181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20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uk-UA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У </a:t>
            </a:r>
            <a:r>
              <a:rPr lang="uk-UA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респондетнів</a:t>
            </a:r>
            <a:r>
              <a:rPr lang="uk-UA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запитували, як утворити </a:t>
            </a:r>
            <a:r>
              <a:rPr lang="uk-UA" sz="3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фемінітив</a:t>
            </a:r>
            <a:r>
              <a:rPr lang="uk-UA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від слова</a:t>
            </a:r>
            <a:r>
              <a:rPr lang="uk-UA" sz="3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 академік</a:t>
            </a:r>
            <a:r>
              <a:rPr lang="uk-UA" sz="31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?</a:t>
            </a:r>
            <a:r>
              <a:rPr lang="uk-UA" sz="27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uk-UA" sz="27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608512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Академкиня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– 41%</a:t>
            </a:r>
          </a:p>
          <a:p>
            <a:r>
              <a:rPr lang="uk-UA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Академиня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– 24%</a:t>
            </a:r>
          </a:p>
          <a:p>
            <a:r>
              <a:rPr lang="uk-UA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Академиця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– 14%</a:t>
            </a:r>
          </a:p>
          <a:p>
            <a:r>
              <a:rPr lang="uk-UA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Академічка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– 10%</a:t>
            </a:r>
          </a:p>
          <a:p>
            <a:r>
              <a:rPr lang="uk-UA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Академікиня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– 7%</a:t>
            </a:r>
          </a:p>
          <a:p>
            <a:r>
              <a:rPr lang="uk-UA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Академчиня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– 4 %</a:t>
            </a:r>
          </a:p>
          <a:p>
            <a:endParaRPr lang="uk-UA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uk-UA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uk-UA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uk-UA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uk-UA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Мовознавці, зокрема Олександр Авраменко, радять використовувати словосполучення «пані академік»</a:t>
            </a:r>
          </a:p>
          <a:p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08" y="1268760"/>
            <a:ext cx="588421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937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047233"/>
              </p:ext>
            </p:extLst>
          </p:nvPr>
        </p:nvGraphicFramePr>
        <p:xfrm>
          <a:off x="683568" y="692696"/>
          <a:ext cx="82296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341168"/>
              </a:tblGrid>
              <a:tr h="370840">
                <a:tc>
                  <a:txBody>
                    <a:bodyPr/>
                    <a:lstStyle/>
                    <a:p>
                      <a:pPr marL="0" marR="4762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Маскулінітив</a:t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(слово чоловічого роду)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762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Фемінітив</a:t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(слово жіночого роду)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811616">
                <a:tc>
                  <a:txBody>
                    <a:bodyPr/>
                    <a:lstStyle/>
                    <a:p>
                      <a:pPr marL="0" marR="47625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1.більшість основ: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автор, депутат, дизайнер, директор, доцент,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лідер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редактор,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співак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студент, учитель,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фігурист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7625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додаємо суфікс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-к-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авторка, депутатка,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дизайнерка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директорка,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доцентка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лідерка, редакторка, співачка, студентка, учителька, фігуристка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452692">
                <a:tc>
                  <a:txBody>
                    <a:bodyPr/>
                    <a:lstStyle/>
                    <a:p>
                      <a:pPr marL="0" marR="4762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основа на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-ник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та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ень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вершник, засновник, керівник, очільник, речник, рятувальник; учень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762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додаємо суфікс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-иц-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вершниця, засновниця, керівниця,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очільниця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речниця,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рятувальниця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; учениця;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337228">
                <a:tc>
                  <a:txBody>
                    <a:bodyPr/>
                    <a:lstStyle/>
                    <a:p>
                      <a:pPr marL="0" marR="4762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основа 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-ець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виконавець, переможець, підприємець, посадовець, службовець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762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додаємо суфікс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-иц-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виконавиця, переможниця,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підприємиця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  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посадовиця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службовиця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436362" cy="72008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Constantia" pitchFamily="18" charset="0"/>
              </a:rPr>
              <a:t>Творення фемінітивів</a:t>
            </a:r>
            <a:endParaRPr lang="uk-U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91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886683"/>
              </p:ext>
            </p:extLst>
          </p:nvPr>
        </p:nvGraphicFramePr>
        <p:xfrm>
          <a:off x="457200" y="1481138"/>
          <a:ext cx="8229600" cy="412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39750">
                <a:tc>
                  <a:txBody>
                    <a:bodyPr/>
                    <a:lstStyle/>
                    <a:p>
                      <a:pPr marL="0" marR="4762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Маскулінітив</a:t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(слово чоловічого роду)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762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Фемінітив</a:t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(слово жіночого роду)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937454"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uk-UA" sz="1800" b="1" dirty="0" smtClean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основа </a:t>
                      </a:r>
                      <a:r>
                        <a:rPr lang="uk-UA" sz="1800" b="1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uk-UA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-ець</a:t>
                      </a:r>
                      <a:r>
                        <a:rPr lang="uk-UA" sz="1800" b="1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uk-UA" sz="1800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i="1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виборець, плавець, </a:t>
                      </a:r>
                      <a:r>
                        <a:rPr lang="uk-UA" sz="1800" i="1" dirty="0" smtClean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фахівець</a:t>
                      </a:r>
                      <a:endParaRPr lang="uk-UA" sz="18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додаємо суфікс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uk-UA" sz="1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uk-UA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ин-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uk-UA" sz="1800" i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виборчиня</a:t>
                      </a:r>
                      <a:r>
                        <a:rPr lang="uk-UA" sz="1800" i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800" i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плавчиня</a:t>
                      </a:r>
                      <a:r>
                        <a:rPr lang="uk-UA" sz="1800" i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800" i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фахівчиня</a:t>
                      </a:r>
                      <a:r>
                        <a:rPr lang="uk-UA" sz="1800" i="1" dirty="0" smtClean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;</a:t>
                      </a:r>
                      <a:endParaRPr lang="uk-UA" sz="18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4762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основа на приголосний: 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майстер, філолог; бойко, лемко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R="47625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7625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додаємо суфікс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kumimoji="0" lang="uk-UA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ин-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майстриня,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філологиня</a:t>
                      </a:r>
                      <a:r>
                        <a:rPr kumimoji="0" lang="uk-UA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; бойкиня, </a:t>
                      </a:r>
                      <a:r>
                        <a:rPr kumimoji="0" lang="uk-UA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itchFamily="18" charset="0"/>
                          <a:ea typeface="Times New Roman"/>
                          <a:cs typeface="Times New Roman"/>
                        </a:rPr>
                        <a:t>лемкиня</a:t>
                      </a:r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R="47625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2536"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uk-UA" sz="1800" b="1" dirty="0" smtClean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іншомовна </a:t>
                      </a:r>
                      <a:r>
                        <a:rPr lang="uk-UA" sz="1800" b="1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основа:</a:t>
                      </a:r>
                      <a:r>
                        <a:rPr lang="uk-UA" sz="1800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i="1" dirty="0"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барон, диякон, поет</a:t>
                      </a:r>
                      <a:endParaRPr lang="uk-UA" sz="18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додаємо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суфікс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ес</a:t>
                      </a:r>
                      <a:r>
                        <a:rPr lang="ru-RU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i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баронеса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i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дияконеса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i="1" dirty="0" err="1"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Times New Roman"/>
                          <a:cs typeface="Times New Roman"/>
                        </a:rPr>
                        <a:t>поетеса</a:t>
                      </a:r>
                      <a:endParaRPr lang="uk-UA" sz="1800" dirty="0"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Constantia" pitchFamily="18" charset="0"/>
              </a:rPr>
              <a:t>Творення фемінітивів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33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481328"/>
            <a:ext cx="8435280" cy="4755984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Constantia" pitchFamily="18" charset="0"/>
              </a:rPr>
              <a:t>Суфікс -ИН- (-ЕН-) трапляється в староукраїнських писемних пам'ятках, зокрема, з його допомогою утворювали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: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1. національно-територіальні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фемінітиви </a:t>
            </a:r>
            <a:r>
              <a:rPr lang="uk-UA" sz="2400" b="1" i="1" dirty="0">
                <a:solidFill>
                  <a:srgbClr val="002060"/>
                </a:solidFill>
                <a:latin typeface="Constantia" pitchFamily="18" charset="0"/>
              </a:rPr>
              <a:t>(бойкиня, </a:t>
            </a:r>
            <a:r>
              <a:rPr lang="uk-UA" sz="2400" b="1" i="1" dirty="0" err="1">
                <a:solidFill>
                  <a:srgbClr val="002060"/>
                </a:solidFill>
                <a:latin typeface="Constantia" pitchFamily="18" charset="0"/>
              </a:rPr>
              <a:t>лемкиня</a:t>
            </a:r>
            <a:r>
              <a:rPr lang="uk-UA" sz="2400" b="1" i="1" dirty="0">
                <a:solidFill>
                  <a:srgbClr val="002060"/>
                </a:solidFill>
                <a:latin typeface="Constantia" pitchFamily="18" charset="0"/>
              </a:rPr>
              <a:t>, грекиня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endParaRPr lang="uk-UA" sz="24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2.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андроніми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400" b="1" i="1" dirty="0">
                <a:solidFill>
                  <a:srgbClr val="002060"/>
                </a:solidFill>
                <a:latin typeface="Constantia" pitchFamily="18" charset="0"/>
              </a:rPr>
              <a:t>(герцогиня, графиня, княгиня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endParaRPr lang="uk-UA" sz="24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3. атрибутивні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назви </a:t>
            </a:r>
            <a:r>
              <a:rPr lang="uk-UA" sz="2400" b="1" i="1" dirty="0">
                <a:solidFill>
                  <a:srgbClr val="002060"/>
                </a:solidFill>
                <a:latin typeface="Constantia" pitchFamily="18" charset="0"/>
              </a:rPr>
              <a:t>(берегиня, богиня, другиня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endParaRPr lang="uk-UA" sz="24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4. фемінітиви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за соціальною ознакою </a:t>
            </a:r>
            <a:r>
              <a:rPr lang="uk-UA" sz="2400" b="1" dirty="0">
                <a:solidFill>
                  <a:srgbClr val="002060"/>
                </a:solidFill>
                <a:latin typeface="Constantia" pitchFamily="18" charset="0"/>
              </a:rPr>
              <a:t>(бояриня, синьйорина, ґаздиня, монахиня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endParaRPr lang="uk-UA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5.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агентиви</a:t>
            </a:r>
            <a:r>
              <a:rPr lang="uk-UA" sz="2400" b="1" dirty="0" smtClean="0">
                <a:latin typeface="Constantia" pitchFamily="18" charset="0"/>
              </a:rPr>
              <a:t> </a:t>
            </a:r>
            <a:r>
              <a:rPr lang="uk-UA" sz="2400" b="1" dirty="0">
                <a:latin typeface="Constantia" pitchFamily="18" charset="0"/>
              </a:rPr>
              <a:t>(</a:t>
            </a:r>
            <a:r>
              <a:rPr lang="uk-UA" sz="2400" b="1" i="1" dirty="0">
                <a:solidFill>
                  <a:srgbClr val="002060"/>
                </a:solidFill>
                <a:latin typeface="Constantia" pitchFamily="18" charset="0"/>
              </a:rPr>
              <a:t>майстриня, кравчиня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endParaRPr lang="uk-UA" sz="24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  <a:ea typeface="+mn-ea"/>
                <a:cs typeface="+mn-cs"/>
              </a:rPr>
              <a:t>Суфікс -ИН- (-ЕН-)</a:t>
            </a:r>
            <a:endParaRPr lang="uk-UA" sz="3600" dirty="0">
              <a:solidFill>
                <a:schemeClr val="accent2">
                  <a:lumMod val="50000"/>
                </a:schemeClr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57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>
                <a:solidFill>
                  <a:srgbClr val="002060"/>
                </a:solidFill>
                <a:latin typeface="Constantia" pitchFamily="18" charset="0"/>
              </a:rPr>
              <a:t>Суфікс -ЕС- (-ИС-) трапляється в номінаціях, які були запозичені у </a:t>
            </a:r>
            <a:r>
              <a:rPr lang="en-US" b="1" dirty="0">
                <a:solidFill>
                  <a:srgbClr val="002060"/>
                </a:solidFill>
                <a:latin typeface="Constantia" pitchFamily="18" charset="0"/>
              </a:rPr>
              <a:t>XVIII </a:t>
            </a:r>
            <a:r>
              <a:rPr lang="uk-UA" b="1" dirty="0">
                <a:solidFill>
                  <a:srgbClr val="002060"/>
                </a:solidFill>
                <a:latin typeface="Constantia" pitchFamily="18" charset="0"/>
              </a:rPr>
              <a:t>столітті з французької мови (іноді через російську):</a:t>
            </a:r>
          </a:p>
          <a:p>
            <a:pPr algn="just"/>
            <a:endParaRPr lang="uk-UA" b="1" dirty="0">
              <a:latin typeface="Constantia" pitchFamily="18" charset="0"/>
            </a:endParaRPr>
          </a:p>
          <a:p>
            <a:pPr algn="just"/>
            <a:r>
              <a:rPr lang="uk-UA" b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андронімічні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фемінітиви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(баронеса, віконтеса,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грандеса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, принцеса</a:t>
            </a: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algn="just"/>
            <a:r>
              <a:rPr lang="uk-UA" b="1" dirty="0" err="1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агентиви</a:t>
            </a:r>
            <a:r>
              <a:rPr lang="uk-UA" b="1" dirty="0">
                <a:latin typeface="Constantia" pitchFamily="18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(патронеса, поетеса, стюардеса; абатиса, актриса, директриса,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інспектриса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, заст. лектриса</a:t>
            </a: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)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accent2">
                    <a:lumMod val="50000"/>
                  </a:schemeClr>
                </a:solidFill>
                <a:effectLst/>
                <a:latin typeface="Constantia" pitchFamily="18" charset="0"/>
                <a:ea typeface="+mn-ea"/>
                <a:cs typeface="+mn-cs"/>
              </a:rPr>
              <a:t>Суфікс -ЕС- (-ИС-)</a:t>
            </a:r>
            <a:endParaRPr lang="uk-UA" sz="3600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437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76464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якщо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можемо утворити слово за допомогою суфікса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-к-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то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утворюємо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якщо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-к-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 вдається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(фахівець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ворог, службовець)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тоді вдаємось до </a:t>
            </a:r>
            <a:r>
              <a:rPr lang="uk-UA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-ин-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фахівчиня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ворогиня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чи </a:t>
            </a:r>
            <a:r>
              <a:rPr lang="uk-UA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-иц-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службовиця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деякі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суфікси можуть утворювати варіанти фемінітивів з однаковим лексичним значенням: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акторка і актриса,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водійка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і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водійчиня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мовознавиця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і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мовознавчиня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2060"/>
                </a:solidFill>
                <a:latin typeface="Constantia" pitchFamily="18" charset="0"/>
              </a:rPr>
              <a:t>К</a:t>
            </a:r>
            <a:r>
              <a:rPr lang="ru-RU" sz="3100" dirty="0" smtClean="0">
                <a:solidFill>
                  <a:srgbClr val="002060"/>
                </a:solidFill>
                <a:latin typeface="Constantia" pitchFamily="18" charset="0"/>
              </a:rPr>
              <a:t>оли </a:t>
            </a:r>
            <a:r>
              <a:rPr lang="ru-RU" sz="3100" dirty="0" err="1">
                <a:solidFill>
                  <a:srgbClr val="002060"/>
                </a:solidFill>
                <a:latin typeface="Constantia" pitchFamily="18" charset="0"/>
              </a:rPr>
              <a:t>утворюємо</a:t>
            </a:r>
            <a:r>
              <a:rPr lang="ru-RU" sz="3100" dirty="0">
                <a:solidFill>
                  <a:srgbClr val="002060"/>
                </a:solidFill>
                <a:latin typeface="Constantia" pitchFamily="18" charset="0"/>
              </a:rPr>
              <a:t> фемінітиви</a:t>
            </a:r>
            <a:r>
              <a:rPr lang="ru-RU" sz="3100" dirty="0" smtClean="0">
                <a:solidFill>
                  <a:srgbClr val="002060"/>
                </a:solidFill>
                <a:latin typeface="Constantia" pitchFamily="18" charset="0"/>
              </a:rPr>
              <a:t>,</a:t>
            </a:r>
            <a:br>
              <a:rPr lang="ru-RU" sz="31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Constantia" pitchFamily="18" charset="0"/>
              </a:rPr>
              <a:t>варто</a:t>
            </a:r>
            <a:r>
              <a:rPr lang="ru-RU" sz="31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Constantia" pitchFamily="18" charset="0"/>
              </a:rPr>
              <a:t>послуговуватись</a:t>
            </a:r>
            <a:r>
              <a:rPr lang="ru-RU" sz="3100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latin typeface="Constantia" pitchFamily="18" charset="0"/>
              </a:rPr>
              <a:t>такими правилами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8707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25658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 err="1" smtClean="0">
                <a:latin typeface="Constantia" pitchFamily="18" charset="0"/>
                <a:ea typeface="Times New Roman"/>
              </a:rPr>
              <a:t>Суфіксальний</a:t>
            </a:r>
            <a:r>
              <a:rPr lang="ru-RU" sz="2000" b="1" dirty="0" smtClean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спосіб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творення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назв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жіночих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професій</a:t>
            </a:r>
            <a:r>
              <a:rPr lang="ru-RU" sz="2000" b="1" dirty="0">
                <a:latin typeface="Constantia" pitchFamily="18" charset="0"/>
                <a:ea typeface="Times New Roman"/>
              </a:rPr>
              <a:t> не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має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перешкод</a:t>
            </a:r>
            <a:r>
              <a:rPr lang="ru-RU" sz="2000" b="1" dirty="0">
                <a:latin typeface="Constantia" pitchFamily="18" charset="0"/>
                <a:ea typeface="Times New Roman"/>
              </a:rPr>
              <a:t>,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поширений</a:t>
            </a:r>
            <a:r>
              <a:rPr lang="ru-RU" sz="2000" b="1" dirty="0">
                <a:latin typeface="Constantia" pitchFamily="18" charset="0"/>
                <a:ea typeface="Times New Roman"/>
              </a:rPr>
              <a:t> в живому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спілкуванні</a:t>
            </a:r>
            <a:r>
              <a:rPr lang="ru-RU" sz="2000" b="1" dirty="0">
                <a:latin typeface="Constantia" pitchFamily="18" charset="0"/>
                <a:ea typeface="Times New Roman"/>
              </a:rPr>
              <a:t>, за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винятком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окремих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слів</a:t>
            </a:r>
            <a:r>
              <a:rPr lang="ru-RU" sz="2000" b="1" dirty="0">
                <a:latin typeface="Constantia" pitchFamily="18" charset="0"/>
                <a:ea typeface="Times New Roman"/>
              </a:rPr>
              <a:t>, в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яких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відповідний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суфікс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змінює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лексичне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 smtClean="0">
                <a:latin typeface="Constantia" pitchFamily="18" charset="0"/>
                <a:ea typeface="Times New Roman"/>
              </a:rPr>
              <a:t>значення</a:t>
            </a:r>
            <a:r>
              <a:rPr lang="ru-RU" sz="2000" b="1" dirty="0" smtClean="0">
                <a:latin typeface="Constantia" pitchFamily="18" charset="0"/>
                <a:ea typeface="Times New Roman"/>
              </a:rPr>
              <a:t> (</a:t>
            </a:r>
            <a:r>
              <a:rPr lang="ru-RU" sz="2000" i="1" dirty="0" err="1" smtClean="0">
                <a:latin typeface="Constantia" pitchFamily="18" charset="0"/>
                <a:ea typeface="Times New Roman"/>
              </a:rPr>
              <a:t>секретар</a:t>
            </a:r>
            <a:r>
              <a:rPr lang="ru-RU" sz="2000" i="1" dirty="0" smtClean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>
                <a:latin typeface="Constantia" pitchFamily="18" charset="0"/>
                <a:ea typeface="Times New Roman"/>
              </a:rPr>
              <a:t>—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секретарка</a:t>
            </a:r>
            <a:r>
              <a:rPr lang="ru-RU" sz="2000" i="1" dirty="0">
                <a:latin typeface="Constantia" pitchFamily="18" charset="0"/>
                <a:ea typeface="Times New Roman"/>
              </a:rPr>
              <a:t>,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друкар</a:t>
            </a:r>
            <a:r>
              <a:rPr lang="ru-RU" sz="2000" i="1" dirty="0">
                <a:latin typeface="Constantia" pitchFamily="18" charset="0"/>
                <a:ea typeface="Times New Roman"/>
              </a:rPr>
              <a:t> — </a:t>
            </a:r>
            <a:r>
              <a:rPr lang="ru-RU" sz="2000" i="1" dirty="0" err="1" smtClean="0">
                <a:latin typeface="Constantia" pitchFamily="18" charset="0"/>
                <a:ea typeface="Times New Roman"/>
              </a:rPr>
              <a:t>друкарка</a:t>
            </a:r>
            <a:r>
              <a:rPr lang="ru-RU" sz="2000" i="1" dirty="0" smtClean="0">
                <a:latin typeface="Constantia" pitchFamily="18" charset="0"/>
                <a:ea typeface="Times New Roman"/>
              </a:rPr>
              <a:t>)</a:t>
            </a:r>
          </a:p>
          <a:p>
            <a:pPr algn="just">
              <a:spcAft>
                <a:spcPts val="1200"/>
              </a:spcAft>
            </a:pPr>
            <a:r>
              <a:rPr lang="ru-RU" sz="2000" b="1" dirty="0" smtClean="0">
                <a:latin typeface="Constantia" pitchFamily="18" charset="0"/>
                <a:ea typeface="Times New Roman"/>
              </a:rPr>
              <a:t>Слово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секретар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означає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людину</a:t>
            </a:r>
            <a:r>
              <a:rPr lang="ru-RU" sz="2000" b="1" dirty="0">
                <a:latin typeface="Constantia" pitchFamily="18" charset="0"/>
                <a:ea typeface="Times New Roman"/>
              </a:rPr>
              <a:t> за її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офіційною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посадою</a:t>
            </a:r>
            <a:r>
              <a:rPr lang="ru-RU" sz="2000" b="1" dirty="0">
                <a:latin typeface="Constantia" pitchFamily="18" charset="0"/>
                <a:ea typeface="Times New Roman"/>
              </a:rPr>
              <a:t> (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найчастіше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виборною</a:t>
            </a:r>
            <a:r>
              <a:rPr lang="ru-RU" sz="2000" b="1" dirty="0">
                <a:latin typeface="Constantia" pitchFamily="18" charset="0"/>
                <a:ea typeface="Times New Roman"/>
              </a:rPr>
              <a:t>) типу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секретар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сільради</a:t>
            </a:r>
            <a:r>
              <a:rPr lang="ru-RU" sz="2000" i="1" dirty="0">
                <a:latin typeface="Constantia" pitchFamily="18" charset="0"/>
                <a:ea typeface="Times New Roman"/>
              </a:rPr>
              <a:t>,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секретар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правління</a:t>
            </a:r>
            <a:r>
              <a:rPr lang="ru-RU" sz="2000" dirty="0">
                <a:latin typeface="Constantia" pitchFamily="18" charset="0"/>
                <a:ea typeface="Times New Roman"/>
              </a:rPr>
              <a:t> </a:t>
            </a:r>
            <a:r>
              <a:rPr lang="ru-RU" sz="2000" b="1" dirty="0" smtClean="0">
                <a:latin typeface="Constantia" pitchFamily="18" charset="0"/>
                <a:ea typeface="Times New Roman"/>
              </a:rPr>
              <a:t>й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іменником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секретарка</a:t>
            </a:r>
            <a:r>
              <a:rPr lang="ru-RU" sz="2000" b="1" dirty="0">
                <a:latin typeface="Constantia" pitchFamily="18" charset="0"/>
                <a:ea typeface="Times New Roman"/>
              </a:rPr>
              <a:t> не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замінюється</a:t>
            </a:r>
            <a:r>
              <a:rPr lang="ru-RU" sz="2000" b="1" dirty="0">
                <a:latin typeface="Constantia" pitchFamily="18" charset="0"/>
                <a:ea typeface="Times New Roman"/>
              </a:rPr>
              <a:t>,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хоч</a:t>
            </a:r>
            <a:r>
              <a:rPr lang="ru-RU" sz="2000" b="1" dirty="0">
                <a:latin typeface="Constantia" pitchFamily="18" charset="0"/>
                <a:ea typeface="Times New Roman"/>
              </a:rPr>
              <a:t> на цій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посаді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працює</a:t>
            </a:r>
            <a:r>
              <a:rPr lang="ru-RU" sz="2000" b="1" dirty="0">
                <a:latin typeface="Constantia" pitchFamily="18" charset="0"/>
                <a:ea typeface="Times New Roman"/>
              </a:rPr>
              <a:t> й </a:t>
            </a:r>
            <a:r>
              <a:rPr lang="ru-RU" sz="2000" b="1" dirty="0" err="1" smtClean="0">
                <a:latin typeface="Constantia" pitchFamily="18" charset="0"/>
                <a:ea typeface="Times New Roman"/>
              </a:rPr>
              <a:t>жінка</a:t>
            </a:r>
            <a:r>
              <a:rPr lang="ru-RU" sz="2000" b="1" dirty="0" smtClean="0">
                <a:latin typeface="Constantia" pitchFamily="18" charset="0"/>
                <a:ea typeface="Times New Roman"/>
              </a:rPr>
              <a:t>. А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іменник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секретарка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означає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дівчину</a:t>
            </a:r>
            <a:r>
              <a:rPr lang="ru-RU" sz="2000" b="1" dirty="0">
                <a:latin typeface="Constantia" pitchFamily="18" charset="0"/>
                <a:ea typeface="Times New Roman"/>
              </a:rPr>
              <a:t> або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жінку</a:t>
            </a:r>
            <a:r>
              <a:rPr lang="ru-RU" sz="2000" b="1" dirty="0">
                <a:latin typeface="Constantia" pitchFamily="18" charset="0"/>
                <a:ea typeface="Times New Roman"/>
              </a:rPr>
              <a:t>, що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працює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технічним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smtClean="0">
                <a:latin typeface="Constantia" pitchFamily="18" charset="0"/>
                <a:ea typeface="Times New Roman"/>
              </a:rPr>
              <a:t>секретарем</a:t>
            </a:r>
            <a:endParaRPr lang="ru-RU" sz="2000" b="1" dirty="0" smtClean="0">
              <a:latin typeface="Constantia" pitchFamily="18" charset="0"/>
              <a:ea typeface="Times New Roman"/>
            </a:endParaRPr>
          </a:p>
          <a:p>
            <a:pPr algn="just">
              <a:spcAft>
                <a:spcPts val="1200"/>
              </a:spcAft>
            </a:pPr>
            <a:r>
              <a:rPr lang="ru-RU" sz="2000" b="1" dirty="0" err="1" smtClean="0">
                <a:latin typeface="Constantia" pitchFamily="18" charset="0"/>
                <a:ea typeface="Times New Roman"/>
              </a:rPr>
              <a:t>Така</a:t>
            </a:r>
            <a:r>
              <a:rPr lang="ru-RU" sz="2000" b="1" dirty="0" smtClean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>
                <a:latin typeface="Constantia" pitchFamily="18" charset="0"/>
                <a:ea typeface="Times New Roman"/>
              </a:rPr>
              <a:t>ж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лексична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невідповідність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спостерігається</a:t>
            </a:r>
            <a:r>
              <a:rPr lang="ru-RU" sz="2000" b="1" dirty="0">
                <a:latin typeface="Constantia" pitchFamily="18" charset="0"/>
                <a:ea typeface="Times New Roman"/>
              </a:rPr>
              <a:t> і в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іменниках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друкар</a:t>
            </a:r>
            <a:r>
              <a:rPr lang="ru-RU" sz="2000" i="1" dirty="0">
                <a:latin typeface="Constantia" pitchFamily="18" charset="0"/>
                <a:ea typeface="Times New Roman"/>
              </a:rPr>
              <a:t> —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друкарка</a:t>
            </a:r>
            <a:r>
              <a:rPr lang="ru-RU" sz="2000" b="1" i="1" dirty="0">
                <a:latin typeface="Constantia" pitchFamily="18" charset="0"/>
                <a:ea typeface="Times New Roman"/>
              </a:rPr>
              <a:t>.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Іменник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друкар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означає</a:t>
            </a:r>
            <a:r>
              <a:rPr lang="ru-RU" sz="2000" b="1" dirty="0">
                <a:latin typeface="Constantia" pitchFamily="18" charset="0"/>
                <a:ea typeface="Times New Roman"/>
              </a:rPr>
              <a:t> особу (і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чоловіка</a:t>
            </a:r>
            <a:r>
              <a:rPr lang="ru-RU" sz="2000" b="1" dirty="0">
                <a:latin typeface="Constantia" pitchFamily="18" charset="0"/>
                <a:ea typeface="Times New Roman"/>
              </a:rPr>
              <a:t>, і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жінку</a:t>
            </a:r>
            <a:r>
              <a:rPr lang="ru-RU" sz="2000" b="1" dirty="0">
                <a:latin typeface="Constantia" pitchFamily="18" charset="0"/>
                <a:ea typeface="Times New Roman"/>
              </a:rPr>
              <a:t>), що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працює</a:t>
            </a:r>
            <a:r>
              <a:rPr lang="ru-RU" sz="2000" b="1" dirty="0">
                <a:latin typeface="Constantia" pitchFamily="18" charset="0"/>
                <a:ea typeface="Times New Roman"/>
              </a:rPr>
              <a:t> в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друкарні</a:t>
            </a:r>
            <a:r>
              <a:rPr lang="ru-RU" sz="2000" b="1" dirty="0">
                <a:latin typeface="Constantia" pitchFamily="18" charset="0"/>
                <a:ea typeface="Times New Roman"/>
              </a:rPr>
              <a:t>, а словом 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друкарка</a:t>
            </a:r>
            <a:r>
              <a:rPr lang="ru-RU" sz="2000" b="1" dirty="0">
                <a:latin typeface="Constantia" pitchFamily="18" charset="0"/>
                <a:ea typeface="Times New Roman"/>
              </a:rPr>
              <a:t> 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називається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жінка</a:t>
            </a:r>
            <a:r>
              <a:rPr lang="ru-RU" sz="2000" b="1" dirty="0">
                <a:latin typeface="Constantia" pitchFamily="18" charset="0"/>
                <a:ea typeface="Times New Roman"/>
              </a:rPr>
              <a:t>, яка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друкує</a:t>
            </a:r>
            <a:r>
              <a:rPr lang="ru-RU" sz="2000" b="1" dirty="0">
                <a:latin typeface="Constantia" pitchFamily="18" charset="0"/>
                <a:ea typeface="Times New Roman"/>
              </a:rPr>
              <a:t> на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друкарській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машинці</a:t>
            </a:r>
            <a:endParaRPr lang="uk-UA" sz="2000" b="1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Constantia" pitchFamily="18" charset="0"/>
              </a:rPr>
              <a:t>Зміна лексичного значення</a:t>
            </a:r>
            <a:endParaRPr lang="uk-UA" sz="36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1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4032448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Суфікси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-ш-, -их-,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утворюючи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фемінітиви,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вносять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до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лексичного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значення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слова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додатковий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компонент: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генеральша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>
                <a:latin typeface="Constantia" pitchFamily="18" charset="0"/>
              </a:rPr>
              <a:t>– </a:t>
            </a:r>
            <a:r>
              <a:rPr lang="ru-RU" sz="2400" dirty="0" err="1">
                <a:latin typeface="Constantia" pitchFamily="18" charset="0"/>
              </a:rPr>
              <a:t>це</a:t>
            </a:r>
            <a:r>
              <a:rPr lang="ru-RU" sz="2400" dirty="0">
                <a:latin typeface="Constantia" pitchFamily="18" charset="0"/>
              </a:rPr>
              <a:t> не </a:t>
            </a:r>
            <a:r>
              <a:rPr lang="ru-RU" sz="2400" dirty="0" err="1">
                <a:latin typeface="Constantia" pitchFamily="18" charset="0"/>
              </a:rPr>
              <a:t>жінка</a:t>
            </a:r>
            <a:r>
              <a:rPr lang="ru-RU" sz="2400" dirty="0">
                <a:latin typeface="Constantia" pitchFamily="18" charset="0"/>
              </a:rPr>
              <a:t> на </a:t>
            </a:r>
            <a:r>
              <a:rPr lang="ru-RU" sz="2400" dirty="0" err="1">
                <a:latin typeface="Constantia" pitchFamily="18" charset="0"/>
              </a:rPr>
              <a:t>генеральській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посаді</a:t>
            </a:r>
            <a:r>
              <a:rPr lang="ru-RU" sz="2400" dirty="0">
                <a:latin typeface="Constantia" pitchFamily="18" charset="0"/>
              </a:rPr>
              <a:t>, 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дружина генерала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директорша</a:t>
            </a:r>
            <a:r>
              <a:rPr lang="ru-RU" sz="2400" dirty="0">
                <a:latin typeface="Constantia" pitchFamily="18" charset="0"/>
              </a:rPr>
              <a:t> – </a:t>
            </a:r>
            <a:r>
              <a:rPr lang="ru-RU" sz="2400" dirty="0" err="1">
                <a:latin typeface="Constantia" pitchFamily="18" charset="0"/>
              </a:rPr>
              <a:t>це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дружина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директора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 слова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повариха, ткачиха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(дружина ткача)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часто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набувають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зневажливого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відтінку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порівняйте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нейтральними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куховарка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ткаля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Constantia" pitchFamily="18" charset="0"/>
              </a:rPr>
              <a:t>Зміна лексичного значення при творенні фемінітивів</a:t>
            </a:r>
            <a:endParaRPr lang="uk-UA" sz="36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54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899592" y="1340768"/>
            <a:ext cx="7488832" cy="4666523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uk-UA" sz="2400" dirty="0">
                <a:latin typeface="Constantia" pitchFamily="18" charset="0"/>
                <a:ea typeface="Times New Roman"/>
              </a:rPr>
              <a:t>В українській мові іменники мають однину і </a:t>
            </a:r>
            <a:r>
              <a:rPr lang="uk-UA" sz="2400" dirty="0" smtClean="0">
                <a:latin typeface="Constantia" pitchFamily="18" charset="0"/>
                <a:ea typeface="Times New Roman"/>
              </a:rPr>
              <a:t>множину</a:t>
            </a:r>
          </a:p>
          <a:p>
            <a:pPr algn="just">
              <a:spcAft>
                <a:spcPts val="1200"/>
              </a:spcAft>
            </a:pPr>
            <a:r>
              <a:rPr lang="uk-UA" sz="2400" b="1" dirty="0">
                <a:latin typeface="Constantia" pitchFamily="18" charset="0"/>
                <a:ea typeface="Times New Roman"/>
              </a:rPr>
              <a:t>б</a:t>
            </a:r>
            <a:r>
              <a:rPr lang="uk-UA" sz="2400" b="1" dirty="0" smtClean="0">
                <a:latin typeface="Constantia" pitchFamily="18" charset="0"/>
                <a:ea typeface="Times New Roman"/>
              </a:rPr>
              <a:t>ільшість </a:t>
            </a:r>
            <a:r>
              <a:rPr lang="uk-UA" sz="2400" b="1" dirty="0">
                <a:latin typeface="Constantia" pitchFamily="18" charset="0"/>
                <a:ea typeface="Times New Roman"/>
              </a:rPr>
              <a:t>іменників мають дві форми</a:t>
            </a:r>
            <a:r>
              <a:rPr lang="uk-UA" sz="2400" dirty="0">
                <a:latin typeface="Constantia" pitchFamily="18" charset="0"/>
                <a:ea typeface="Times New Roman"/>
              </a:rPr>
              <a:t>: </a:t>
            </a:r>
            <a:r>
              <a:rPr lang="uk-UA" sz="2400" i="1" dirty="0">
                <a:latin typeface="Constantia" pitchFamily="18" charset="0"/>
                <a:ea typeface="Times New Roman"/>
              </a:rPr>
              <a:t>документ – документи, юрист – юристи, доказ – докази, закон – </a:t>
            </a:r>
            <a:r>
              <a:rPr lang="uk-UA" sz="2400" i="1" dirty="0" smtClean="0">
                <a:latin typeface="Constantia" pitchFamily="18" charset="0"/>
                <a:ea typeface="Times New Roman"/>
              </a:rPr>
              <a:t>закони</a:t>
            </a:r>
          </a:p>
          <a:p>
            <a:pPr algn="just">
              <a:spcAft>
                <a:spcPts val="1200"/>
              </a:spcAft>
            </a:pPr>
            <a:r>
              <a:rPr lang="uk-UA" sz="2400" b="1" dirty="0" smtClean="0">
                <a:latin typeface="Constantia" pitchFamily="18" charset="0"/>
                <a:ea typeface="Times New Roman"/>
              </a:rPr>
              <a:t>частина </a:t>
            </a:r>
            <a:r>
              <a:rPr lang="uk-UA" sz="2400" b="1" dirty="0">
                <a:latin typeface="Constantia" pitchFamily="18" charset="0"/>
                <a:ea typeface="Times New Roman"/>
              </a:rPr>
              <a:t>іменників має або тільки однину, або тільки множину, </a:t>
            </a:r>
            <a:r>
              <a:rPr lang="uk-UA" sz="2400" dirty="0">
                <a:latin typeface="Constantia" pitchFamily="18" charset="0"/>
                <a:ea typeface="Times New Roman"/>
              </a:rPr>
              <a:t>наприклад: </a:t>
            </a:r>
            <a:r>
              <a:rPr lang="uk-UA" sz="2400" i="1" dirty="0">
                <a:latin typeface="Constantia" pitchFamily="18" charset="0"/>
                <a:ea typeface="Times New Roman"/>
              </a:rPr>
              <a:t>студентство, радість, Київ, цукор, вода</a:t>
            </a:r>
            <a:r>
              <a:rPr lang="uk-UA" sz="2400" b="1" i="1" dirty="0">
                <a:latin typeface="Constantia" pitchFamily="18" charset="0"/>
                <a:ea typeface="Times New Roman"/>
              </a:rPr>
              <a:t> </a:t>
            </a:r>
            <a:r>
              <a:rPr lang="uk-UA" sz="2400" dirty="0">
                <a:latin typeface="Constantia" pitchFamily="18" charset="0"/>
                <a:ea typeface="Times New Roman"/>
              </a:rPr>
              <a:t>- однина; </a:t>
            </a:r>
            <a:r>
              <a:rPr lang="uk-UA" sz="2400" i="1" dirty="0">
                <a:latin typeface="Constantia" pitchFamily="18" charset="0"/>
                <a:ea typeface="Times New Roman"/>
              </a:rPr>
              <a:t>парфуми, Карпати, канікули</a:t>
            </a:r>
            <a:r>
              <a:rPr lang="uk-UA" sz="2400" dirty="0">
                <a:latin typeface="Constantia" pitchFamily="18" charset="0"/>
                <a:ea typeface="Times New Roman"/>
              </a:rPr>
              <a:t> – множина</a:t>
            </a:r>
            <a:endParaRPr lang="uk-UA" sz="2400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36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Times New Roman"/>
              </a:rPr>
              <a:t>Категорія числа іменників</a:t>
            </a:r>
            <a:r>
              <a:rPr lang="uk-UA" sz="5400" i="1" dirty="0">
                <a:effectLst/>
                <a:latin typeface="Bookman Old Style"/>
                <a:ea typeface="Times New Roman"/>
                <a:cs typeface="Times New Roman"/>
              </a:rPr>
              <a:t/>
            </a:r>
            <a:br>
              <a:rPr lang="uk-UA" sz="5400" i="1" dirty="0">
                <a:effectLst/>
                <a:latin typeface="Bookman Old Style"/>
                <a:ea typeface="Times New Roman"/>
                <a:cs typeface="Times New Roman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418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07498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280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604867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uk-UA" sz="4500" dirty="0" smtClean="0">
                <a:latin typeface="Constantia" pitchFamily="18" charset="0"/>
              </a:rPr>
              <a:t>1</a:t>
            </a:r>
            <a:r>
              <a:rPr lang="uk-UA" sz="4500" b="1" dirty="0" smtClean="0">
                <a:latin typeface="Constantia" pitchFamily="18" charset="0"/>
              </a:rPr>
              <a:t>. власні </a:t>
            </a:r>
            <a:r>
              <a:rPr lang="uk-UA" sz="4500" b="1" dirty="0">
                <a:latin typeface="Constantia" pitchFamily="18" charset="0"/>
              </a:rPr>
              <a:t>назви </a:t>
            </a:r>
            <a:r>
              <a:rPr lang="uk-UA" sz="4500" i="1" dirty="0" smtClean="0">
                <a:latin typeface="Constantia" pitchFamily="18" charset="0"/>
              </a:rPr>
              <a:t>(Запоріжжя, Київ, Львів, Україна, Тарас </a:t>
            </a:r>
            <a:r>
              <a:rPr lang="uk-UA" sz="4500" i="1" dirty="0">
                <a:latin typeface="Constantia" pitchFamily="18" charset="0"/>
              </a:rPr>
              <a:t>Григорович Шевченко, Чумацький Шлях</a:t>
            </a:r>
            <a:r>
              <a:rPr lang="uk-UA" sz="4500" i="1" dirty="0" smtClean="0">
                <a:latin typeface="Constantia" pitchFamily="18" charset="0"/>
              </a:rPr>
              <a:t>)</a:t>
            </a:r>
            <a:endParaRPr lang="uk-UA" sz="4500" i="1" dirty="0">
              <a:latin typeface="Constantia" pitchFamily="18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uk-UA" sz="4500" b="1" dirty="0">
                <a:solidFill>
                  <a:srgbClr val="003FBC"/>
                </a:solidFill>
                <a:latin typeface="Constantia" pitchFamily="18" charset="0"/>
              </a:rPr>
              <a:t>Зверніть увагу! </a:t>
            </a:r>
            <a:r>
              <a:rPr lang="uk-UA" sz="4500" b="1" dirty="0">
                <a:latin typeface="Constantia" pitchFamily="18" charset="0"/>
              </a:rPr>
              <a:t>Власні іменники в окремих випадках можуть мати і форми множини </a:t>
            </a:r>
            <a:r>
              <a:rPr lang="uk-UA" sz="4500" dirty="0">
                <a:latin typeface="Constantia" pitchFamily="18" charset="0"/>
              </a:rPr>
              <a:t>(</a:t>
            </a:r>
            <a:r>
              <a:rPr lang="uk-UA" sz="4500" i="1" dirty="0">
                <a:latin typeface="Constantia" pitchFamily="18" charset="0"/>
              </a:rPr>
              <a:t>сім’я Сосніних, справа </a:t>
            </a:r>
            <a:r>
              <a:rPr lang="uk-UA" sz="4500" i="1" dirty="0" err="1">
                <a:latin typeface="Constantia" pitchFamily="18" charset="0"/>
              </a:rPr>
              <a:t>Артамонових</a:t>
            </a:r>
            <a:r>
              <a:rPr lang="uk-UA" sz="4500" dirty="0" smtClean="0">
                <a:latin typeface="Constantia" pitchFamily="18" charset="0"/>
              </a:rPr>
              <a:t>)</a:t>
            </a:r>
            <a:endParaRPr lang="uk-UA" sz="4500" dirty="0">
              <a:latin typeface="Constantia" pitchFamily="18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uk-UA" sz="4500" b="1" dirty="0" smtClean="0">
                <a:latin typeface="Constantia" pitchFamily="18" charset="0"/>
              </a:rPr>
              <a:t>2.  іменники</a:t>
            </a:r>
            <a:r>
              <a:rPr lang="uk-UA" sz="4500" b="1" dirty="0">
                <a:latin typeface="Constantia" pitchFamily="18" charset="0"/>
              </a:rPr>
              <a:t>, що означають збірні поняття, сукупність однорідних осіб або предметів, що мисляться як одне ціле </a:t>
            </a:r>
            <a:r>
              <a:rPr lang="uk-UA" sz="4500" dirty="0">
                <a:latin typeface="Constantia" pitchFamily="18" charset="0"/>
              </a:rPr>
              <a:t>(</a:t>
            </a:r>
            <a:r>
              <a:rPr lang="uk-UA" sz="4500" i="1" dirty="0">
                <a:latin typeface="Constantia" pitchFamily="18" charset="0"/>
              </a:rPr>
              <a:t>професура, рідня, піхота, селянство, молодь, коріння, гілля</a:t>
            </a:r>
            <a:r>
              <a:rPr lang="uk-UA" sz="4500" dirty="0" smtClean="0">
                <a:latin typeface="Constantia" pitchFamily="18" charset="0"/>
              </a:rPr>
              <a:t>)</a:t>
            </a:r>
            <a:endParaRPr lang="uk-UA" sz="4500" dirty="0">
              <a:latin typeface="Constantia" pitchFamily="18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uk-UA" sz="4500" b="1" dirty="0" smtClean="0">
                <a:latin typeface="Constantia" pitchFamily="18" charset="0"/>
              </a:rPr>
              <a:t>3. більшість </a:t>
            </a:r>
            <a:r>
              <a:rPr lang="uk-UA" sz="4500" b="1" dirty="0">
                <a:latin typeface="Constantia" pitchFamily="18" charset="0"/>
              </a:rPr>
              <a:t>іменників, що означають матеріал, речовину, хімічні елементи </a:t>
            </a:r>
            <a:r>
              <a:rPr lang="uk-UA" sz="4500" dirty="0">
                <a:latin typeface="Constantia" pitchFamily="18" charset="0"/>
              </a:rPr>
              <a:t>тощо (</a:t>
            </a:r>
            <a:r>
              <a:rPr lang="uk-UA" sz="4500" i="1" dirty="0">
                <a:latin typeface="Constantia" pitchFamily="18" charset="0"/>
              </a:rPr>
              <a:t>золото, сталь, молоко, чай, кисень, водень, вуглець, бензин, електрика</a:t>
            </a:r>
            <a:r>
              <a:rPr lang="uk-UA" sz="4500" dirty="0" smtClean="0">
                <a:latin typeface="Constantia" pitchFamily="18" charset="0"/>
              </a:rPr>
              <a:t>)</a:t>
            </a:r>
            <a:endParaRPr lang="uk-UA" sz="4500" dirty="0">
              <a:latin typeface="Constantia" pitchFamily="18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uk-UA" sz="4500" b="1" dirty="0">
                <a:solidFill>
                  <a:srgbClr val="003FBC"/>
                </a:solidFill>
                <a:latin typeface="Constantia" pitchFamily="18" charset="0"/>
              </a:rPr>
              <a:t>Зверніть увагу!</a:t>
            </a:r>
            <a:r>
              <a:rPr lang="uk-UA" sz="4500" dirty="0">
                <a:latin typeface="Constantia" pitchFamily="18" charset="0"/>
              </a:rPr>
              <a:t> </a:t>
            </a:r>
            <a:r>
              <a:rPr lang="uk-UA" sz="4500" b="1" dirty="0">
                <a:latin typeface="Constantia" pitchFamily="18" charset="0"/>
              </a:rPr>
              <a:t>Деякі іменники цієї групи при означенні різних сортів даної речовини можуть вживатися і в множині </a:t>
            </a:r>
            <a:r>
              <a:rPr lang="uk-UA" sz="4500" dirty="0">
                <a:latin typeface="Constantia" pitchFamily="18" charset="0"/>
              </a:rPr>
              <a:t>(</a:t>
            </a:r>
            <a:r>
              <a:rPr lang="uk-UA" sz="4500" i="1" dirty="0">
                <a:latin typeface="Constantia" pitchFamily="18" charset="0"/>
              </a:rPr>
              <a:t>технічні масла, чаї першого сорту, мінеральні води</a:t>
            </a:r>
            <a:r>
              <a:rPr lang="uk-UA" sz="4500" dirty="0" smtClean="0">
                <a:latin typeface="Constantia" pitchFamily="18" charset="0"/>
              </a:rPr>
              <a:t>)</a:t>
            </a:r>
            <a:endParaRPr lang="uk-UA" sz="4500" dirty="0">
              <a:latin typeface="Constantia" pitchFamily="18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uk-UA" sz="4500" b="1" dirty="0" smtClean="0">
                <a:latin typeface="Constantia" pitchFamily="18" charset="0"/>
              </a:rPr>
              <a:t>4. абстрактні </a:t>
            </a:r>
            <a:r>
              <a:rPr lang="uk-UA" sz="4500" b="1" dirty="0">
                <a:latin typeface="Constantia" pitchFamily="18" charset="0"/>
              </a:rPr>
              <a:t>назви, що означають якості, властивості, дії </a:t>
            </a:r>
            <a:r>
              <a:rPr lang="uk-UA" sz="4500" dirty="0">
                <a:latin typeface="Constantia" pitchFamily="18" charset="0"/>
              </a:rPr>
              <a:t>(</a:t>
            </a:r>
            <a:r>
              <a:rPr lang="uk-UA" sz="4500" i="1" dirty="0">
                <a:latin typeface="Constantia" pitchFamily="18" charset="0"/>
              </a:rPr>
              <a:t>сміливість, бадьорість, краса, висота, глибина, спокій, радість, патріотизм, біганина, </a:t>
            </a:r>
            <a:r>
              <a:rPr lang="uk-UA" sz="4500" i="1" dirty="0" smtClean="0">
                <a:latin typeface="Constantia" pitchFamily="18" charset="0"/>
              </a:rPr>
              <a:t>нудьга</a:t>
            </a:r>
            <a:r>
              <a:rPr lang="uk-UA" sz="4500" dirty="0" smtClean="0">
                <a:latin typeface="Constantia" pitchFamily="18" charset="0"/>
              </a:rPr>
              <a:t>). </a:t>
            </a:r>
            <a:r>
              <a:rPr lang="uk-UA" sz="4500" b="1" dirty="0" smtClean="0">
                <a:solidFill>
                  <a:srgbClr val="003FBC"/>
                </a:solidFill>
                <a:latin typeface="Constantia" pitchFamily="18" charset="0"/>
              </a:rPr>
              <a:t>Зверніть </a:t>
            </a:r>
            <a:r>
              <a:rPr lang="uk-UA" sz="4500" b="1" dirty="0">
                <a:solidFill>
                  <a:srgbClr val="003FBC"/>
                </a:solidFill>
                <a:latin typeface="Constantia" pitchFamily="18" charset="0"/>
              </a:rPr>
              <a:t>увагу! </a:t>
            </a:r>
            <a:r>
              <a:rPr lang="uk-UA" sz="4500" b="1" dirty="0">
                <a:latin typeface="Constantia" pitchFamily="18" charset="0"/>
              </a:rPr>
              <a:t>Деякі іменники цієї групи, набуваючи значення </a:t>
            </a:r>
            <a:r>
              <a:rPr lang="uk-UA" sz="4500" b="1" dirty="0" smtClean="0">
                <a:latin typeface="Constantia" pitchFamily="18" charset="0"/>
              </a:rPr>
              <a:t>  конкретності</a:t>
            </a:r>
            <a:r>
              <a:rPr lang="uk-UA" sz="4500" b="1" dirty="0">
                <a:latin typeface="Constantia" pitchFamily="18" charset="0"/>
              </a:rPr>
              <a:t>, можуть мати і форми множини</a:t>
            </a:r>
            <a:r>
              <a:rPr lang="uk-UA" sz="4500" dirty="0">
                <a:latin typeface="Constantia" pitchFamily="18" charset="0"/>
              </a:rPr>
              <a:t> (</a:t>
            </a:r>
            <a:r>
              <a:rPr lang="uk-UA" sz="4500" i="1" dirty="0">
                <a:latin typeface="Constantia" pitchFamily="18" charset="0"/>
              </a:rPr>
              <a:t>висоти науки, глибини </a:t>
            </a:r>
            <a:r>
              <a:rPr lang="uk-UA" sz="4500" i="1" dirty="0" smtClean="0">
                <a:latin typeface="Constantia" pitchFamily="18" charset="0"/>
              </a:rPr>
              <a:t> моря</a:t>
            </a:r>
            <a:r>
              <a:rPr lang="uk-UA" sz="4500" i="1" dirty="0">
                <a:latin typeface="Constantia" pitchFamily="18" charset="0"/>
              </a:rPr>
              <a:t>, красоти природи</a:t>
            </a:r>
            <a:r>
              <a:rPr lang="uk-UA" sz="4500" dirty="0" smtClean="0">
                <a:latin typeface="Constantia" pitchFamily="18" charset="0"/>
              </a:rPr>
              <a:t>)</a:t>
            </a:r>
            <a:endParaRPr lang="uk-UA" sz="4500" dirty="0"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Уживаються тільки в </a:t>
            </a:r>
            <a:r>
              <a:rPr lang="uk-UA" sz="28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rPr>
              <a:t>однині</a:t>
            </a:r>
            <a:r>
              <a:rPr lang="uk-UA" sz="1700" b="0" dirty="0" smtClean="0">
                <a:solidFill>
                  <a:srgbClr val="5A5A5A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uk-UA" sz="1700" b="0" dirty="0" smtClean="0">
                <a:solidFill>
                  <a:srgbClr val="5A5A5A"/>
                </a:solidFill>
                <a:effectLst/>
                <a:latin typeface="Arial"/>
                <a:ea typeface="+mn-ea"/>
                <a:cs typeface="+mn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7462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uk-UA" sz="2200" b="1" dirty="0" smtClean="0">
                <a:latin typeface="Constantia" pitchFamily="18" charset="0"/>
              </a:rPr>
              <a:t>1. власні </a:t>
            </a:r>
            <a:r>
              <a:rPr lang="uk-UA" sz="2200" b="1" dirty="0">
                <a:latin typeface="Constantia" pitchFamily="18" charset="0"/>
              </a:rPr>
              <a:t>назви </a:t>
            </a:r>
            <a:r>
              <a:rPr lang="uk-UA" sz="2200" dirty="0">
                <a:latin typeface="Constantia" pitchFamily="18" charset="0"/>
              </a:rPr>
              <a:t>(</a:t>
            </a:r>
            <a:r>
              <a:rPr lang="uk-UA" sz="2200" i="1" dirty="0">
                <a:latin typeface="Constantia" pitchFamily="18" charset="0"/>
              </a:rPr>
              <a:t>Карпати, Чернівці, </a:t>
            </a:r>
            <a:r>
              <a:rPr lang="uk-UA" sz="2200" i="1" dirty="0" smtClean="0">
                <a:latin typeface="Constantia" pitchFamily="18" charset="0"/>
              </a:rPr>
              <a:t>Альпи</a:t>
            </a:r>
            <a:r>
              <a:rPr lang="uk-UA" sz="2200" dirty="0">
                <a:latin typeface="Constantia" pitchFamily="18" charset="0"/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uk-UA" sz="2200" b="1" dirty="0" smtClean="0">
                <a:latin typeface="Constantia" pitchFamily="18" charset="0"/>
              </a:rPr>
              <a:t>2.іменники</a:t>
            </a:r>
            <a:r>
              <a:rPr lang="uk-UA" sz="2200" b="1" dirty="0">
                <a:latin typeface="Constantia" pitchFamily="18" charset="0"/>
              </a:rPr>
              <a:t>, що означають предмети парної або симетричної будови</a:t>
            </a:r>
            <a:r>
              <a:rPr lang="uk-UA" sz="2200" dirty="0">
                <a:latin typeface="Constantia" pitchFamily="18" charset="0"/>
              </a:rPr>
              <a:t> (</a:t>
            </a:r>
            <a:r>
              <a:rPr lang="uk-UA" sz="2200" i="1" dirty="0">
                <a:latin typeface="Constantia" pitchFamily="18" charset="0"/>
              </a:rPr>
              <a:t>окуляри, ножиці, ворота, ковзани, сани</a:t>
            </a:r>
            <a:r>
              <a:rPr lang="uk-UA" sz="2200" dirty="0" smtClean="0">
                <a:latin typeface="Constantia" pitchFamily="18" charset="0"/>
              </a:rPr>
              <a:t>)</a:t>
            </a:r>
            <a:endParaRPr lang="uk-UA" sz="2200" dirty="0">
              <a:latin typeface="Constant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sz="2200" b="1" dirty="0" smtClean="0">
                <a:latin typeface="Constantia" pitchFamily="18" charset="0"/>
              </a:rPr>
              <a:t>3. іменники</a:t>
            </a:r>
            <a:r>
              <a:rPr lang="uk-UA" sz="2200" b="1" dirty="0">
                <a:latin typeface="Constantia" pitchFamily="18" charset="0"/>
              </a:rPr>
              <a:t>, що означають масу, речовину </a:t>
            </a:r>
            <a:r>
              <a:rPr lang="uk-UA" sz="2200" dirty="0">
                <a:latin typeface="Constantia" pitchFamily="18" charset="0"/>
              </a:rPr>
              <a:t>(</a:t>
            </a:r>
            <a:r>
              <a:rPr lang="uk-UA" sz="2200" i="1" dirty="0">
                <a:latin typeface="Constantia" pitchFamily="18" charset="0"/>
              </a:rPr>
              <a:t>дріжджі, помиї, парфуми, вершки</a:t>
            </a:r>
            <a:r>
              <a:rPr lang="uk-UA" sz="2200" dirty="0" smtClean="0">
                <a:latin typeface="Constantia" pitchFamily="18" charset="0"/>
              </a:rPr>
              <a:t>)</a:t>
            </a:r>
            <a:endParaRPr lang="uk-UA" sz="2200" dirty="0">
              <a:latin typeface="Constant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sz="2200" b="1" dirty="0" smtClean="0">
                <a:latin typeface="Constantia" pitchFamily="18" charset="0"/>
              </a:rPr>
              <a:t>4. назви </a:t>
            </a:r>
            <a:r>
              <a:rPr lang="uk-UA" sz="2200" b="1" dirty="0">
                <a:latin typeface="Constantia" pitchFamily="18" charset="0"/>
              </a:rPr>
              <a:t>періодів часу, подій, ігор </a:t>
            </a:r>
            <a:r>
              <a:rPr lang="uk-UA" sz="2200" dirty="0">
                <a:latin typeface="Constantia" pitchFamily="18" charset="0"/>
              </a:rPr>
              <a:t>(</a:t>
            </a:r>
            <a:r>
              <a:rPr lang="uk-UA" sz="2200" i="1" dirty="0">
                <a:latin typeface="Constantia" pitchFamily="18" charset="0"/>
              </a:rPr>
              <a:t>канікули, іменини, дебати, піжмурки, шахи</a:t>
            </a:r>
            <a:r>
              <a:rPr lang="uk-UA" sz="2200" dirty="0" smtClean="0">
                <a:latin typeface="Constantia" pitchFamily="18" charset="0"/>
              </a:rPr>
              <a:t>)</a:t>
            </a:r>
            <a:endParaRPr lang="uk-UA" sz="2200" dirty="0">
              <a:latin typeface="Constant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sz="2200" b="1" dirty="0" smtClean="0">
                <a:latin typeface="Constantia" pitchFamily="18" charset="0"/>
              </a:rPr>
              <a:t>5. деякі </a:t>
            </a:r>
            <a:r>
              <a:rPr lang="uk-UA" sz="2200" b="1" dirty="0">
                <a:latin typeface="Constantia" pitchFamily="18" charset="0"/>
              </a:rPr>
              <a:t>іменники дієслівного походження</a:t>
            </a:r>
            <a:r>
              <a:rPr lang="uk-UA" sz="2200" dirty="0">
                <a:latin typeface="Constantia" pitchFamily="18" charset="0"/>
              </a:rPr>
              <a:t> (</a:t>
            </a:r>
            <a:r>
              <a:rPr lang="uk-UA" sz="2200" i="1" dirty="0">
                <a:latin typeface="Constantia" pitchFamily="18" charset="0"/>
              </a:rPr>
              <a:t>радощі, веселощі, гордощі</a:t>
            </a:r>
            <a:r>
              <a:rPr lang="uk-UA" sz="2200" dirty="0" smtClean="0">
                <a:latin typeface="Constantia" pitchFamily="18" charset="0"/>
              </a:rPr>
              <a:t>)</a:t>
            </a:r>
            <a:endParaRPr lang="uk-UA" sz="2200" dirty="0">
              <a:latin typeface="Constant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sz="2200" dirty="0">
                <a:latin typeface="Constantia" pitchFamily="18" charset="0"/>
              </a:rPr>
              <a:t>Усі іменники, що вживаються тільки у множині, не мають ознак граматичного </a:t>
            </a:r>
            <a:r>
              <a:rPr lang="uk-UA" sz="2200" dirty="0" smtClean="0">
                <a:latin typeface="Constantia" pitchFamily="18" charset="0"/>
              </a:rPr>
              <a:t>роду</a:t>
            </a:r>
            <a:endParaRPr lang="uk-UA" sz="2200" dirty="0"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Уживаються тільки в </a:t>
            </a:r>
            <a:r>
              <a:rPr lang="uk-UA" sz="28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множині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59293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328592"/>
          </a:xfrm>
        </p:spPr>
        <p:txBody>
          <a:bodyPr>
            <a:noAutofit/>
          </a:bodyPr>
          <a:lstStyle/>
          <a:p>
            <a:pPr marL="14478" indent="0" algn="just">
              <a:spcAft>
                <a:spcPts val="600"/>
              </a:spcAft>
              <a:buNone/>
            </a:pPr>
            <a:endParaRPr lang="uk-UA" sz="2000" dirty="0" smtClean="0">
              <a:latin typeface="Constantia" pitchFamily="18" charset="0"/>
              <a:ea typeface="Times New Roman"/>
            </a:endParaRPr>
          </a:p>
          <a:p>
            <a:pPr marL="270510" algn="just">
              <a:spcAft>
                <a:spcPts val="600"/>
              </a:spcAft>
            </a:pPr>
            <a:r>
              <a:rPr lang="ru-RU" sz="2000" b="1" dirty="0" smtClean="0">
                <a:latin typeface="Constantia" pitchFamily="18" charset="0"/>
                <a:ea typeface="Times New Roman"/>
              </a:rPr>
              <a:t>1. </a:t>
            </a:r>
            <a:r>
              <a:rPr lang="ru-RU" sz="2000" b="1" dirty="0" err="1" smtClean="0">
                <a:latin typeface="Constantia" pitchFamily="18" charset="0"/>
                <a:ea typeface="Times New Roman"/>
              </a:rPr>
              <a:t>Однина</a:t>
            </a:r>
            <a:r>
              <a:rPr lang="ru-RU" sz="2000" b="1" dirty="0" smtClean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>
                <a:latin typeface="Constantia" pitchFamily="18" charset="0"/>
                <a:ea typeface="Times New Roman"/>
              </a:rPr>
              <a:t>служить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засобом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узагальнення</a:t>
            </a:r>
            <a:r>
              <a:rPr lang="ru-RU" sz="2000" b="1" dirty="0">
                <a:latin typeface="Constantia" pitchFamily="18" charset="0"/>
                <a:ea typeface="Times New Roman"/>
              </a:rPr>
              <a:t>,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вказує</a:t>
            </a:r>
            <a:r>
              <a:rPr lang="ru-RU" sz="2000" b="1" dirty="0">
                <a:latin typeface="Constantia" pitchFamily="18" charset="0"/>
                <a:ea typeface="Times New Roman"/>
              </a:rPr>
              <a:t> на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сукупність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однорідних</a:t>
            </a:r>
            <a:r>
              <a:rPr lang="ru-RU" sz="2000" b="1" dirty="0">
                <a:latin typeface="Constantia" pitchFamily="18" charset="0"/>
                <a:ea typeface="Times New Roman"/>
              </a:rPr>
              <a:t>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предметів</a:t>
            </a:r>
            <a:r>
              <a:rPr lang="ru-RU" sz="2000" b="1" dirty="0">
                <a:latin typeface="Constantia" pitchFamily="18" charset="0"/>
                <a:ea typeface="Times New Roman"/>
              </a:rPr>
              <a:t> як на одне </a:t>
            </a:r>
            <a:r>
              <a:rPr lang="ru-RU" sz="2000" b="1" dirty="0" err="1">
                <a:latin typeface="Constantia" pitchFamily="18" charset="0"/>
                <a:ea typeface="Times New Roman"/>
              </a:rPr>
              <a:t>ціле</a:t>
            </a:r>
            <a:r>
              <a:rPr lang="ru-RU" sz="2000" dirty="0">
                <a:latin typeface="Constantia" pitchFamily="18" charset="0"/>
                <a:ea typeface="Times New Roman"/>
              </a:rPr>
              <a:t>: </a:t>
            </a:r>
            <a:r>
              <a:rPr lang="ru-RU" sz="2000" i="1" dirty="0">
                <a:latin typeface="Constantia" pitchFamily="18" charset="0"/>
                <a:ea typeface="Times New Roman"/>
              </a:rPr>
              <a:t>У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нашому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потязі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подорож</a:t>
            </a:r>
            <a:r>
              <a:rPr lang="ru-RU" sz="2000" i="1" dirty="0">
                <a:latin typeface="Constantia" pitchFamily="18" charset="0"/>
                <a:ea typeface="Times New Roman"/>
              </a:rPr>
              <a:t> буде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приємною</a:t>
            </a:r>
            <a:r>
              <a:rPr lang="ru-RU" sz="2000" i="1" dirty="0">
                <a:latin typeface="Constantia" pitchFamily="18" charset="0"/>
                <a:ea typeface="Times New Roman"/>
              </a:rPr>
              <a:t>, з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першого</a:t>
            </a:r>
            <a:r>
              <a:rPr lang="ru-RU" sz="2000" i="1" dirty="0">
                <a:latin typeface="Constantia" pitchFamily="18" charset="0"/>
                <a:ea typeface="Times New Roman"/>
              </a:rPr>
              <a:t> дня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пасажир</a:t>
            </a:r>
            <a:r>
              <a:rPr lang="ru-RU" sz="2000" i="1" dirty="0">
                <a:latin typeface="Constantia" pitchFamily="18" charset="0"/>
                <a:ea typeface="Times New Roman"/>
              </a:rPr>
              <a:t> тут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оточений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турботою</a:t>
            </a:r>
            <a:r>
              <a:rPr lang="ru-RU" sz="2000" i="1" dirty="0">
                <a:latin typeface="Constantia" pitchFamily="18" charset="0"/>
                <a:ea typeface="Times New Roman"/>
              </a:rPr>
              <a:t>; Увесь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врожай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черешні</a:t>
            </a:r>
            <a:r>
              <a:rPr lang="ru-RU" sz="2000" i="1" dirty="0">
                <a:latin typeface="Constantia" pitchFamily="18" charset="0"/>
                <a:ea typeface="Times New Roman"/>
              </a:rPr>
              <a:t>  в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кількості</a:t>
            </a:r>
            <a:r>
              <a:rPr lang="ru-RU" sz="2000" i="1" dirty="0">
                <a:latin typeface="Constantia" pitchFamily="18" charset="0"/>
                <a:ea typeface="Times New Roman"/>
              </a:rPr>
              <a:t> 100 тонн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здано</a:t>
            </a:r>
            <a:r>
              <a:rPr lang="ru-RU" sz="2000" i="1" dirty="0">
                <a:latin typeface="Constantia" pitchFamily="18" charset="0"/>
                <a:ea typeface="Times New Roman"/>
              </a:rPr>
              <a:t> на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консервний</a:t>
            </a:r>
            <a:r>
              <a:rPr lang="ru-RU" sz="2000" i="1" dirty="0">
                <a:latin typeface="Constantia" pitchFamily="18" charset="0"/>
                <a:ea typeface="Times New Roman"/>
              </a:rPr>
              <a:t> завод;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Зібрано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цукрового</a:t>
            </a:r>
            <a:r>
              <a:rPr lang="ru-RU" sz="2000" i="1" dirty="0">
                <a:latin typeface="Constantia" pitchFamily="18" charset="0"/>
                <a:ea typeface="Times New Roman"/>
              </a:rPr>
              <a:t>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буряка</a:t>
            </a:r>
            <a:r>
              <a:rPr lang="ru-RU" sz="2000" i="1" dirty="0">
                <a:latin typeface="Constantia" pitchFamily="18" charset="0"/>
                <a:ea typeface="Times New Roman"/>
              </a:rPr>
              <a:t> на </a:t>
            </a:r>
            <a:r>
              <a:rPr lang="ru-RU" sz="2000" i="1" dirty="0" err="1">
                <a:latin typeface="Constantia" pitchFamily="18" charset="0"/>
                <a:ea typeface="Times New Roman"/>
              </a:rPr>
              <a:t>площі</a:t>
            </a:r>
            <a:r>
              <a:rPr lang="ru-RU" sz="2000" i="1" dirty="0">
                <a:latin typeface="Constantia" pitchFamily="18" charset="0"/>
                <a:ea typeface="Times New Roman"/>
              </a:rPr>
              <a:t> 10-ти </a:t>
            </a:r>
            <a:r>
              <a:rPr lang="ru-RU" sz="2000" i="1" dirty="0" err="1" smtClean="0">
                <a:latin typeface="Constantia" pitchFamily="18" charset="0"/>
                <a:ea typeface="Times New Roman"/>
              </a:rPr>
              <a:t>гектарів</a:t>
            </a:r>
            <a:endParaRPr lang="ru-RU" sz="2000" dirty="0">
              <a:latin typeface="Constantia" pitchFamily="18" charset="0"/>
              <a:ea typeface="Times New Roman"/>
            </a:endParaRPr>
          </a:p>
          <a:p>
            <a:pPr marL="270510" algn="just">
              <a:spcAft>
                <a:spcPts val="600"/>
              </a:spcAft>
            </a:pPr>
            <a:r>
              <a:rPr lang="ru-RU" sz="2000" dirty="0" smtClean="0">
                <a:latin typeface="Constantia" pitchFamily="18" charset="0"/>
                <a:ea typeface="Times New Roman"/>
              </a:rPr>
              <a:t>У </a:t>
            </a:r>
            <a:r>
              <a:rPr lang="ru-RU" sz="2000" dirty="0" err="1">
                <a:latin typeface="Constantia" pitchFamily="18" charset="0"/>
                <a:ea typeface="Times New Roman"/>
              </a:rPr>
              <a:t>цих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випадках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однина</a:t>
            </a:r>
            <a:r>
              <a:rPr lang="ru-RU" sz="2000" dirty="0">
                <a:latin typeface="Constantia" pitchFamily="18" charset="0"/>
                <a:ea typeface="Times New Roman"/>
              </a:rPr>
              <a:t> є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засобом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узагальнення</a:t>
            </a:r>
            <a:r>
              <a:rPr lang="ru-RU" sz="2000" dirty="0">
                <a:latin typeface="Constantia" pitchFamily="18" charset="0"/>
                <a:ea typeface="Times New Roman"/>
              </a:rPr>
              <a:t>, – </a:t>
            </a:r>
            <a:r>
              <a:rPr lang="ru-RU" sz="2000" dirty="0" err="1">
                <a:latin typeface="Constantia" pitchFamily="18" charset="0"/>
                <a:ea typeface="Times New Roman"/>
              </a:rPr>
              <a:t>турбуються</a:t>
            </a:r>
            <a:r>
              <a:rPr lang="ru-RU" sz="2000" dirty="0">
                <a:latin typeface="Constantia" pitchFamily="18" charset="0"/>
                <a:ea typeface="Times New Roman"/>
              </a:rPr>
              <a:t> не за одного, а за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всіх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пасажирів</a:t>
            </a:r>
            <a:r>
              <a:rPr lang="ru-RU" sz="2000" dirty="0">
                <a:latin typeface="Constantia" pitchFamily="18" charset="0"/>
                <a:ea typeface="Times New Roman"/>
              </a:rPr>
              <a:t>, </a:t>
            </a:r>
            <a:r>
              <a:rPr lang="ru-RU" sz="2000" dirty="0" err="1">
                <a:latin typeface="Constantia" pitchFamily="18" charset="0"/>
                <a:ea typeface="Times New Roman"/>
              </a:rPr>
              <a:t>цукровий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буряк</a:t>
            </a:r>
            <a:r>
              <a:rPr lang="ru-RU" sz="2000" dirty="0">
                <a:latin typeface="Constantia" pitchFamily="18" charset="0"/>
                <a:ea typeface="Times New Roman"/>
              </a:rPr>
              <a:t> – </a:t>
            </a:r>
            <a:r>
              <a:rPr lang="ru-RU" sz="2000" dirty="0" err="1">
                <a:latin typeface="Constantia" pitchFamily="18" charset="0"/>
                <a:ea typeface="Times New Roman"/>
              </a:rPr>
              <a:t>усі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викопані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корені</a:t>
            </a:r>
            <a:r>
              <a:rPr lang="ru-RU" sz="2000" dirty="0">
                <a:latin typeface="Constantia" pitchFamily="18" charset="0"/>
                <a:ea typeface="Times New Roman"/>
              </a:rPr>
              <a:t>; черешня – </a:t>
            </a:r>
            <a:r>
              <a:rPr lang="ru-RU" sz="2000" dirty="0" err="1">
                <a:latin typeface="Constantia" pitchFamily="18" charset="0"/>
                <a:ea typeface="Times New Roman"/>
              </a:rPr>
              <a:t>усі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>
                <a:latin typeface="Constantia" pitchFamily="18" charset="0"/>
                <a:ea typeface="Times New Roman"/>
              </a:rPr>
              <a:t>зібрані</a:t>
            </a:r>
            <a:r>
              <a:rPr lang="ru-RU" sz="2000" dirty="0">
                <a:latin typeface="Constantia" pitchFamily="18" charset="0"/>
                <a:ea typeface="Times New Roman"/>
              </a:rPr>
              <a:t> </a:t>
            </a:r>
            <a:r>
              <a:rPr lang="ru-RU" sz="2000" dirty="0" err="1" smtClean="0">
                <a:latin typeface="Constantia" pitchFamily="18" charset="0"/>
                <a:ea typeface="Times New Roman"/>
              </a:rPr>
              <a:t>ягоди</a:t>
            </a:r>
            <a:endParaRPr lang="uk-UA" sz="2000" dirty="0" smtClean="0">
              <a:latin typeface="Constantia" pitchFamily="18" charset="0"/>
              <a:ea typeface="Times New Roman"/>
            </a:endParaRPr>
          </a:p>
          <a:p>
            <a:pPr marL="270510" algn="just">
              <a:spcAft>
                <a:spcPts val="600"/>
              </a:spcAft>
            </a:pPr>
            <a:r>
              <a:rPr lang="uk-UA" sz="2000" dirty="0" smtClean="0">
                <a:latin typeface="Constantia" pitchFamily="18" charset="0"/>
                <a:ea typeface="Times New Roman"/>
              </a:rPr>
              <a:t>Якщо ж </a:t>
            </a:r>
            <a:r>
              <a:rPr lang="uk-UA" sz="2000" dirty="0">
                <a:latin typeface="Constantia" pitchFamily="18" charset="0"/>
                <a:ea typeface="Times New Roman"/>
              </a:rPr>
              <a:t>якась </a:t>
            </a:r>
            <a:r>
              <a:rPr lang="uk-UA" sz="2000" b="1" dirty="0" smtClean="0">
                <a:latin typeface="Constantia" pitchFamily="18" charset="0"/>
                <a:ea typeface="Times New Roman"/>
              </a:rPr>
              <a:t>невизначена кількість однорідних предметів лишається внутрішньо розчленованою, складається з окремих одиниць і може рахуватись або вимірюватись, тоді рекомендується вживати форму множини</a:t>
            </a:r>
            <a:r>
              <a:rPr lang="uk-UA" sz="2000" dirty="0" smtClean="0">
                <a:latin typeface="Constantia" pitchFamily="18" charset="0"/>
                <a:ea typeface="Times New Roman"/>
              </a:rPr>
              <a:t>: </a:t>
            </a:r>
            <a:r>
              <a:rPr lang="uk-UA" sz="2000" i="1" dirty="0">
                <a:latin typeface="Constantia" pitchFamily="18" charset="0"/>
                <a:ea typeface="Times New Roman"/>
              </a:rPr>
              <a:t>Підготовлено для відправлення нову партію </a:t>
            </a:r>
            <a:r>
              <a:rPr lang="uk-UA" sz="2000" i="1" u="sng" dirty="0">
                <a:latin typeface="Constantia" pitchFamily="18" charset="0"/>
                <a:ea typeface="Times New Roman"/>
              </a:rPr>
              <a:t>холодильників</a:t>
            </a:r>
            <a:r>
              <a:rPr lang="uk-UA" sz="2000" i="1" dirty="0">
                <a:latin typeface="Constantia" pitchFamily="18" charset="0"/>
                <a:ea typeface="Times New Roman"/>
              </a:rPr>
              <a:t> (</a:t>
            </a:r>
            <a:r>
              <a:rPr lang="uk-UA" sz="2000" i="1" dirty="0" err="1" smtClean="0">
                <a:latin typeface="Constantia" pitchFamily="18" charset="0"/>
                <a:ea typeface="Times New Roman"/>
              </a:rPr>
              <a:t>Р.в</a:t>
            </a:r>
            <a:r>
              <a:rPr lang="uk-UA" sz="2000" i="1" dirty="0">
                <a:latin typeface="Constantia" pitchFamily="18" charset="0"/>
                <a:ea typeface="Times New Roman"/>
              </a:rPr>
              <a:t>., </a:t>
            </a:r>
            <a:r>
              <a:rPr lang="uk-UA" sz="2000" i="1" dirty="0" err="1">
                <a:latin typeface="Constantia" pitchFamily="18" charset="0"/>
                <a:ea typeface="Times New Roman"/>
              </a:rPr>
              <a:t>мн</a:t>
            </a:r>
            <a:r>
              <a:rPr lang="uk-UA" sz="2000" i="1" dirty="0">
                <a:latin typeface="Constantia" pitchFamily="18" charset="0"/>
                <a:ea typeface="Times New Roman"/>
              </a:rPr>
              <a:t>.); На підприємстві випускається 11 найменувань </a:t>
            </a:r>
            <a:r>
              <a:rPr lang="uk-UA" sz="2000" i="1" u="sng" dirty="0">
                <a:latin typeface="Constantia" pitchFamily="18" charset="0"/>
                <a:ea typeface="Times New Roman"/>
              </a:rPr>
              <a:t>електроприладів</a:t>
            </a:r>
            <a:r>
              <a:rPr lang="uk-UA" sz="2000" i="1" dirty="0">
                <a:latin typeface="Constantia" pitchFamily="18" charset="0"/>
                <a:ea typeface="Times New Roman"/>
              </a:rPr>
              <a:t> (</a:t>
            </a:r>
            <a:r>
              <a:rPr lang="uk-UA" sz="2000" i="1" dirty="0" err="1" smtClean="0">
                <a:latin typeface="Constantia" pitchFamily="18" charset="0"/>
                <a:ea typeface="Times New Roman"/>
              </a:rPr>
              <a:t>Р.в</a:t>
            </a:r>
            <a:r>
              <a:rPr lang="uk-UA" sz="2000" i="1" dirty="0">
                <a:latin typeface="Constantia" pitchFamily="18" charset="0"/>
                <a:ea typeface="Times New Roman"/>
              </a:rPr>
              <a:t>., </a:t>
            </a:r>
            <a:r>
              <a:rPr lang="uk-UA" sz="2000" i="1" dirty="0" err="1">
                <a:latin typeface="Constantia" pitchFamily="18" charset="0"/>
                <a:ea typeface="Times New Roman"/>
              </a:rPr>
              <a:t>мн</a:t>
            </a:r>
            <a:r>
              <a:rPr lang="uk-UA" sz="2000" i="1" dirty="0" smtClean="0">
                <a:latin typeface="Constantia" pitchFamily="18" charset="0"/>
                <a:ea typeface="Times New Roman"/>
              </a:rPr>
              <a:t>.)</a:t>
            </a:r>
            <a:endParaRPr lang="uk-UA" sz="2000" dirty="0">
              <a:latin typeface="Constantia" pitchFamily="18" charset="0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uk-UA" sz="27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Основні </a:t>
            </a:r>
            <a:r>
              <a:rPr lang="uk-UA" sz="27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правила вживання форми однини на позначення </a:t>
            </a:r>
            <a:r>
              <a:rPr lang="uk-UA" sz="27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множини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77416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968552"/>
          </a:xfrm>
        </p:spPr>
        <p:txBody>
          <a:bodyPr>
            <a:normAutofit fontScale="85000" lnSpcReduction="20000"/>
          </a:bodyPr>
          <a:lstStyle/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tabLst>
                <a:tab pos="182563" algn="l"/>
                <a:tab pos="355600" algn="l"/>
              </a:tabLst>
            </a:pP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2. </a:t>
            </a:r>
            <a:r>
              <a:rPr lang="uk-UA" sz="22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Однина іменників може вказувати на те, що однакові предмети належать кожній особі або предмету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: 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Молоді спеціалісти, працівники, з якими укладено строковий трудовий </a:t>
            </a:r>
            <a:r>
              <a:rPr lang="uk-UA" sz="2200" i="1" u="sng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договір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підлягають атестації тільки за їх згодою. Після закінчення курсів слухачам видається свідоцтво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(не одне, а багато</a:t>
            </a:r>
            <a:r>
              <a:rPr lang="uk-UA" sz="2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</a:t>
            </a:r>
            <a:endParaRPr lang="uk-UA" sz="22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tabLst>
                <a:tab pos="182563" algn="l"/>
                <a:tab pos="355600" algn="l"/>
              </a:tabLst>
            </a:pP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3. </a:t>
            </a:r>
            <a:r>
              <a:rPr lang="uk-UA" sz="22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У назвах установ і свят вживання форм однини (в узагальненому значенні) або множини визначається </a:t>
            </a:r>
            <a:r>
              <a:rPr lang="uk-UA" sz="22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традицією</a:t>
            </a:r>
            <a:endParaRPr lang="uk-UA" sz="22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tabLst>
                <a:tab pos="182563" algn="l"/>
                <a:tab pos="355600" algn="l"/>
              </a:tabLst>
            </a:pPr>
            <a:r>
              <a:rPr lang="uk-UA" sz="2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Потрібно </a:t>
            </a: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запам’ятати словосполучення, у яких використовуються різні форми числа:</a:t>
            </a:r>
          </a:p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tabLst>
                <a:tab pos="182563" algn="l"/>
                <a:tab pos="355600" algn="l"/>
              </a:tabLst>
            </a:pP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Будинок книги, Будинок актора, Будинок вчителя, День енергетика, День машинобудівника, День шахтаря – однина, і множина - Будинок подарунків, Будинок офіцерів, Будинок учених, День працівників легкої промисловості, Міжнародний день студентів, День працівників сільського </a:t>
            </a:r>
            <a:r>
              <a:rPr lang="uk-UA" sz="22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господарства</a:t>
            </a:r>
            <a:endParaRPr lang="uk-UA" sz="2200" i="1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Основні правила вживання форми однини на позначення </a:t>
            </a:r>
            <a:r>
              <a:rPr lang="uk-UA" sz="24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множини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7368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80520"/>
          </a:xfrm>
        </p:spPr>
        <p:txBody>
          <a:bodyPr>
            <a:normAutofit/>
          </a:bodyPr>
          <a:lstStyle/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1. </a:t>
            </a:r>
            <a:r>
              <a:rPr lang="uk-UA" sz="20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Абстрактні </a:t>
            </a:r>
            <a:r>
              <a:rPr lang="uk-UA" sz="20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іменники вживаються тільки в однині 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(право, освіта, сміх,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рух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– неправильно: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рухи поїздів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). Але, </a:t>
            </a:r>
            <a:r>
              <a:rPr lang="uk-UA" sz="20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якщо абстрактні іменники набувають конкретного вияву якості, дії, стану, тоді вони вживаються у формі множини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Політичні </a:t>
            </a:r>
            <a:r>
              <a:rPr lang="uk-UA" sz="2000" i="1" u="sng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сили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пропонують…; У разі виявлення </a:t>
            </a:r>
            <a:r>
              <a:rPr lang="uk-UA" sz="2000" i="1" u="sng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пустот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у металі заготовка </a:t>
            </a:r>
            <a:r>
              <a:rPr lang="uk-UA" sz="20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бракується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tabLst>
                <a:tab pos="355600" algn="l"/>
              </a:tabLst>
            </a:pPr>
            <a:r>
              <a:rPr lang="uk-UA" sz="20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Для дипломатичних документів характерним є використання деяких іменників тільки у формі </a:t>
            </a:r>
            <a:r>
              <a:rPr lang="uk-UA" sz="20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множини</a:t>
            </a: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: </a:t>
            </a:r>
            <a:r>
              <a:rPr lang="uk-UA" sz="20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свободи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(політичні, профспілкові), сили (миру, війни, політичні), сторони (держави, договірні), потреби (народу, суспільства), позиції (політичні)</a:t>
            </a:r>
            <a:r>
              <a:rPr lang="uk-UA" sz="2000" b="1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>
              <a:buClr>
                <a:srgbClr val="2DA2BF"/>
              </a:buClr>
            </a:pPr>
            <a:endParaRPr lang="uk-UA" sz="700" dirty="0">
              <a:solidFill>
                <a:prstClr val="black"/>
              </a:solidFill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Основні правила вживання форми однини на позначення </a:t>
            </a:r>
            <a:r>
              <a:rPr lang="uk-UA" sz="2400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множини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0929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896544"/>
          </a:xfrm>
        </p:spPr>
        <p:txBody>
          <a:bodyPr>
            <a:noAutofit/>
          </a:bodyPr>
          <a:lstStyle/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uk-UA" sz="18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1. </a:t>
            </a:r>
            <a:r>
              <a:rPr lang="uk-UA" sz="18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Деякі </a:t>
            </a:r>
            <a:r>
              <a:rPr lang="uk-UA" sz="18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речовинні іменники набувають форми множини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коли позначають види, сорти, типи речовин, вироби з цієї речовини, велику кількість чогось або є термінами: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високосортні сири, технічні масла, мінеральні солі, сухі вина, високоякісні </a:t>
            </a:r>
            <a:r>
              <a:rPr lang="uk-UA" sz="18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сталі</a:t>
            </a:r>
          </a:p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uk-UA" sz="18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2. </a:t>
            </a:r>
            <a:r>
              <a:rPr lang="uk-UA" sz="18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У </a:t>
            </a:r>
            <a:r>
              <a:rPr lang="uk-UA" sz="18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мові службових документів реєстр іменників, які позначають множину, а вживаються у формі однини, і навпаки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uk-UA" sz="1800" b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часто розширюється</a:t>
            </a:r>
            <a:r>
              <a:rPr lang="uk-UA" sz="18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: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Придбали нову шкіряну </a:t>
            </a:r>
            <a:r>
              <a:rPr lang="uk-UA" sz="18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мебель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(правильно –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меблі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);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Фірмою закуплено багато рибної консерви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(треба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рибних консервів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</a:t>
            </a:r>
          </a:p>
          <a:p>
            <a:pPr marL="182563" lvl="0" indent="-182563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  <a:tabLst>
                <a:tab pos="355600" algn="l"/>
              </a:tabLst>
            </a:pP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У цей реєстр потрапляють назви побутових предметів, найменування різних виробів, товарів та ін. Особливо </a:t>
            </a:r>
            <a:r>
              <a:rPr lang="uk-UA" sz="18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недоречною буває однина, коли тут же вказується кількість цих предметів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: 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Було вибракувано дитячого костюма (</a:t>
            </a:r>
            <a:r>
              <a:rPr lang="uk-UA" sz="18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треба</a:t>
            </a:r>
            <a:r>
              <a:rPr lang="uk-UA" sz="18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дитячих костюмів) у кількості 55 </a:t>
            </a:r>
            <a:r>
              <a:rPr lang="uk-UA" sz="18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штук</a:t>
            </a:r>
            <a:endParaRPr lang="uk-UA" sz="18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Основні правила вживання форми однини на позначення множини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0426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24536"/>
          </a:xfrm>
        </p:spPr>
        <p:txBody>
          <a:bodyPr>
            <a:normAutofit fontScale="77500" lnSpcReduction="20000"/>
          </a:bodyPr>
          <a:lstStyle/>
          <a:p>
            <a:pPr indent="457200" algn="just">
              <a:lnSpc>
                <a:spcPct val="150000"/>
              </a:lnSpc>
            </a:pPr>
            <a:r>
              <a:rPr lang="uk-UA" sz="2800" dirty="0" smtClean="0">
                <a:latin typeface="Times New Roman"/>
                <a:ea typeface="Times New Roman"/>
              </a:rPr>
              <a:t>У </a:t>
            </a:r>
            <a:r>
              <a:rPr lang="uk-UA" sz="2800" dirty="0">
                <a:latin typeface="Times New Roman"/>
                <a:ea typeface="Times New Roman"/>
              </a:rPr>
              <a:t>офіційних документах застосовуються різні типи скорочень. Усі ці скорочення повинні відповідати вимогам, закріпленим у словниках, інструкціях, статутах, довідниках (Словник скорочень в українській мові. – К., 1988.)</a:t>
            </a:r>
          </a:p>
          <a:p>
            <a:pPr indent="457200" algn="just">
              <a:lnSpc>
                <a:spcPct val="150000"/>
              </a:lnSpc>
            </a:pPr>
            <a:r>
              <a:rPr lang="uk-UA" sz="2800" dirty="0">
                <a:latin typeface="Times New Roman"/>
                <a:ea typeface="Times New Roman"/>
              </a:rPr>
              <a:t>У ділових документах вживаються складноскорочені слова (абревіатури), та графічні скорочення.</a:t>
            </a:r>
          </a:p>
          <a:p>
            <a:pPr indent="457200" algn="just">
              <a:lnSpc>
                <a:spcPct val="150000"/>
              </a:lnSpc>
            </a:pPr>
            <a:r>
              <a:rPr lang="uk-UA" sz="2800" dirty="0">
                <a:latin typeface="Times New Roman"/>
                <a:ea typeface="Times New Roman"/>
              </a:rPr>
              <a:t>Скорочення у документах виправдані, оскільки вони передають ту саму кількість інформації в скороченому слові меншою кількістю знаків, ніж у відповідному словосполученні.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marL="228600" lvl="0" indent="457200" algn="ctr">
              <a:spcBef>
                <a:spcPts val="400"/>
              </a:spcBef>
              <a:tabLst>
                <a:tab pos="114300" algn="l"/>
                <a:tab pos="228600" algn="l"/>
              </a:tabLst>
            </a:pPr>
            <a:r>
              <a:rPr lang="uk-UA" sz="1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 </a:t>
            </a:r>
            <a:r>
              <a:rPr lang="uk-UA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Абревіатури і графічні скорочення </a:t>
            </a:r>
            <a:r>
              <a:rPr lang="uk-UA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/>
            </a:r>
            <a:br>
              <a:rPr lang="uk-UA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</a:br>
            <a:r>
              <a:rPr lang="uk-UA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у </a:t>
            </a:r>
            <a:r>
              <a:rPr lang="uk-UA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документах</a:t>
            </a:r>
            <a:r>
              <a:rPr lang="uk-UA" sz="1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uk-UA" sz="18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5183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968552"/>
          </a:xfrm>
        </p:spPr>
        <p:txBody>
          <a:bodyPr>
            <a:normAutofit fontScale="92500" lnSpcReduction="20000"/>
          </a:bodyPr>
          <a:lstStyle/>
          <a:p>
            <a:pPr indent="457200" algn="just">
              <a:lnSpc>
                <a:spcPct val="150000"/>
              </a:lnSpc>
            </a:pPr>
            <a:r>
              <a:rPr lang="uk-UA" sz="2800" dirty="0" smtClean="0">
                <a:latin typeface="Times New Roman"/>
                <a:ea typeface="Times New Roman"/>
              </a:rPr>
              <a:t>Важливою </a:t>
            </a:r>
            <a:r>
              <a:rPr lang="uk-UA" sz="2800" dirty="0">
                <a:latin typeface="Times New Roman"/>
                <a:ea typeface="Times New Roman"/>
              </a:rPr>
              <a:t>причиною вживання значної кількості скорочень у мові ділових паперів є прагнення до економії місця, зменшення обсягу документа. </a:t>
            </a:r>
            <a:endParaRPr lang="uk-UA" sz="2800" dirty="0" smtClean="0"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</a:pPr>
            <a:r>
              <a:rPr lang="uk-UA" sz="2800" dirty="0" smtClean="0">
                <a:latin typeface="Times New Roman"/>
                <a:ea typeface="Times New Roman"/>
              </a:rPr>
              <a:t>Вживання </a:t>
            </a:r>
            <a:r>
              <a:rPr lang="uk-UA" sz="2800" dirty="0">
                <a:latin typeface="Times New Roman"/>
                <a:ea typeface="Times New Roman"/>
              </a:rPr>
              <a:t>абревіатур пояснюється також прагненням уникати повторення </a:t>
            </a:r>
            <a:r>
              <a:rPr lang="uk-UA" sz="2800" dirty="0" err="1">
                <a:latin typeface="Times New Roman"/>
                <a:ea typeface="Times New Roman"/>
              </a:rPr>
              <a:t>кількаслівних</a:t>
            </a:r>
            <a:r>
              <a:rPr lang="uk-UA" sz="2800" dirty="0">
                <a:latin typeface="Times New Roman"/>
                <a:ea typeface="Times New Roman"/>
              </a:rPr>
              <a:t> назв </a:t>
            </a:r>
            <a:r>
              <a:rPr lang="uk-UA" sz="28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(назва </a:t>
            </a:r>
            <a:r>
              <a:rPr lang="uk-UA" sz="2800" i="1" dirty="0">
                <a:solidFill>
                  <a:srgbClr val="002060"/>
                </a:solidFill>
                <a:latin typeface="Times New Roman"/>
                <a:ea typeface="Times New Roman"/>
              </a:rPr>
              <a:t>організації наводиться один раз в адресі, штампі).</a:t>
            </a:r>
          </a:p>
          <a:p>
            <a:pPr indent="457200" algn="just">
              <a:lnSpc>
                <a:spcPct val="150000"/>
              </a:lnSpc>
            </a:pPr>
            <a:r>
              <a:rPr lang="uk-UA" sz="2800" dirty="0">
                <a:latin typeface="Times New Roman"/>
                <a:ea typeface="Times New Roman"/>
              </a:rPr>
              <a:t>Отже, абревіатури та графічні скорочення є одним зі способів заощадження місця на папері, скорочення часу складання документа.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Абревіатури і графічні скорочення </a:t>
            </a:r>
            <a:b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</a:b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у документах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1285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07504" y="1340768"/>
            <a:ext cx="8712968" cy="5040560"/>
          </a:xfrm>
        </p:spPr>
        <p:txBody>
          <a:bodyPr>
            <a:normAutofit fontScale="92500" lnSpcReduction="10000"/>
          </a:bodyPr>
          <a:lstStyle/>
          <a:p>
            <a:pPr lvl="0" indent="457200" algn="just">
              <a:lnSpc>
                <a:spcPct val="120000"/>
              </a:lnSpc>
              <a:buClr>
                <a:srgbClr val="2DA2BF"/>
              </a:buClr>
            </a:pPr>
            <a:r>
              <a:rPr lang="uk-UA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Абревіатура</a:t>
            </a:r>
            <a:r>
              <a:rPr lang="uk-UA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(від лат. </a:t>
            </a:r>
            <a:r>
              <a:rPr lang="uk-UA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скорочую</a:t>
            </a:r>
            <a:r>
              <a:rPr lang="uk-UA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) – іменник, утворений поєднанням початкових літер, звуків, частин слів, словосполучень. </a:t>
            </a:r>
            <a:endParaRPr lang="uk-UA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/>
            </a:endParaRPr>
          </a:p>
          <a:p>
            <a:pPr lvl="0" indent="457200" algn="just">
              <a:lnSpc>
                <a:spcPct val="120000"/>
              </a:lnSpc>
              <a:buClr>
                <a:srgbClr val="2DA2BF"/>
              </a:buClr>
            </a:pPr>
            <a:r>
              <a:rPr lang="uk-UA" sz="19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Абревіатура </a:t>
            </a:r>
            <a:r>
              <a:rPr lang="uk-UA" sz="19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має граматичне оформлення (рід, число) і функціонує як в усному, так і в писемному мовленні. Наприклад: </a:t>
            </a:r>
            <a:r>
              <a:rPr lang="uk-UA" sz="19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МВС, СБУ, СНД, міськком.</a:t>
            </a:r>
            <a:r>
              <a:rPr lang="uk-UA" sz="19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  <a:endParaRPr lang="uk-UA" sz="1900" dirty="0" smtClean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indent="457200" algn="just">
              <a:lnSpc>
                <a:spcPct val="120000"/>
              </a:lnSpc>
              <a:buClr>
                <a:srgbClr val="2DA2BF"/>
              </a:buClr>
            </a:pPr>
            <a:r>
              <a:rPr lang="uk-UA" sz="19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 </a:t>
            </a:r>
            <a:r>
              <a:rPr lang="uk-UA" sz="19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абревіатурах помітна тенденція до переходу у самостійні слова (їх можна не розшифровувати, вони і так зрозумілі). </a:t>
            </a:r>
            <a:endParaRPr lang="uk-UA" sz="1900" dirty="0" smtClean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indent="457200" algn="just">
              <a:lnSpc>
                <a:spcPct val="120000"/>
              </a:lnSpc>
              <a:buClr>
                <a:srgbClr val="2DA2BF"/>
              </a:buClr>
            </a:pPr>
            <a:r>
              <a:rPr lang="uk-UA" sz="19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Ці </a:t>
            </a:r>
            <a:r>
              <a:rPr lang="uk-UA" sz="19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скорочення почали відмінюватись, мають форму роду, пишуться, переважно, великими літерами без крапок і дефісів (дефіс вживається тільки тоді, коли до буквених приєднуються ще й числові позначення на зразок </a:t>
            </a:r>
            <a:r>
              <a:rPr lang="uk-UA" sz="19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ТУ-144, ІЛ-18).</a:t>
            </a:r>
            <a:endParaRPr lang="uk-UA" sz="19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indent="457200" algn="just">
              <a:lnSpc>
                <a:spcPct val="120000"/>
              </a:lnSpc>
            </a:pPr>
            <a:r>
              <a:rPr lang="uk-UA" sz="1900" i="1" dirty="0">
                <a:latin typeface="Constantia" pitchFamily="18" charset="0"/>
                <a:ea typeface="Times New Roman"/>
              </a:rPr>
              <a:t>Графічні скорочення</a:t>
            </a:r>
            <a:r>
              <a:rPr lang="uk-UA" sz="1900" dirty="0">
                <a:latin typeface="Constantia" pitchFamily="18" charset="0"/>
                <a:ea typeface="Times New Roman"/>
              </a:rPr>
              <a:t> мають ту ж мету, але призначені для зорового </a:t>
            </a:r>
            <a:r>
              <a:rPr lang="uk-UA" sz="1900" dirty="0" smtClean="0">
                <a:latin typeface="Constantia" pitchFamily="18" charset="0"/>
                <a:ea typeface="Times New Roman"/>
              </a:rPr>
              <a:t>сприйняття</a:t>
            </a:r>
            <a:r>
              <a:rPr lang="uk-UA" sz="1900" dirty="0">
                <a:latin typeface="Constantia" pitchFamily="18" charset="0"/>
                <a:ea typeface="Times New Roman"/>
              </a:rPr>
              <a:t> </a:t>
            </a:r>
            <a:r>
              <a:rPr lang="uk-UA" sz="1900" dirty="0" smtClean="0">
                <a:latin typeface="Constantia" pitchFamily="18" charset="0"/>
                <a:ea typeface="Times New Roman"/>
              </a:rPr>
              <a:t>( </a:t>
            </a:r>
            <a:r>
              <a:rPr lang="uk-UA" sz="1900" i="1" dirty="0">
                <a:latin typeface="Constantia" pitchFamily="18" charset="0"/>
                <a:ea typeface="Times New Roman"/>
              </a:rPr>
              <a:t>проф. –   професор,  див. –  дивися, та  ін. – та  інші, і т. д. – і так </a:t>
            </a:r>
            <a:r>
              <a:rPr lang="uk-UA" sz="1900" i="1" dirty="0" smtClean="0">
                <a:latin typeface="Constantia" pitchFamily="18" charset="0"/>
                <a:ea typeface="Times New Roman"/>
              </a:rPr>
              <a:t>далі).</a:t>
            </a:r>
            <a:r>
              <a:rPr lang="uk-UA" sz="1900" dirty="0" smtClean="0">
                <a:latin typeface="Constantia" pitchFamily="18" charset="0"/>
                <a:ea typeface="Times New Roman"/>
              </a:rPr>
              <a:t> </a:t>
            </a:r>
            <a:r>
              <a:rPr lang="uk-UA" sz="1900" dirty="0">
                <a:latin typeface="Constantia" pitchFamily="18" charset="0"/>
                <a:ea typeface="Times New Roman"/>
              </a:rPr>
              <a:t>Вони вимовляються повністю і скорочуються лише на письмі.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Абревіатури і графічні скорочення </a:t>
            </a:r>
            <a:b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</a:b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у документах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6060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4882547"/>
          </a:xfrm>
        </p:spPr>
        <p:txBody>
          <a:bodyPr>
            <a:normAutofit fontScale="55000" lnSpcReduction="20000"/>
          </a:bodyPr>
          <a:lstStyle/>
          <a:p>
            <a:pPr indent="457200" algn="just">
              <a:lnSpc>
                <a:spcPct val="120000"/>
              </a:lnSpc>
            </a:pPr>
            <a:r>
              <a:rPr lang="uk-UA" sz="3300" dirty="0" smtClean="0">
                <a:latin typeface="Times New Roman"/>
                <a:ea typeface="Times New Roman"/>
              </a:rPr>
              <a:t>1.Абревіатури </a:t>
            </a:r>
            <a:r>
              <a:rPr lang="uk-UA" sz="3300" dirty="0">
                <a:latin typeface="Times New Roman"/>
                <a:ea typeface="Times New Roman"/>
              </a:rPr>
              <a:t>ініціального типу (звукові, буквені), утворені з початкових літер кожного слова, наприклад: </a:t>
            </a:r>
            <a:r>
              <a:rPr lang="uk-UA" sz="3300" i="1" dirty="0">
                <a:latin typeface="Times New Roman"/>
                <a:ea typeface="Times New Roman"/>
              </a:rPr>
              <a:t>МВС, СНД, неп, ДАІ, ДУМ</a:t>
            </a:r>
            <a:r>
              <a:rPr lang="uk-UA" sz="3300" dirty="0">
                <a:latin typeface="Times New Roman"/>
                <a:ea typeface="Times New Roman"/>
              </a:rPr>
              <a:t> та ін. Майже всі ініціальні скорочення пишуться з великої літери (за винятком тих, котрі перетворилися на самостійні слова, наприклад, </a:t>
            </a:r>
            <a:r>
              <a:rPr lang="uk-UA" sz="3300" i="1" dirty="0">
                <a:latin typeface="Times New Roman"/>
                <a:ea typeface="Times New Roman"/>
              </a:rPr>
              <a:t>загс, вуз, неп).</a:t>
            </a:r>
            <a:endParaRPr lang="uk-UA" sz="33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</a:pPr>
            <a:r>
              <a:rPr lang="uk-UA" sz="3300" dirty="0">
                <a:latin typeface="Times New Roman"/>
                <a:ea typeface="Times New Roman"/>
              </a:rPr>
              <a:t>2.Складноскорочені слова змішаного типу, які складаються з абревіатур та усічених слів. Пишуться вони за змішаним способом: </a:t>
            </a:r>
            <a:r>
              <a:rPr lang="uk-UA" sz="3300" i="1" dirty="0">
                <a:latin typeface="Times New Roman"/>
                <a:ea typeface="Times New Roman"/>
              </a:rPr>
              <a:t>міськвно, райвно, </a:t>
            </a:r>
            <a:r>
              <a:rPr lang="uk-UA" sz="3300" i="1" dirty="0" err="1">
                <a:latin typeface="Times New Roman"/>
                <a:ea typeface="Times New Roman"/>
              </a:rPr>
              <a:t>КамАЗ</a:t>
            </a:r>
            <a:r>
              <a:rPr lang="uk-UA" sz="3300" i="1" dirty="0">
                <a:latin typeface="Times New Roman"/>
                <a:ea typeface="Times New Roman"/>
              </a:rPr>
              <a:t>.</a:t>
            </a:r>
            <a:endParaRPr lang="uk-UA" sz="33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</a:pPr>
            <a:r>
              <a:rPr lang="uk-UA" sz="3300" dirty="0">
                <a:latin typeface="Times New Roman"/>
                <a:ea typeface="Times New Roman"/>
              </a:rPr>
              <a:t>3.Складноскорочені слова складного типу (складові абревіатури), наприклад: </a:t>
            </a:r>
            <a:r>
              <a:rPr lang="uk-UA" sz="3300" i="1" dirty="0">
                <a:latin typeface="Times New Roman"/>
                <a:ea typeface="Times New Roman"/>
              </a:rPr>
              <a:t>радгосп, виконком, страйком; запчастини, ощадкаса, будматеріали; завкафедрою, завскладом.</a:t>
            </a:r>
            <a:endParaRPr lang="uk-UA" sz="33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</a:pPr>
            <a:r>
              <a:rPr lang="uk-UA" sz="3300" dirty="0">
                <a:latin typeface="Times New Roman"/>
                <a:ea typeface="Times New Roman"/>
              </a:rPr>
              <a:t>4.Запозичені з інших мов, наприклад: </a:t>
            </a:r>
            <a:r>
              <a:rPr lang="uk-UA" sz="3300" i="1" dirty="0" err="1">
                <a:latin typeface="Times New Roman"/>
                <a:ea typeface="Times New Roman"/>
              </a:rPr>
              <a:t>Бі-Бі-Сі</a:t>
            </a:r>
            <a:r>
              <a:rPr lang="uk-UA" sz="3300" i="1" dirty="0">
                <a:latin typeface="Times New Roman"/>
                <a:ea typeface="Times New Roman"/>
              </a:rPr>
              <a:t>, ФІФА, ЮНЕСКО, ФІАТ, напалм </a:t>
            </a:r>
            <a:r>
              <a:rPr lang="uk-UA" sz="3300" dirty="0">
                <a:latin typeface="Times New Roman"/>
                <a:ea typeface="Times New Roman"/>
              </a:rPr>
              <a:t>(згущене рідке паливо, що використовується у запалювальних авіабомбах, ракетах) та ін.</a:t>
            </a:r>
          </a:p>
          <a:p>
            <a:pPr indent="457200" algn="just">
              <a:lnSpc>
                <a:spcPct val="120000"/>
              </a:lnSpc>
            </a:pPr>
            <a:r>
              <a:rPr lang="uk-UA" sz="3300" dirty="0">
                <a:latin typeface="Times New Roman"/>
                <a:ea typeface="Times New Roman"/>
              </a:rPr>
              <a:t>5.Графічні скорочення, які використовуються на позначення посад, географічних понять, відрізків часу, кількісних визначень, назв міст, сіл, селищ, областей, районів, вулиць, проспектів і т.п. Вони мають інші правила творення і оформлення: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lvl="0" algn="ctr">
              <a:spcBef>
                <a:spcPts val="400"/>
              </a:spcBef>
            </a:pPr>
            <a:r>
              <a:rPr lang="uk-UA" sz="31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Залежно від правопису та способу творення прийнято розрізняти скорочення таких типів:</a:t>
            </a:r>
            <a:r>
              <a:rPr lang="uk-UA" sz="13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uk-UA" sz="13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035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56376" cy="545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9361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indent="457200" algn="just">
              <a:lnSpc>
                <a:spcPct val="150000"/>
              </a:lnSpc>
            </a:pPr>
            <a:r>
              <a:rPr lang="uk-UA" sz="3600" dirty="0" smtClean="0">
                <a:latin typeface="Constantia" pitchFamily="18" charset="0"/>
                <a:ea typeface="Times New Roman"/>
              </a:rPr>
              <a:t>а</a:t>
            </a:r>
            <a:r>
              <a:rPr lang="uk-UA" sz="3600" dirty="0">
                <a:latin typeface="Constantia" pitchFamily="18" charset="0"/>
                <a:ea typeface="Times New Roman"/>
              </a:rPr>
              <a:t>) після скорочення обов’язково ставиться крапка (крім випадків, коли наявна остання літера: </a:t>
            </a:r>
            <a:r>
              <a:rPr lang="uk-UA" sz="3600" i="1" dirty="0">
                <a:latin typeface="Constantia" pitchFamily="18" charset="0"/>
                <a:ea typeface="Times New Roman"/>
              </a:rPr>
              <a:t>р-н</a:t>
            </a:r>
            <a:r>
              <a:rPr lang="uk-UA" sz="3600" dirty="0">
                <a:latin typeface="Constantia" pitchFamily="18" charset="0"/>
                <a:ea typeface="Times New Roman"/>
              </a:rPr>
              <a:t>), наприклад: </a:t>
            </a:r>
            <a:r>
              <a:rPr lang="uk-UA" sz="3600" i="1" dirty="0">
                <a:latin typeface="Constantia" pitchFamily="18" charset="0"/>
                <a:ea typeface="Times New Roman"/>
              </a:rPr>
              <a:t>м. (місто), с. (село); обл.</a:t>
            </a:r>
            <a:r>
              <a:rPr lang="uk-UA" sz="3600" b="1" dirty="0">
                <a:latin typeface="Constantia" pitchFamily="18" charset="0"/>
                <a:ea typeface="Times New Roman"/>
              </a:rPr>
              <a:t> </a:t>
            </a:r>
            <a:r>
              <a:rPr lang="uk-UA" sz="3600" dirty="0">
                <a:latin typeface="Constantia" pitchFamily="18" charset="0"/>
                <a:ea typeface="Times New Roman"/>
              </a:rPr>
              <a:t>і т.п. Стандартні скорочення метричних мір пишуться без крапки після скорочення: </a:t>
            </a:r>
            <a:r>
              <a:rPr lang="uk-UA" sz="3600" i="1" dirty="0">
                <a:latin typeface="Constantia" pitchFamily="18" charset="0"/>
                <a:ea typeface="Times New Roman"/>
              </a:rPr>
              <a:t>м – метр, мм – міліметр, см – сантиметр, дм – дециметр, км – кілометр;</a:t>
            </a:r>
            <a:endParaRPr lang="uk-UA" sz="3600" dirty="0">
              <a:latin typeface="Constantia" pitchFamily="18" charset="0"/>
              <a:ea typeface="Times New Roman"/>
            </a:endParaRPr>
          </a:p>
          <a:p>
            <a:pPr indent="457200" algn="just">
              <a:lnSpc>
                <a:spcPct val="150000"/>
              </a:lnSpc>
            </a:pPr>
            <a:r>
              <a:rPr lang="uk-UA" sz="3600" dirty="0">
                <a:latin typeface="Constantia" pitchFamily="18" charset="0"/>
                <a:ea typeface="Times New Roman"/>
              </a:rPr>
              <a:t>б) зберігається написання великої і малої літер, дефісів, що були у повній назві: </a:t>
            </a:r>
            <a:r>
              <a:rPr lang="uk-UA" sz="3600" i="1" dirty="0" err="1">
                <a:latin typeface="Constantia" pitchFamily="18" charset="0"/>
                <a:ea typeface="Times New Roman"/>
              </a:rPr>
              <a:t>півн.-сх</a:t>
            </a:r>
            <a:r>
              <a:rPr lang="uk-UA" sz="3600" i="1" dirty="0">
                <a:latin typeface="Constantia" pitchFamily="18" charset="0"/>
                <a:ea typeface="Times New Roman"/>
              </a:rPr>
              <a:t>., </a:t>
            </a:r>
            <a:r>
              <a:rPr lang="uk-UA" sz="3600" i="1" dirty="0" err="1">
                <a:latin typeface="Constantia" pitchFamily="18" charset="0"/>
                <a:ea typeface="Times New Roman"/>
              </a:rPr>
              <a:t>Півн.-Крим</a:t>
            </a:r>
            <a:r>
              <a:rPr lang="uk-UA" sz="3600" i="1" dirty="0">
                <a:latin typeface="Constantia" pitchFamily="18" charset="0"/>
                <a:ea typeface="Times New Roman"/>
              </a:rPr>
              <a:t>. канал, див., акад.</a:t>
            </a:r>
            <a:endParaRPr lang="uk-UA" sz="3600" dirty="0">
              <a:latin typeface="Constantia" pitchFamily="18" charset="0"/>
              <a:ea typeface="Times New Roman"/>
            </a:endParaRPr>
          </a:p>
          <a:p>
            <a:pPr indent="457200" algn="just">
              <a:lnSpc>
                <a:spcPct val="150000"/>
              </a:lnSpc>
            </a:pPr>
            <a:r>
              <a:rPr lang="uk-UA" sz="3600" dirty="0">
                <a:latin typeface="Constantia" pitchFamily="18" charset="0"/>
                <a:ea typeface="Times New Roman"/>
              </a:rPr>
              <a:t>Слова </a:t>
            </a:r>
            <a:r>
              <a:rPr lang="uk-UA" sz="3600" i="1" dirty="0">
                <a:latin typeface="Constantia" pitchFamily="18" charset="0"/>
                <a:ea typeface="Times New Roman"/>
              </a:rPr>
              <a:t>«оскільки», «таким чином», «тому що», «так званий»</a:t>
            </a:r>
            <a:r>
              <a:rPr lang="uk-UA" sz="3600" dirty="0">
                <a:latin typeface="Constantia" pitchFamily="18" charset="0"/>
                <a:ea typeface="Times New Roman"/>
              </a:rPr>
              <a:t> не повинні скорочуватись у документах.</a:t>
            </a:r>
          </a:p>
          <a:p>
            <a:pPr indent="457200" algn="just">
              <a:lnSpc>
                <a:spcPct val="150000"/>
              </a:lnSpc>
            </a:pPr>
            <a:r>
              <a:rPr lang="uk-UA" sz="3600" dirty="0">
                <a:latin typeface="Constantia" pitchFamily="18" charset="0"/>
                <a:ea typeface="Times New Roman"/>
              </a:rPr>
              <a:t>Назви наукових ступенів, звань, номенклатурні назви скорочуються безпосередньо тільки перед  або після власної назви: </a:t>
            </a:r>
            <a:r>
              <a:rPr lang="uk-UA" sz="3600" i="1" dirty="0">
                <a:latin typeface="Constantia" pitchFamily="18" charset="0"/>
                <a:ea typeface="Times New Roman"/>
              </a:rPr>
              <a:t>доц. Петренко В.І., </a:t>
            </a:r>
            <a:r>
              <a:rPr lang="uk-UA" sz="3600" i="1" dirty="0" err="1">
                <a:latin typeface="Constantia" pitchFamily="18" charset="0"/>
                <a:ea typeface="Times New Roman"/>
              </a:rPr>
              <a:t>інж</a:t>
            </a:r>
            <a:r>
              <a:rPr lang="uk-UA" sz="3600" i="1" dirty="0">
                <a:latin typeface="Constantia" pitchFamily="18" charset="0"/>
                <a:ea typeface="Times New Roman"/>
              </a:rPr>
              <a:t>. Захаров С.К, м. Запоріжжя;</a:t>
            </a:r>
            <a:endParaRPr lang="uk-UA" sz="3600" dirty="0"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Правила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творення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і </a:t>
            </a:r>
            <a:r>
              <a:rPr lang="ru-RU" sz="28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оформлення</a:t>
            </a:r>
            <a:r>
              <a:rPr lang="ru-RU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</a:t>
            </a:r>
            <a:br>
              <a:rPr lang="ru-RU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</a:br>
            <a:r>
              <a:rPr lang="ru-RU" sz="28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графічних</a:t>
            </a:r>
            <a:r>
              <a:rPr lang="ru-RU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</a:t>
            </a:r>
            <a:r>
              <a:rPr lang="ru-RU" sz="28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скорочень</a:t>
            </a:r>
            <a:r>
              <a:rPr lang="ru-RU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: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/>
            </a:r>
            <a:b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52053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indent="457200" algn="just">
              <a:lnSpc>
                <a:spcPct val="110000"/>
              </a:lnSpc>
              <a:buClr>
                <a:srgbClr val="2DA2BF"/>
              </a:buClr>
            </a:pP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в) використовується повторення початкових літер: </a:t>
            </a:r>
            <a:r>
              <a:rPr lang="uk-UA" sz="22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тт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рр.;</a:t>
            </a:r>
            <a:endParaRPr lang="uk-UA" sz="22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indent="457200" algn="just">
              <a:lnSpc>
                <a:spcPct val="110000"/>
              </a:lnSpc>
              <a:buClr>
                <a:srgbClr val="2DA2BF"/>
              </a:buClr>
            </a:pP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г) дробове написання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: п/с (поштова скринька), р/</a:t>
            </a:r>
            <a:r>
              <a:rPr lang="uk-UA" sz="22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(розрахунковий рахунок), а/с (абонентська скринька), н/р (навчальний рік);</a:t>
            </a:r>
            <a:endParaRPr lang="uk-UA" sz="22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indent="457200" algn="just">
              <a:lnSpc>
                <a:spcPct val="110000"/>
              </a:lnSpc>
              <a:buClr>
                <a:srgbClr val="2DA2BF"/>
              </a:buClr>
            </a:pP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д) не скорочуються слова на голосну (крім початкової): 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укр. – український, пор. – порівняльний, о. – острів;</a:t>
            </a:r>
            <a:endParaRPr lang="uk-UA" sz="22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indent="457200" algn="just">
              <a:lnSpc>
                <a:spcPct val="110000"/>
              </a:lnSpc>
              <a:buClr>
                <a:srgbClr val="2DA2BF"/>
              </a:buClr>
            </a:pPr>
            <a:r>
              <a:rPr lang="uk-UA" sz="2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е) слово скорочується до першого або до останнього приголосного у складі. При збігові двох і більше різних приголосних скорочення можна робити як після першого, так і після останнього приголосного: </a:t>
            </a:r>
            <a:r>
              <a:rPr lang="uk-UA" sz="22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мід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., </a:t>
            </a:r>
            <a:r>
              <a:rPr lang="uk-UA" sz="22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мідн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. (мідний), висот., </a:t>
            </a:r>
            <a:r>
              <a:rPr lang="uk-UA" sz="22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висотн</a:t>
            </a:r>
            <a:r>
              <a:rPr lang="uk-UA" sz="2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. (висотний).</a:t>
            </a:r>
            <a:endParaRPr lang="uk-UA" sz="22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Правила </a:t>
            </a:r>
            <a:r>
              <a:rPr lang="ru-RU" sz="25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творення</a:t>
            </a:r>
            <a:r>
              <a:rPr lang="ru-RU" sz="2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і </a:t>
            </a:r>
            <a:r>
              <a:rPr lang="ru-RU" sz="25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оформлення</a:t>
            </a:r>
            <a:r>
              <a:rPr lang="ru-RU" sz="2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</a:t>
            </a:r>
            <a:r>
              <a:rPr lang="ru-RU" sz="25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/>
            </a:r>
            <a:br>
              <a:rPr lang="ru-RU" sz="25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</a:br>
            <a:r>
              <a:rPr lang="ru-RU" sz="25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графічних</a:t>
            </a:r>
            <a:r>
              <a:rPr lang="ru-RU" sz="25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</a:t>
            </a:r>
            <a:r>
              <a:rPr lang="ru-RU" sz="25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скорочень</a:t>
            </a:r>
            <a:r>
              <a:rPr lang="ru-RU" sz="2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22167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5112568"/>
          </a:xfrm>
        </p:spPr>
        <p:txBody>
          <a:bodyPr>
            <a:normAutofit fontScale="40000" lnSpcReduction="20000"/>
          </a:bodyPr>
          <a:lstStyle/>
          <a:p>
            <a:pPr indent="457200" algn="just">
              <a:lnSpc>
                <a:spcPct val="120000"/>
              </a:lnSpc>
            </a:pPr>
            <a:r>
              <a:rPr lang="uk-UA" sz="5000" dirty="0" smtClean="0">
                <a:latin typeface="Constantia" pitchFamily="18" charset="0"/>
                <a:ea typeface="Times New Roman"/>
              </a:rPr>
              <a:t>1</a:t>
            </a:r>
            <a:r>
              <a:rPr lang="uk-UA" sz="5000" dirty="0">
                <a:latin typeface="Constantia" pitchFamily="18" charset="0"/>
                <a:ea typeface="Times New Roman"/>
              </a:rPr>
              <a:t>. Скорочення повинне бути зрозумілим і легко розгортатися у повну назву. Тому бажано використовувати стандартні скорочення типу: </a:t>
            </a:r>
            <a:r>
              <a:rPr lang="uk-UA" sz="5000" i="1" dirty="0">
                <a:latin typeface="Constantia" pitchFamily="18" charset="0"/>
                <a:ea typeface="Times New Roman"/>
              </a:rPr>
              <a:t>ВВС – відділ внутрішніх справ, р-н – район, обл. – область.</a:t>
            </a:r>
            <a:endParaRPr lang="uk-UA" sz="5000" dirty="0">
              <a:latin typeface="Constantia" pitchFamily="18" charset="0"/>
              <a:ea typeface="Times New Roman"/>
            </a:endParaRPr>
          </a:p>
          <a:p>
            <a:pPr indent="457200" algn="just">
              <a:lnSpc>
                <a:spcPct val="120000"/>
              </a:lnSpc>
            </a:pPr>
            <a:r>
              <a:rPr lang="uk-UA" sz="5000" dirty="0">
                <a:latin typeface="Constantia" pitchFamily="18" charset="0"/>
                <a:ea typeface="Times New Roman"/>
              </a:rPr>
              <a:t>2. Скорочення не повинно збігатися за формою зі словом або скороченням, уже наявним у мові. Наприклад:</a:t>
            </a:r>
            <a:r>
              <a:rPr lang="uk-UA" sz="5000" b="1" dirty="0">
                <a:latin typeface="Constantia" pitchFamily="18" charset="0"/>
                <a:ea typeface="Times New Roman"/>
              </a:rPr>
              <a:t> </a:t>
            </a:r>
            <a:r>
              <a:rPr lang="uk-UA" sz="5000" i="1" dirty="0">
                <a:latin typeface="Constantia" pitchFamily="18" charset="0"/>
                <a:ea typeface="Times New Roman"/>
              </a:rPr>
              <a:t>МТС (Московський театр сатири – міська телефонна станція)</a:t>
            </a:r>
            <a:r>
              <a:rPr lang="uk-UA" sz="5000" dirty="0">
                <a:latin typeface="Constantia" pitchFamily="18" charset="0"/>
                <a:ea typeface="Times New Roman"/>
              </a:rPr>
              <a:t> – невдале скорочення. Саме для того, щоб уникнути збігу, існують дві різні абревіатури: </a:t>
            </a:r>
            <a:r>
              <a:rPr lang="uk-UA" sz="5000" i="1" dirty="0" err="1">
                <a:latin typeface="Constantia" pitchFamily="18" charset="0"/>
                <a:ea typeface="Times New Roman"/>
              </a:rPr>
              <a:t>ДонНУ</a:t>
            </a:r>
            <a:r>
              <a:rPr lang="uk-UA" sz="5000" i="1" dirty="0">
                <a:latin typeface="Constantia" pitchFamily="18" charset="0"/>
                <a:ea typeface="Times New Roman"/>
              </a:rPr>
              <a:t> (Донецький національний університет), ДНУ (Дніпропетровський національний університет).</a:t>
            </a:r>
            <a:endParaRPr lang="uk-UA" sz="5000" dirty="0">
              <a:latin typeface="Constantia" pitchFamily="18" charset="0"/>
              <a:ea typeface="Times New Roman"/>
            </a:endParaRPr>
          </a:p>
          <a:p>
            <a:pPr indent="457200" algn="just">
              <a:lnSpc>
                <a:spcPct val="120000"/>
              </a:lnSpc>
            </a:pPr>
            <a:r>
              <a:rPr lang="uk-UA" sz="5000" dirty="0">
                <a:latin typeface="Constantia" pitchFamily="18" charset="0"/>
                <a:ea typeface="Times New Roman"/>
              </a:rPr>
              <a:t>3. Скорочене слово чи словосполучення повинно зберігати однакову форму в одному тексті. Наприклад, скорочуючи слово юридичний формою </a:t>
            </a:r>
            <a:r>
              <a:rPr lang="uk-UA" sz="5000" i="1" dirty="0" err="1">
                <a:latin typeface="Constantia" pitchFamily="18" charset="0"/>
                <a:ea typeface="Times New Roman"/>
              </a:rPr>
              <a:t>юр</a:t>
            </a:r>
            <a:r>
              <a:rPr lang="uk-UA" sz="5000" b="1" i="1" dirty="0">
                <a:latin typeface="Constantia" pitchFamily="18" charset="0"/>
                <a:ea typeface="Times New Roman"/>
              </a:rPr>
              <a:t>.</a:t>
            </a:r>
            <a:r>
              <a:rPr lang="uk-UA" sz="5000" i="1" dirty="0">
                <a:latin typeface="Constantia" pitchFamily="18" charset="0"/>
                <a:ea typeface="Times New Roman"/>
              </a:rPr>
              <a:t>,</a:t>
            </a:r>
            <a:r>
              <a:rPr lang="uk-UA" sz="5000" dirty="0">
                <a:latin typeface="Constantia" pitchFamily="18" charset="0"/>
                <a:ea typeface="Times New Roman"/>
              </a:rPr>
              <a:t> а другий раз </a:t>
            </a:r>
            <a:r>
              <a:rPr lang="uk-UA" sz="5000" i="1" dirty="0" err="1">
                <a:latin typeface="Constantia" pitchFamily="18" charset="0"/>
                <a:ea typeface="Times New Roman"/>
              </a:rPr>
              <a:t>юрид</a:t>
            </a:r>
            <a:r>
              <a:rPr lang="uk-UA" sz="5000" i="1" dirty="0">
                <a:latin typeface="Constantia" pitchFamily="18" charset="0"/>
                <a:ea typeface="Times New Roman"/>
              </a:rPr>
              <a:t>.</a:t>
            </a:r>
            <a:r>
              <a:rPr lang="uk-UA" sz="5000" dirty="0">
                <a:latin typeface="Constantia" pitchFamily="18" charset="0"/>
                <a:ea typeface="Times New Roman"/>
              </a:rPr>
              <a:t>, ми порушуємо однотипність і однозначність документа.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lvl="0" indent="457200">
              <a:spcBef>
                <a:spcPts val="400"/>
              </a:spcBef>
            </a:pPr>
            <a:r>
              <a:rPr lang="uk-UA" sz="31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  <a:cs typeface="+mn-cs"/>
              </a:rPr>
              <a:t>Використовуючи абревіатури і графічні скорочення, слід дотримуватись таких вимог:</a:t>
            </a:r>
            <a:r>
              <a:rPr lang="uk-UA" sz="13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uk-UA" sz="13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1393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5256584"/>
          </a:xfrm>
        </p:spPr>
        <p:txBody>
          <a:bodyPr>
            <a:normAutofit/>
          </a:bodyPr>
          <a:lstStyle/>
          <a:p>
            <a:pPr lvl="0" indent="457200" algn="just"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4. Скорочення, які є назвами установ, підприємств, організацій, а також марок виробів та ін. повинні писатися з великої літери: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Мінвуглепром, Міносвіти, ТУ-15, ВАЗ-69.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indent="457200" algn="just">
              <a:lnSpc>
                <a:spcPct val="12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Якщо цифра стоїть після букв, вона поєднується через дефіс, якщо цифри перед буквами, тоді скорочене слово пишеться разом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(</a:t>
            </a:r>
            <a:r>
              <a:rPr lang="uk-UA" sz="2000" i="1" dirty="0" err="1">
                <a:solidFill>
                  <a:prstClr val="black"/>
                </a:solidFill>
                <a:latin typeface="Constantia" pitchFamily="18" charset="0"/>
                <a:ea typeface="Times New Roman"/>
              </a:rPr>
              <a:t>Таурас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736Д):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у марках матеріалів цифрові значки й буквені скорочення пишуться завжди разом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(сталь Б2, алюмінієвий сплав АЛ5</a:t>
            </a:r>
            <a:r>
              <a:rPr lang="uk-UA" sz="2000" i="1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).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  <a:endParaRPr lang="uk-UA" sz="2000" dirty="0" smtClean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indent="457200" algn="just">
              <a:lnSpc>
                <a:spcPct val="120000"/>
              </a:lnSpc>
              <a:buClr>
                <a:srgbClr val="2DA2BF"/>
              </a:buClr>
            </a:pP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5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. Слово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«рік»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скорочується тільки при цифрах, залишаючи одну літеру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р.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(крапка обов’язкова), після кількох дат ставлять дві літери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рр.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(між ними крапка не ставиться):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1992р., 1997 - 1998 рр.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indent="457200" algn="just">
              <a:lnSpc>
                <a:spcPct val="12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6. Навчальний і фінансові роки пишуться через похилу риску, перший з двох пишеться повністю, другий скорочується на дві цифри, слово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рік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в цьому випадку пишеться в однині: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у 1974/75 навчальному році.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indent="457200" algn="just">
              <a:buClr>
                <a:srgbClr val="2DA2BF"/>
              </a:buClr>
            </a:pP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Використовуючи абревіатури і графічні скорочення, слід дотримуватись таких вимог:</a:t>
            </a:r>
            <a:r>
              <a:rPr lang="uk-UA" sz="1200" b="0" dirty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uk-UA" sz="1200" b="0" dirty="0">
                <a:solidFill>
                  <a:prstClr val="black"/>
                </a:solidFill>
                <a:effectLst/>
                <a:latin typeface="Times New Roman"/>
                <a:ea typeface="Times New Roman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5313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896544"/>
          </a:xfrm>
        </p:spPr>
        <p:txBody>
          <a:bodyPr>
            <a:normAutofit fontScale="92500"/>
          </a:bodyPr>
          <a:lstStyle/>
          <a:p>
            <a:pPr lvl="0" indent="457200" algn="just">
              <a:lnSpc>
                <a:spcPct val="120000"/>
              </a:lnSpc>
              <a:buClr>
                <a:srgbClr val="2DA2BF"/>
              </a:buClr>
            </a:pPr>
            <a:r>
              <a:rPr lang="uk-UA" sz="20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7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. Знаки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№, §, %</a:t>
            </a:r>
            <a:r>
              <a:rPr lang="uk-UA" sz="2000" b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у тексті ставлять тільки перед цифрами, причому у множині вони не подвоюються, наприклад: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№16, § 7, 10, 17, 50-60 %.</a:t>
            </a:r>
            <a:endParaRPr lang="uk-UA" sz="2000" dirty="0">
              <a:solidFill>
                <a:prstClr val="black"/>
              </a:solidFill>
              <a:latin typeface="Constantia" pitchFamily="18" charset="0"/>
              <a:ea typeface="Times New Roman"/>
            </a:endParaRPr>
          </a:p>
          <a:p>
            <a:pPr lvl="0" indent="457200" algn="just">
              <a:lnSpc>
                <a:spcPct val="12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8. При посиланні у тексті на сторінки, малюнки, рисунки, креслення, таблиці, їх слід використовувати, якщо вони стоять при цифрах, наприклад: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с. 8, мал. 4, таб.5.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Знак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№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у таких випадках не ставиться.</a:t>
            </a:r>
          </a:p>
          <a:p>
            <a:pPr lvl="0" indent="457200" algn="just">
              <a:lnSpc>
                <a:spcPct val="12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9. Скорочення типу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P.S.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(пізніше написане), </a:t>
            </a:r>
            <a:r>
              <a:rPr lang="uk-UA" sz="20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Р.P.S.</a:t>
            </a: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не можна використовувати у офіційних документах, оскільки після підпису не дозволяється щось дописувати. Це властиво тільки приватній кореспонденції. </a:t>
            </a:r>
          </a:p>
          <a:p>
            <a:pPr lvl="0" indent="457200" algn="just">
              <a:lnSpc>
                <a:spcPct val="120000"/>
              </a:lnSpc>
              <a:buClr>
                <a:srgbClr val="2DA2BF"/>
              </a:buClr>
            </a:pPr>
            <a:r>
              <a:rPr lang="uk-UA" sz="20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Абревіатури і графічні скорочення слід вживати у ділових паперах обережно, тобто необхідно використовувати загальновідомі скорочення, щоб у тексті не виникло двозначного розуміння слів.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Використовуючи абревіатури і графічні скорочення, слід дотримуватись таких вимог: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019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755576" y="1268760"/>
            <a:ext cx="8136904" cy="547260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3200" dirty="0" smtClean="0">
                <a:latin typeface="Constantia" pitchFamily="18" charset="0"/>
                <a:ea typeface="Times New Roman"/>
              </a:rPr>
              <a:t>        До</a:t>
            </a:r>
            <a:r>
              <a:rPr lang="uk-UA" sz="3200" b="1" dirty="0" smtClean="0">
                <a:latin typeface="Constantia" pitchFamily="18" charset="0"/>
                <a:ea typeface="Times New Roman"/>
              </a:rPr>
              <a:t> </a:t>
            </a:r>
            <a:r>
              <a:rPr lang="uk-UA" sz="3200" b="1" dirty="0">
                <a:latin typeface="Constantia" pitchFamily="18" charset="0"/>
                <a:ea typeface="Times New Roman"/>
              </a:rPr>
              <a:t>чоловічого роду </a:t>
            </a:r>
            <a:r>
              <a:rPr lang="uk-UA" sz="3200" dirty="0">
                <a:latin typeface="Constantia" pitchFamily="18" charset="0"/>
                <a:ea typeface="Times New Roman"/>
              </a:rPr>
              <a:t>належать: </a:t>
            </a:r>
            <a:endParaRPr lang="uk-UA" sz="3200" dirty="0" smtClean="0"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1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) більшість іменників з кінцевим приголосним основи </a:t>
            </a:r>
            <a:r>
              <a:rPr lang="uk-UA" sz="32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(</a:t>
            </a:r>
            <a:r>
              <a:rPr lang="uk-UA" sz="32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степ, вітер, гараж</a:t>
            </a:r>
            <a:r>
              <a:rPr lang="uk-UA" sz="3200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), за винятком іменників жіночого </a:t>
            </a:r>
            <a:r>
              <a:rPr lang="uk-UA" sz="3200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роду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2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) частина іменників на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–а (-я)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: </a:t>
            </a:r>
            <a:r>
              <a:rPr lang="uk-UA" sz="32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Ілля, </a:t>
            </a:r>
            <a:r>
              <a:rPr lang="uk-UA" sz="32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Микола</a:t>
            </a:r>
            <a:r>
              <a:rPr lang="uk-UA" sz="3200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    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3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) деякі іменники на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– о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: </a:t>
            </a:r>
            <a:r>
              <a:rPr lang="uk-UA" sz="32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батько, Павло, </a:t>
            </a:r>
            <a:r>
              <a:rPr lang="uk-UA" sz="32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Дніпро</a:t>
            </a:r>
            <a:endParaRPr lang="uk-UA" sz="3200" dirty="0">
              <a:solidFill>
                <a:srgbClr val="002060"/>
              </a:solidFill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3200" dirty="0" smtClean="0">
                <a:latin typeface="Constantia" pitchFamily="18" charset="0"/>
                <a:ea typeface="Times New Roman"/>
              </a:rPr>
              <a:t>          До  </a:t>
            </a:r>
            <a:r>
              <a:rPr lang="uk-UA" sz="3200" b="1" dirty="0">
                <a:latin typeface="Constantia" pitchFamily="18" charset="0"/>
                <a:ea typeface="Times New Roman"/>
              </a:rPr>
              <a:t>жіночого  роду</a:t>
            </a:r>
            <a:r>
              <a:rPr lang="uk-UA" sz="3200" dirty="0">
                <a:latin typeface="Constantia" pitchFamily="18" charset="0"/>
                <a:ea typeface="Times New Roman"/>
              </a:rPr>
              <a:t> належать: </a:t>
            </a:r>
            <a:endParaRPr lang="uk-UA" sz="3200" dirty="0" smtClean="0"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1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) більшість іменників на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–а (-я)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: </a:t>
            </a:r>
            <a:r>
              <a:rPr lang="uk-UA" sz="32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премія, партія, </a:t>
            </a:r>
            <a:r>
              <a:rPr lang="uk-UA" sz="32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Оксана</a:t>
            </a:r>
            <a:endParaRPr lang="uk-UA" sz="3200" dirty="0" smtClean="0">
              <a:solidFill>
                <a:srgbClr val="002060"/>
              </a:solidFill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2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) частина іменників на приголосний: </a:t>
            </a:r>
            <a:r>
              <a:rPr lang="uk-UA" sz="32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ніч, тінь, </a:t>
            </a:r>
            <a:r>
              <a:rPr lang="uk-UA" sz="32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радість</a:t>
            </a:r>
            <a:endParaRPr lang="uk-UA" sz="3200" dirty="0">
              <a:solidFill>
                <a:srgbClr val="002060"/>
              </a:solidFill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3200" dirty="0" smtClean="0">
                <a:latin typeface="Constantia" pitchFamily="18" charset="0"/>
                <a:ea typeface="Times New Roman"/>
              </a:rPr>
              <a:t>       До </a:t>
            </a:r>
            <a:r>
              <a:rPr lang="uk-UA" sz="3200" b="1" dirty="0">
                <a:latin typeface="Constantia" pitchFamily="18" charset="0"/>
                <a:ea typeface="Times New Roman"/>
              </a:rPr>
              <a:t>середнього роду</a:t>
            </a:r>
            <a:r>
              <a:rPr lang="uk-UA" sz="3200" dirty="0">
                <a:latin typeface="Constantia" pitchFamily="18" charset="0"/>
                <a:ea typeface="Times New Roman"/>
              </a:rPr>
              <a:t> належать: </a:t>
            </a:r>
            <a:endParaRPr lang="uk-UA" sz="3200" dirty="0" smtClean="0">
              <a:latin typeface="Constant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1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) іменники з закінченням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–о, -е: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</a:t>
            </a:r>
            <a:r>
              <a:rPr lang="uk-UA" sz="32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село, срібло, море, </a:t>
            </a:r>
            <a:r>
              <a:rPr lang="uk-UA" sz="32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поле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2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) частина іменників на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–а (-я)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: </a:t>
            </a:r>
            <a:r>
              <a:rPr lang="uk-UA" sz="32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життя</a:t>
            </a:r>
            <a:r>
              <a:rPr lang="uk-UA" sz="3200" i="1" dirty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, ягня, </a:t>
            </a:r>
            <a:r>
              <a:rPr lang="uk-UA" sz="3200" i="1" dirty="0" smtClean="0">
                <a:solidFill>
                  <a:srgbClr val="002060"/>
                </a:solidFill>
                <a:latin typeface="Constantia" pitchFamily="18" charset="0"/>
                <a:ea typeface="Times New Roman"/>
              </a:rPr>
              <a:t>дівча</a:t>
            </a:r>
            <a:endParaRPr lang="uk-UA" sz="3200" dirty="0">
              <a:solidFill>
                <a:srgbClr val="002060"/>
              </a:solidFill>
              <a:latin typeface="Constantia" pitchFamily="18" charset="0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003FBC"/>
                </a:solidFill>
                <a:latin typeface="Constantia" pitchFamily="18" charset="0"/>
              </a:rPr>
              <a:t>Усі </a:t>
            </a:r>
            <a:r>
              <a:rPr lang="uk-UA" sz="2400" dirty="0">
                <a:solidFill>
                  <a:srgbClr val="003FBC"/>
                </a:solidFill>
                <a:latin typeface="Constantia" pitchFamily="18" charset="0"/>
              </a:rPr>
              <a:t>іменники у формі однини </a:t>
            </a:r>
            <a:r>
              <a:rPr lang="uk-UA" sz="2400" dirty="0" smtClean="0">
                <a:solidFill>
                  <a:srgbClr val="003FBC"/>
                </a:solidFill>
                <a:latin typeface="Constantia" pitchFamily="18" charset="0"/>
              </a:rPr>
              <a:t>(відмінювані </a:t>
            </a:r>
            <a:r>
              <a:rPr lang="uk-UA" sz="2400" dirty="0">
                <a:solidFill>
                  <a:srgbClr val="003FBC"/>
                </a:solidFill>
                <a:latin typeface="Constantia" pitchFamily="18" charset="0"/>
              </a:rPr>
              <a:t>і невідмінювані) мають категорію роду</a:t>
            </a:r>
          </a:p>
        </p:txBody>
      </p:sp>
    </p:spTree>
    <p:extLst>
      <p:ext uri="{BB962C8B-B14F-4D97-AF65-F5344CB8AC3E}">
        <p14:creationId xmlns:p14="http://schemas.microsoft.com/office/powerpoint/2010/main" val="225135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half" idx="1"/>
          </p:nvPr>
        </p:nvSpPr>
        <p:spPr>
          <a:xfrm>
            <a:off x="179512" y="1658748"/>
            <a:ext cx="3672408" cy="4496015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Times New Roman"/>
                <a:ea typeface="Times New Roman"/>
              </a:rPr>
              <a:t>іменники з нульовим закінченням можуть належати і до чоловічого, і до жіночого роду:</a:t>
            </a: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чоловічий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рід: </a:t>
            </a:r>
            <a:r>
              <a:rPr lang="uk-UA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аерозоль</a:t>
            </a:r>
            <a:r>
              <a:rPr lang="uk-UA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 картель, нежить</a:t>
            </a:r>
            <a:r>
              <a:rPr lang="uk-UA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 біль, </a:t>
            </a:r>
            <a:r>
              <a:rPr lang="uk-UA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рояль, </a:t>
            </a:r>
            <a:r>
              <a:rPr lang="uk-UA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шампунь,</a:t>
            </a:r>
            <a:r>
              <a:rPr lang="uk-UA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uk-UA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тюль</a:t>
            </a:r>
            <a:r>
              <a:rPr lang="uk-UA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uk-UA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барель</a:t>
            </a:r>
          </a:p>
          <a:p>
            <a:pPr lvl="0" algn="just">
              <a:spcAft>
                <a:spcPts val="600"/>
              </a:spcAft>
              <a:buClr>
                <a:srgbClr val="2DA2BF"/>
              </a:buClr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жіночий рід: </a:t>
            </a:r>
            <a:r>
              <a:rPr lang="uk-UA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бандероль, ваніль, емаль, каніфоль, мігрень, </a:t>
            </a:r>
            <a:r>
              <a:rPr lang="uk-UA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вуаль, </a:t>
            </a:r>
            <a:r>
              <a:rPr lang="uk-UA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папороть, розкіш, північ</a:t>
            </a:r>
            <a:endParaRPr lang="uk-UA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3923928" y="1844824"/>
            <a:ext cx="4762872" cy="4752528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</a:pP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вплив 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російської мови: </a:t>
            </a:r>
            <a:r>
              <a:rPr lang="ru-RU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кризис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недуг, </a:t>
            </a:r>
            <a:r>
              <a:rPr lang="ru-RU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филиал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тополь, путь, </a:t>
            </a:r>
            <a:r>
              <a:rPr lang="ru-RU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боль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ru-RU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летопись</a:t>
            </a:r>
            <a:r>
              <a:rPr lang="uk-UA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, </a:t>
            </a:r>
            <a:r>
              <a:rPr lang="ru-RU" sz="3200" i="1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Сибирь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</a:p>
          <a:p>
            <a:pPr lvl="0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Українською: </a:t>
            </a:r>
          </a:p>
          <a:p>
            <a:pPr lvl="0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жіночий рід:</a:t>
            </a:r>
            <a:r>
              <a:rPr lang="uk-UA" sz="32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 </a:t>
            </a:r>
            <a:r>
              <a:rPr lang="uk-UA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криза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, </a:t>
            </a:r>
            <a:r>
              <a:rPr lang="uk-UA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недуга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, </a:t>
            </a:r>
            <a:r>
              <a:rPr lang="uk-UA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філія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, </a:t>
            </a:r>
            <a:r>
              <a:rPr lang="uk-UA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тополя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, </a:t>
            </a:r>
            <a:r>
              <a:rPr lang="uk-UA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путь</a:t>
            </a:r>
          </a:p>
          <a:p>
            <a:pPr lvl="0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</a:pP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ч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Times New Roman"/>
              </a:rPr>
              <a:t>оловічий рід: </a:t>
            </a:r>
            <a:r>
              <a:rPr lang="uk-UA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біль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, </a:t>
            </a:r>
            <a:r>
              <a:rPr lang="uk-UA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літопис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, 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Сибір </a:t>
            </a:r>
            <a:endParaRPr lang="uk-UA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Times New Roman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  <a:buClr>
                <a:srgbClr val="2DA2BF"/>
              </a:buClr>
            </a:pP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деякі 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іменники мають варіантні форми </a:t>
            </a:r>
            <a:r>
              <a:rPr lang="uk-UA" sz="3200" dirty="0" smtClean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роду (</a:t>
            </a:r>
            <a:r>
              <a:rPr lang="uk-U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чоловічий </a:t>
            </a:r>
            <a:r>
              <a:rPr lang="uk-U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і жіночий рід:</a:t>
            </a:r>
            <a:r>
              <a:rPr lang="uk-UA" sz="3200" dirty="0">
                <a:solidFill>
                  <a:prstClr val="black"/>
                </a:solidFill>
                <a:latin typeface="Constantia" pitchFamily="18" charset="0"/>
                <a:ea typeface="Times New Roman"/>
              </a:rPr>
              <a:t> 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абрикос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і 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абрикоса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, 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вольєр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і 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вольєра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, 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жираф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і 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жирафа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, 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зал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і 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зала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, 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клавіш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 і 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клавіша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, </a:t>
            </a:r>
            <a:r>
              <a:rPr lang="uk-UA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мотузок </a:t>
            </a:r>
            <a:r>
              <a:rPr lang="uk-U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і </a:t>
            </a:r>
            <a:r>
              <a:rPr lang="uk-UA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мотузка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Times New Roman"/>
              </a:rPr>
              <a:t>)</a:t>
            </a:r>
            <a:endParaRPr lang="uk-UA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5554960" cy="108012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Помилки у визначенні </a:t>
            </a:r>
            <a:b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</a:b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роду</a:t>
            </a:r>
            <a:endParaRPr lang="uk-UA" sz="3200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57" y="204291"/>
            <a:ext cx="2592288" cy="145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68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409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674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19170</TotalTime>
  <Words>5949</Words>
  <Application>Microsoft Office PowerPoint</Application>
  <PresentationFormat>Екран (4:3)</PresentationFormat>
  <Paragraphs>311</Paragraphs>
  <Slides>64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64</vt:i4>
      </vt:variant>
    </vt:vector>
  </HeadingPairs>
  <TitlesOfParts>
    <vt:vector size="65" baseType="lpstr">
      <vt:lpstr>Вестибюль</vt:lpstr>
      <vt:lpstr>Категорія роду і числа іменників</vt:lpstr>
      <vt:lpstr>.</vt:lpstr>
      <vt:lpstr>.</vt:lpstr>
      <vt:lpstr>.</vt:lpstr>
      <vt:lpstr>.</vt:lpstr>
      <vt:lpstr>.</vt:lpstr>
      <vt:lpstr>Усі іменники у формі однини (відмінювані і невідмінювані) мають категорію роду</vt:lpstr>
      <vt:lpstr>Помилки у визначенні  роду</vt:lpstr>
      <vt:lpstr>.</vt:lpstr>
      <vt:lpstr>.</vt:lpstr>
      <vt:lpstr>Спільний рід</vt:lpstr>
      <vt:lpstr> До спільного роду зараховують: </vt:lpstr>
      <vt:lpstr>Запам'ятайте!</vt:lpstr>
      <vt:lpstr>Родові значення в українській мові виражаються морфологічними, словотвірними, синтаксичними та лексичними (семантичними) засобами</vt:lpstr>
      <vt:lpstr>Родові значення в українській мові виражаються морфологічними, словотвірними, синтаксичними та лексичними (семантичними) засобами</vt:lpstr>
      <vt:lpstr>Рід невідмінюваних іменників </vt:lpstr>
      <vt:lpstr>Рід невідмінюваних іменників</vt:lpstr>
      <vt:lpstr>Частина іменників цієї групи змінила родову приналежність відповідно до родової ознаки тематичного слова: </vt:lpstr>
      <vt:lpstr>.</vt:lpstr>
      <vt:lpstr>Рід невідмінюваних іменників</vt:lpstr>
      <vt:lpstr>Рід невідмінюваних абревіатур</vt:lpstr>
      <vt:lpstr>Рід незмінюваних абревіатур визначається за головним словом:</vt:lpstr>
      <vt:lpstr>Категорія роду іменників у ділових паперах </vt:lpstr>
      <vt:lpstr>Категорія роду іменників у ділових паперах</vt:lpstr>
      <vt:lpstr>Категорія роду іменників у ділових паперах</vt:lpstr>
      <vt:lpstr>Категорія роду іменників у ділових паперах</vt:lpstr>
      <vt:lpstr>Фемініти́ви </vt:lpstr>
      <vt:lpstr>Чи притаманні фемінітиви нашій мові та коли виникли найперші? </vt:lpstr>
      <vt:lpstr>Використання фемінітивів  в українській мові</vt:lpstr>
      <vt:lpstr>Використання фемінітивів  в українській мові</vt:lpstr>
      <vt:lpstr>«Історичний словник фемінітивів  української мови»</vt:lpstr>
      <vt:lpstr>Використання фемінітивів  в українській мові</vt:lpstr>
      <vt:lpstr>Наслідки політики русифікації</vt:lpstr>
      <vt:lpstr>Повернення фемінітивів до  літературної української мови</vt:lpstr>
      <vt:lpstr>2019 року набрав чинності Правопис 2019, що містив рекомендацію та правила творення фемінітивів</vt:lpstr>
      <vt:lpstr>«Історичний момент»</vt:lpstr>
      <vt:lpstr>Офіційне затвердження фемінітивів</vt:lpstr>
      <vt:lpstr>Мовознавча критика</vt:lpstr>
      <vt:lpstr>Фемінітиви </vt:lpstr>
      <vt:lpstr>Фемінітиви не завжди доречні часом краще словами «пані», «панна» вказати на осіб жіночої статі</vt:lpstr>
      <vt:lpstr>У респондетнів запитували, як утворити фемінітив від слова академік? </vt:lpstr>
      <vt:lpstr>Творення фемінітивів</vt:lpstr>
      <vt:lpstr>Творення фемінітивів</vt:lpstr>
      <vt:lpstr>Суфікс -ИН- (-ЕН-)</vt:lpstr>
      <vt:lpstr>Суфікс -ЕС- (-ИС-)</vt:lpstr>
      <vt:lpstr>Коли утворюємо фемінітиви,  варто послуговуватись такими правилами </vt:lpstr>
      <vt:lpstr>Зміна лексичного значення</vt:lpstr>
      <vt:lpstr>Зміна лексичного значення при творенні фемінітивів</vt:lpstr>
      <vt:lpstr>Категорія числа іменників </vt:lpstr>
      <vt:lpstr>Уживаються тільки в однині </vt:lpstr>
      <vt:lpstr>Уживаються тільки в множині</vt:lpstr>
      <vt:lpstr>Основні правила вживання форми однини на позначення множини</vt:lpstr>
      <vt:lpstr>Основні правила вживання форми однини на позначення множини</vt:lpstr>
      <vt:lpstr>Основні правила вживання форми однини на позначення множини</vt:lpstr>
      <vt:lpstr>Основні правила вживання форми однини на позначення множини</vt:lpstr>
      <vt:lpstr> Абревіатури і графічні скорочення  у документах </vt:lpstr>
      <vt:lpstr>Абревіатури і графічні скорочення  у документах</vt:lpstr>
      <vt:lpstr>Абревіатури і графічні скорочення  у документах</vt:lpstr>
      <vt:lpstr>Залежно від правопису та способу творення прийнято розрізняти скорочення таких типів: </vt:lpstr>
      <vt:lpstr>Правила творення і оформлення  графічних скорочень: </vt:lpstr>
      <vt:lpstr>Правила творення і оформлення  графічних скорочень:</vt:lpstr>
      <vt:lpstr>Використовуючи абревіатури і графічні скорочення, слід дотримуватись таких вимог: </vt:lpstr>
      <vt:lpstr>Використовуючи абревіатури і графічні скорочення, слід дотримуватись таких вимог: </vt:lpstr>
      <vt:lpstr>Використовуючи абревіатури і графічні скорочення, слід дотримуватись таких вимог: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1</cp:lastModifiedBy>
  <cp:revision>78</cp:revision>
  <dcterms:created xsi:type="dcterms:W3CDTF">2010-02-23T11:30:32Z</dcterms:created>
  <dcterms:modified xsi:type="dcterms:W3CDTF">2023-11-24T14:51:46Z</dcterms:modified>
</cp:coreProperties>
</file>