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3B3"/>
    <a:srgbClr val="14EC47"/>
    <a:srgbClr val="33E1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AA82C-4814-448B-8097-3AFFA7271A51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BA45-4659-4F11-9828-82FB7B2A2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3DCC8-8CF7-48E7-B209-532B897B9AAA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B866-8C86-4677-B4C0-E93DA1699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DFA1-FD07-4466-9ECB-A6655F565FAE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05BB-D871-455A-80D0-4F93BE7F5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E137-FE47-45F5-84BB-FC831F19F48E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9806-C031-41A1-B27A-C2B42A20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D7C2-5407-45C5-B600-DFCAB47D45E2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0095-3A10-4B0B-8C06-19CD875A8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8D87-93D0-41D4-A3AA-94A614B5E24A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CFB4-23D5-47AA-BE26-95769D6B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A598-7C4E-4155-B59E-CF29898C1E18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41A0-DE71-432A-981A-1421BCF73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AA15-56D6-4C4F-AC58-E0DA3CC29A76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5C31-8879-468F-9EC1-856ADAB8E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0AF3-9899-419C-BCA8-DA81C6E864A4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965B-B19A-4302-87D1-1A6AFEEE6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6957-0184-4C3E-AF3A-1C86C6B83C87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84C8-D7A7-4250-BA49-942EC141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5787-3C96-4BE6-A272-9B78C1ECCDA0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548D-E7D1-4449-A612-9962F681F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7089D9-4F1B-4520-8151-6BA26CDAB8C1}" type="datetimeFigureOut">
              <a:rPr lang="ru-RU"/>
              <a:pPr>
                <a:defRPr/>
              </a:pPr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E469DE-0D8F-4725-9F6C-F810D7351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22" r:id="rId8"/>
    <p:sldLayoutId id="2147483723" r:id="rId9"/>
    <p:sldLayoutId id="2147483714" r:id="rId10"/>
    <p:sldLayoutId id="2147483713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4788024" cy="31683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solidFill>
                  <a:srgbClr val="0070C0"/>
                </a:solidFill>
              </a:rPr>
              <a:t>Гандбол: СУДЬИ, ИХ ОБЯЗАННОСТИ И ЖЕСТЫ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463" y="5661025"/>
            <a:ext cx="4059237" cy="850900"/>
          </a:xfrm>
        </p:spPr>
        <p:txBody>
          <a:bodyPr/>
          <a:lstStyle/>
          <a:p>
            <a:pPr algn="ctr"/>
            <a:endParaRPr lang="ru-RU" sz="2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smtClean="0">
                <a:solidFill>
                  <a:srgbClr val="FFFF00"/>
                </a:solidFill>
              </a:rPr>
              <a:t>При позиционном нападении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Судья в поле располагается позади атакующей команды на расстоянии 1- 1,5 м и контролирует игру нападающих и защитников. Другой судья располагается по диагонали за линией ворот и контролирует игру на линии ворот и игру вратаря.</a:t>
            </a:r>
          </a:p>
          <a:p>
            <a:pPr marL="0" indent="0" algn="ctr">
              <a:buFont typeface="Arial" charset="0"/>
              <a:buNone/>
            </a:pPr>
            <a:r>
              <a:rPr lang="ru-RU" sz="2800" smtClean="0">
                <a:solidFill>
                  <a:srgbClr val="FFFF00"/>
                </a:solidFill>
              </a:rPr>
              <a:t>При 7-метровом броске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Судья в поле располагается напротив 7-метровой отметки со стороны бросающей руки игрока, выполняющего 7-метровый бросок, другой судья – за линией ворот по диагонали.</a:t>
            </a: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DF1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Секретарь игры и секундометрист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Секретарь игры и секундометрист выполняет свои обязанности, сидя за столиком.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764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14EC47"/>
                </a:solidFill>
              </a:rPr>
              <a:t>Секундометрист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отвечает за контроль игрового </a:t>
            </a:r>
            <a:r>
              <a:rPr lang="ru-RU" dirty="0" smtClean="0"/>
              <a:t>времени</a:t>
            </a:r>
            <a:r>
              <a:rPr lang="ru-RU" dirty="0"/>
              <a:t>, времени тайм-аутов и времени удаления </a:t>
            </a:r>
            <a:r>
              <a:rPr lang="ru-RU" dirty="0" smtClean="0"/>
              <a:t>оштрафованных игроков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в </a:t>
            </a:r>
            <a:r>
              <a:rPr lang="ru-RU" dirty="0"/>
              <a:t>случае необходимости только </a:t>
            </a:r>
            <a:r>
              <a:rPr lang="ru-RU" dirty="0" smtClean="0"/>
              <a:t>судья-секундометрист </a:t>
            </a:r>
            <a:r>
              <a:rPr lang="ru-RU" dirty="0"/>
              <a:t>может прервать игру (дать свисток или звуковой сиг- нал</a:t>
            </a:r>
            <a:r>
              <a:rPr lang="ru-RU" dirty="0" smtClean="0"/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при </a:t>
            </a:r>
            <a:r>
              <a:rPr lang="ru-RU" dirty="0"/>
              <a:t>отсутствии в зале информационного табло </a:t>
            </a:r>
            <a:r>
              <a:rPr lang="ru-RU" dirty="0" smtClean="0"/>
              <a:t>секундометрист </a:t>
            </a:r>
            <a:r>
              <a:rPr lang="ru-RU" dirty="0"/>
              <a:t>должен информировать о сыгранном времени или о том, сколько времени осталось до конца </a:t>
            </a:r>
            <a:r>
              <a:rPr lang="ru-RU" dirty="0" smtClean="0"/>
              <a:t>тайм-аута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Секундометрист также берёт на себя </a:t>
            </a:r>
            <a:r>
              <a:rPr lang="ru-RU" dirty="0" smtClean="0"/>
              <a:t>ответственность </a:t>
            </a:r>
            <a:r>
              <a:rPr lang="ru-RU" dirty="0"/>
              <a:t>за подачу сигналов об окончании первого </a:t>
            </a:r>
            <a:r>
              <a:rPr lang="ru-RU" dirty="0" smtClean="0"/>
              <a:t>тай-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/>
              <a:t>и игры в </a:t>
            </a:r>
            <a:r>
              <a:rPr lang="ru-RU" dirty="0" smtClean="0"/>
              <a:t>целом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Если световое табло не оборудовано для показа времени удаления игрока, секундометрист обязан отобразить на карточке номер удалённого игрока и время его выхода на площадку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14EC47"/>
                </a:solidFill>
              </a:rPr>
              <a:t>Секретарь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mtClean="0"/>
              <a:t>проверяет списки игроков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ведёт протокол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контролирует выход игроков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контролирует количество игроков и официальных лиц в зоне замены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правильность проведения замен игроков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13" y="3705225"/>
            <a:ext cx="35718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DF13B3"/>
                </a:solidFill>
              </a:rPr>
              <a:t>Жесты </a:t>
            </a:r>
            <a:r>
              <a:rPr lang="ru-RU" sz="6000" dirty="0">
                <a:solidFill>
                  <a:srgbClr val="DF13B3"/>
                </a:solidFill>
              </a:rPr>
              <a:t>судей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1295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solidFill>
                  <a:srgbClr val="92D050"/>
                </a:solidFill>
              </a:rPr>
              <a:t>1. Заступ в площадь ворот</a:t>
            </a:r>
            <a:r>
              <a:rPr lang="ru-RU" sz="1800" smtClean="0"/>
              <a:t>	       </a:t>
            </a:r>
            <a:r>
              <a:rPr lang="ru-RU" sz="1800" smtClean="0">
                <a:solidFill>
                  <a:srgbClr val="92D050"/>
                </a:solidFill>
              </a:rPr>
              <a:t>2. Ошибка ведения</a:t>
            </a:r>
            <a:r>
              <a:rPr lang="ru-RU" sz="1800" smtClean="0"/>
              <a:t>	 	</a:t>
            </a:r>
            <a:r>
              <a:rPr lang="ru-RU" sz="1800" smtClean="0">
                <a:solidFill>
                  <a:srgbClr val="92D050"/>
                </a:solidFill>
              </a:rPr>
              <a:t>3. Пробежка или </a:t>
            </a:r>
          </a:p>
          <a:p>
            <a:pPr marL="0" indent="0" algn="r">
              <a:buFont typeface="Arial" charset="0"/>
              <a:buNone/>
            </a:pPr>
            <a:r>
              <a:rPr lang="ru-RU" sz="1800" smtClean="0">
                <a:solidFill>
                  <a:srgbClr val="92D050"/>
                </a:solidFill>
              </a:rPr>
              <a:t>удержание мяча</a:t>
            </a:r>
          </a:p>
          <a:p>
            <a:pPr marL="0" indent="0" algn="r">
              <a:buFont typeface="Arial" charset="0"/>
              <a:buNone/>
            </a:pPr>
            <a:r>
              <a:rPr lang="ru-RU" sz="1800" smtClean="0">
                <a:solidFill>
                  <a:srgbClr val="92D050"/>
                </a:solidFill>
              </a:rPr>
              <a:t> более 3-х секунд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196975"/>
            <a:ext cx="26066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196975"/>
            <a:ext cx="26066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196975"/>
            <a:ext cx="26066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720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>
                <a:solidFill>
                  <a:srgbClr val="92D050"/>
                </a:solidFill>
              </a:rPr>
              <a:t>4. Захват, удержание или толчок</a:t>
            </a:r>
            <a:r>
              <a:rPr lang="ru-RU" sz="2000" smtClean="0"/>
              <a:t>			 </a:t>
            </a:r>
            <a:r>
              <a:rPr lang="ru-RU" sz="2000" smtClean="0">
                <a:solidFill>
                  <a:srgbClr val="92D050"/>
                </a:solidFill>
              </a:rPr>
              <a:t>5. Удар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34512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4813"/>
            <a:ext cx="34496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7921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>
                <a:solidFill>
                  <a:srgbClr val="92D050"/>
                </a:solidFill>
              </a:rPr>
              <a:t>6. Нарушения нападающего		</a:t>
            </a:r>
            <a:r>
              <a:rPr lang="ru-RU" sz="2000" smtClean="0"/>
              <a:t> </a:t>
            </a:r>
            <a:r>
              <a:rPr lang="ru-RU" sz="2000" smtClean="0">
                <a:solidFill>
                  <a:srgbClr val="92D050"/>
                </a:solidFill>
              </a:rPr>
              <a:t>7. Бросок из-за боковой линии 							– направление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331311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4813"/>
            <a:ext cx="3311525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468313" y="5445125"/>
            <a:ext cx="8218487" cy="936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/>
              <a:t>	</a:t>
            </a:r>
            <a:r>
              <a:rPr lang="ru-RU" sz="2000" smtClean="0">
                <a:solidFill>
                  <a:srgbClr val="92D050"/>
                </a:solidFill>
              </a:rPr>
              <a:t>8. Бросок вратаря</a:t>
            </a:r>
            <a:r>
              <a:rPr lang="ru-RU" sz="2000" smtClean="0"/>
              <a:t>			</a:t>
            </a:r>
            <a:r>
              <a:rPr lang="ru-RU" sz="2000" smtClean="0">
                <a:solidFill>
                  <a:srgbClr val="92D050"/>
                </a:solidFill>
              </a:rPr>
              <a:t>9. Свободный бросок –							направление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32559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76250"/>
            <a:ext cx="32575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457200" y="5445125"/>
            <a:ext cx="8229600" cy="792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>
                <a:solidFill>
                  <a:srgbClr val="92D050"/>
                </a:solidFill>
              </a:rPr>
              <a:t>10. Несоблюдение 				 11. Пассивная игра</a:t>
            </a:r>
          </a:p>
          <a:p>
            <a:pPr marL="0" indent="0">
              <a:buFont typeface="Arial" charset="0"/>
              <a:buNone/>
            </a:pPr>
            <a:r>
              <a:rPr lang="ru-RU" sz="2000" smtClean="0">
                <a:solidFill>
                  <a:srgbClr val="92D050"/>
                </a:solidFill>
              </a:rPr>
              <a:t>       3-х метровой дистанции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32083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76250"/>
            <a:ext cx="32083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129698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rgbClr val="92D050"/>
                </a:solidFill>
              </a:rPr>
              <a:t>12</a:t>
            </a:r>
            <a:r>
              <a:rPr lang="ru-RU" sz="2000" dirty="0">
                <a:solidFill>
                  <a:srgbClr val="92D050"/>
                </a:solidFill>
              </a:rPr>
              <a:t>. </a:t>
            </a:r>
            <a:r>
              <a:rPr lang="ru-RU" sz="2000" dirty="0" smtClean="0">
                <a:solidFill>
                  <a:srgbClr val="92D050"/>
                </a:solidFill>
              </a:rPr>
              <a:t>Гол	</a:t>
            </a:r>
            <a:r>
              <a:rPr lang="ru-RU" sz="2000" dirty="0" smtClean="0"/>
              <a:t>			 	</a:t>
            </a:r>
            <a:r>
              <a:rPr lang="ru-RU" sz="2000" dirty="0" smtClean="0">
                <a:solidFill>
                  <a:srgbClr val="92D050"/>
                </a:solidFill>
              </a:rPr>
              <a:t>13</a:t>
            </a:r>
            <a:r>
              <a:rPr lang="ru-RU" sz="2000" dirty="0">
                <a:solidFill>
                  <a:srgbClr val="92D050"/>
                </a:solidFill>
              </a:rPr>
              <a:t>. </a:t>
            </a:r>
            <a:r>
              <a:rPr lang="ru-RU" sz="2000" dirty="0" smtClean="0">
                <a:solidFill>
                  <a:srgbClr val="92D050"/>
                </a:solidFill>
              </a:rPr>
              <a:t>Предупреждение	 					(</a:t>
            </a:r>
            <a:r>
              <a:rPr lang="ru-RU" sz="2000" dirty="0">
                <a:solidFill>
                  <a:srgbClr val="92D050"/>
                </a:solidFill>
              </a:rPr>
              <a:t>желтая </a:t>
            </a:r>
            <a:r>
              <a:rPr lang="ru-RU" sz="2000" dirty="0" smtClean="0">
                <a:solidFill>
                  <a:srgbClr val="92D050"/>
                </a:solidFill>
              </a:rPr>
              <a:t>карточка</a:t>
            </a:r>
            <a:r>
              <a:rPr lang="ru-RU" sz="2000" dirty="0">
                <a:solidFill>
                  <a:srgbClr val="92D050"/>
                </a:solidFill>
              </a:rPr>
              <a:t>). </a:t>
            </a:r>
            <a:endParaRPr lang="ru-RU" sz="2000" dirty="0" smtClean="0">
              <a:solidFill>
                <a:srgbClr val="92D05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92D050"/>
                </a:solidFill>
              </a:rPr>
              <a:t>						Дисквалификация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92D050"/>
                </a:solidFill>
              </a:rPr>
              <a:t>						(</a:t>
            </a:r>
            <a:r>
              <a:rPr lang="ru-RU" sz="2000" dirty="0">
                <a:solidFill>
                  <a:srgbClr val="92D050"/>
                </a:solidFill>
              </a:rPr>
              <a:t>красная карточка)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3305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33375"/>
            <a:ext cx="3305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Гандбол</a:t>
            </a:r>
            <a:r>
              <a:rPr lang="ru-RU" sz="3200" dirty="0">
                <a:solidFill>
                  <a:srgbClr val="FFFF00"/>
                </a:solidFill>
              </a:rPr>
              <a:t> </a:t>
            </a:r>
            <a:r>
              <a:rPr lang="ru-RU" dirty="0" smtClean="0"/>
              <a:t>(</a:t>
            </a:r>
            <a:r>
              <a:rPr lang="ru-RU" dirty="0"/>
              <a:t> 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handball</a:t>
            </a:r>
            <a:r>
              <a:rPr lang="ru-RU" dirty="0"/>
              <a:t> от </a:t>
            </a:r>
            <a:r>
              <a:rPr lang="ru-RU" i="1" dirty="0" err="1"/>
              <a:t>hand</a:t>
            </a:r>
            <a:r>
              <a:rPr lang="ru-RU" dirty="0"/>
              <a:t> — рука и </a:t>
            </a:r>
            <a:r>
              <a:rPr lang="ru-RU" i="1" dirty="0" err="1"/>
              <a:t>ball</a:t>
            </a:r>
            <a:r>
              <a:rPr lang="ru-RU" dirty="0"/>
              <a:t> — мяч) — командная игра </a:t>
            </a:r>
            <a:r>
              <a:rPr lang="ru-RU" dirty="0" smtClean="0"/>
              <a:t>с мячом</a:t>
            </a:r>
            <a:r>
              <a:rPr lang="ru-RU" dirty="0"/>
              <a:t> 7 на 7 игроков (по 6 полевых и вратарь в каждой команде). Играют мячом, руками. Цель игры — забросить как можно больше мячей в ворота (3 м × 2 м) </a:t>
            </a:r>
            <a:r>
              <a:rPr lang="ru-RU" dirty="0" smtClean="0"/>
              <a:t>противника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725" y="2492375"/>
            <a:ext cx="5715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6477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>
                <a:solidFill>
                  <a:srgbClr val="92D050"/>
                </a:solidFill>
              </a:rPr>
              <a:t>14. Удаление (2 минуты)				 15. Тайм-аут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34496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413" y="404813"/>
            <a:ext cx="34512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1296987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92D050"/>
                </a:solidFill>
              </a:rPr>
              <a:t>16. Разрешение для 2-х лиц </a:t>
            </a:r>
            <a:r>
              <a:rPr lang="ru-RU" sz="2000" dirty="0" smtClean="0">
                <a:solidFill>
                  <a:srgbClr val="92D050"/>
                </a:solidFill>
              </a:rPr>
              <a:t>			</a:t>
            </a:r>
            <a:r>
              <a:rPr lang="ru-RU" sz="2000" dirty="0">
                <a:solidFill>
                  <a:srgbClr val="92D050"/>
                </a:solidFill>
              </a:rPr>
              <a:t> 17. Предупреждающий жест </a:t>
            </a:r>
            <a:r>
              <a:rPr lang="ru-RU" sz="2000" dirty="0" smtClean="0">
                <a:solidFill>
                  <a:srgbClr val="92D050"/>
                </a:solidFill>
              </a:rPr>
              <a:t>за						пассивную игру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92D050"/>
                </a:solidFill>
              </a:rPr>
              <a:t>(кто имеет право на участие)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92D050"/>
                </a:solidFill>
              </a:rPr>
              <a:t>выйти на игровую площадку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92D050"/>
                </a:solidFill>
              </a:rPr>
              <a:t>во время тайм-аута</a:t>
            </a: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33337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413" y="295275"/>
            <a:ext cx="33115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каждую игру 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назначаются: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двое судей в </a:t>
            </a:r>
            <a:r>
              <a:rPr lang="ru-RU" dirty="0" smtClean="0"/>
              <a:t>поле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с</a:t>
            </a:r>
            <a:r>
              <a:rPr lang="ru-RU" dirty="0" smtClean="0"/>
              <a:t>екретарь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с</a:t>
            </a:r>
            <a:r>
              <a:rPr lang="ru-RU" dirty="0" smtClean="0"/>
              <a:t>екундометрист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060575"/>
            <a:ext cx="4895850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DF1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судей </a:t>
            </a:r>
            <a:endParaRPr lang="ru-RU" sz="4800" dirty="0">
              <a:solidFill>
                <a:srgbClr val="DF13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двое судей в поле, </a:t>
            </a:r>
            <a:r>
              <a:rPr lang="ru-RU" dirty="0" smtClean="0"/>
              <a:t>имеют </a:t>
            </a:r>
            <a:r>
              <a:rPr lang="ru-RU" dirty="0"/>
              <a:t>равные права и </a:t>
            </a:r>
            <a:r>
              <a:rPr lang="ru-RU" dirty="0" smtClean="0"/>
              <a:t>полномочия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обязаны </a:t>
            </a:r>
            <a:r>
              <a:rPr lang="ru-RU" dirty="0" smtClean="0"/>
              <a:t>наблюдать </a:t>
            </a:r>
            <a:r>
              <a:rPr lang="ru-RU" dirty="0"/>
              <a:t>за поведением игроков с момента их прибытия на место проведения соревнований и до момента, пока они не покинут </a:t>
            </a:r>
            <a:r>
              <a:rPr lang="ru-RU" dirty="0" smtClean="0"/>
              <a:t>спортсооружение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до </a:t>
            </a:r>
            <a:r>
              <a:rPr lang="ru-RU" dirty="0"/>
              <a:t>начала игры судьи должны проверить состояние игровой площадки, </a:t>
            </a:r>
            <a:r>
              <a:rPr lang="ru-RU" dirty="0" smtClean="0"/>
              <a:t>ворот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проводят жеребьёвку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выбирают, какой мяч </a:t>
            </a:r>
            <a:r>
              <a:rPr lang="ru-RU" dirty="0" smtClean="0"/>
              <a:t>будет </a:t>
            </a:r>
            <a:r>
              <a:rPr lang="ru-RU" dirty="0"/>
              <a:t>использоваться в </a:t>
            </a:r>
            <a:r>
              <a:rPr lang="ru-RU" dirty="0" smtClean="0"/>
              <a:t>игре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должны проверить соответствие правилам </a:t>
            </a:r>
            <a:r>
              <a:rPr lang="ru-RU" dirty="0" smtClean="0"/>
              <a:t>фор-мы </a:t>
            </a:r>
            <a:r>
              <a:rPr lang="ru-RU" dirty="0"/>
              <a:t>игроков, протокол игры и экипировку, оглашение зоны замены запасных игроков, соответствие количества </a:t>
            </a:r>
            <a:r>
              <a:rPr lang="ru-RU" dirty="0" smtClean="0"/>
              <a:t>игроков </a:t>
            </a:r>
            <a:r>
              <a:rPr lang="ru-RU" dirty="0"/>
              <a:t>и официальных лиц в зоне замены, а также присутствие и подпись в протоколе официального представителя </a:t>
            </a:r>
            <a:r>
              <a:rPr lang="ru-RU" dirty="0" smtClean="0"/>
              <a:t>каждой </a:t>
            </a:r>
            <a:r>
              <a:rPr lang="ru-RU" dirty="0"/>
              <a:t>команды.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судья: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занимает позицию «судьи в поле» в стороне и позади команды, которая получила право на начальный бросок с центра </a:t>
            </a:r>
            <a:r>
              <a:rPr lang="ru-RU" dirty="0" smtClean="0"/>
              <a:t>поля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этот </a:t>
            </a:r>
            <a:r>
              <a:rPr lang="ru-RU" dirty="0"/>
              <a:t>судья и даёт </a:t>
            </a:r>
            <a:r>
              <a:rPr lang="ru-RU" dirty="0" smtClean="0"/>
              <a:t>свисток </a:t>
            </a:r>
            <a:r>
              <a:rPr lang="ru-RU" dirty="0"/>
              <a:t>на начало игры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852738"/>
            <a:ext cx="4392612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Второй судья: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занимает позицию «судьи у ворот» защищающейся </a:t>
            </a:r>
            <a:r>
              <a:rPr lang="ru-RU" dirty="0" smtClean="0"/>
              <a:t>команды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если защищающаяся </a:t>
            </a:r>
            <a:r>
              <a:rPr lang="ru-RU" dirty="0"/>
              <a:t>команда перехватывает мяч, «судья у ворот» становится «судьёй в поле</a:t>
            </a:r>
            <a:r>
              <a:rPr lang="ru-RU" dirty="0" smtClean="0"/>
              <a:t>»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688" y="2781300"/>
            <a:ext cx="583247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33E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игры </a:t>
            </a:r>
            <a:r>
              <a:rPr lang="ru-RU" sz="3200" dirty="0" smtClean="0">
                <a:solidFill>
                  <a:srgbClr val="33E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судьи должны: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периодически </a:t>
            </a:r>
            <a:r>
              <a:rPr lang="ru-RU" dirty="0"/>
              <a:t>меняться сторонами игровой </a:t>
            </a:r>
            <a:r>
              <a:rPr lang="ru-RU" dirty="0" smtClean="0"/>
              <a:t>площадки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обязаны </a:t>
            </a:r>
            <a:r>
              <a:rPr lang="ru-RU" dirty="0"/>
              <a:t>следить за соблюдением правил игры и наказывать за их </a:t>
            </a:r>
            <a:r>
              <a:rPr lang="ru-RU" dirty="0" smtClean="0"/>
              <a:t>нарушение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если </a:t>
            </a:r>
            <a:r>
              <a:rPr lang="ru-RU" dirty="0"/>
              <a:t>один из судей не может продолжить </a:t>
            </a:r>
            <a:r>
              <a:rPr lang="ru-RU" dirty="0" smtClean="0"/>
              <a:t>судейство </a:t>
            </a:r>
            <a:r>
              <a:rPr lang="ru-RU" dirty="0"/>
              <a:t>игры, второй судья продолжает судить </a:t>
            </a:r>
            <a:r>
              <a:rPr lang="ru-RU" dirty="0" smtClean="0"/>
              <a:t>один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когда </a:t>
            </a:r>
            <a:r>
              <a:rPr lang="ru-RU" dirty="0"/>
              <a:t>судьи фиксируют нарушение правил, но их </a:t>
            </a:r>
            <a:r>
              <a:rPr lang="ru-RU" dirty="0" smtClean="0"/>
              <a:t>мнения </a:t>
            </a:r>
            <a:r>
              <a:rPr lang="ru-RU" dirty="0"/>
              <a:t>различны по степени строгости наказания, то всегда назначается более строгое </a:t>
            </a:r>
            <a:r>
              <a:rPr lang="ru-RU" dirty="0" smtClean="0"/>
              <a:t>наказание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если </a:t>
            </a:r>
            <a:r>
              <a:rPr lang="ru-RU" dirty="0"/>
              <a:t>судьи имеют разные мнения относительно того, какой команде следует отдать мяч после нарушения </a:t>
            </a:r>
            <a:r>
              <a:rPr lang="ru-RU" dirty="0" err="1"/>
              <a:t>пра</a:t>
            </a:r>
            <a:r>
              <a:rPr lang="ru-RU" dirty="0"/>
              <a:t>- вил, то после краткой консультации друг с другом прини-31 мается совместное судейское решение. Тайм-аут в таких ситуациях обязателен</a:t>
            </a:r>
            <a:endParaRPr lang="ru-RU" dirty="0">
              <a:solidFill>
                <a:srgbClr val="33E1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33E18E"/>
                </a:solidFill>
              </a:rPr>
              <a:t>Судьи несут ответственность </a:t>
            </a:r>
            <a:r>
              <a:rPr lang="ru-RU" sz="3200" dirty="0" smtClean="0">
                <a:solidFill>
                  <a:srgbClr val="33E18E"/>
                </a:solidFill>
              </a:rPr>
              <a:t>за: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ведение счёта голов, так- же фиксируют в специальной карточке предупреждения, </a:t>
            </a:r>
            <a:r>
              <a:rPr lang="ru-RU" dirty="0" smtClean="0"/>
              <a:t>удаления </a:t>
            </a:r>
            <a:r>
              <a:rPr lang="ru-RU" dirty="0"/>
              <a:t>на 2 минуты, случаи дисквалификации и исключения из </a:t>
            </a:r>
            <a:r>
              <a:rPr lang="ru-RU" dirty="0" smtClean="0"/>
              <a:t>игры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контроль </a:t>
            </a:r>
            <a:r>
              <a:rPr lang="ru-RU" dirty="0"/>
              <a:t>игрового </a:t>
            </a:r>
            <a:r>
              <a:rPr lang="ru-RU" dirty="0" smtClean="0"/>
              <a:t>времени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правильное </a:t>
            </a:r>
            <a:r>
              <a:rPr lang="ru-RU" dirty="0"/>
              <a:t>заполнение протокола матча после </a:t>
            </a:r>
            <a:r>
              <a:rPr lang="ru-RU" dirty="0" smtClean="0"/>
              <a:t>игры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/>
              <a:t>судьбу каждого матча, т.к. ошибочное, несправедливое решение может испортить матч и отразиться на конечном </a:t>
            </a:r>
            <a:r>
              <a:rPr lang="ru-RU" dirty="0" smtClean="0"/>
              <a:t>результате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/>
              <a:t>судьи </a:t>
            </a:r>
            <a:r>
              <a:rPr lang="ru-RU" dirty="0"/>
              <a:t>должны с уважением, корректно относиться к игрокам, тренерам, зрителям и соблюдать высокую культуру поведения на </a:t>
            </a:r>
            <a:r>
              <a:rPr lang="ru-RU" dirty="0" smtClean="0"/>
              <a:t>площадке</a:t>
            </a:r>
            <a:endParaRPr lang="ru-RU" dirty="0">
              <a:solidFill>
                <a:srgbClr val="33E1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DF1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 гандбольных арбитров на игровой площадке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 </a:t>
            </a:r>
            <a:r>
              <a:rPr lang="ru-RU" sz="2800" smtClean="0">
                <a:solidFill>
                  <a:srgbClr val="FFFF00"/>
                </a:solidFill>
              </a:rPr>
              <a:t>При начале игры или после взятия ворот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Один из судей располагается в центре площадки и даёт сигнал на начало игры, другой располагается за линией ворот обороняющейся команды.</a:t>
            </a:r>
          </a:p>
          <a:p>
            <a:pPr marL="0" indent="0" algn="ctr">
              <a:buFont typeface="Arial" charset="0"/>
              <a:buNone/>
            </a:pPr>
            <a:r>
              <a:rPr lang="ru-RU" sz="2800" smtClean="0">
                <a:solidFill>
                  <a:srgbClr val="FFFF00"/>
                </a:solidFill>
              </a:rPr>
              <a:t>При контратаке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Судья в поле уходит за боковую линию и, передвигаясь спиной к линии ворот, постоянно контролирует игру. Другой судья движется позади атакующей команды.</a:t>
            </a:r>
          </a:p>
          <a:p>
            <a:pPr marL="0" indent="0">
              <a:buFont typeface="Arial" charset="0"/>
              <a:buNone/>
            </a:pP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93</TotalTime>
  <Words>656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Calibri</vt:lpstr>
      <vt:lpstr>Arial</vt:lpstr>
      <vt:lpstr>Tw Cen MT</vt:lpstr>
      <vt:lpstr>Wingdings</vt:lpstr>
      <vt:lpstr>Паркет</vt:lpstr>
      <vt:lpstr>Паркет</vt:lpstr>
      <vt:lpstr>Паркет</vt:lpstr>
      <vt:lpstr>Паркет</vt:lpstr>
      <vt:lpstr>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Гандбол: СУДЬИ, ИХ ОБЯЗАННОСТИ И ЖЕСТЫ</dc:title>
  <dc:creator>Лена</dc:creator>
  <cp:lastModifiedBy>Таня</cp:lastModifiedBy>
  <cp:revision>11</cp:revision>
  <dcterms:created xsi:type="dcterms:W3CDTF">2015-02-15T12:41:46Z</dcterms:created>
  <dcterms:modified xsi:type="dcterms:W3CDTF">2018-10-03T18:04:04Z</dcterms:modified>
</cp:coreProperties>
</file>