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  <p:sldMasterId id="214748410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1A467-14A6-4E9B-BF2F-BBB74509754B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3E37-BDC3-4F04-B793-331C53006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D74F5-E10F-4099-B79E-9060115182F5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16158-70AD-4450-84FF-525315B9D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68B9-E48F-4051-98FC-BDFA40C06895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1929-334D-4E00-8424-28313054D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E150F-1A46-4993-9008-AC4E84593796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A923D-2C7B-47A2-B396-DE43C298E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289BC-34FA-490D-87EC-61FA596B4A8A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9C7FC-9FEC-4044-8D5E-F726674D0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FC3BE-7255-4474-80F0-3F40024D6A9A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7E55C-8779-4345-BE11-62EB495FC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6E389-1D96-45AF-8E1F-7DE8FD3164B0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B8E7C-8434-40DE-B7E1-E884D30A8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BEE7-411A-4518-9BF1-C4C8229BBAFE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A894-12C7-4F2A-8627-7984EADA5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3F893-5CEA-436C-85F3-7F2F76E9971A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FD830-4C5A-459A-9021-AF0D0AA7B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2F71-105E-4DC6-BEA5-BDC352E55224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F4096-897A-4BDA-B467-A38C79453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02AC2-C89B-490F-8B00-EA9DE72DC4A6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5069-05A8-4E76-9BA6-898B11A57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1157-D85F-45EF-99FC-D5CDEEF4DADB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9556A-DB20-4F56-8287-8C0D52C67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96396-8FA0-4BFD-B190-B96814367078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6A3CA-64BD-4D85-8134-6E163CBBD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62725-401A-4711-A3DA-EBB79B145264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065B0-728A-42DD-BDDF-5095EE8A9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5FAEB-40A1-4296-BD84-68002CC8E81B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8430E-8BDB-40BF-9DFE-BE8B316D8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783B6-42F9-4638-81D8-DDC2A1351202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84EE-09E8-4344-9DD0-9481083AE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99721-D8B7-484D-86E8-3A402C490F81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69DA-A149-4FE0-A777-B909E147F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D186C-CA0D-48A9-B060-67428A408AE1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86E67-A59E-4A85-8C9D-24473F137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B7309-F0FA-4667-ADA9-8E7E0505788A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D11E9-0E53-4844-8954-75CCF2FEA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23C3-D919-40B1-A5D7-356A8F0B004B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678CB-6485-49E4-B67B-C6954F2FC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288F-4513-484E-8081-8348DF806CF8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C5F1E-7670-4D6C-A3BF-9FD63A2F8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01453-5427-4358-AC52-7BC62BF08E0B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F137-7729-4F03-8FB9-445BC2067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812B-1CEF-4860-B563-A6385A57BF21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C11E5-935F-4A58-82B1-FBE50B2AF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23469-33AE-411A-8959-C03412F974D8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04A42-64C7-4584-9D28-C8C3B33E9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D3C1D-7D48-4322-B737-435A1AA80505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756FD-ABC8-4EF9-9D69-0CA4A033C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C285E-92E0-4763-9B65-3D94192339CE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A68B3-29CD-418D-B4BB-5FFB7D363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8EEAA-1A29-4625-9CCB-3AF7C5374088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DCCD6-3F58-402A-B362-B861EDAE0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6DB2C8-20AC-425B-B0EB-6C06650EA316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9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AD724E-761F-465E-8673-A6A44C02A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7" r:id="rId2"/>
    <p:sldLayoutId id="2147484116" r:id="rId3"/>
    <p:sldLayoutId id="2147484115" r:id="rId4"/>
    <p:sldLayoutId id="2147484114" r:id="rId5"/>
    <p:sldLayoutId id="2147484113" r:id="rId6"/>
    <p:sldLayoutId id="2147484112" r:id="rId7"/>
    <p:sldLayoutId id="2147484111" r:id="rId8"/>
    <p:sldLayoutId id="2147484110" r:id="rId9"/>
    <p:sldLayoutId id="2147484109" r:id="rId10"/>
    <p:sldLayoutId id="214748410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8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9FBE51-7A48-4E3A-BB5F-7CE7A33ADF34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124B9B-0823-4A0E-926B-17D140AB3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0" r:id="rId2"/>
    <p:sldLayoutId id="2147484129" r:id="rId3"/>
    <p:sldLayoutId id="2147484128" r:id="rId4"/>
    <p:sldLayoutId id="2147484127" r:id="rId5"/>
    <p:sldLayoutId id="2147484126" r:id="rId6"/>
    <p:sldLayoutId id="2147484125" r:id="rId7"/>
    <p:sldLayoutId id="2147484124" r:id="rId8"/>
    <p:sldLayoutId id="2147484132" r:id="rId9"/>
    <p:sldLayoutId id="2147484123" r:id="rId10"/>
    <p:sldLayoutId id="2147484133" r:id="rId11"/>
    <p:sldLayoutId id="2147484122" r:id="rId12"/>
    <p:sldLayoutId id="2147484134" r:id="rId13"/>
    <p:sldLayoutId id="2147484121" r:id="rId14"/>
    <p:sldLayoutId id="2147484120" r:id="rId15"/>
    <p:sldLayoutId id="2147484119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EB3D9F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ctrTitle"/>
          </p:nvPr>
        </p:nvSpPr>
        <p:spPr>
          <a:xfrm>
            <a:off x="1506538" y="2405063"/>
            <a:ext cx="7767637" cy="1646237"/>
          </a:xfrm>
        </p:spPr>
        <p:txBody>
          <a:bodyPr/>
          <a:lstStyle/>
          <a:p>
            <a:r>
              <a:rPr lang="uk-UA" smtClean="0">
                <a:solidFill>
                  <a:srgbClr val="EB3D9F"/>
                </a:solidFill>
              </a:rPr>
              <a:t>Гравіметричний аналіз</a:t>
            </a:r>
            <a:br>
              <a:rPr lang="uk-UA" smtClean="0">
                <a:solidFill>
                  <a:srgbClr val="EB3D9F"/>
                </a:solidFill>
              </a:rPr>
            </a:br>
            <a:r>
              <a:rPr lang="uk-UA" smtClean="0">
                <a:solidFill>
                  <a:srgbClr val="EB3D9F"/>
                </a:solidFill>
              </a:rPr>
              <a:t>(Ваговий аналіз) </a:t>
            </a:r>
            <a:endParaRPr lang="ru-RU" smtClean="0">
              <a:solidFill>
                <a:srgbClr val="EB3D9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150" y="339725"/>
            <a:ext cx="11410950" cy="6253163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Відфільтрований і промитий осад піддають температурній обробці, висушують </a:t>
            </a:r>
            <a:r>
              <a:rPr lang="en-US" sz="2400" dirty="0" smtClean="0">
                <a:solidFill>
                  <a:schemeClr val="tx1"/>
                </a:solidFill>
              </a:rPr>
              <a:t>t=100-200</a:t>
            </a:r>
            <a:r>
              <a:rPr lang="uk-UA" sz="2400" dirty="0" smtClean="0">
                <a:solidFill>
                  <a:schemeClr val="tx1"/>
                </a:solidFill>
              </a:rPr>
              <a:t>, чи прожарюють </a:t>
            </a:r>
            <a:r>
              <a:rPr lang="en-US" sz="2400" dirty="0" smtClean="0">
                <a:solidFill>
                  <a:schemeClr val="tx1"/>
                </a:solidFill>
              </a:rPr>
              <a:t>t=1000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При цьому із осаду повністю видаляється вода, леткі домішки і часто змінюється склад </a:t>
            </a:r>
          </a:p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CaC</a:t>
            </a:r>
            <a:r>
              <a:rPr lang="en-US" sz="24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sz="24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= 2 CO</a:t>
            </a:r>
            <a:r>
              <a:rPr lang="en-US" sz="24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+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</a:t>
            </a:r>
            <a:r>
              <a:rPr lang="ru-RU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endParaRPr lang="uk-U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uk-UA" sz="2400" b="1" dirty="0" smtClean="0">
                <a:solidFill>
                  <a:srgbClr val="7030A0"/>
                </a:solidFill>
              </a:rPr>
              <a:t>Вагова форма</a:t>
            </a:r>
            <a:r>
              <a:rPr lang="uk-UA" sz="2400" dirty="0" smtClean="0">
                <a:solidFill>
                  <a:schemeClr val="tx1"/>
                </a:solidFill>
              </a:rPr>
              <a:t> – це речовина за масою котрої визначають кількість компонента.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uk-UA" sz="2800" b="1" dirty="0" smtClean="0">
                <a:solidFill>
                  <a:schemeClr val="tx1"/>
                </a:solidFill>
              </a:rPr>
              <a:t>Вимоги до вагової форми: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Повинна мати певний склад який точно відповідає хімічній формулі.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Отримана вагова форма повинна бути хімічно стійкою:</a:t>
            </a:r>
            <a:endParaRPr lang="ru-RU" sz="2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Не бути леткою </a:t>
            </a:r>
            <a:endParaRPr lang="uk-UA" sz="2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Не розкладатися при високій температурі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Не повинна бути гігроскопічною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76200" y="130175"/>
            <a:ext cx="8596313" cy="784225"/>
          </a:xfrm>
        </p:spPr>
        <p:txBody>
          <a:bodyPr/>
          <a:lstStyle/>
          <a:p>
            <a:r>
              <a:rPr lang="uk-UA" smtClean="0"/>
              <a:t>Операції гравіметричного методу</a:t>
            </a:r>
            <a:endParaRPr lang="ru-RU" smtClean="0"/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30926" y="827315"/>
            <a:ext cx="11007633" cy="6156960"/>
          </a:xfrm>
          <a:blipFill>
            <a:blip r:embed="rId2" cstate="print"/>
            <a:stretch>
              <a:fillRect l="-831" t="-1386" r="-1218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438" y="504825"/>
            <a:ext cx="6950075" cy="31448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Фільтрування і промивання осадів.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Фільтрують через специфічні фільтри і лійки.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Висушування і прожарювання осадів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Зважування на аналітичних вагах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Розрахунки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198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3738" y="512763"/>
            <a:ext cx="2824162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650" y="3101975"/>
            <a:ext cx="45085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5450" y="2551113"/>
            <a:ext cx="2693988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311150" y="296863"/>
            <a:ext cx="8596313" cy="809625"/>
          </a:xfrm>
        </p:spPr>
        <p:txBody>
          <a:bodyPr/>
          <a:lstStyle/>
          <a:p>
            <a:r>
              <a:rPr lang="uk-UA" smtClean="0"/>
              <a:t>Розрахунки гравіметричного методу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1027113"/>
            <a:ext cx="10452100" cy="55308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uk-UA" sz="3200" b="1" dirty="0" smtClean="0">
                <a:solidFill>
                  <a:schemeClr val="tx1"/>
                </a:solidFill>
              </a:rPr>
              <a:t>В гравіметрії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uk-UA" sz="2800" dirty="0" smtClean="0">
                <a:solidFill>
                  <a:schemeClr val="tx1"/>
                </a:solidFill>
              </a:rPr>
              <a:t>розраховують наважку</a:t>
            </a:r>
            <a:endParaRPr lang="ru-RU" sz="28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uk-UA" sz="2800" dirty="0" smtClean="0">
                <a:solidFill>
                  <a:schemeClr val="tx1"/>
                </a:solidFill>
              </a:rPr>
              <a:t>Розраховують маси осаджувача 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uk-UA" sz="2800" dirty="0" smtClean="0">
                <a:solidFill>
                  <a:schemeClr val="tx1"/>
                </a:solidFill>
              </a:rPr>
              <a:t>Розраховують розчинник для розчинення наважки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uk-UA" sz="2800" dirty="0" smtClean="0">
                <a:solidFill>
                  <a:schemeClr val="tx1"/>
                </a:solidFill>
              </a:rPr>
              <a:t>Розрахунок результатів аналізу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uk-UA" sz="2800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uk-UA" sz="2800" dirty="0" smtClean="0">
                <a:solidFill>
                  <a:schemeClr val="tx1"/>
                </a:solidFill>
              </a:rPr>
              <a:t>Розрахунки 1,2,3 проводять приблизно (до десятих). Результати аналізу розраховують із цією точністю, яка відповідає точності зважування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endParaRPr lang="uk-UA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04801" y="644434"/>
            <a:ext cx="11321142" cy="5956663"/>
          </a:xfrm>
          <a:blipFill>
            <a:blip r:embed="rId2" cstate="print"/>
            <a:stretch>
              <a:fillRect l="-1616" t="-1535" r="-1939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" y="369888"/>
            <a:ext cx="6018213" cy="43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0525" y="361950"/>
            <a:ext cx="4913313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3700" y="3795713"/>
            <a:ext cx="35083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9938" y="4144963"/>
            <a:ext cx="29432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1263" y="4360863"/>
            <a:ext cx="28765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285750" y="174625"/>
            <a:ext cx="2579688" cy="731838"/>
          </a:xfrm>
        </p:spPr>
        <p:txBody>
          <a:bodyPr/>
          <a:lstStyle/>
          <a:p>
            <a:r>
              <a:rPr lang="ru-RU" smtClean="0"/>
              <a:t>Высновок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438" y="906463"/>
            <a:ext cx="11166475" cy="57118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uk-UA" sz="2600" b="1" u="sng" dirty="0" smtClean="0">
                <a:solidFill>
                  <a:srgbClr val="7030A0"/>
                </a:solidFill>
              </a:rPr>
              <a:t>Гравіметричний </a:t>
            </a:r>
            <a:r>
              <a:rPr lang="uk-UA" sz="2600" b="1" u="sng" dirty="0">
                <a:solidFill>
                  <a:srgbClr val="7030A0"/>
                </a:solidFill>
              </a:rPr>
              <a:t>аналіз </a:t>
            </a:r>
            <a:r>
              <a:rPr lang="uk-UA" sz="2600" dirty="0">
                <a:solidFill>
                  <a:schemeClr val="tx1"/>
                </a:solidFill>
              </a:rPr>
              <a:t>– це метод кількісного хімічного аналізу в якому про кількість елемента (речовини) судять за масою речовини яку отримали в результаті аналізу</a:t>
            </a:r>
            <a:r>
              <a:rPr lang="uk-UA" sz="2600" dirty="0" smtClean="0">
                <a:solidFill>
                  <a:schemeClr val="tx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uk-UA" sz="2600" dirty="0" smtClean="0">
                <a:solidFill>
                  <a:schemeClr val="tx1"/>
                </a:solidFill>
              </a:rPr>
              <a:t>Гравіметричний метод базується на: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uk-UA" sz="2600" dirty="0" smtClean="0">
                <a:solidFill>
                  <a:schemeClr val="tx1"/>
                </a:solidFill>
              </a:rPr>
              <a:t>Закон збереження маси речовини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uk-UA" sz="2600" dirty="0" smtClean="0">
                <a:solidFill>
                  <a:schemeClr val="tx1"/>
                </a:solidFill>
              </a:rPr>
              <a:t>Закон еквівалентів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uk-UA" sz="2600" dirty="0" smtClean="0">
                <a:solidFill>
                  <a:schemeClr val="tx1"/>
                </a:solidFill>
              </a:rPr>
              <a:t>Закон постійності складу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 sz="2600" dirty="0" err="1">
                <a:solidFill>
                  <a:schemeClr val="tx1"/>
                </a:solidFill>
              </a:rPr>
              <a:t>Гравіметричний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аналіз</a:t>
            </a:r>
            <a:r>
              <a:rPr lang="ru-RU" sz="2600" dirty="0">
                <a:solidFill>
                  <a:schemeClr val="tx1"/>
                </a:solidFill>
              </a:rPr>
              <a:t> – </a:t>
            </a:r>
            <a:r>
              <a:rPr lang="ru-RU" sz="2600" dirty="0" err="1">
                <a:solidFill>
                  <a:schemeClr val="tx1"/>
                </a:solidFill>
              </a:rPr>
              <a:t>фармакопейний</a:t>
            </a:r>
            <a:r>
              <a:rPr lang="ru-RU" sz="2600" dirty="0">
                <a:solidFill>
                  <a:schemeClr val="tx1"/>
                </a:solidFill>
              </a:rPr>
              <a:t> метод </a:t>
            </a:r>
            <a:r>
              <a:rPr lang="ru-RU" sz="2600" dirty="0" err="1">
                <a:solidFill>
                  <a:schemeClr val="tx1"/>
                </a:solidFill>
              </a:rPr>
              <a:t>аналізу</a:t>
            </a:r>
            <a:r>
              <a:rPr lang="ru-RU" sz="2600" dirty="0">
                <a:solidFill>
                  <a:schemeClr val="tx1"/>
                </a:solidFill>
              </a:rPr>
              <a:t>. В </a:t>
            </a:r>
            <a:r>
              <a:rPr lang="ru-RU" sz="2600" dirty="0" err="1">
                <a:solidFill>
                  <a:schemeClr val="tx1"/>
                </a:solidFill>
              </a:rPr>
              <a:t>аналізі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фармацевтичних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засобів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гравіметрія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застосовується</a:t>
            </a:r>
            <a:r>
              <a:rPr lang="ru-RU" sz="2600" dirty="0">
                <a:solidFill>
                  <a:schemeClr val="tx1"/>
                </a:solidFill>
              </a:rPr>
              <a:t> для </a:t>
            </a:r>
            <a:r>
              <a:rPr lang="ru-RU" sz="2600" dirty="0" err="1">
                <a:solidFill>
                  <a:schemeClr val="tx1"/>
                </a:solidFill>
              </a:rPr>
              <a:t>визначення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вмісту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вологи</a:t>
            </a:r>
            <a:r>
              <a:rPr lang="ru-RU" sz="2600" dirty="0">
                <a:solidFill>
                  <a:schemeClr val="tx1"/>
                </a:solidFill>
              </a:rPr>
              <a:t> в препаратах та </a:t>
            </a:r>
            <a:r>
              <a:rPr lang="ru-RU" sz="2600" dirty="0" err="1">
                <a:solidFill>
                  <a:schemeClr val="tx1"/>
                </a:solidFill>
              </a:rPr>
              <a:t>субстанціях</a:t>
            </a:r>
            <a:r>
              <a:rPr lang="ru-RU" sz="2600" dirty="0">
                <a:solidFill>
                  <a:schemeClr val="tx1"/>
                </a:solidFill>
              </a:rPr>
              <a:t> методом </a:t>
            </a:r>
            <a:r>
              <a:rPr lang="ru-RU" sz="2600" dirty="0" err="1">
                <a:solidFill>
                  <a:schemeClr val="tx1"/>
                </a:solidFill>
              </a:rPr>
              <a:t>відгонки</a:t>
            </a:r>
            <a:r>
              <a:rPr lang="ru-RU" sz="2600" dirty="0">
                <a:solidFill>
                  <a:schemeClr val="tx1"/>
                </a:solidFill>
              </a:rPr>
              <a:t>, для </a:t>
            </a:r>
            <a:r>
              <a:rPr lang="ru-RU" sz="2600" dirty="0" err="1">
                <a:solidFill>
                  <a:schemeClr val="tx1"/>
                </a:solidFill>
              </a:rPr>
              <a:t>визначення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екстрактивних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речовин</a:t>
            </a:r>
            <a:r>
              <a:rPr lang="ru-RU" sz="2600" dirty="0">
                <a:solidFill>
                  <a:schemeClr val="tx1"/>
                </a:solidFill>
              </a:rPr>
              <a:t> та сухого </a:t>
            </a:r>
            <a:r>
              <a:rPr lang="ru-RU" sz="2600" dirty="0" err="1">
                <a:solidFill>
                  <a:schemeClr val="tx1"/>
                </a:solidFill>
              </a:rPr>
              <a:t>залишку</a:t>
            </a:r>
            <a:r>
              <a:rPr lang="ru-RU" sz="2600" dirty="0">
                <a:solidFill>
                  <a:schemeClr val="tx1"/>
                </a:solidFill>
              </a:rPr>
              <a:t> в препаратах </a:t>
            </a:r>
            <a:r>
              <a:rPr lang="ru-RU" sz="2600" dirty="0" err="1">
                <a:solidFill>
                  <a:schemeClr val="tx1"/>
                </a:solidFill>
              </a:rPr>
              <a:t>рослинного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походження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що</a:t>
            </a:r>
            <a:r>
              <a:rPr lang="ru-RU" sz="2600" dirty="0">
                <a:solidFill>
                  <a:schemeClr val="tx1"/>
                </a:solidFill>
              </a:rPr>
              <a:t> є </a:t>
            </a:r>
            <a:r>
              <a:rPr lang="ru-RU" sz="2600" dirty="0" err="1">
                <a:solidFill>
                  <a:schemeClr val="tx1"/>
                </a:solidFill>
              </a:rPr>
              <a:t>рідкими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лікарськими</a:t>
            </a:r>
            <a:r>
              <a:rPr lang="ru-RU" sz="2600" dirty="0">
                <a:solidFill>
                  <a:schemeClr val="tx1"/>
                </a:solidFill>
              </a:rPr>
              <a:t> формами, для </a:t>
            </a:r>
            <a:r>
              <a:rPr lang="ru-RU" sz="2600" dirty="0" err="1">
                <a:solidFill>
                  <a:schemeClr val="tx1"/>
                </a:solidFill>
              </a:rPr>
              <a:t>визначення</a:t>
            </a:r>
            <a:r>
              <a:rPr lang="ru-RU" sz="2600" dirty="0">
                <a:solidFill>
                  <a:schemeClr val="tx1"/>
                </a:solidFill>
              </a:rPr>
              <a:t> золи в </a:t>
            </a:r>
            <a:r>
              <a:rPr lang="ru-RU" sz="2600" dirty="0" err="1">
                <a:solidFill>
                  <a:schemeClr val="tx1"/>
                </a:solidFill>
              </a:rPr>
              <a:t>різного</a:t>
            </a:r>
            <a:r>
              <a:rPr lang="ru-RU" sz="2600" dirty="0">
                <a:solidFill>
                  <a:schemeClr val="tx1"/>
                </a:solidFill>
              </a:rPr>
              <a:t> типу препаратах, а </a:t>
            </a:r>
            <a:r>
              <a:rPr lang="ru-RU" sz="2600" dirty="0" err="1">
                <a:solidFill>
                  <a:schemeClr val="tx1"/>
                </a:solidFill>
              </a:rPr>
              <a:t>також</a:t>
            </a:r>
            <a:r>
              <a:rPr lang="ru-RU" sz="2600" dirty="0">
                <a:solidFill>
                  <a:schemeClr val="tx1"/>
                </a:solidFill>
              </a:rPr>
              <a:t> в </a:t>
            </a:r>
            <a:r>
              <a:rPr lang="ru-RU" sz="2600" dirty="0" err="1">
                <a:solidFill>
                  <a:schemeClr val="tx1"/>
                </a:solidFill>
              </a:rPr>
              <a:t>окремих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випадках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кількісного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визначення</a:t>
            </a:r>
            <a:r>
              <a:rPr lang="ru-RU" sz="2600" dirty="0">
                <a:solidFill>
                  <a:schemeClr val="tx1"/>
                </a:solidFill>
              </a:rPr>
              <a:t>.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endParaRPr lang="uk-UA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План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334963" y="1476375"/>
            <a:ext cx="10037762" cy="3881438"/>
          </a:xfrm>
        </p:spPr>
        <p:txBody>
          <a:bodyPr/>
          <a:lstStyle/>
          <a:p>
            <a:r>
              <a:rPr lang="uk-UA" sz="3200" smtClean="0"/>
              <a:t>1. Теоретичні основи гравіметричного методу </a:t>
            </a:r>
            <a:r>
              <a:rPr lang="ru-RU" sz="3200" smtClean="0"/>
              <a:t>аналізу</a:t>
            </a:r>
            <a:r>
              <a:rPr lang="uk-UA" sz="3200" smtClean="0"/>
              <a:t> </a:t>
            </a:r>
          </a:p>
          <a:p>
            <a:r>
              <a:rPr lang="uk-UA" sz="3200" smtClean="0"/>
              <a:t>2. </a:t>
            </a:r>
            <a:r>
              <a:rPr lang="ru-RU" sz="3200" smtClean="0"/>
              <a:t>Закони, на яких</a:t>
            </a:r>
            <a:r>
              <a:rPr lang="uk-UA" sz="3200" smtClean="0"/>
              <a:t> </a:t>
            </a:r>
            <a:r>
              <a:rPr lang="ru-RU" sz="3200" smtClean="0"/>
              <a:t>базується</a:t>
            </a:r>
            <a:r>
              <a:rPr lang="uk-UA" sz="3200" smtClean="0"/>
              <a:t> г</a:t>
            </a:r>
            <a:r>
              <a:rPr lang="ru-RU" sz="3200" smtClean="0"/>
              <a:t>равіметричний аналіз </a:t>
            </a:r>
            <a:endParaRPr lang="uk-UA" sz="3200" smtClean="0"/>
          </a:p>
          <a:p>
            <a:r>
              <a:rPr lang="uk-UA" sz="3200" smtClean="0"/>
              <a:t>3. Осаджувана та вагова форми  гравіметричного методу </a:t>
            </a:r>
            <a:r>
              <a:rPr lang="ru-RU" sz="3200" smtClean="0"/>
              <a:t>аналізу</a:t>
            </a:r>
            <a:r>
              <a:rPr lang="uk-UA" sz="3200" smtClean="0"/>
              <a:t> </a:t>
            </a:r>
          </a:p>
          <a:p>
            <a:r>
              <a:rPr lang="uk-UA" sz="3200" smtClean="0"/>
              <a:t>4. Операції гравіметричного </a:t>
            </a:r>
            <a:r>
              <a:rPr lang="ru-RU" sz="3200" smtClean="0"/>
              <a:t>аналізу</a:t>
            </a:r>
            <a:r>
              <a:rPr lang="uk-UA" sz="3200" smtClean="0"/>
              <a:t> </a:t>
            </a:r>
          </a:p>
          <a:p>
            <a:r>
              <a:rPr lang="uk-UA" sz="3200" smtClean="0"/>
              <a:t>5. Розрахунки в методі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</a:t>
            </a:r>
            <a:r>
              <a:rPr lang="uk-UA" smtClean="0"/>
              <a:t>ітература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763" y="1246188"/>
            <a:ext cx="11147425" cy="54403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/>
                </a:solidFill>
              </a:rPr>
              <a:t>1)  </a:t>
            </a:r>
            <a:r>
              <a:rPr lang="ru-RU" dirty="0" err="1">
                <a:solidFill>
                  <a:schemeClr val="tx1"/>
                </a:solidFill>
              </a:rPr>
              <a:t>Сегеда</a:t>
            </a:r>
            <a:r>
              <a:rPr lang="ru-RU" dirty="0">
                <a:solidFill>
                  <a:schemeClr val="tx1"/>
                </a:solidFill>
              </a:rPr>
              <a:t> А. С. </a:t>
            </a:r>
            <a:r>
              <a:rPr lang="ru-RU" dirty="0" err="1">
                <a:solidFill>
                  <a:schemeClr val="tx1"/>
                </a:solidFill>
              </a:rPr>
              <a:t>Аналітична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хімія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Якісний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аналіз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навч.посібник</a:t>
            </a:r>
            <a:r>
              <a:rPr lang="ru-RU" dirty="0">
                <a:solidFill>
                  <a:schemeClr val="tx1"/>
                </a:solidFill>
              </a:rPr>
              <a:t> для студ. </a:t>
            </a:r>
            <a:r>
              <a:rPr lang="ru-RU" dirty="0" err="1">
                <a:solidFill>
                  <a:schemeClr val="tx1"/>
                </a:solidFill>
              </a:rPr>
              <a:t>біол</a:t>
            </a:r>
            <a:r>
              <a:rPr lang="ru-RU" dirty="0">
                <a:solidFill>
                  <a:schemeClr val="tx1"/>
                </a:solidFill>
              </a:rPr>
              <a:t>. спец. </a:t>
            </a:r>
            <a:r>
              <a:rPr lang="ru-RU" dirty="0" err="1">
                <a:solidFill>
                  <a:schemeClr val="tx1"/>
                </a:solidFill>
              </a:rPr>
              <a:t>вузів</a:t>
            </a:r>
            <a:r>
              <a:rPr lang="ru-RU" dirty="0">
                <a:solidFill>
                  <a:schemeClr val="tx1"/>
                </a:solidFill>
              </a:rPr>
              <a:t> / А.С. </a:t>
            </a:r>
            <a:r>
              <a:rPr lang="ru-RU" dirty="0" err="1">
                <a:solidFill>
                  <a:schemeClr val="tx1"/>
                </a:solidFill>
              </a:rPr>
              <a:t>Сегеда</a:t>
            </a:r>
            <a:r>
              <a:rPr lang="ru-RU" dirty="0">
                <a:solidFill>
                  <a:schemeClr val="tx1"/>
                </a:solidFill>
              </a:rPr>
              <a:t>. – </a:t>
            </a:r>
            <a:r>
              <a:rPr lang="ru-RU" dirty="0" err="1">
                <a:solidFill>
                  <a:schemeClr val="tx1"/>
                </a:solidFill>
              </a:rPr>
              <a:t>Київ</a:t>
            </a:r>
            <a:r>
              <a:rPr lang="ru-RU" dirty="0">
                <a:solidFill>
                  <a:schemeClr val="tx1"/>
                </a:solidFill>
              </a:rPr>
              <a:t>: ЦУЛ, 2002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/>
                </a:solidFill>
              </a:rPr>
              <a:t>2) Золотов Ю. А. Основы аналитической химии. Задачи и вопросы / Ю.А. Золотов. – М.: </a:t>
            </a:r>
            <a:r>
              <a:rPr lang="ru-RU" dirty="0" err="1">
                <a:solidFill>
                  <a:schemeClr val="tx1"/>
                </a:solidFill>
              </a:rPr>
              <a:t>Высш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шк</a:t>
            </a:r>
            <a:r>
              <a:rPr lang="ru-RU" dirty="0">
                <a:solidFill>
                  <a:schemeClr val="tx1"/>
                </a:solidFill>
              </a:rPr>
              <a:t>., 2002.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/>
                </a:solidFill>
              </a:rPr>
              <a:t>3) Пилипенко А. Т. Аналитическая химия / А.Т. Пилипенко‚ И.В. Пятницкий. – М.: Химия‚ 1990.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/>
                </a:solidFill>
              </a:rPr>
              <a:t>4) Харитонов Ю. Я. Примеры и задачи по аналитической химии. – М.: Высшая школа, 2008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/>
                </a:solidFill>
              </a:rPr>
              <a:t>5) Вершинин В. И. Аналитическая химия / И.В. Вершинин, И.В. Власова, И.А. Никифорова. – М.: Академия, 2011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/>
                </a:solidFill>
              </a:rPr>
              <a:t>6) </a:t>
            </a:r>
            <a:r>
              <a:rPr lang="ru-RU" dirty="0" err="1">
                <a:solidFill>
                  <a:schemeClr val="tx1"/>
                </a:solidFill>
              </a:rPr>
              <a:t>Сегеда</a:t>
            </a:r>
            <a:r>
              <a:rPr lang="ru-RU" dirty="0">
                <a:solidFill>
                  <a:schemeClr val="tx1"/>
                </a:solidFill>
              </a:rPr>
              <a:t> А. С. </a:t>
            </a:r>
            <a:r>
              <a:rPr lang="ru-RU" dirty="0" err="1">
                <a:solidFill>
                  <a:schemeClr val="tx1"/>
                </a:solidFill>
              </a:rPr>
              <a:t>Аналітична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хімія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Якісний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аналіз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навч.посібник</a:t>
            </a:r>
            <a:r>
              <a:rPr lang="ru-RU" dirty="0">
                <a:solidFill>
                  <a:schemeClr val="tx1"/>
                </a:solidFill>
              </a:rPr>
              <a:t> для студ. </a:t>
            </a:r>
            <a:r>
              <a:rPr lang="ru-RU" dirty="0" err="1">
                <a:solidFill>
                  <a:schemeClr val="tx1"/>
                </a:solidFill>
              </a:rPr>
              <a:t>біол</a:t>
            </a:r>
            <a:r>
              <a:rPr lang="ru-RU" dirty="0">
                <a:solidFill>
                  <a:schemeClr val="tx1"/>
                </a:solidFill>
              </a:rPr>
              <a:t>. спец. </a:t>
            </a:r>
            <a:r>
              <a:rPr lang="ru-RU" dirty="0" err="1">
                <a:solidFill>
                  <a:schemeClr val="tx1"/>
                </a:solidFill>
              </a:rPr>
              <a:t>вузів</a:t>
            </a:r>
            <a:r>
              <a:rPr lang="ru-RU" dirty="0">
                <a:solidFill>
                  <a:schemeClr val="tx1"/>
                </a:solidFill>
              </a:rPr>
              <a:t> / А.С. </a:t>
            </a:r>
            <a:r>
              <a:rPr lang="ru-RU" dirty="0" err="1">
                <a:solidFill>
                  <a:schemeClr val="tx1"/>
                </a:solidFill>
              </a:rPr>
              <a:t>Сегеда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/>
                </a:solidFill>
              </a:rPr>
              <a:t>7) </a:t>
            </a:r>
            <a:r>
              <a:rPr lang="ru-RU" dirty="0" err="1">
                <a:solidFill>
                  <a:schemeClr val="tx1"/>
                </a:solidFill>
              </a:rPr>
              <a:t>Кристиан</a:t>
            </a:r>
            <a:r>
              <a:rPr lang="ru-RU" dirty="0">
                <a:solidFill>
                  <a:schemeClr val="tx1"/>
                </a:solidFill>
              </a:rPr>
              <a:t> Г. Аналитическая химия. В 2-х томах. – М.: Бином, Лаборатория знаний, 2009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/>
                </a:solidFill>
              </a:rPr>
              <a:t>8) </a:t>
            </a:r>
            <a:r>
              <a:rPr lang="ru-RU" dirty="0" err="1">
                <a:solidFill>
                  <a:schemeClr val="tx1"/>
                </a:solidFill>
              </a:rPr>
              <a:t>Сегеда</a:t>
            </a:r>
            <a:r>
              <a:rPr lang="ru-RU" dirty="0">
                <a:solidFill>
                  <a:schemeClr val="tx1"/>
                </a:solidFill>
              </a:rPr>
              <a:t> А. С. </a:t>
            </a:r>
            <a:r>
              <a:rPr lang="ru-RU" dirty="0" err="1">
                <a:solidFill>
                  <a:schemeClr val="tx1"/>
                </a:solidFill>
              </a:rPr>
              <a:t>Аналітична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хімія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Якісний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кількісний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аналіз</a:t>
            </a:r>
            <a:r>
              <a:rPr lang="ru-RU" dirty="0">
                <a:solidFill>
                  <a:schemeClr val="tx1"/>
                </a:solidFill>
              </a:rPr>
              <a:t> / А.С. </a:t>
            </a:r>
            <a:r>
              <a:rPr lang="ru-RU" dirty="0" err="1">
                <a:solidFill>
                  <a:schemeClr val="tx1"/>
                </a:solidFill>
              </a:rPr>
              <a:t>Сегеда</a:t>
            </a:r>
            <a:r>
              <a:rPr lang="ru-RU" dirty="0">
                <a:solidFill>
                  <a:schemeClr val="tx1"/>
                </a:solidFill>
              </a:rPr>
              <a:t>. – К.: ЦУЛ, </a:t>
            </a:r>
            <a:r>
              <a:rPr lang="ru-RU" dirty="0" err="1">
                <a:solidFill>
                  <a:schemeClr val="tx1"/>
                </a:solidFill>
              </a:rPr>
              <a:t>Фітосоціоцентр</a:t>
            </a:r>
            <a:r>
              <a:rPr lang="ru-RU" dirty="0">
                <a:solidFill>
                  <a:schemeClr val="tx1"/>
                </a:solidFill>
              </a:rPr>
              <a:t>, 2003.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/>
                </a:solidFill>
              </a:rPr>
              <a:t>9) Пилипенко А. Т. Аналитическая химия / А.Т. Пилипенко‚ И.В. Пятницкий. – М.: Химия‚ 1990.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/>
                </a:solidFill>
              </a:rPr>
              <a:t>10) </a:t>
            </a:r>
            <a:r>
              <a:rPr lang="ru-RU" dirty="0" err="1">
                <a:solidFill>
                  <a:schemeClr val="tx1"/>
                </a:solidFill>
              </a:rPr>
              <a:t>Шевряков</a:t>
            </a:r>
            <a:r>
              <a:rPr lang="ru-RU" dirty="0">
                <a:solidFill>
                  <a:schemeClr val="tx1"/>
                </a:solidFill>
              </a:rPr>
              <a:t> М. В. </a:t>
            </a:r>
            <a:r>
              <a:rPr lang="ru-RU" dirty="0" err="1">
                <a:solidFill>
                  <a:schemeClr val="tx1"/>
                </a:solidFill>
              </a:rPr>
              <a:t>Аналітична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хімія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Теоретичні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основи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якісного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кількісного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аналізу</a:t>
            </a:r>
            <a:r>
              <a:rPr lang="ru-RU" dirty="0">
                <a:solidFill>
                  <a:schemeClr val="tx1"/>
                </a:solidFill>
              </a:rPr>
              <a:t> / М.В. </a:t>
            </a:r>
            <a:r>
              <a:rPr lang="ru-RU" dirty="0" err="1">
                <a:solidFill>
                  <a:schemeClr val="tx1"/>
                </a:solidFill>
              </a:rPr>
              <a:t>Шевряков</a:t>
            </a:r>
            <a:r>
              <a:rPr lang="ru-RU" dirty="0">
                <a:solidFill>
                  <a:schemeClr val="tx1"/>
                </a:solidFill>
              </a:rPr>
              <a:t>, М.В. </a:t>
            </a:r>
            <a:r>
              <a:rPr lang="ru-RU" dirty="0" err="1">
                <a:solidFill>
                  <a:schemeClr val="tx1"/>
                </a:solidFill>
              </a:rPr>
              <a:t>Повстяний</a:t>
            </a:r>
            <a:r>
              <a:rPr lang="ru-RU" dirty="0">
                <a:solidFill>
                  <a:schemeClr val="tx1"/>
                </a:solidFill>
              </a:rPr>
              <a:t>, Б.В. Яковенко, Т.А. Попович. − Херсон: Айлант, 2011.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160338" y="128588"/>
            <a:ext cx="11172825" cy="711200"/>
          </a:xfrm>
        </p:spPr>
        <p:txBody>
          <a:bodyPr/>
          <a:lstStyle/>
          <a:p>
            <a:r>
              <a:rPr lang="ru-RU" smtClean="0"/>
              <a:t>Теоретичні основи гравіметричного методу 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18713" y="766618"/>
            <a:ext cx="10914304" cy="5754255"/>
          </a:xfrm>
          <a:blipFill>
            <a:blip r:embed="rId2" cstate="print"/>
            <a:stretch>
              <a:fillRect l="-1453" t="-1377" b="-5191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11831638" cy="701675"/>
          </a:xfrm>
        </p:spPr>
        <p:txBody>
          <a:bodyPr/>
          <a:lstStyle/>
          <a:p>
            <a:r>
              <a:rPr lang="uk-UA" smtClean="0"/>
              <a:t>Гравіметричний аналіз базується на законах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" y="671513"/>
            <a:ext cx="12015788" cy="3879850"/>
          </a:xfrm>
        </p:spPr>
        <p:txBody>
          <a:bodyPr>
            <a:normAutofit/>
          </a:bodyPr>
          <a:lstStyle/>
          <a:p>
            <a:pPr marL="0" indent="0" algn="ctr">
              <a:buFont typeface="Wingdings 3" pitchFamily="18" charset="2"/>
              <a:buNone/>
            </a:pPr>
            <a:r>
              <a:rPr lang="uk-UA" sz="3000" b="1" smtClean="0"/>
              <a:t>Закон збереження маси речовини </a:t>
            </a:r>
          </a:p>
          <a:p>
            <a:pPr marL="0" indent="0">
              <a:buFont typeface="Wingdings 3" pitchFamily="18" charset="2"/>
              <a:buNone/>
            </a:pPr>
            <a:r>
              <a:rPr lang="uk-UA" b="1" u="sng" smtClean="0">
                <a:solidFill>
                  <a:srgbClr val="7030A0"/>
                </a:solidFill>
              </a:rPr>
              <a:t>Суть закону збереження маси полягає ось у чому:</a:t>
            </a:r>
            <a:endParaRPr lang="uk-UA" b="1" smtClean="0">
              <a:solidFill>
                <a:srgbClr val="7030A0"/>
              </a:solidFill>
            </a:endParaRPr>
          </a:p>
          <a:p>
            <a:pPr marL="0" indent="0"/>
            <a:r>
              <a:rPr lang="uk-UA" smtClean="0">
                <a:solidFill>
                  <a:schemeClr val="tx1"/>
                </a:solidFill>
              </a:rPr>
              <a:t>маса речовин до реакції дорівнює масі речовин після реакції;</a:t>
            </a:r>
          </a:p>
          <a:p>
            <a:pPr marL="0" indent="0"/>
            <a:r>
              <a:rPr lang="uk-UA" smtClean="0">
                <a:solidFill>
                  <a:schemeClr val="tx1"/>
                </a:solidFill>
              </a:rPr>
              <a:t>він підтверджує, що речовини не зникають без сліду й не утворюються з нічого;</a:t>
            </a:r>
          </a:p>
          <a:p>
            <a:pPr marL="0" indent="0"/>
            <a:r>
              <a:rPr lang="uk-UA" smtClean="0">
                <a:solidFill>
                  <a:schemeClr val="tx1"/>
                </a:solidFill>
              </a:rPr>
              <a:t>підтверджується висновок про те, що суть хімічних реакцій полягає в перегрупуванні атомів вихідних речовин й утворенні нових сполук;</a:t>
            </a:r>
          </a:p>
          <a:p>
            <a:pPr marL="0" indent="0"/>
            <a:r>
              <a:rPr lang="uk-UA" smtClean="0">
                <a:solidFill>
                  <a:schemeClr val="tx1"/>
                </a:solidFill>
              </a:rPr>
              <a:t>завдяки закону збереження маси можна складати рівняння реакцій і робити за ними розрахунки.</a:t>
            </a:r>
          </a:p>
          <a:p>
            <a:pPr marL="0" indent="0"/>
            <a:r>
              <a:rPr lang="uk-UA" smtClean="0">
                <a:solidFill>
                  <a:schemeClr val="tx1"/>
                </a:solidFill>
              </a:rPr>
              <a:t>На цьому законі ґрунтується визначення коефіцієнтів у рівняннях хімічних реакцій. Кількість атомів кожного хімічного елемента у лівій та правій частині хімічних рівнянь повинно бути однаковим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34819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248150"/>
            <a:ext cx="50974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288" y="166688"/>
            <a:ext cx="11091862" cy="64468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 typeface="Wingdings 3" pitchFamily="18" charset="2"/>
              <a:buNone/>
            </a:pPr>
            <a:r>
              <a:rPr lang="uk-UA" sz="2700" b="1" smtClean="0"/>
              <a:t>Закон Еквівалентів</a:t>
            </a:r>
          </a:p>
          <a:p>
            <a:pPr marL="0" indent="0">
              <a:lnSpc>
                <a:spcPct val="90000"/>
              </a:lnSpc>
              <a:buFont typeface="Wingdings 3" pitchFamily="18" charset="2"/>
              <a:buNone/>
            </a:pPr>
            <a:r>
              <a:rPr lang="ru-RU" sz="2600" b="1" smtClean="0">
                <a:solidFill>
                  <a:srgbClr val="7030A0"/>
                </a:solidFill>
              </a:rPr>
              <a:t>Закон еквівалентів </a:t>
            </a:r>
            <a:r>
              <a:rPr lang="ru-RU" sz="2600" smtClean="0">
                <a:solidFill>
                  <a:schemeClr val="tx1"/>
                </a:solidFill>
              </a:rPr>
              <a:t>– речовини взаємодіють між собою у еквівалентних (тобто рівних) співвідношеннях, або маси речовин, які приймають участь у реакціях, відносяться між собою, як молярні маси їх еквівалентів.</a:t>
            </a:r>
          </a:p>
          <a:p>
            <a:pPr marL="0" indent="0">
              <a:lnSpc>
                <a:spcPct val="90000"/>
              </a:lnSpc>
              <a:buFont typeface="Wingdings 3" pitchFamily="18" charset="2"/>
              <a:buNone/>
            </a:pPr>
            <a:endParaRPr lang="en-US" sz="2600" smtClean="0"/>
          </a:p>
          <a:p>
            <a:pPr marL="0" indent="0">
              <a:lnSpc>
                <a:spcPct val="90000"/>
              </a:lnSpc>
              <a:buFont typeface="Wingdings 3" pitchFamily="18" charset="2"/>
              <a:buNone/>
            </a:pPr>
            <a:endParaRPr lang="ru-RU" sz="2600" smtClean="0"/>
          </a:p>
          <a:p>
            <a:pPr marL="0" indent="0">
              <a:lnSpc>
                <a:spcPct val="90000"/>
              </a:lnSpc>
              <a:buFont typeface="Wingdings 3" pitchFamily="18" charset="2"/>
              <a:buNone/>
            </a:pPr>
            <a:endParaRPr lang="ru-RU" sz="2600" smtClean="0"/>
          </a:p>
          <a:p>
            <a:pPr marL="0" indent="0">
              <a:lnSpc>
                <a:spcPct val="90000"/>
              </a:lnSpc>
              <a:buFont typeface="Wingdings 3" pitchFamily="18" charset="2"/>
              <a:buNone/>
            </a:pPr>
            <a:r>
              <a:rPr lang="ru-RU" sz="2600" smtClean="0">
                <a:solidFill>
                  <a:schemeClr val="tx1"/>
                </a:solidFill>
              </a:rPr>
              <a:t>Де m1, m2 – маси елементів або речовин (г), а me1, me2 – еквівалентні маси (г/моль</a:t>
            </a:r>
            <a:r>
              <a:rPr lang="el-GR" sz="2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·</a:t>
            </a:r>
            <a:r>
              <a:rPr lang="uk-UA" sz="2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екв</a:t>
            </a:r>
            <a:r>
              <a:rPr lang="ru-RU" sz="2600" smtClean="0">
                <a:solidFill>
                  <a:schemeClr val="tx1"/>
                </a:solidFill>
              </a:rPr>
              <a:t>).</a:t>
            </a:r>
          </a:p>
          <a:p>
            <a:pPr marL="0" indent="0">
              <a:lnSpc>
                <a:spcPct val="90000"/>
              </a:lnSpc>
              <a:buFont typeface="Wingdings 3" pitchFamily="18" charset="2"/>
              <a:buNone/>
            </a:pPr>
            <a:r>
              <a:rPr lang="ru-RU" sz="2600" smtClean="0">
                <a:solidFill>
                  <a:schemeClr val="tx1"/>
                </a:solidFill>
              </a:rPr>
              <a:t>Застосування закону еквівалентів суттєво спрощує розрахунки за хімічними рівняннями. При цьому важливий висновок із закону еквівалентів: з одним еквівалентом однієї речовини або елемента взаємодіє тільки один еквівалент іншої речовини або елемента. Цей закон був сформульований Ріхтером.</a:t>
            </a:r>
          </a:p>
        </p:txBody>
      </p:sp>
      <p:pic>
        <p:nvPicPr>
          <p:cNvPr id="3584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2113" y="1973263"/>
            <a:ext cx="23463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14037" y="240147"/>
            <a:ext cx="11545454" cy="6400798"/>
          </a:xfrm>
          <a:blipFill>
            <a:blip r:embed="rId2" cstate="print"/>
            <a:stretch>
              <a:fillRect l="-475" t="-1905" r="-475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120650" y="209550"/>
            <a:ext cx="11984038" cy="1320800"/>
          </a:xfrm>
        </p:spPr>
        <p:txBody>
          <a:bodyPr/>
          <a:lstStyle/>
          <a:p>
            <a:r>
              <a:rPr lang="uk-UA" smtClean="0"/>
              <a:t>Осаджувана та вагова форми в гравіметричного методу аналізу</a:t>
            </a:r>
            <a:endParaRPr lang="ru-RU" smtClean="0"/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39634" y="1368109"/>
            <a:ext cx="11234057" cy="5285240"/>
          </a:xfrm>
          <a:blipFill>
            <a:blip r:embed="rId2" cstate="print"/>
            <a:stretch>
              <a:fillRect l="-868" t="-923" b="-1730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4267200" y="5599113"/>
            <a:ext cx="1506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>
                <a:solidFill>
                  <a:srgbClr val="7030A0"/>
                </a:solidFill>
                <a:latin typeface="Trebuchet MS" pitchFamily="34" charset="0"/>
              </a:rPr>
              <a:t>(Осадж.ф.)</a:t>
            </a:r>
            <a:endParaRPr lang="ru-RU" sz="1400" b="1">
              <a:solidFill>
                <a:srgbClr val="7030A0"/>
              </a:solidFill>
              <a:latin typeface="Trebuchet MS" pitchFamily="34" charset="0"/>
            </a:endParaRP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5661025" y="5599113"/>
            <a:ext cx="1192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>
                <a:solidFill>
                  <a:srgbClr val="7030A0"/>
                </a:solidFill>
                <a:latin typeface="Trebuchet MS" pitchFamily="34" charset="0"/>
              </a:rPr>
              <a:t>(Вагова ф.)</a:t>
            </a:r>
            <a:endParaRPr lang="ru-RU" sz="1400" b="1">
              <a:solidFill>
                <a:srgbClr val="7030A0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04799" y="252549"/>
            <a:ext cx="10990217" cy="6531428"/>
          </a:xfrm>
          <a:blipFill>
            <a:blip r:embed="rId2" cstate="print"/>
            <a:stretch>
              <a:fillRect l="-721" t="-653" r="-721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TM02900743[[fn=Природа]]</Template>
  <TotalTime>227</TotalTime>
  <Words>730</Words>
  <Application>Microsoft Office PowerPoint</Application>
  <PresentationFormat>Произвольный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HDOfficeLightV0</vt:lpstr>
      <vt:lpstr>Аспект</vt:lpstr>
      <vt:lpstr>Гравіметричний аналіз (Ваговий аналіз) </vt:lpstr>
      <vt:lpstr>План</vt:lpstr>
      <vt:lpstr>Література</vt:lpstr>
      <vt:lpstr>Теоретичні основи гравіметричного методу </vt:lpstr>
      <vt:lpstr>Гравіметричний аналіз базується на законах</vt:lpstr>
      <vt:lpstr>Слайд 6</vt:lpstr>
      <vt:lpstr>Слайд 7</vt:lpstr>
      <vt:lpstr>Осаджувана та вагова форми в гравіметричного методу аналізу</vt:lpstr>
      <vt:lpstr>Слайд 9</vt:lpstr>
      <vt:lpstr>Слайд 10</vt:lpstr>
      <vt:lpstr>Операції гравіметричного методу</vt:lpstr>
      <vt:lpstr>Слайд 12</vt:lpstr>
      <vt:lpstr>Розрахунки гравіметричного методу</vt:lpstr>
      <vt:lpstr>Слайд 14</vt:lpstr>
      <vt:lpstr>Слайд 15</vt:lpstr>
      <vt:lpstr>Высновок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www</dc:creator>
  <cp:lastModifiedBy>К-606</cp:lastModifiedBy>
  <cp:revision>29</cp:revision>
  <dcterms:created xsi:type="dcterms:W3CDTF">2019-04-15T17:30:48Z</dcterms:created>
  <dcterms:modified xsi:type="dcterms:W3CDTF">2020-03-20T09:25:29Z</dcterms:modified>
</cp:coreProperties>
</file>