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56" r:id="rId3"/>
    <p:sldId id="257" r:id="rId4"/>
    <p:sldId id="281" r:id="rId5"/>
    <p:sldId id="282" r:id="rId6"/>
    <p:sldId id="302" r:id="rId7"/>
    <p:sldId id="303" r:id="rId8"/>
    <p:sldId id="301" r:id="rId9"/>
    <p:sldId id="300" r:id="rId10"/>
    <p:sldId id="299" r:id="rId11"/>
    <p:sldId id="307" r:id="rId12"/>
    <p:sldId id="305" r:id="rId13"/>
    <p:sldId id="298" r:id="rId14"/>
    <p:sldId id="297" r:id="rId15"/>
    <p:sldId id="296" r:id="rId16"/>
    <p:sldId id="295" r:id="rId17"/>
    <p:sldId id="304" r:id="rId18"/>
    <p:sldId id="294" r:id="rId19"/>
    <p:sldId id="293" r:id="rId20"/>
    <p:sldId id="292" r:id="rId21"/>
    <p:sldId id="309" r:id="rId22"/>
    <p:sldId id="291" r:id="rId23"/>
    <p:sldId id="290" r:id="rId24"/>
    <p:sldId id="289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41925F"/>
    <a:srgbClr val="497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19" autoAdjust="0"/>
  </p:normalViewPr>
  <p:slideViewPr>
    <p:cSldViewPr snapToGrid="0">
      <p:cViewPr varScale="1">
        <p:scale>
          <a:sx n="73" d="100"/>
          <a:sy n="73" d="100"/>
        </p:scale>
        <p:origin x="7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9D12-754A-4E22-B986-63CA561E2845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72D9-E2B1-4459-B078-6A010B21A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70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9D12-754A-4E22-B986-63CA561E2845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72D9-E2B1-4459-B078-6A010B21A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13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9D12-754A-4E22-B986-63CA561E2845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72D9-E2B1-4459-B078-6A010B21A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4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9D12-754A-4E22-B986-63CA561E2845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72D9-E2B1-4459-B078-6A010B21A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93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9D12-754A-4E22-B986-63CA561E2845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72D9-E2B1-4459-B078-6A010B21A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31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9D12-754A-4E22-B986-63CA561E2845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72D9-E2B1-4459-B078-6A010B21A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33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9D12-754A-4E22-B986-63CA561E2845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72D9-E2B1-4459-B078-6A010B21A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82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9D12-754A-4E22-B986-63CA561E2845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72D9-E2B1-4459-B078-6A010B21A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13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9D12-754A-4E22-B986-63CA561E2845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72D9-E2B1-4459-B078-6A010B21A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30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9D12-754A-4E22-B986-63CA561E2845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72D9-E2B1-4459-B078-6A010B21A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65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9D12-754A-4E22-B986-63CA561E2845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72D9-E2B1-4459-B078-6A010B21A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72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79D12-754A-4E22-B986-63CA561E2845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972D9-E2B1-4459-B078-6A010B21A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38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77" y="-88175"/>
            <a:ext cx="8639908" cy="67708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016" y="37684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</a:rPr>
              <a:t>Презентація на тему </a:t>
            </a:r>
            <a:br>
              <a:rPr lang="uk-UA" sz="3200" dirty="0" smtClean="0">
                <a:solidFill>
                  <a:schemeClr val="bg1"/>
                </a:solidFill>
              </a:rPr>
            </a:br>
            <a:r>
              <a:rPr lang="uk-UA" sz="3200" dirty="0" smtClean="0">
                <a:solidFill>
                  <a:schemeClr val="bg1"/>
                </a:solidFill>
              </a:rPr>
              <a:t>«Дієприкметник. Дієприслівник. </a:t>
            </a:r>
            <a:br>
              <a:rPr lang="uk-UA" sz="3200" dirty="0" smtClean="0">
                <a:solidFill>
                  <a:schemeClr val="bg1"/>
                </a:solidFill>
              </a:rPr>
            </a:br>
            <a:r>
              <a:rPr lang="uk-UA" sz="3200" dirty="0" smtClean="0">
                <a:solidFill>
                  <a:schemeClr val="bg1"/>
                </a:solidFill>
              </a:rPr>
              <a:t>Дієслівні форми на </a:t>
            </a:r>
            <a:r>
              <a:rPr lang="uk-UA" sz="3200" dirty="0" err="1" smtClean="0">
                <a:solidFill>
                  <a:schemeClr val="bg1"/>
                </a:solidFill>
              </a:rPr>
              <a:t>-но</a:t>
            </a:r>
            <a:r>
              <a:rPr lang="uk-UA" sz="3200" dirty="0" smtClean="0">
                <a:solidFill>
                  <a:schemeClr val="bg1"/>
                </a:solidFill>
              </a:rPr>
              <a:t>, </a:t>
            </a:r>
            <a:r>
              <a:rPr lang="uk-UA" sz="3200" dirty="0" err="1" smtClean="0">
                <a:solidFill>
                  <a:schemeClr val="bg1"/>
                </a:solidFill>
              </a:rPr>
              <a:t>-то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3090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3772"/>
            <a:ext cx="10515600" cy="5141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FFFF00"/>
                </a:solidFill>
              </a:rPr>
              <a:t>Власне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дієприкметникові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ознаки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154" y="738554"/>
            <a:ext cx="10585938" cy="5087815"/>
          </a:xfrm>
        </p:spPr>
        <p:txBody>
          <a:bodyPr/>
          <a:lstStyle/>
          <a:p>
            <a:pPr marL="0" indent="0">
              <a:buNone/>
            </a:pPr>
            <a:r>
              <a:rPr lang="uk-UA" smtClean="0">
                <a:solidFill>
                  <a:schemeClr val="bg1"/>
                </a:solidFill>
              </a:rPr>
              <a:t>1. </a:t>
            </a:r>
            <a:r>
              <a:rPr lang="uk-UA" u="sng" smtClean="0">
                <a:solidFill>
                  <a:schemeClr val="bg1"/>
                </a:solidFill>
              </a:rPr>
              <a:t>Процесуальна ознака за дією в часі </a:t>
            </a:r>
            <a:r>
              <a:rPr lang="uk-UA" smtClean="0">
                <a:solidFill>
                  <a:schemeClr val="bg1"/>
                </a:solidFill>
              </a:rPr>
              <a:t>(на відміну від від постійної ознаки прикметника): </a:t>
            </a:r>
            <a:r>
              <a:rPr lang="uk-UA" i="1" smtClean="0">
                <a:solidFill>
                  <a:schemeClr val="bg1"/>
                </a:solidFill>
              </a:rPr>
              <a:t>колЮчий, терплЯчий, не скАзаний </a:t>
            </a:r>
            <a:r>
              <a:rPr lang="uk-UA" smtClean="0">
                <a:solidFill>
                  <a:schemeClr val="bg1"/>
                </a:solidFill>
              </a:rPr>
              <a:t>– дієприкметники; </a:t>
            </a:r>
            <a:r>
              <a:rPr lang="uk-UA" i="1" smtClean="0">
                <a:solidFill>
                  <a:schemeClr val="bg1"/>
                </a:solidFill>
              </a:rPr>
              <a:t>кОлючий</a:t>
            </a:r>
            <a:r>
              <a:rPr lang="uk-UA" i="1">
                <a:solidFill>
                  <a:schemeClr val="bg1"/>
                </a:solidFill>
              </a:rPr>
              <a:t>, тЕрплячий, несказАнний</a:t>
            </a:r>
            <a:r>
              <a:rPr lang="uk-UA">
                <a:solidFill>
                  <a:schemeClr val="bg1"/>
                </a:solidFill>
              </a:rPr>
              <a:t> – </a:t>
            </a:r>
            <a:r>
              <a:rPr lang="uk-UA" smtClean="0">
                <a:solidFill>
                  <a:schemeClr val="bg1"/>
                </a:solidFill>
              </a:rPr>
              <a:t>прикметники (приклади розрізняються за допомогою наголосу (акцентуаційний спосіб) та синтаксично (написання разом/окремо).</a:t>
            </a:r>
          </a:p>
          <a:p>
            <a:pPr marL="0" indent="0">
              <a:buNone/>
            </a:pPr>
            <a:endParaRPr lang="uk-UA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mtClean="0">
                <a:solidFill>
                  <a:schemeClr val="bg1"/>
                </a:solidFill>
              </a:rPr>
              <a:t>2. </a:t>
            </a:r>
            <a:r>
              <a:rPr lang="uk-UA" u="sng" smtClean="0">
                <a:solidFill>
                  <a:schemeClr val="bg1"/>
                </a:solidFill>
              </a:rPr>
              <a:t>Власні суфікси</a:t>
            </a:r>
            <a:r>
              <a:rPr lang="uk-UA" smtClean="0">
                <a:solidFill>
                  <a:schemeClr val="bg1"/>
                </a:solidFill>
              </a:rPr>
              <a:t>, яких не мають інші частини мови: -л- (</a:t>
            </a:r>
            <a:r>
              <a:rPr lang="uk-UA" i="1" smtClean="0">
                <a:solidFill>
                  <a:schemeClr val="bg1"/>
                </a:solidFill>
              </a:rPr>
              <a:t>почорнілий, змарнілий, запрілий</a:t>
            </a:r>
            <a:r>
              <a:rPr lang="uk-UA" smtClean="0">
                <a:solidFill>
                  <a:schemeClr val="bg1"/>
                </a:solidFill>
              </a:rPr>
              <a:t>), -т- (</a:t>
            </a:r>
            <a:r>
              <a:rPr lang="uk-UA" i="1" smtClean="0">
                <a:solidFill>
                  <a:schemeClr val="bg1"/>
                </a:solidFill>
              </a:rPr>
              <a:t>зігрітий,скутий, критий</a:t>
            </a:r>
            <a:r>
              <a:rPr lang="uk-UA" smtClean="0">
                <a:solidFill>
                  <a:schemeClr val="bg1"/>
                </a:solidFill>
              </a:rPr>
              <a:t>).</a:t>
            </a:r>
          </a:p>
          <a:p>
            <a:pPr marL="0" indent="0">
              <a:buNone/>
            </a:pPr>
            <a:endParaRPr lang="uk-UA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mtClean="0">
                <a:solidFill>
                  <a:schemeClr val="bg1"/>
                </a:solidFill>
              </a:rPr>
              <a:t>3. </a:t>
            </a:r>
            <a:r>
              <a:rPr lang="uk-UA" u="sng" smtClean="0">
                <a:solidFill>
                  <a:schemeClr val="bg1"/>
                </a:solidFill>
              </a:rPr>
              <a:t>Відсутність процесуальної ознаки за дією в майбутньому часі </a:t>
            </a:r>
            <a:r>
              <a:rPr lang="uk-UA" smtClean="0">
                <a:solidFill>
                  <a:schemeClr val="bg1"/>
                </a:solidFill>
              </a:rPr>
              <a:t>(на відміну від дієслова).</a:t>
            </a:r>
          </a:p>
          <a:p>
            <a:pPr marL="0" indent="0">
              <a:buNone/>
            </a:pPr>
            <a:endParaRPr lang="uk-UA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4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354" y="423740"/>
            <a:ext cx="10515600" cy="2444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>
                <a:solidFill>
                  <a:srgbClr val="FFFF00"/>
                </a:solidFill>
              </a:rPr>
              <a:t>Дієприкметниковий </a:t>
            </a:r>
            <a:r>
              <a:rPr lang="ru-RU" b="1" smtClean="0">
                <a:solidFill>
                  <a:srgbClr val="FFFF00"/>
                </a:solidFill>
              </a:rPr>
              <a:t>зворот</a:t>
            </a:r>
            <a:r>
              <a:rPr lang="ru-RU" i="1">
                <a:solidFill>
                  <a:srgbClr val="FFFF00"/>
                </a:solidFill>
              </a:rPr>
              <a:t/>
            </a:r>
            <a:br>
              <a:rPr lang="ru-RU" i="1">
                <a:solidFill>
                  <a:srgbClr val="FFFF00"/>
                </a:solidFill>
              </a:rPr>
            </a:br>
            <a:endParaRPr lang="ru-RU" i="1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354" y="768716"/>
            <a:ext cx="10515600" cy="53272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err="1" smtClean="0">
                <a:solidFill>
                  <a:schemeClr val="bg1"/>
                </a:solidFill>
              </a:rPr>
              <a:t>Дієприкметниковим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зворотом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називають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дієприкметник</a:t>
            </a:r>
            <a:r>
              <a:rPr lang="ru-RU" dirty="0">
                <a:solidFill>
                  <a:schemeClr val="bg1"/>
                </a:solidFill>
              </a:rPr>
              <a:t> разом </a:t>
            </a:r>
            <a:r>
              <a:rPr lang="ru-RU" dirty="0" err="1">
                <a:solidFill>
                  <a:schemeClr val="bg1"/>
                </a:solidFill>
              </a:rPr>
              <a:t>із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залежними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нього</a:t>
            </a:r>
            <a:r>
              <a:rPr lang="ru-RU" dirty="0">
                <a:solidFill>
                  <a:schemeClr val="bg1"/>
                </a:solidFill>
              </a:rPr>
              <a:t> словами.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Дієприкметниковий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зворот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реченні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завжди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виконує</a:t>
            </a:r>
            <a:r>
              <a:rPr lang="ru-RU" dirty="0">
                <a:solidFill>
                  <a:schemeClr val="bg1"/>
                </a:solidFill>
              </a:rPr>
              <a:t> роль </a:t>
            </a:r>
            <a:r>
              <a:rPr lang="ru-RU" dirty="0" err="1">
                <a:solidFill>
                  <a:schemeClr val="bg1"/>
                </a:solidFill>
              </a:rPr>
              <a:t>поширеного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означення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Наприклад</a:t>
            </a:r>
            <a:r>
              <a:rPr lang="ru-RU" dirty="0">
                <a:solidFill>
                  <a:schemeClr val="bg1"/>
                </a:solidFill>
              </a:rPr>
              <a:t>, </a:t>
            </a:r>
            <a:r>
              <a:rPr lang="ru-RU" i="1" dirty="0">
                <a:solidFill>
                  <a:schemeClr val="bg1"/>
                </a:solidFill>
              </a:rPr>
              <a:t>Море </a:t>
            </a:r>
            <a:r>
              <a:rPr lang="ru-RU" i="1" dirty="0" err="1">
                <a:solidFill>
                  <a:schemeClr val="bg1"/>
                </a:solidFill>
              </a:rPr>
              <a:t>мовчало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зовсім</a:t>
            </a:r>
            <a:r>
              <a:rPr lang="ru-RU" i="1" dirty="0">
                <a:solidFill>
                  <a:schemeClr val="bg1"/>
                </a:solidFill>
              </a:rPr>
              <a:t>, </a:t>
            </a:r>
            <a:r>
              <a:rPr lang="ru-RU" b="1" i="1" dirty="0" err="1">
                <a:solidFill>
                  <a:schemeClr val="bg1"/>
                </a:solidFill>
              </a:rPr>
              <a:t>приспане</a:t>
            </a:r>
            <a:r>
              <a:rPr lang="ru-RU" b="1" i="1" dirty="0">
                <a:solidFill>
                  <a:schemeClr val="bg1"/>
                </a:solidFill>
              </a:rPr>
              <a:t> тихою ласкою </a:t>
            </a:r>
            <a:r>
              <a:rPr lang="ru-RU" b="1" i="1" dirty="0" err="1">
                <a:solidFill>
                  <a:schemeClr val="bg1"/>
                </a:solidFill>
              </a:rPr>
              <a:t>ночі</a:t>
            </a:r>
            <a:r>
              <a:rPr lang="ru-RU" dirty="0">
                <a:solidFill>
                  <a:schemeClr val="bg1"/>
                </a:solidFill>
              </a:rPr>
              <a:t> (</a:t>
            </a:r>
            <a:r>
              <a:rPr lang="ru-RU" dirty="0" err="1">
                <a:solidFill>
                  <a:schemeClr val="bg1"/>
                </a:solidFill>
              </a:rPr>
              <a:t>Дніпрова</a:t>
            </a:r>
            <a:r>
              <a:rPr lang="ru-RU" dirty="0">
                <a:solidFill>
                  <a:schemeClr val="bg1"/>
                </a:solidFill>
              </a:rPr>
              <a:t> Чайка). У </a:t>
            </a:r>
            <a:r>
              <a:rPr lang="ru-RU" dirty="0" err="1">
                <a:solidFill>
                  <a:schemeClr val="bg1"/>
                </a:solidFill>
              </a:rPr>
              <a:t>наведеному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реченні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дієприкметниковим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зворотом</a:t>
            </a:r>
            <a:r>
              <a:rPr lang="ru-RU" dirty="0">
                <a:solidFill>
                  <a:schemeClr val="bg1"/>
                </a:solidFill>
              </a:rPr>
              <a:t> є </a:t>
            </a:r>
            <a:r>
              <a:rPr lang="ru-RU" i="1" dirty="0" err="1">
                <a:solidFill>
                  <a:schemeClr val="bg1"/>
                </a:solidFill>
              </a:rPr>
              <a:t>приспане</a:t>
            </a:r>
            <a:r>
              <a:rPr lang="ru-RU" i="1" dirty="0">
                <a:solidFill>
                  <a:schemeClr val="bg1"/>
                </a:solidFill>
              </a:rPr>
              <a:t> тихою ласкою </a:t>
            </a:r>
            <a:r>
              <a:rPr lang="ru-RU" i="1" dirty="0" err="1">
                <a:solidFill>
                  <a:schemeClr val="bg1"/>
                </a:solidFill>
              </a:rPr>
              <a:t>ночі</a:t>
            </a:r>
            <a:r>
              <a:rPr lang="ru-RU" dirty="0">
                <a:solidFill>
                  <a:schemeClr val="bg1"/>
                </a:solidFill>
              </a:rPr>
              <a:t>, де </a:t>
            </a:r>
            <a:r>
              <a:rPr lang="ru-RU" dirty="0" err="1">
                <a:solidFill>
                  <a:schemeClr val="bg1"/>
                </a:solidFill>
              </a:rPr>
              <a:t>дієприкметником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виступає</a:t>
            </a:r>
            <a:r>
              <a:rPr lang="ru-RU" dirty="0">
                <a:solidFill>
                  <a:schemeClr val="bg1"/>
                </a:solidFill>
              </a:rPr>
              <a:t> слово </a:t>
            </a:r>
            <a:r>
              <a:rPr lang="ru-RU" i="1" dirty="0" err="1">
                <a:solidFill>
                  <a:schemeClr val="bg1"/>
                </a:solidFill>
              </a:rPr>
              <a:t>приспане</a:t>
            </a:r>
            <a:r>
              <a:rPr lang="ru-RU" dirty="0">
                <a:solidFill>
                  <a:schemeClr val="bg1"/>
                </a:solidFill>
              </a:rPr>
              <a:t>.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Дієприкметниковий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зворот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стояти</a:t>
            </a:r>
            <a:r>
              <a:rPr lang="ru-RU" dirty="0">
                <a:solidFill>
                  <a:schemeClr val="bg1"/>
                </a:solidFill>
              </a:rPr>
              <a:t> як перед </a:t>
            </a:r>
            <a:r>
              <a:rPr lang="ru-RU" dirty="0" err="1">
                <a:solidFill>
                  <a:schemeClr val="bg1"/>
                </a:solidFill>
              </a:rPr>
              <a:t>означуваним</a:t>
            </a:r>
            <a:r>
              <a:rPr lang="ru-RU" dirty="0">
                <a:solidFill>
                  <a:schemeClr val="bg1"/>
                </a:solidFill>
              </a:rPr>
              <a:t> словом (</a:t>
            </a:r>
            <a:r>
              <a:rPr lang="ru-RU" dirty="0" err="1">
                <a:solidFill>
                  <a:schemeClr val="bg1"/>
                </a:solidFill>
              </a:rPr>
              <a:t>препозиція</a:t>
            </a:r>
            <a:r>
              <a:rPr lang="ru-RU" dirty="0">
                <a:solidFill>
                  <a:schemeClr val="bg1"/>
                </a:solidFill>
              </a:rPr>
              <a:t>), так і </a:t>
            </a:r>
            <a:r>
              <a:rPr lang="ru-RU" dirty="0" err="1">
                <a:solidFill>
                  <a:schemeClr val="bg1"/>
                </a:solidFill>
              </a:rPr>
              <a:t>після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нього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постопозиція</a:t>
            </a:r>
            <a:r>
              <a:rPr lang="ru-RU" dirty="0">
                <a:solidFill>
                  <a:schemeClr val="bg1"/>
                </a:solidFill>
              </a:rPr>
              <a:t>).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залежить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вживання</a:t>
            </a:r>
            <a:r>
              <a:rPr lang="ru-RU" dirty="0">
                <a:solidFill>
                  <a:schemeClr val="bg1"/>
                </a:solidFill>
              </a:rPr>
              <a:t> при </a:t>
            </a:r>
            <a:r>
              <a:rPr lang="ru-RU" dirty="0" err="1">
                <a:solidFill>
                  <a:schemeClr val="bg1"/>
                </a:solidFill>
              </a:rPr>
              <a:t>ньому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розділових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знаків</a:t>
            </a:r>
            <a:r>
              <a:rPr lang="ru-RU" dirty="0">
                <a:solidFill>
                  <a:schemeClr val="bg1"/>
                </a:solidFill>
              </a:rPr>
              <a:t>, а </a:t>
            </a:r>
            <a:r>
              <a:rPr lang="ru-RU" dirty="0" err="1">
                <a:solidFill>
                  <a:schemeClr val="bg1"/>
                </a:solidFill>
              </a:rPr>
              <a:t>саме</a:t>
            </a:r>
            <a:r>
              <a:rPr lang="ru-RU" dirty="0">
                <a:solidFill>
                  <a:schemeClr val="bg1"/>
                </a:solidFill>
              </a:rPr>
              <a:t> коми. </a:t>
            </a:r>
            <a:r>
              <a:rPr lang="ru-RU" dirty="0" err="1">
                <a:solidFill>
                  <a:schemeClr val="bg1"/>
                </a:solidFill>
              </a:rPr>
              <a:t>Якщо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дієприкметниковий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зворот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стоїть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після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означуваного</a:t>
            </a:r>
            <a:r>
              <a:rPr lang="ru-RU" dirty="0">
                <a:solidFill>
                  <a:schemeClr val="bg1"/>
                </a:solidFill>
              </a:rPr>
              <a:t> слова (</a:t>
            </a:r>
            <a:r>
              <a:rPr lang="ru-RU" dirty="0" err="1">
                <a:solidFill>
                  <a:schemeClr val="bg1"/>
                </a:solidFill>
              </a:rPr>
              <a:t>іменника</a:t>
            </a:r>
            <a:r>
              <a:rPr lang="ru-RU" dirty="0">
                <a:solidFill>
                  <a:schemeClr val="bg1"/>
                </a:solidFill>
              </a:rPr>
              <a:t>), то </a:t>
            </a:r>
            <a:r>
              <a:rPr lang="ru-RU" dirty="0" err="1">
                <a:solidFill>
                  <a:schemeClr val="bg1"/>
                </a:solidFill>
              </a:rPr>
              <a:t>цей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зворот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письмі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виділяють</a:t>
            </a:r>
            <a:r>
              <a:rPr lang="ru-RU" dirty="0">
                <a:solidFill>
                  <a:schemeClr val="bg1"/>
                </a:solidFill>
              </a:rPr>
              <a:t> комою (</a:t>
            </a:r>
            <a:r>
              <a:rPr lang="ru-RU" dirty="0" err="1">
                <a:solidFill>
                  <a:schemeClr val="bg1"/>
                </a:solidFill>
              </a:rPr>
              <a:t>або</a:t>
            </a:r>
            <a:r>
              <a:rPr lang="ru-RU" dirty="0">
                <a:solidFill>
                  <a:schemeClr val="bg1"/>
                </a:solidFill>
              </a:rPr>
              <a:t> комами), а в </a:t>
            </a:r>
            <a:r>
              <a:rPr lang="ru-RU" dirty="0" err="1">
                <a:solidFill>
                  <a:schemeClr val="bg1"/>
                </a:solidFill>
              </a:rPr>
              <a:t>усному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мовленні</a:t>
            </a:r>
            <a:r>
              <a:rPr lang="ru-RU" dirty="0">
                <a:solidFill>
                  <a:schemeClr val="bg1"/>
                </a:solidFill>
              </a:rPr>
              <a:t> — паузою та </a:t>
            </a:r>
            <a:r>
              <a:rPr lang="ru-RU" dirty="0" err="1">
                <a:solidFill>
                  <a:schemeClr val="bg1"/>
                </a:solidFill>
              </a:rPr>
              <a:t>інтонацією</a:t>
            </a:r>
            <a:r>
              <a:rPr lang="ru-RU" dirty="0">
                <a:solidFill>
                  <a:schemeClr val="bg1"/>
                </a:solidFill>
              </a:rPr>
              <a:t>: </a:t>
            </a:r>
            <a:r>
              <a:rPr lang="ru-RU" i="1" dirty="0" err="1">
                <a:solidFill>
                  <a:schemeClr val="bg1"/>
                </a:solidFill>
              </a:rPr>
              <a:t>Безмежний</a:t>
            </a:r>
            <a:r>
              <a:rPr lang="ru-RU" i="1" dirty="0">
                <a:solidFill>
                  <a:schemeClr val="bg1"/>
                </a:solidFill>
              </a:rPr>
              <a:t> степ, </a:t>
            </a:r>
            <a:r>
              <a:rPr lang="ru-RU" b="1" i="1" dirty="0" err="1">
                <a:solidFill>
                  <a:schemeClr val="bg1"/>
                </a:solidFill>
              </a:rPr>
              <a:t>укритий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снігом</a:t>
            </a:r>
            <a:r>
              <a:rPr lang="ru-RU" i="1" dirty="0">
                <a:solidFill>
                  <a:schemeClr val="bg1"/>
                </a:solidFill>
              </a:rPr>
              <a:t>, спав</a:t>
            </a:r>
            <a:r>
              <a:rPr lang="ru-RU" dirty="0">
                <a:solidFill>
                  <a:schemeClr val="bg1"/>
                </a:solidFill>
              </a:rPr>
              <a:t>  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(М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Старицький</a:t>
            </a:r>
            <a:r>
              <a:rPr lang="ru-RU" dirty="0">
                <a:solidFill>
                  <a:schemeClr val="bg1"/>
                </a:solidFill>
              </a:rPr>
              <a:t>). </a:t>
            </a:r>
            <a:r>
              <a:rPr lang="ru-RU" dirty="0" err="1">
                <a:solidFill>
                  <a:srgbClr val="FFC000"/>
                </a:solidFill>
              </a:rPr>
              <a:t>Дієприкметниковий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зворот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що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стоїть</a:t>
            </a:r>
            <a:r>
              <a:rPr lang="ru-RU" dirty="0">
                <a:solidFill>
                  <a:srgbClr val="FFC000"/>
                </a:solidFill>
              </a:rPr>
              <a:t> перед </a:t>
            </a:r>
            <a:r>
              <a:rPr lang="ru-RU" dirty="0" err="1">
                <a:solidFill>
                  <a:srgbClr val="FFC000"/>
                </a:solidFill>
              </a:rPr>
              <a:t>означуваним</a:t>
            </a:r>
            <a:r>
              <a:rPr lang="ru-RU" dirty="0">
                <a:solidFill>
                  <a:srgbClr val="FFC000"/>
                </a:solidFill>
              </a:rPr>
              <a:t> словом, комами </a:t>
            </a:r>
            <a:r>
              <a:rPr lang="ru-RU" dirty="0" err="1">
                <a:solidFill>
                  <a:srgbClr val="FFC000"/>
                </a:solidFill>
              </a:rPr>
              <a:t>зазвичай</a:t>
            </a:r>
            <a:r>
              <a:rPr lang="ru-RU" dirty="0">
                <a:solidFill>
                  <a:srgbClr val="FFC000"/>
                </a:solidFill>
              </a:rPr>
              <a:t> не </a:t>
            </a:r>
            <a:r>
              <a:rPr lang="ru-RU" dirty="0" err="1">
                <a:solidFill>
                  <a:srgbClr val="FFC000"/>
                </a:solidFill>
              </a:rPr>
              <a:t>виділяють</a:t>
            </a:r>
            <a:r>
              <a:rPr lang="ru-RU" dirty="0">
                <a:solidFill>
                  <a:schemeClr val="bg1"/>
                </a:solidFill>
              </a:rPr>
              <a:t>: </a:t>
            </a:r>
            <a:r>
              <a:rPr lang="ru-RU" i="1" dirty="0">
                <a:solidFill>
                  <a:schemeClr val="bg1"/>
                </a:solidFill>
              </a:rPr>
              <a:t>Край моря </a:t>
            </a:r>
            <a:r>
              <a:rPr lang="ru-RU" i="1" dirty="0" err="1">
                <a:solidFill>
                  <a:schemeClr val="bg1"/>
                </a:solidFill>
              </a:rPr>
              <a:t>сонце</a:t>
            </a:r>
            <a:r>
              <a:rPr lang="ru-RU" i="1" dirty="0">
                <a:solidFill>
                  <a:schemeClr val="bg1"/>
                </a:solidFill>
              </a:rPr>
              <a:t> золотить </a:t>
            </a:r>
            <a:r>
              <a:rPr lang="ru-RU" b="1" i="1" dirty="0" err="1">
                <a:solidFill>
                  <a:schemeClr val="bg1"/>
                </a:solidFill>
              </a:rPr>
              <a:t>укриті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лісом</a:t>
            </a:r>
            <a:r>
              <a:rPr lang="ru-RU" i="1" dirty="0">
                <a:solidFill>
                  <a:schemeClr val="bg1"/>
                </a:solidFill>
              </a:rPr>
              <a:t> гори</a:t>
            </a:r>
            <a:r>
              <a:rPr lang="ru-RU" dirty="0">
                <a:solidFill>
                  <a:schemeClr val="bg1"/>
                </a:solidFill>
              </a:rPr>
              <a:t> (Н. </a:t>
            </a:r>
            <a:r>
              <a:rPr lang="ru-RU" dirty="0" err="1">
                <a:solidFill>
                  <a:schemeClr val="bg1"/>
                </a:solidFill>
              </a:rPr>
              <a:t>Забіла</a:t>
            </a:r>
            <a:r>
              <a:rPr lang="ru-RU" dirty="0">
                <a:solidFill>
                  <a:schemeClr val="bg1"/>
                </a:solidFill>
              </a:rPr>
              <a:t>).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bg1"/>
                </a:solidFill>
              </a:rPr>
              <a:t>Дієприкметниковий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зворот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реченні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стояти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безпосередньо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після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пояснюваного</a:t>
            </a:r>
            <a:r>
              <a:rPr lang="ru-RU" dirty="0">
                <a:solidFill>
                  <a:schemeClr val="bg1"/>
                </a:solidFill>
              </a:rPr>
              <a:t> слова, а бути </a:t>
            </a:r>
            <a:r>
              <a:rPr lang="ru-RU" dirty="0" err="1">
                <a:solidFill>
                  <a:schemeClr val="bg1"/>
                </a:solidFill>
              </a:rPr>
              <a:t>відділеним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іншими</a:t>
            </a:r>
            <a:r>
              <a:rPr lang="ru-RU" dirty="0">
                <a:solidFill>
                  <a:schemeClr val="bg1"/>
                </a:solidFill>
              </a:rPr>
              <a:t> членами </a:t>
            </a:r>
            <a:r>
              <a:rPr lang="ru-RU" dirty="0" err="1">
                <a:solidFill>
                  <a:schemeClr val="bg1"/>
                </a:solidFill>
              </a:rPr>
              <a:t>речення</a:t>
            </a:r>
            <a:r>
              <a:rPr lang="ru-RU" dirty="0">
                <a:solidFill>
                  <a:schemeClr val="bg1"/>
                </a:solidFill>
              </a:rPr>
              <a:t>.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>
                <a:solidFill>
                  <a:schemeClr val="bg1"/>
                </a:solidFill>
              </a:rPr>
              <a:t>такому </a:t>
            </a:r>
            <a:r>
              <a:rPr lang="ru-RU" dirty="0" err="1">
                <a:solidFill>
                  <a:schemeClr val="bg1"/>
                </a:solidFill>
              </a:rPr>
              <a:t>разі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відокремлюють</a:t>
            </a:r>
            <a:r>
              <a:rPr lang="ru-RU" dirty="0">
                <a:solidFill>
                  <a:schemeClr val="bg1"/>
                </a:solidFill>
              </a:rPr>
              <a:t> комами: </a:t>
            </a:r>
            <a:r>
              <a:rPr lang="ru-RU" i="1" dirty="0">
                <a:solidFill>
                  <a:schemeClr val="bg1"/>
                </a:solidFill>
              </a:rPr>
              <a:t>Ходить </a:t>
            </a:r>
            <a:r>
              <a:rPr lang="ru-RU" b="1" i="1" dirty="0" err="1">
                <a:solidFill>
                  <a:schemeClr val="bg1"/>
                </a:solidFill>
              </a:rPr>
              <a:t>хмара</a:t>
            </a:r>
            <a:r>
              <a:rPr lang="ru-RU" i="1" baseline="30000" dirty="0" err="1">
                <a:solidFill>
                  <a:schemeClr val="bg1"/>
                </a:solidFill>
              </a:rPr>
              <a:t>Означуваний</a:t>
            </a:r>
            <a:r>
              <a:rPr lang="ru-RU" i="1" baseline="30000" dirty="0">
                <a:solidFill>
                  <a:schemeClr val="bg1"/>
                </a:solidFill>
              </a:rPr>
              <a:t> </a:t>
            </a:r>
            <a:r>
              <a:rPr lang="ru-RU" i="1" baseline="30000" dirty="0" err="1">
                <a:solidFill>
                  <a:schemeClr val="bg1"/>
                </a:solidFill>
              </a:rPr>
              <a:t>іменник</a:t>
            </a:r>
            <a:r>
              <a:rPr lang="ru-RU" i="1" baseline="30000" dirty="0">
                <a:solidFill>
                  <a:schemeClr val="bg1"/>
                </a:solidFill>
              </a:rPr>
              <a:t> у </a:t>
            </a:r>
            <a:r>
              <a:rPr lang="ru-RU" i="1" baseline="30000" dirty="0" err="1">
                <a:solidFill>
                  <a:schemeClr val="bg1"/>
                </a:solidFill>
              </a:rPr>
              <a:t>ролі</a:t>
            </a:r>
            <a:r>
              <a:rPr lang="ru-RU" i="1" baseline="30000" dirty="0">
                <a:solidFill>
                  <a:schemeClr val="bg1"/>
                </a:solidFill>
              </a:rPr>
              <a:t> </a:t>
            </a:r>
            <a:r>
              <a:rPr lang="ru-RU" i="1" baseline="30000" dirty="0" err="1">
                <a:solidFill>
                  <a:schemeClr val="bg1"/>
                </a:solidFill>
              </a:rPr>
              <a:t>підмета</a:t>
            </a:r>
            <a:r>
              <a:rPr lang="ru-RU" i="1" dirty="0">
                <a:solidFill>
                  <a:schemeClr val="bg1"/>
                </a:solidFill>
              </a:rPr>
              <a:t> над березами, </a:t>
            </a:r>
            <a:r>
              <a:rPr lang="ru-RU" b="1" i="1" dirty="0" err="1">
                <a:solidFill>
                  <a:schemeClr val="bg1"/>
                </a:solidFill>
              </a:rPr>
              <a:t>блискавками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підперезана</a:t>
            </a:r>
            <a:r>
              <a:rPr lang="ru-RU" i="1" baseline="30000" dirty="0" err="1">
                <a:solidFill>
                  <a:schemeClr val="bg1"/>
                </a:solidFill>
              </a:rPr>
              <a:t>Віддалений</a:t>
            </a:r>
            <a:r>
              <a:rPr lang="ru-RU" i="1" baseline="30000" dirty="0">
                <a:solidFill>
                  <a:schemeClr val="bg1"/>
                </a:solidFill>
              </a:rPr>
              <a:t> </a:t>
            </a:r>
            <a:r>
              <a:rPr lang="ru-RU" i="1" baseline="30000" dirty="0" err="1">
                <a:solidFill>
                  <a:schemeClr val="bg1"/>
                </a:solidFill>
              </a:rPr>
              <a:t>дієприкметниковий</a:t>
            </a:r>
            <a:r>
              <a:rPr lang="ru-RU" i="1" baseline="30000" dirty="0">
                <a:solidFill>
                  <a:schemeClr val="bg1"/>
                </a:solidFill>
              </a:rPr>
              <a:t> </a:t>
            </a:r>
            <a:r>
              <a:rPr lang="ru-RU" i="1" baseline="30000" dirty="0" err="1">
                <a:solidFill>
                  <a:schemeClr val="bg1"/>
                </a:solidFill>
              </a:rPr>
              <a:t>зворот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                 (</a:t>
            </a:r>
            <a:r>
              <a:rPr lang="ru-RU" dirty="0">
                <a:solidFill>
                  <a:schemeClr val="bg1"/>
                </a:solidFill>
              </a:rPr>
              <a:t>В. </a:t>
            </a:r>
            <a:r>
              <a:rPr lang="ru-RU" dirty="0" err="1">
                <a:solidFill>
                  <a:schemeClr val="bg1"/>
                </a:solidFill>
              </a:rPr>
              <a:t>Кочевський</a:t>
            </a:r>
            <a:r>
              <a:rPr lang="ru-RU" dirty="0">
                <a:solidFill>
                  <a:schemeClr val="bg1"/>
                </a:solidFill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39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22514" y="-727790"/>
            <a:ext cx="12714514" cy="2387600"/>
          </a:xfrm>
        </p:spPr>
        <p:txBody>
          <a:bodyPr>
            <a:normAutofit/>
          </a:bodyPr>
          <a:lstStyle/>
          <a:p>
            <a:r>
              <a:rPr lang="ru-RU" sz="4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ДІЄСЛІВНІ ФОРМИ НА -НО, -ТО</a:t>
            </a:r>
            <a:br>
              <a:rPr lang="ru-RU" sz="4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124" y="1255587"/>
            <a:ext cx="3773751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6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985" y="146538"/>
            <a:ext cx="10609384" cy="590256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 err="1">
                <a:solidFill>
                  <a:schemeClr val="bg1"/>
                </a:solidFill>
              </a:rPr>
              <a:t>сучасній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українській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вживаються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співвідносні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пасивними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дієприкметниками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незмінні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форми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на -</a:t>
            </a:r>
            <a:r>
              <a:rPr lang="ru-RU" dirty="0">
                <a:solidFill>
                  <a:srgbClr val="FFFF00"/>
                </a:solidFill>
              </a:rPr>
              <a:t>но, -то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наприклад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dirty="0" err="1" smtClean="0">
                <a:solidFill>
                  <a:schemeClr val="bg1"/>
                </a:solidFill>
              </a:rPr>
              <a:t>зроблено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викопано</a:t>
            </a:r>
            <a:r>
              <a:rPr lang="ru-RU" dirty="0" smtClean="0">
                <a:solidFill>
                  <a:schemeClr val="bg1"/>
                </a:solidFill>
              </a:rPr>
              <a:t>, зашито, прибито.</a:t>
            </a: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dirty="0" err="1">
                <a:solidFill>
                  <a:schemeClr val="bg1"/>
                </a:solidFill>
              </a:rPr>
              <a:t>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форми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творяться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основи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інфінітива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перехідних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дієслів</a:t>
            </a:r>
            <a:r>
              <a:rPr lang="ru-RU" dirty="0">
                <a:solidFill>
                  <a:schemeClr val="bg1"/>
                </a:solidFill>
              </a:rPr>
              <a:t>.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форм </a:t>
            </a:r>
            <a:r>
              <a:rPr lang="ru-RU" dirty="0" err="1">
                <a:solidFill>
                  <a:schemeClr val="bg1"/>
                </a:solidFill>
              </a:rPr>
              <a:t>пасивних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дієприкметників</a:t>
            </a:r>
            <a:r>
              <a:rPr lang="ru-RU" dirty="0">
                <a:solidFill>
                  <a:schemeClr val="bg1"/>
                </a:solidFill>
              </a:rPr>
              <a:t> вони </a:t>
            </a:r>
            <a:r>
              <a:rPr lang="ru-RU" dirty="0" err="1">
                <a:solidFill>
                  <a:schemeClr val="bg1"/>
                </a:solidFill>
              </a:rPr>
              <a:t>відрізняються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тим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змінюються</a:t>
            </a:r>
            <a:r>
              <a:rPr lang="ru-RU" dirty="0">
                <a:solidFill>
                  <a:schemeClr val="bg1"/>
                </a:solidFill>
              </a:rPr>
              <a:t> і в </a:t>
            </a:r>
            <a:r>
              <a:rPr lang="ru-RU" dirty="0" err="1">
                <a:solidFill>
                  <a:schemeClr val="bg1"/>
                </a:solidFill>
              </a:rPr>
              <a:t>реченні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виконують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тільки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предикативну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функцію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dirty="0" err="1">
                <a:solidFill>
                  <a:schemeClr val="bg1"/>
                </a:solidFill>
              </a:rPr>
              <a:t>виступають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головним</a:t>
            </a:r>
            <a:r>
              <a:rPr lang="ru-RU" dirty="0">
                <a:solidFill>
                  <a:schemeClr val="bg1"/>
                </a:solidFill>
              </a:rPr>
              <a:t> членом </a:t>
            </a:r>
            <a:r>
              <a:rPr lang="ru-RU" dirty="0" err="1">
                <a:solidFill>
                  <a:schemeClr val="bg1"/>
                </a:solidFill>
              </a:rPr>
              <a:t>безособового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речення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наприклад</a:t>
            </a:r>
            <a:r>
              <a:rPr lang="ru-RU" dirty="0">
                <a:solidFill>
                  <a:schemeClr val="bg1"/>
                </a:solidFill>
              </a:rPr>
              <a:t>:  </a:t>
            </a:r>
            <a:r>
              <a:rPr lang="ru-RU" i="1" dirty="0">
                <a:solidFill>
                  <a:schemeClr val="bg1"/>
                </a:solidFill>
              </a:rPr>
              <a:t>Я </a:t>
            </a:r>
            <a:r>
              <a:rPr lang="ru-RU" i="1" dirty="0" err="1">
                <a:solidFill>
                  <a:schemeClr val="bg1"/>
                </a:solidFill>
              </a:rPr>
              <a:t>збагнула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що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забуття</a:t>
            </a:r>
            <a:r>
              <a:rPr lang="ru-RU" i="1" dirty="0">
                <a:solidFill>
                  <a:schemeClr val="bg1"/>
                </a:solidFill>
              </a:rPr>
              <a:t> не </a:t>
            </a:r>
            <a:r>
              <a:rPr lang="ru-RU" i="1" dirty="0" err="1" smtClean="0">
                <a:solidFill>
                  <a:schemeClr val="bg1"/>
                </a:solidFill>
              </a:rPr>
              <a:t>суджено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мені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(Леся </a:t>
            </a:r>
            <a:r>
              <a:rPr lang="ru-RU" dirty="0" err="1">
                <a:solidFill>
                  <a:schemeClr val="bg1"/>
                </a:solidFill>
              </a:rPr>
              <a:t>Українка</a:t>
            </a:r>
            <a:r>
              <a:rPr lang="ru-RU" i="1" dirty="0" smtClean="0">
                <a:solidFill>
                  <a:schemeClr val="bg1"/>
                </a:solidFill>
              </a:rPr>
              <a:t>).</a:t>
            </a:r>
            <a:endParaRPr lang="ru-RU" i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Незмінні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предикативні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форми</a:t>
            </a:r>
            <a:r>
              <a:rPr lang="ru-RU" dirty="0">
                <a:solidFill>
                  <a:schemeClr val="bg1"/>
                </a:solidFill>
              </a:rPr>
              <a:t> на -но, -то </a:t>
            </a:r>
            <a:r>
              <a:rPr lang="ru-RU" dirty="0" err="1">
                <a:solidFill>
                  <a:schemeClr val="bg1"/>
                </a:solidFill>
              </a:rPr>
              <a:t>мають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значення</a:t>
            </a:r>
            <a:r>
              <a:rPr lang="ru-RU" dirty="0">
                <a:solidFill>
                  <a:schemeClr val="bg1"/>
                </a:solidFill>
              </a:rPr>
              <a:t> виду </a:t>
            </a: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i="1" dirty="0" smtClean="0">
                <a:solidFill>
                  <a:schemeClr val="bg1"/>
                </a:solidFill>
              </a:rPr>
              <a:t>везено – довезено, писано – написано, бито – </a:t>
            </a:r>
            <a:r>
              <a:rPr lang="ru-RU" i="1" dirty="0" err="1" smtClean="0">
                <a:solidFill>
                  <a:schemeClr val="bg1"/>
                </a:solidFill>
              </a:rPr>
              <a:t>розбито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мито</a:t>
            </a:r>
            <a:r>
              <a:rPr lang="ru-RU" i="1" dirty="0" smtClean="0">
                <a:solidFill>
                  <a:schemeClr val="bg1"/>
                </a:solidFill>
              </a:rPr>
              <a:t> – </a:t>
            </a:r>
            <a:r>
              <a:rPr lang="ru-RU" i="1" dirty="0" err="1" smtClean="0">
                <a:solidFill>
                  <a:schemeClr val="bg1"/>
                </a:solidFill>
              </a:rPr>
              <a:t>вимито</a:t>
            </a:r>
            <a:r>
              <a:rPr lang="ru-RU" dirty="0" smtClean="0">
                <a:solidFill>
                  <a:schemeClr val="bg1"/>
                </a:solidFill>
              </a:rPr>
              <a:t>) </a:t>
            </a:r>
            <a:r>
              <a:rPr lang="ru-RU" dirty="0">
                <a:solidFill>
                  <a:schemeClr val="bg1"/>
                </a:solidFill>
              </a:rPr>
              <a:t>і </a:t>
            </a:r>
            <a:r>
              <a:rPr lang="ru-RU" dirty="0" err="1">
                <a:solidFill>
                  <a:schemeClr val="bg1"/>
                </a:solidFill>
              </a:rPr>
              <a:t>мають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здатність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керувати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відмінковою</a:t>
            </a:r>
            <a:r>
              <a:rPr lang="ru-RU" dirty="0">
                <a:solidFill>
                  <a:schemeClr val="bg1"/>
                </a:solidFill>
              </a:rPr>
              <a:t> формою залежного </a:t>
            </a:r>
            <a:r>
              <a:rPr lang="ru-RU" dirty="0" err="1" smtClean="0">
                <a:solidFill>
                  <a:schemeClr val="bg1"/>
                </a:solidFill>
              </a:rPr>
              <a:t>іменника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(у </a:t>
            </a:r>
            <a:r>
              <a:rPr lang="ru-RU" dirty="0" err="1" smtClean="0">
                <a:solidFill>
                  <a:schemeClr val="bg1"/>
                </a:solidFill>
              </a:rPr>
              <a:t>знахідному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або</a:t>
            </a:r>
            <a:r>
              <a:rPr lang="ru-RU" dirty="0" smtClean="0">
                <a:solidFill>
                  <a:schemeClr val="bg1"/>
                </a:solidFill>
              </a:rPr>
              <a:t> родовому </a:t>
            </a:r>
            <a:r>
              <a:rPr lang="ru-RU" dirty="0" err="1" smtClean="0">
                <a:solidFill>
                  <a:schemeClr val="bg1"/>
                </a:solidFill>
              </a:rPr>
              <a:t>вімінку</a:t>
            </a:r>
            <a:r>
              <a:rPr lang="ru-RU" dirty="0" smtClean="0">
                <a:solidFill>
                  <a:schemeClr val="bg1"/>
                </a:solidFill>
              </a:rPr>
              <a:t>): </a:t>
            </a:r>
            <a:r>
              <a:rPr lang="ru-RU" i="1" dirty="0">
                <a:solidFill>
                  <a:schemeClr val="bg1"/>
                </a:solidFill>
              </a:rPr>
              <a:t>не </a:t>
            </a:r>
            <a:r>
              <a:rPr lang="ru-RU" i="1" dirty="0" err="1" smtClean="0">
                <a:solidFill>
                  <a:schemeClr val="bg1"/>
                </a:solidFill>
              </a:rPr>
              <a:t>виорано</a:t>
            </a:r>
            <a:r>
              <a:rPr lang="ru-RU" i="1" dirty="0" smtClean="0">
                <a:solidFill>
                  <a:schemeClr val="bg1"/>
                </a:solidFill>
              </a:rPr>
              <a:t> поля, написано </a:t>
            </a:r>
            <a:r>
              <a:rPr lang="ru-RU" i="1" dirty="0" err="1" smtClean="0">
                <a:solidFill>
                  <a:schemeClr val="bg1"/>
                </a:solidFill>
              </a:rPr>
              <a:t>поезію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вишито</a:t>
            </a:r>
            <a:r>
              <a:rPr lang="ru-RU" i="1" dirty="0" smtClean="0">
                <a:solidFill>
                  <a:schemeClr val="bg1"/>
                </a:solidFill>
              </a:rPr>
              <a:t> сорочку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їй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i="1" dirty="0">
                <a:solidFill>
                  <a:schemeClr val="bg1"/>
                </a:solidFill>
              </a:rPr>
              <a:t>наказано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щось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кимось</a:t>
            </a:r>
            <a:r>
              <a:rPr lang="ru-RU" i="1" dirty="0">
                <a:solidFill>
                  <a:schemeClr val="bg1"/>
                </a:solidFill>
              </a:rPr>
              <a:t>), </a:t>
            </a:r>
            <a:r>
              <a:rPr lang="ru-RU" i="1" dirty="0" err="1" smtClean="0">
                <a:solidFill>
                  <a:schemeClr val="bg1"/>
                </a:solidFill>
              </a:rPr>
              <a:t>Петрові</a:t>
            </a:r>
            <a:r>
              <a:rPr lang="ru-RU" i="1" dirty="0" smtClean="0">
                <a:solidFill>
                  <a:schemeClr val="bg1"/>
                </a:solidFill>
              </a:rPr>
              <a:t> велено </a:t>
            </a:r>
            <a:r>
              <a:rPr lang="ru-RU" dirty="0">
                <a:solidFill>
                  <a:schemeClr val="bg1"/>
                </a:solidFill>
              </a:rPr>
              <a:t>(</a:t>
            </a:r>
            <a:r>
              <a:rPr lang="ru-RU" dirty="0" err="1">
                <a:solidFill>
                  <a:schemeClr val="bg1"/>
                </a:solidFill>
              </a:rPr>
              <a:t>щось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кимось</a:t>
            </a:r>
            <a:r>
              <a:rPr lang="ru-RU" dirty="0" smtClean="0">
                <a:solidFill>
                  <a:schemeClr val="bg1"/>
                </a:solidFill>
              </a:rPr>
              <a:t>).</a:t>
            </a: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Предикативні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форми</a:t>
            </a:r>
            <a:r>
              <a:rPr lang="ru-RU" dirty="0">
                <a:solidFill>
                  <a:schemeClr val="bg1"/>
                </a:solidFill>
              </a:rPr>
              <a:t> на -но, -то </a:t>
            </a:r>
            <a:r>
              <a:rPr lang="ru-RU" dirty="0" err="1">
                <a:solidFill>
                  <a:schemeClr val="bg1"/>
                </a:solidFill>
              </a:rPr>
              <a:t>можуть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означатися</a:t>
            </a:r>
            <a:r>
              <a:rPr lang="ru-RU" dirty="0">
                <a:solidFill>
                  <a:schemeClr val="bg1"/>
                </a:solidFill>
              </a:rPr>
              <a:t> словами з </a:t>
            </a:r>
            <a:r>
              <a:rPr lang="ru-RU" dirty="0" err="1">
                <a:solidFill>
                  <a:schemeClr val="bg1"/>
                </a:solidFill>
              </a:rPr>
              <a:t>обставинним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значенням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іменниками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прислівниками</a:t>
            </a:r>
            <a:r>
              <a:rPr lang="ru-RU" dirty="0" smtClean="0">
                <a:solidFill>
                  <a:schemeClr val="bg1"/>
                </a:solidFill>
              </a:rPr>
              <a:t>): </a:t>
            </a:r>
            <a:r>
              <a:rPr lang="ru-RU" dirty="0" err="1" smtClean="0">
                <a:solidFill>
                  <a:schemeClr val="bg1"/>
                </a:solidFill>
              </a:rPr>
              <a:t>намальовано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фарбами</a:t>
            </a:r>
            <a:r>
              <a:rPr lang="ru-RU" dirty="0" smtClean="0">
                <a:solidFill>
                  <a:schemeClr val="bg1"/>
                </a:solidFill>
              </a:rPr>
              <a:t>, прочитано </a:t>
            </a:r>
            <a:r>
              <a:rPr lang="ru-RU" dirty="0" err="1">
                <a:solidFill>
                  <a:schemeClr val="bg1"/>
                </a:solidFill>
              </a:rPr>
              <a:t>вчасно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74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617" y="637323"/>
            <a:ext cx="10744199" cy="303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>
                <a:solidFill>
                  <a:srgbClr val="FFFF00"/>
                </a:solidFill>
              </a:rPr>
              <a:t>Походження </a:t>
            </a:r>
            <a:r>
              <a:rPr lang="ru-RU" sz="4000" b="1" smtClean="0">
                <a:solidFill>
                  <a:srgbClr val="FFFF00"/>
                </a:solidFill>
              </a:rPr>
              <a:t>дієслівних форм </a:t>
            </a:r>
            <a:r>
              <a:rPr lang="ru-RU" sz="4000" b="1">
                <a:solidFill>
                  <a:srgbClr val="FFFF00"/>
                </a:solidFill>
              </a:rPr>
              <a:t>на -но, -то</a:t>
            </a:r>
            <a:br>
              <a:rPr lang="ru-RU" sz="4000" b="1">
                <a:solidFill>
                  <a:srgbClr val="FFFF00"/>
                </a:solidFill>
              </a:rPr>
            </a:br>
            <a:r>
              <a:rPr lang="ru-RU" b="1">
                <a:solidFill>
                  <a:srgbClr val="FFFF00"/>
                </a:solidFill>
              </a:rPr>
              <a:t/>
            </a:r>
            <a:br>
              <a:rPr lang="ru-RU" b="1">
                <a:solidFill>
                  <a:srgbClr val="FFFF00"/>
                </a:solidFill>
              </a:rPr>
            </a:br>
            <a:r>
              <a:rPr lang="ru-RU" b="1" smtClean="0">
                <a:solidFill>
                  <a:srgbClr val="FFFF00"/>
                </a:solidFill>
              </a:rPr>
              <a:t> </a:t>
            </a:r>
            <a:endParaRPr lang="ru-RU" b="1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872" y="637323"/>
            <a:ext cx="10609385" cy="579291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smtClean="0">
                <a:solidFill>
                  <a:schemeClr val="bg1"/>
                </a:solidFill>
              </a:rPr>
              <a:t>За походженням </a:t>
            </a:r>
            <a:r>
              <a:rPr lang="ru-RU" sz="2400">
                <a:solidFill>
                  <a:schemeClr val="bg1"/>
                </a:solidFill>
              </a:rPr>
              <a:t>ці форми є колишніми короткими дієприкметниками пасивного стану минулого часу середнього роду однини, що в номінативі мали закінчення -о. </a:t>
            </a:r>
            <a:endParaRPr lang="ru-RU" sz="240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sz="2400" smtClean="0">
                <a:solidFill>
                  <a:schemeClr val="bg1"/>
                </a:solidFill>
              </a:rPr>
              <a:t>Короткі </a:t>
            </a:r>
            <a:r>
              <a:rPr lang="ru-RU" sz="2400">
                <a:solidFill>
                  <a:schemeClr val="bg1"/>
                </a:solidFill>
              </a:rPr>
              <a:t>форми дієприкметників давно вже не вживають в українській мові. </a:t>
            </a:r>
            <a:endParaRPr lang="ru-RU" sz="240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sz="2400" smtClean="0">
                <a:solidFill>
                  <a:schemeClr val="bg1"/>
                </a:solidFill>
              </a:rPr>
              <a:t>Натомість </a:t>
            </a:r>
            <a:r>
              <a:rPr lang="ru-RU" sz="2400">
                <a:solidFill>
                  <a:schemeClr val="bg1"/>
                </a:solidFill>
              </a:rPr>
              <a:t>збереглися безособові форми на -но, -то, які в сучасній мові творяться від пасивних дієприкметників. Вони не відмінюються ні за родами, ні за числами, ні за </a:t>
            </a:r>
            <a:r>
              <a:rPr lang="ru-RU" sz="2400" smtClean="0">
                <a:solidFill>
                  <a:schemeClr val="bg1"/>
                </a:solidFill>
              </a:rPr>
              <a:t>відмінками. Ці форми набули нової синтаксичної функції присудків в односкладному неозначено-особовому реченні: </a:t>
            </a:r>
            <a:r>
              <a:rPr lang="ru-RU" sz="2400" i="1" smtClean="0">
                <a:solidFill>
                  <a:schemeClr val="bg1"/>
                </a:solidFill>
              </a:rPr>
              <a:t>намальовано квітку, нагороджено пеереможців, занесено до журналу.  </a:t>
            </a:r>
          </a:p>
          <a:p>
            <a:pPr marL="0" indent="0" algn="just">
              <a:buNone/>
            </a:pPr>
            <a:endParaRPr lang="ru-RU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673" y="3650218"/>
            <a:ext cx="2222804" cy="308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8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739" y="0"/>
            <a:ext cx="10515600" cy="5826369"/>
          </a:xfrm>
        </p:spPr>
        <p:txBody>
          <a:bodyPr/>
          <a:lstStyle/>
          <a:p>
            <a:pPr marL="0" indent="0" algn="just">
              <a:buNone/>
            </a:pPr>
            <a:r>
              <a:rPr lang="uk-UA">
                <a:solidFill>
                  <a:schemeClr val="bg1"/>
                </a:solidFill>
              </a:rPr>
              <a:t>З повними пасивними дієприкметниками дієслівні форми на </a:t>
            </a:r>
            <a:r>
              <a:rPr lang="uk-UA" smtClean="0">
                <a:solidFill>
                  <a:schemeClr val="bg1"/>
                </a:solidFill>
              </a:rPr>
              <a:t>-но-</a:t>
            </a:r>
            <a:r>
              <a:rPr lang="uk-UA">
                <a:solidFill>
                  <a:schemeClr val="bg1"/>
                </a:solidFill>
              </a:rPr>
              <a:t>, </a:t>
            </a:r>
            <a:r>
              <a:rPr lang="uk-UA" smtClean="0">
                <a:solidFill>
                  <a:schemeClr val="bg1"/>
                </a:solidFill>
              </a:rPr>
              <a:t>        -</a:t>
            </a:r>
            <a:r>
              <a:rPr lang="uk-UA">
                <a:solidFill>
                  <a:schemeClr val="bg1"/>
                </a:solidFill>
              </a:rPr>
              <a:t>то- мають спільні і відмінні </a:t>
            </a:r>
            <a:r>
              <a:rPr lang="uk-UA" smtClean="0">
                <a:solidFill>
                  <a:schemeClr val="bg1"/>
                </a:solidFill>
              </a:rPr>
              <a:t>риси.</a:t>
            </a:r>
          </a:p>
          <a:p>
            <a:pPr marL="0" indent="0" algn="just">
              <a:buNone/>
            </a:pPr>
            <a:r>
              <a:rPr lang="uk-UA" u="sng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Спільні риси:</a:t>
            </a:r>
          </a:p>
          <a:p>
            <a:pPr marL="0" indent="0" algn="just">
              <a:buNone/>
            </a:pPr>
            <a:r>
              <a:rPr lang="uk-UA" smtClean="0">
                <a:solidFill>
                  <a:schemeClr val="bg1"/>
                </a:solidFill>
              </a:rPr>
              <a:t>1. Утворюються від основи інфінітива перехідних дієслів: </a:t>
            </a:r>
            <a:r>
              <a:rPr lang="uk-UA" i="1" smtClean="0">
                <a:solidFill>
                  <a:schemeClr val="bg1"/>
                </a:solidFill>
              </a:rPr>
              <a:t>накреслена деталь, прочитаний роман. </a:t>
            </a:r>
            <a:endParaRPr lang="uk-UA" i="1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smtClean="0">
                <a:solidFill>
                  <a:schemeClr val="bg1"/>
                </a:solidFill>
              </a:rPr>
              <a:t>2. Виступають присудками в реченні: </a:t>
            </a:r>
            <a:r>
              <a:rPr lang="uk-UA" i="1" smtClean="0">
                <a:solidFill>
                  <a:schemeClr val="bg1"/>
                </a:solidFill>
              </a:rPr>
              <a:t>бали було перевірено, обід було зварено. </a:t>
            </a:r>
          </a:p>
          <a:p>
            <a:pPr marL="0" indent="0" algn="just">
              <a:buNone/>
            </a:pPr>
            <a:r>
              <a:rPr lang="uk-UA" smtClean="0">
                <a:solidFill>
                  <a:schemeClr val="bg1"/>
                </a:solidFill>
              </a:rPr>
              <a:t>3. Мають форми минулого часу; мають в основі спільні суфікси –н-, -т-: </a:t>
            </a:r>
            <a:r>
              <a:rPr lang="uk-UA" i="1" smtClean="0">
                <a:solidFill>
                  <a:schemeClr val="bg1"/>
                </a:solidFill>
              </a:rPr>
              <a:t>заритий – зарито, вимитий – вимито.</a:t>
            </a:r>
          </a:p>
          <a:p>
            <a:pPr marL="0" indent="0" algn="just">
              <a:buNone/>
            </a:pPr>
            <a:r>
              <a:rPr lang="uk-UA" smtClean="0">
                <a:solidFill>
                  <a:schemeClr val="bg1"/>
                </a:solidFill>
              </a:rPr>
              <a:t>4. Керують формами орудного і давального відмінка: </a:t>
            </a:r>
            <a:r>
              <a:rPr lang="uk-UA" i="1" smtClean="0">
                <a:solidFill>
                  <a:schemeClr val="bg1"/>
                </a:solidFill>
              </a:rPr>
              <a:t>написаний дівчині – написано дівчині, заявлений потерпілим – заявлено потерпілим </a:t>
            </a:r>
            <a:endParaRPr lang="ru-RU" i="1">
              <a:solidFill>
                <a:schemeClr val="bg1"/>
              </a:solidFill>
            </a:endParaRP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63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154" y="1"/>
            <a:ext cx="10527323" cy="5838092"/>
          </a:xfrm>
        </p:spPr>
        <p:txBody>
          <a:bodyPr/>
          <a:lstStyle/>
          <a:p>
            <a:pPr marL="0" indent="0" algn="just">
              <a:buNone/>
            </a:pPr>
            <a:r>
              <a:rPr lang="ru-RU" u="sng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Відмінні </a:t>
            </a:r>
            <a:r>
              <a:rPr lang="ru-RU" u="sng">
                <a:solidFill>
                  <a:schemeClr val="accent4">
                    <a:lumMod val="20000"/>
                    <a:lumOff val="80000"/>
                  </a:schemeClr>
                </a:solidFill>
              </a:rPr>
              <a:t>риси</a:t>
            </a:r>
            <a:r>
              <a:rPr lang="ru-RU" u="sng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:</a:t>
            </a:r>
          </a:p>
          <a:p>
            <a:pPr marL="0" indent="0" algn="just">
              <a:buNone/>
            </a:pPr>
            <a:r>
              <a:rPr lang="uk-UA" smtClean="0">
                <a:solidFill>
                  <a:schemeClr val="bg1"/>
                </a:solidFill>
              </a:rPr>
              <a:t>1. Не мають парадигми відмінювання.</a:t>
            </a:r>
          </a:p>
          <a:p>
            <a:pPr marL="0" indent="0" algn="just">
              <a:buNone/>
            </a:pPr>
            <a:r>
              <a:rPr lang="uk-UA" smtClean="0">
                <a:solidFill>
                  <a:schemeClr val="bg1"/>
                </a:solidFill>
              </a:rPr>
              <a:t>2. Не виконують функції означення в реченні.</a:t>
            </a:r>
          </a:p>
          <a:p>
            <a:pPr marL="0" indent="0" algn="just">
              <a:buNone/>
            </a:pPr>
            <a:r>
              <a:rPr lang="uk-UA" smtClean="0">
                <a:solidFill>
                  <a:schemeClr val="bg1"/>
                </a:solidFill>
              </a:rPr>
              <a:t>3. Мають власний суфікс -о-: </a:t>
            </a:r>
            <a:r>
              <a:rPr lang="uk-UA" i="1" smtClean="0">
                <a:solidFill>
                  <a:schemeClr val="bg1"/>
                </a:solidFill>
              </a:rPr>
              <a:t>вилизано, обрано.</a:t>
            </a:r>
          </a:p>
          <a:p>
            <a:pPr marL="0" indent="0" algn="just">
              <a:buNone/>
            </a:pPr>
            <a:r>
              <a:rPr lang="uk-UA" smtClean="0">
                <a:solidFill>
                  <a:schemeClr val="bg1"/>
                </a:solidFill>
              </a:rPr>
              <a:t>4. Керують додатками у формі знахідного відмінка: </a:t>
            </a:r>
            <a:r>
              <a:rPr lang="uk-UA" i="1" smtClean="0">
                <a:solidFill>
                  <a:schemeClr val="bg1"/>
                </a:solidFill>
              </a:rPr>
              <a:t>здобуто перемогу, складено речення. </a:t>
            </a:r>
            <a:endParaRPr lang="ru-RU" i="1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ru-RU" u="sng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198" y="2919047"/>
            <a:ext cx="2225233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9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22514" y="-1360836"/>
            <a:ext cx="12714514" cy="2387600"/>
          </a:xfrm>
        </p:spPr>
        <p:txBody>
          <a:bodyPr>
            <a:normAutofit/>
          </a:bodyPr>
          <a:lstStyle/>
          <a:p>
            <a:r>
              <a:rPr lang="ru-RU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ДІЄПРИСЛІВНИК</a:t>
            </a:r>
            <a:endParaRPr lang="ru-RU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124" y="1255587"/>
            <a:ext cx="3773751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6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2708" y="0"/>
            <a:ext cx="10585938" cy="582636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err="1" smtClean="0">
                <a:solidFill>
                  <a:srgbClr val="FFFF00"/>
                </a:solidFill>
              </a:rPr>
              <a:t>Дієприслівник</a:t>
            </a:r>
            <a:r>
              <a:rPr lang="ru-RU" dirty="0">
                <a:solidFill>
                  <a:schemeClr val="bg1"/>
                </a:solidFill>
              </a:rPr>
              <a:t> –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незмінювана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форма </a:t>
            </a:r>
            <a:r>
              <a:rPr lang="ru-RU" dirty="0" err="1">
                <a:solidFill>
                  <a:schemeClr val="bg1"/>
                </a:solidFill>
              </a:rPr>
              <a:t>дієслова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називає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додаткову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другорядну</a:t>
            </a:r>
            <a:r>
              <a:rPr lang="ru-RU" dirty="0">
                <a:solidFill>
                  <a:schemeClr val="bg1"/>
                </a:solidFill>
              </a:rPr>
              <a:t>) </a:t>
            </a:r>
            <a:r>
              <a:rPr lang="ru-RU" dirty="0" err="1">
                <a:solidFill>
                  <a:schemeClr val="bg1"/>
                </a:solidFill>
              </a:rPr>
              <a:t>дію</a:t>
            </a:r>
            <a:r>
              <a:rPr lang="ru-RU" dirty="0">
                <a:solidFill>
                  <a:schemeClr val="bg1"/>
                </a:solidFill>
              </a:rPr>
              <a:t>, яка </a:t>
            </a:r>
            <a:r>
              <a:rPr lang="ru-RU" dirty="0" err="1">
                <a:solidFill>
                  <a:schemeClr val="bg1"/>
                </a:solidFill>
              </a:rPr>
              <a:t>слугує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пояснення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головної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і </a:t>
            </a:r>
            <a:r>
              <a:rPr lang="ru-RU" dirty="0" err="1">
                <a:solidFill>
                  <a:schemeClr val="bg1"/>
                </a:solidFill>
              </a:rPr>
              <a:t>має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власні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ознаки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а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ознаки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дієслова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прислівника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Дієприслівник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є </a:t>
            </a:r>
            <a:r>
              <a:rPr lang="ru-RU" dirty="0" err="1">
                <a:solidFill>
                  <a:schemeClr val="bg1"/>
                </a:solidFill>
              </a:rPr>
              <a:t>порівняно</a:t>
            </a:r>
            <a:r>
              <a:rPr lang="ru-RU" dirty="0">
                <a:solidFill>
                  <a:schemeClr val="bg1"/>
                </a:solidFill>
              </a:rPr>
              <a:t> «молодою» </a:t>
            </a:r>
            <a:r>
              <a:rPr lang="ru-RU" dirty="0" err="1" smtClean="0">
                <a:solidFill>
                  <a:schemeClr val="bg1"/>
                </a:solidFill>
              </a:rPr>
              <a:t>дієслі</a:t>
            </a:r>
            <a:r>
              <a:rPr lang="uk-UA" dirty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ною формою. </a:t>
            </a:r>
            <a:r>
              <a:rPr lang="ru-RU" dirty="0">
                <a:solidFill>
                  <a:schemeClr val="bg1"/>
                </a:solidFill>
              </a:rPr>
              <a:t>За </a:t>
            </a:r>
            <a:r>
              <a:rPr lang="ru-RU" dirty="0" err="1">
                <a:solidFill>
                  <a:schemeClr val="bg1"/>
                </a:solidFill>
              </a:rPr>
              <a:t>походженням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дієприслівники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теперішнього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минулого</a:t>
            </a:r>
            <a:r>
              <a:rPr lang="ru-RU" dirty="0">
                <a:solidFill>
                  <a:schemeClr val="bg1"/>
                </a:solidFill>
              </a:rPr>
              <a:t> часу </a:t>
            </a:r>
            <a:r>
              <a:rPr lang="ru-RU" dirty="0" err="1" smtClean="0">
                <a:solidFill>
                  <a:schemeClr val="bg1"/>
                </a:solidFill>
              </a:rPr>
              <a:t>становлять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собою </a:t>
            </a:r>
            <a:r>
              <a:rPr lang="ru-RU" dirty="0" err="1">
                <a:solidFill>
                  <a:schemeClr val="bg1"/>
                </a:solidFill>
              </a:rPr>
              <a:t>колишні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короткі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форми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активних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дієприкметників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давньорус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i="1" dirty="0" err="1">
                <a:solidFill>
                  <a:schemeClr val="bg1"/>
                </a:solidFill>
              </a:rPr>
              <a:t>несучи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носѧчи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несъши</a:t>
            </a:r>
            <a:r>
              <a:rPr lang="ru-RU" dirty="0">
                <a:solidFill>
                  <a:schemeClr val="bg1"/>
                </a:solidFill>
              </a:rPr>
              <a:t>),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втратили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рід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здатність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відмінюватися</a:t>
            </a:r>
            <a:r>
              <a:rPr lang="ru-RU" dirty="0">
                <a:solidFill>
                  <a:schemeClr val="bg1"/>
                </a:solidFill>
              </a:rPr>
              <a:t>, «застигнувши» у </a:t>
            </a:r>
            <a:r>
              <a:rPr lang="ru-RU" dirty="0" err="1">
                <a:solidFill>
                  <a:schemeClr val="bg1"/>
                </a:solidFill>
              </a:rPr>
              <a:t>формі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називного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відмінка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жіночого</a:t>
            </a:r>
            <a:r>
              <a:rPr lang="ru-RU" dirty="0">
                <a:solidFill>
                  <a:schemeClr val="bg1"/>
                </a:solidFill>
              </a:rPr>
              <a:t> роду </a:t>
            </a:r>
            <a:r>
              <a:rPr lang="ru-RU" dirty="0" err="1">
                <a:solidFill>
                  <a:schemeClr val="bg1"/>
                </a:solidFill>
              </a:rPr>
              <a:t>множини</a:t>
            </a:r>
            <a:r>
              <a:rPr lang="ru-RU" dirty="0">
                <a:solidFill>
                  <a:schemeClr val="bg1"/>
                </a:solidFill>
              </a:rPr>
              <a:t>. Вони </a:t>
            </a:r>
            <a:r>
              <a:rPr lang="ru-RU" dirty="0" err="1">
                <a:solidFill>
                  <a:schemeClr val="bg1"/>
                </a:solidFill>
              </a:rPr>
              <a:t>більше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узгоджуються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іменником</a:t>
            </a:r>
            <a:r>
              <a:rPr lang="ru-RU" dirty="0">
                <a:solidFill>
                  <a:schemeClr val="bg1"/>
                </a:solidFill>
              </a:rPr>
              <a:t>, а </a:t>
            </a:r>
            <a:r>
              <a:rPr lang="ru-RU" dirty="0" err="1">
                <a:solidFill>
                  <a:schemeClr val="bg1"/>
                </a:solidFill>
              </a:rPr>
              <a:t>тільки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виражають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обставину</a:t>
            </a:r>
            <a:r>
              <a:rPr lang="ru-RU" dirty="0">
                <a:solidFill>
                  <a:schemeClr val="bg1"/>
                </a:solidFill>
              </a:rPr>
              <a:t> способу </a:t>
            </a:r>
            <a:r>
              <a:rPr lang="ru-RU" dirty="0" err="1">
                <a:solidFill>
                  <a:schemeClr val="bg1"/>
                </a:solidFill>
              </a:rPr>
              <a:t>дії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326" y="1214483"/>
            <a:ext cx="1698701" cy="169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4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016" y="0"/>
            <a:ext cx="10515600" cy="65478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smtClean="0">
                <a:solidFill>
                  <a:srgbClr val="FFFF00"/>
                </a:solidFill>
              </a:rPr>
              <a:t>Прислівникові ознаки дієприслівника</a:t>
            </a:r>
            <a:endParaRPr lang="ru-RU" b="1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016" y="654783"/>
            <a:ext cx="10515600" cy="51598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>1. Немає форм словозміни (нульова парадигма).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>2. Здатність уживатися у функції обставини в реченні: </a:t>
            </a:r>
            <a:r>
              <a:rPr lang="uk-UA" i="1" dirty="0" smtClean="0">
                <a:solidFill>
                  <a:schemeClr val="bg1"/>
                </a:solidFill>
              </a:rPr>
              <a:t>Я їду, співаючи пісню.</a:t>
            </a: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</a:rPr>
              <a:t>3. Здатність бути залежним від дієслова-присудка. Прилягаючи до дієслова-присудка, який </a:t>
            </a:r>
            <a:r>
              <a:rPr lang="uk-UA" dirty="0" smtClean="0">
                <a:solidFill>
                  <a:schemeClr val="bg1"/>
                </a:solidFill>
              </a:rPr>
              <a:t>виражає </a:t>
            </a:r>
            <a:r>
              <a:rPr lang="uk-UA" dirty="0">
                <a:solidFill>
                  <a:schemeClr val="bg1"/>
                </a:solidFill>
              </a:rPr>
              <a:t>основну дію, дієприслівник означає </a:t>
            </a:r>
            <a:r>
              <a:rPr lang="uk-UA" dirty="0" smtClean="0">
                <a:solidFill>
                  <a:schemeClr val="bg1"/>
                </a:solidFill>
              </a:rPr>
              <a:t>додаткову </a:t>
            </a:r>
            <a:r>
              <a:rPr lang="uk-UA" dirty="0">
                <a:solidFill>
                  <a:schemeClr val="bg1"/>
                </a:solidFill>
              </a:rPr>
              <a:t>дію до основної. Дії, названі дієсловом і дієприслівником, стосуються одного суб’єкта: </a:t>
            </a:r>
            <a:r>
              <a:rPr lang="uk-UA" i="1" dirty="0">
                <a:solidFill>
                  <a:schemeClr val="bg1"/>
                </a:solidFill>
              </a:rPr>
              <a:t>Лис винюхував повітря, припавши до землі</a:t>
            </a:r>
            <a:r>
              <a:rPr lang="uk-UA" i="1" dirty="0" smtClean="0">
                <a:solidFill>
                  <a:schemeClr val="bg1"/>
                </a:solidFill>
              </a:rPr>
              <a:t>.</a:t>
            </a:r>
            <a:endParaRPr lang="uk-UA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>4. Здатність поєднуватися з опорним дієсловом способом прилягання: </a:t>
            </a:r>
            <a:r>
              <a:rPr lang="uk-UA" i="1" dirty="0" smtClean="0">
                <a:solidFill>
                  <a:schemeClr val="bg1"/>
                </a:solidFill>
              </a:rPr>
              <a:t>Не знаючи броду, не лізь у воду. </a:t>
            </a:r>
          </a:p>
        </p:txBody>
      </p:sp>
    </p:spTree>
    <p:extLst>
      <p:ext uri="{BB962C8B-B14F-4D97-AF65-F5344CB8AC3E}">
        <p14:creationId xmlns:p14="http://schemas.microsoft.com/office/powerpoint/2010/main" val="35360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22514" y="-1360836"/>
            <a:ext cx="12714514" cy="2387600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ДІЄПРИКМЕТНИК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124" y="1255587"/>
            <a:ext cx="3773751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1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739" y="95494"/>
            <a:ext cx="10515600" cy="52582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mtClean="0">
                <a:solidFill>
                  <a:srgbClr val="FFFF00"/>
                </a:solidFill>
              </a:rPr>
              <a:t>Дієслівні ознаки </a:t>
            </a:r>
            <a:r>
              <a:rPr lang="ru-RU" b="1">
                <a:solidFill>
                  <a:srgbClr val="FFFF00"/>
                </a:solidFill>
              </a:rPr>
              <a:t>дієприслівника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739" y="844061"/>
            <a:ext cx="10515600" cy="520504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dirty="0" smtClean="0">
                <a:solidFill>
                  <a:schemeClr val="bg1"/>
                </a:solidFill>
              </a:rPr>
              <a:t>1. Мають лише дієслівну твірну основу: </a:t>
            </a:r>
            <a:r>
              <a:rPr lang="uk-UA" i="1" dirty="0" smtClean="0">
                <a:solidFill>
                  <a:schemeClr val="bg1"/>
                </a:solidFill>
              </a:rPr>
              <a:t>бігати – </a:t>
            </a:r>
            <a:r>
              <a:rPr lang="uk-UA" i="1" dirty="0" smtClean="0">
                <a:solidFill>
                  <a:schemeClr val="bg1"/>
                </a:solidFill>
              </a:rPr>
              <a:t>бігаючи, </a:t>
            </a:r>
            <a:r>
              <a:rPr lang="uk-UA" i="1" dirty="0" smtClean="0">
                <a:solidFill>
                  <a:schemeClr val="bg1"/>
                </a:solidFill>
              </a:rPr>
              <a:t>готувати – готуючи . 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bg1"/>
                </a:solidFill>
              </a:rPr>
              <a:t>2. Мають спільне лексичне значення: </a:t>
            </a:r>
            <a:r>
              <a:rPr lang="uk-UA" i="1" dirty="0" smtClean="0">
                <a:solidFill>
                  <a:schemeClr val="bg1"/>
                </a:solidFill>
              </a:rPr>
              <a:t>думати – думаючи, </a:t>
            </a:r>
            <a:r>
              <a:rPr lang="uk-UA" i="1" dirty="0" smtClean="0">
                <a:solidFill>
                  <a:schemeClr val="bg1"/>
                </a:solidFill>
              </a:rPr>
              <a:t>зробити </a:t>
            </a:r>
            <a:r>
              <a:rPr lang="uk-UA" i="1" dirty="0" smtClean="0">
                <a:solidFill>
                  <a:schemeClr val="bg1"/>
                </a:solidFill>
              </a:rPr>
              <a:t>– </a:t>
            </a:r>
            <a:r>
              <a:rPr lang="uk-UA" i="1" dirty="0" smtClean="0">
                <a:solidFill>
                  <a:schemeClr val="bg1"/>
                </a:solidFill>
              </a:rPr>
              <a:t>зробивши.</a:t>
            </a:r>
            <a:endParaRPr lang="uk-UA" i="1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dirty="0" smtClean="0">
                <a:solidFill>
                  <a:schemeClr val="bg1"/>
                </a:solidFill>
              </a:rPr>
              <a:t>3. Мають незмінну категорію виду – у дієприслівника завжди зберігається вид твірного дієслова: </a:t>
            </a:r>
            <a:r>
              <a:rPr lang="uk-UA" i="1" dirty="0" smtClean="0">
                <a:solidFill>
                  <a:schemeClr val="bg1"/>
                </a:solidFill>
              </a:rPr>
              <a:t>здобувати – здобуваючи, завивати – завиваючи, досягнути – досягнувши, відірвати – відірвавши. 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bg1"/>
                </a:solidFill>
              </a:rPr>
              <a:t>4. Мають категорію перехідності/неперехідності: </a:t>
            </a:r>
            <a:r>
              <a:rPr lang="uk-UA" i="1" dirty="0" smtClean="0">
                <a:solidFill>
                  <a:schemeClr val="bg1"/>
                </a:solidFill>
              </a:rPr>
              <a:t>дарувати іграшку – даруючи іграшку.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bg1"/>
                </a:solidFill>
              </a:rPr>
              <a:t>5. Мають категорію стану – завжди зберігається стан твірного дієслова: </a:t>
            </a:r>
            <a:r>
              <a:rPr lang="uk-UA" i="1" dirty="0" smtClean="0">
                <a:solidFill>
                  <a:schemeClr val="bg1"/>
                </a:solidFill>
              </a:rPr>
              <a:t>збиратись </a:t>
            </a:r>
            <a:r>
              <a:rPr lang="uk-UA" i="1" dirty="0" smtClean="0">
                <a:solidFill>
                  <a:schemeClr val="bg1"/>
                </a:solidFill>
              </a:rPr>
              <a:t>на вечірку – </a:t>
            </a:r>
            <a:r>
              <a:rPr lang="uk-UA" i="1" dirty="0" smtClean="0">
                <a:solidFill>
                  <a:schemeClr val="bg1"/>
                </a:solidFill>
              </a:rPr>
              <a:t>збираючись </a:t>
            </a:r>
            <a:r>
              <a:rPr lang="uk-UA" i="1" dirty="0" smtClean="0">
                <a:solidFill>
                  <a:schemeClr val="bg1"/>
                </a:solidFill>
              </a:rPr>
              <a:t>на вечірку.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bg1"/>
                </a:solidFill>
              </a:rPr>
              <a:t>6. Спільним засобом творення пасивного стану є постфікси </a:t>
            </a:r>
            <a:r>
              <a:rPr lang="uk-UA" dirty="0" err="1" smtClean="0">
                <a:solidFill>
                  <a:schemeClr val="bg1"/>
                </a:solidFill>
              </a:rPr>
              <a:t>сь</a:t>
            </a:r>
            <a:r>
              <a:rPr lang="uk-UA" dirty="0" smtClean="0">
                <a:solidFill>
                  <a:schemeClr val="bg1"/>
                </a:solidFill>
              </a:rPr>
              <a:t>/ся</a:t>
            </a:r>
            <a:r>
              <a:rPr lang="uk-UA" i="1" dirty="0" smtClean="0">
                <a:solidFill>
                  <a:schemeClr val="bg1"/>
                </a:solidFill>
              </a:rPr>
              <a:t>: миюся – </a:t>
            </a:r>
            <a:r>
              <a:rPr lang="uk-UA" i="1" dirty="0" err="1" smtClean="0">
                <a:solidFill>
                  <a:schemeClr val="bg1"/>
                </a:solidFill>
              </a:rPr>
              <a:t>миючися</a:t>
            </a:r>
            <a:r>
              <a:rPr lang="uk-UA" i="1" dirty="0" smtClean="0">
                <a:solidFill>
                  <a:schemeClr val="bg1"/>
                </a:solidFill>
              </a:rPr>
              <a:t>, одягаюсь – одягаючись.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bg1"/>
                </a:solidFill>
              </a:rPr>
              <a:t>7. Здатність керувати тими самими формами, що і дієслово: </a:t>
            </a:r>
            <a:r>
              <a:rPr lang="uk-UA" i="1" dirty="0" smtClean="0">
                <a:solidFill>
                  <a:schemeClr val="bg1"/>
                </a:solidFill>
              </a:rPr>
              <a:t>листуватися з другом – </a:t>
            </a:r>
            <a:r>
              <a:rPr lang="uk-UA" i="1" dirty="0" err="1" smtClean="0">
                <a:solidFill>
                  <a:schemeClr val="bg1"/>
                </a:solidFill>
              </a:rPr>
              <a:t>листуючися</a:t>
            </a:r>
            <a:r>
              <a:rPr lang="uk-UA" i="1" dirty="0" smtClean="0">
                <a:solidFill>
                  <a:schemeClr val="bg1"/>
                </a:solidFill>
              </a:rPr>
              <a:t> з другом.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bg1"/>
                </a:solidFill>
              </a:rPr>
              <a:t>8. Здатність сполучатися з тими самими прислівниками, що і дієслово: </a:t>
            </a:r>
            <a:r>
              <a:rPr lang="uk-UA" i="1" dirty="0" smtClean="0">
                <a:solidFill>
                  <a:schemeClr val="bg1"/>
                </a:solidFill>
              </a:rPr>
              <a:t>їхати поволі – </a:t>
            </a:r>
            <a:r>
              <a:rPr lang="uk-UA" i="1" dirty="0" err="1" smtClean="0">
                <a:solidFill>
                  <a:schemeClr val="bg1"/>
                </a:solidFill>
              </a:rPr>
              <a:t>їдучи</a:t>
            </a:r>
            <a:r>
              <a:rPr lang="uk-UA" i="1" dirty="0" smtClean="0">
                <a:solidFill>
                  <a:schemeClr val="bg1"/>
                </a:solidFill>
              </a:rPr>
              <a:t> поволі.</a:t>
            </a:r>
          </a:p>
          <a:p>
            <a:pPr marL="0" indent="0" algn="just">
              <a:buNone/>
            </a:pPr>
            <a:endParaRPr lang="uk-UA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3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739" y="95494"/>
            <a:ext cx="10515600" cy="52582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sz="3600" b="1" dirty="0" err="1" smtClean="0">
                <a:solidFill>
                  <a:srgbClr val="FFFF00"/>
                </a:solidFill>
              </a:rPr>
              <a:t>Творення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дієприслівників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недоконаного</a:t>
            </a:r>
            <a:r>
              <a:rPr lang="ru-RU" sz="3600" b="1" dirty="0" smtClean="0">
                <a:solidFill>
                  <a:srgbClr val="FFFF00"/>
                </a:solidFill>
              </a:rPr>
              <a:t> і </a:t>
            </a:r>
            <a:r>
              <a:rPr lang="ru-RU" sz="3600" b="1" dirty="0" err="1" smtClean="0">
                <a:solidFill>
                  <a:srgbClr val="FFFF00"/>
                </a:solidFill>
              </a:rPr>
              <a:t>доконаного</a:t>
            </a:r>
            <a:r>
              <a:rPr lang="ru-RU" sz="3600" b="1" dirty="0" smtClean="0">
                <a:solidFill>
                  <a:srgbClr val="FFFF00"/>
                </a:solidFill>
              </a:rPr>
              <a:t> виду</a:t>
            </a:r>
            <a:endParaRPr lang="ru-RU" sz="36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459189"/>
              </p:ext>
            </p:extLst>
          </p:nvPr>
        </p:nvGraphicFramePr>
        <p:xfrm>
          <a:off x="783773" y="1881051"/>
          <a:ext cx="10335079" cy="4404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343"/>
                <a:gridCol w="2088184"/>
                <a:gridCol w="2088184"/>
                <a:gridCol w="2088184"/>
                <a:gridCol w="2088184"/>
              </a:tblGrid>
              <a:tr h="1027642">
                <a:tc>
                  <a:txBody>
                    <a:bodyPr/>
                    <a:lstStyle/>
                    <a:p>
                      <a:r>
                        <a:rPr lang="uk-UA" dirty="0" smtClean="0"/>
                        <a:t>Вид дієприслівника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Суфікси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Вид дієслова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Основа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Приклади </a:t>
                      </a:r>
                      <a:endParaRPr lang="uk-UA" dirty="0"/>
                    </a:p>
                  </a:txBody>
                  <a:tcPr/>
                </a:tc>
              </a:tr>
              <a:tr h="2348895">
                <a:tc>
                  <a:txBody>
                    <a:bodyPr/>
                    <a:lstStyle/>
                    <a:p>
                      <a:r>
                        <a:rPr lang="uk-UA" dirty="0" smtClean="0"/>
                        <a:t>Недоконаний</a:t>
                      </a:r>
                    </a:p>
                    <a:p>
                      <a:r>
                        <a:rPr lang="uk-UA" b="1" i="1" dirty="0" smtClean="0"/>
                        <a:t>шукати</a:t>
                      </a:r>
                      <a:endParaRPr lang="uk-U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/>
                        </a:rPr>
                        <a:t>-учи-, -</a:t>
                      </a:r>
                      <a:r>
                        <a:rPr lang="ru-RU" sz="1800" b="1" i="1" dirty="0" err="1" smtClean="0">
                          <a:effectLst/>
                        </a:rPr>
                        <a:t>ючи</a:t>
                      </a:r>
                      <a:r>
                        <a:rPr lang="ru-RU" sz="1800" b="1" i="1" dirty="0" smtClean="0">
                          <a:effectLst/>
                        </a:rPr>
                        <a:t>-</a:t>
                      </a:r>
                      <a:endParaRPr lang="ru-RU" sz="1800" dirty="0" smtClean="0">
                        <a:effectLst/>
                      </a:endParaRPr>
                    </a:p>
                    <a:p>
                      <a:pPr algn="ctr"/>
                      <a:r>
                        <a:rPr lang="ru-RU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I </a:t>
                      </a:r>
                      <a:r>
                        <a:rPr lang="ru-RU" sz="1800" dirty="0" err="1" smtClean="0">
                          <a:effectLst/>
                        </a:rPr>
                        <a:t>дієвідміна</a:t>
                      </a:r>
                      <a:r>
                        <a:rPr lang="ru-RU" sz="1800" dirty="0" smtClean="0">
                          <a:effectLst/>
                        </a:rPr>
                        <a:t>)</a:t>
                      </a:r>
                    </a:p>
                    <a:p>
                      <a:pPr algn="ctr"/>
                      <a:r>
                        <a:rPr lang="ru-RU" sz="1800" b="1" i="1" dirty="0" smtClean="0">
                          <a:effectLst/>
                        </a:rPr>
                        <a:t>-</a:t>
                      </a:r>
                      <a:r>
                        <a:rPr lang="ru-RU" sz="1800" b="1" i="1" dirty="0" err="1" smtClean="0">
                          <a:effectLst/>
                        </a:rPr>
                        <a:t>ачи</a:t>
                      </a:r>
                      <a:r>
                        <a:rPr lang="ru-RU" sz="1800" b="1" i="1" dirty="0" smtClean="0">
                          <a:effectLst/>
                        </a:rPr>
                        <a:t>-, -</a:t>
                      </a:r>
                      <a:r>
                        <a:rPr lang="ru-RU" sz="1800" b="1" i="1" dirty="0" err="1" smtClean="0">
                          <a:effectLst/>
                        </a:rPr>
                        <a:t>ячи</a:t>
                      </a:r>
                      <a:r>
                        <a:rPr lang="ru-RU" sz="1800" b="1" i="1" dirty="0" smtClean="0">
                          <a:effectLst/>
                        </a:rPr>
                        <a:t>-</a:t>
                      </a:r>
                      <a:endParaRPr lang="ru-RU" sz="1800" dirty="0" smtClean="0">
                        <a:effectLst/>
                      </a:endParaRPr>
                    </a:p>
                    <a:p>
                      <a:pPr algn="ctr"/>
                      <a:r>
                        <a:rPr lang="ru-RU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II </a:t>
                      </a:r>
                      <a:r>
                        <a:rPr lang="ru-RU" sz="1800" dirty="0" err="1" smtClean="0">
                          <a:effectLst/>
                        </a:rPr>
                        <a:t>дієвідміна</a:t>
                      </a:r>
                      <a:r>
                        <a:rPr lang="ru-RU" sz="1800" dirty="0" smtClean="0">
                          <a:effectLst/>
                        </a:rPr>
                        <a:t>)</a:t>
                      </a:r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недоконаний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теперішнього</a:t>
                      </a:r>
                      <a:r>
                        <a:rPr lang="uk-UA" baseline="0" dirty="0" smtClean="0"/>
                        <a:t> часу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i="1" dirty="0" err="1" smtClean="0"/>
                        <a:t>шука</a:t>
                      </a:r>
                      <a:r>
                        <a:rPr lang="uk-UA" b="1" i="1" dirty="0" smtClean="0"/>
                        <a:t> + </a:t>
                      </a:r>
                      <a:r>
                        <a:rPr lang="uk-UA" b="1" i="1" dirty="0" err="1" smtClean="0"/>
                        <a:t>ючи</a:t>
                      </a:r>
                      <a:r>
                        <a:rPr lang="uk-UA" b="1" i="1" dirty="0" smtClean="0"/>
                        <a:t> = шукаючи</a:t>
                      </a:r>
                      <a:endParaRPr lang="uk-UA" b="1" i="1" dirty="0"/>
                    </a:p>
                  </a:txBody>
                  <a:tcPr/>
                </a:tc>
              </a:tr>
              <a:tr h="1027642">
                <a:tc>
                  <a:txBody>
                    <a:bodyPr/>
                    <a:lstStyle/>
                    <a:p>
                      <a:r>
                        <a:rPr lang="uk-UA" dirty="0" smtClean="0"/>
                        <a:t>Доконаний </a:t>
                      </a:r>
                    </a:p>
                    <a:p>
                      <a:r>
                        <a:rPr lang="uk-UA" b="1" i="1" dirty="0" smtClean="0"/>
                        <a:t>подолати</a:t>
                      </a:r>
                      <a:endParaRPr lang="uk-U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effectLst/>
                        </a:rPr>
                        <a:t>-ши-, -вши-</a:t>
                      </a:r>
                      <a:endParaRPr lang="ru-RU" sz="1800" dirty="0" smtClean="0">
                        <a:effectLst/>
                      </a:endParaRP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доконаний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інфінітива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i="1" dirty="0" err="1" smtClean="0"/>
                        <a:t>подола</a:t>
                      </a:r>
                      <a:r>
                        <a:rPr lang="uk-UA" b="1" i="1" dirty="0" smtClean="0"/>
                        <a:t> + </a:t>
                      </a:r>
                      <a:r>
                        <a:rPr lang="uk-UA" b="1" i="1" dirty="0" err="1" smtClean="0"/>
                        <a:t>вши</a:t>
                      </a:r>
                      <a:r>
                        <a:rPr lang="uk-UA" b="1" i="1" dirty="0" smtClean="0"/>
                        <a:t> =</a:t>
                      </a:r>
                      <a:r>
                        <a:rPr lang="uk-UA" b="1" i="1" baseline="0" dirty="0" smtClean="0"/>
                        <a:t> подолавши </a:t>
                      </a:r>
                      <a:endParaRPr lang="uk-UA" b="1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60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123" y="0"/>
            <a:ext cx="10515600" cy="50238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smtClean="0">
                <a:solidFill>
                  <a:srgbClr val="FFFF00"/>
                </a:solidFill>
              </a:rPr>
              <a:t>ДОВІДКА</a:t>
            </a:r>
            <a:endParaRPr lang="ru-RU" b="1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1338" y="2743200"/>
            <a:ext cx="2889613" cy="28896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3046" y="735594"/>
            <a:ext cx="105624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solidFill>
                  <a:srgbClr val="F6F6F6"/>
                </a:solidFill>
              </a:rPr>
              <a:t>А. П. Грищенко </a:t>
            </a:r>
            <a:r>
              <a:rPr lang="uk-UA" sz="2800" dirty="0" smtClean="0">
                <a:solidFill>
                  <a:srgbClr val="F6F6F6"/>
                </a:solidFill>
              </a:rPr>
              <a:t>і В. М. </a:t>
            </a:r>
            <a:r>
              <a:rPr lang="uk-UA" sz="2800" dirty="0" err="1" smtClean="0">
                <a:solidFill>
                  <a:srgbClr val="F6F6F6"/>
                </a:solidFill>
              </a:rPr>
              <a:t>Русанівський</a:t>
            </a:r>
            <a:r>
              <a:rPr lang="uk-UA" sz="2800" dirty="0" smtClean="0">
                <a:solidFill>
                  <a:srgbClr val="F6F6F6"/>
                </a:solidFill>
              </a:rPr>
              <a:t> пропонують виділяти у дієприслівниках категорію часу – теперішнього і минулого. Але достатніх підстав для цього немає.</a:t>
            </a:r>
            <a:endParaRPr lang="ru-RU" sz="2800" dirty="0">
              <a:solidFill>
                <a:srgbClr val="F6F6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41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462" y="0"/>
            <a:ext cx="10515600" cy="6430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mtClean="0">
                <a:solidFill>
                  <a:srgbClr val="FFFF00"/>
                </a:solidFill>
              </a:rPr>
              <a:t>Власні </a:t>
            </a:r>
            <a:r>
              <a:rPr lang="ru-RU" b="1">
                <a:solidFill>
                  <a:srgbClr val="FFFF00"/>
                </a:solidFill>
              </a:rPr>
              <a:t>ознаки дієприслівника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462" y="643060"/>
            <a:ext cx="10515600" cy="52753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>
                <a:solidFill>
                  <a:schemeClr val="bg1"/>
                </a:solidFill>
              </a:rPr>
              <a:t>1. Мають значення додаткової дії.</a:t>
            </a:r>
          </a:p>
          <a:p>
            <a:pPr marL="0" indent="0" algn="just">
              <a:buNone/>
            </a:pPr>
            <a:r>
              <a:rPr lang="uk-UA" sz="2400" dirty="0" smtClean="0">
                <a:solidFill>
                  <a:schemeClr val="bg1"/>
                </a:solidFill>
              </a:rPr>
              <a:t>2. Мають власні суфікси недоконаного виду: -</a:t>
            </a:r>
            <a:r>
              <a:rPr lang="uk-UA" sz="2400" dirty="0" err="1" smtClean="0">
                <a:solidFill>
                  <a:schemeClr val="bg1"/>
                </a:solidFill>
              </a:rPr>
              <a:t>учи</a:t>
            </a:r>
            <a:r>
              <a:rPr lang="uk-UA" sz="2400" dirty="0" smtClean="0">
                <a:solidFill>
                  <a:schemeClr val="bg1"/>
                </a:solidFill>
              </a:rPr>
              <a:t>-/-</a:t>
            </a:r>
            <a:r>
              <a:rPr lang="uk-UA" sz="2400" dirty="0" err="1" smtClean="0">
                <a:solidFill>
                  <a:schemeClr val="bg1"/>
                </a:solidFill>
              </a:rPr>
              <a:t>ючи</a:t>
            </a:r>
            <a:r>
              <a:rPr lang="uk-UA" sz="2400" dirty="0" smtClean="0">
                <a:solidFill>
                  <a:schemeClr val="bg1"/>
                </a:solidFill>
              </a:rPr>
              <a:t>-, -</a:t>
            </a:r>
            <a:r>
              <a:rPr lang="uk-UA" sz="2400" dirty="0" err="1" smtClean="0">
                <a:solidFill>
                  <a:schemeClr val="bg1"/>
                </a:solidFill>
              </a:rPr>
              <a:t>ачи</a:t>
            </a:r>
            <a:r>
              <a:rPr lang="uk-UA" sz="2400" dirty="0" smtClean="0">
                <a:solidFill>
                  <a:schemeClr val="bg1"/>
                </a:solidFill>
              </a:rPr>
              <a:t>-/-ячи- (</a:t>
            </a:r>
            <a:r>
              <a:rPr lang="uk-UA" sz="2400" i="1" dirty="0" smtClean="0">
                <a:solidFill>
                  <a:schemeClr val="bg1"/>
                </a:solidFill>
              </a:rPr>
              <a:t>роблячи, співаючи, пишучи, малюючи</a:t>
            </a:r>
            <a:r>
              <a:rPr lang="uk-UA" sz="2400" dirty="0" smtClean="0">
                <a:solidFill>
                  <a:schemeClr val="bg1"/>
                </a:solidFill>
              </a:rPr>
              <a:t>) та доконаного виду: -</a:t>
            </a:r>
            <a:r>
              <a:rPr lang="uk-UA" sz="2400" dirty="0" err="1" smtClean="0">
                <a:solidFill>
                  <a:schemeClr val="bg1"/>
                </a:solidFill>
              </a:rPr>
              <a:t>ши</a:t>
            </a:r>
            <a:r>
              <a:rPr lang="uk-UA" sz="2400" dirty="0" smtClean="0">
                <a:solidFill>
                  <a:schemeClr val="bg1"/>
                </a:solidFill>
              </a:rPr>
              <a:t>-</a:t>
            </a:r>
            <a:r>
              <a:rPr lang="ru-RU" sz="2400" dirty="0">
                <a:solidFill>
                  <a:schemeClr val="bg1"/>
                </a:solidFill>
              </a:rPr>
              <a:t>(</a:t>
            </a:r>
            <a:r>
              <a:rPr lang="ru-RU" sz="2400" dirty="0" err="1">
                <a:solidFill>
                  <a:schemeClr val="bg1"/>
                </a:solidFill>
              </a:rPr>
              <a:t>якщо</a:t>
            </a:r>
            <a:r>
              <a:rPr lang="ru-RU" sz="2400" dirty="0">
                <a:solidFill>
                  <a:schemeClr val="bg1"/>
                </a:solidFill>
              </a:rPr>
              <a:t> основа </a:t>
            </a:r>
            <a:r>
              <a:rPr lang="ru-RU" sz="2400" dirty="0" err="1">
                <a:solidFill>
                  <a:schemeClr val="bg1"/>
                </a:solidFill>
              </a:rPr>
              <a:t>закінчується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 smtClean="0">
                <a:solidFill>
                  <a:schemeClr val="bg1"/>
                </a:solidFill>
              </a:rPr>
              <a:t>приголосний</a:t>
            </a:r>
            <a:r>
              <a:rPr lang="ru-RU" sz="2400" dirty="0">
                <a:solidFill>
                  <a:schemeClr val="bg1"/>
                </a:solidFill>
              </a:rPr>
              <a:t>) </a:t>
            </a:r>
            <a:r>
              <a:rPr lang="uk-UA" sz="2400" dirty="0" smtClean="0">
                <a:solidFill>
                  <a:schemeClr val="bg1"/>
                </a:solidFill>
              </a:rPr>
              <a:t>-</a:t>
            </a:r>
            <a:r>
              <a:rPr lang="uk-UA" sz="2400" dirty="0" err="1" smtClean="0">
                <a:solidFill>
                  <a:schemeClr val="bg1"/>
                </a:solidFill>
              </a:rPr>
              <a:t>вши</a:t>
            </a:r>
            <a:r>
              <a:rPr lang="uk-UA" sz="2400" dirty="0" smtClean="0">
                <a:solidFill>
                  <a:schemeClr val="bg1"/>
                </a:solidFill>
              </a:rPr>
              <a:t>- (якщо основа закінчується на голосний) (умивши, допивши, привізши).</a:t>
            </a:r>
          </a:p>
          <a:p>
            <a:pPr marL="0" indent="0" algn="just">
              <a:buNone/>
            </a:pPr>
            <a:r>
              <a:rPr lang="uk-UA" sz="2400" dirty="0" smtClean="0">
                <a:solidFill>
                  <a:schemeClr val="bg1"/>
                </a:solidFill>
              </a:rPr>
              <a:t>3. Дієприслівник не бажано вживати на початку речення, оскільки це може спричинити порушення змісту синтаксичної конструкції: </a:t>
            </a:r>
            <a:r>
              <a:rPr lang="uk-UA" sz="2400" i="1" dirty="0" smtClean="0">
                <a:solidFill>
                  <a:schemeClr val="bg1"/>
                </a:solidFill>
              </a:rPr>
              <a:t>Роблячи домашнє завдання, я слухав музику / Я слухав музику, роблячи домашнє завдання.</a:t>
            </a:r>
            <a:endParaRPr lang="ru-RU" sz="2400" i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645" y="3620757"/>
            <a:ext cx="2225233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9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585" y="353403"/>
            <a:ext cx="10515600" cy="3617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>
                <a:solidFill>
                  <a:srgbClr val="FFFF00"/>
                </a:solidFill>
              </a:rPr>
              <a:t>Дієприслівниковий зворот</a:t>
            </a:r>
            <a:br>
              <a:rPr lang="ru-RU" b="1">
                <a:solidFill>
                  <a:srgbClr val="FFFF00"/>
                </a:solidFill>
              </a:rPr>
            </a:br>
            <a:endParaRPr lang="ru-RU" b="1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185" y="715109"/>
            <a:ext cx="10515600" cy="519332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mtClean="0">
                <a:solidFill>
                  <a:schemeClr val="bg1"/>
                </a:solidFill>
              </a:rPr>
              <a:t>Дієприслівник разом із залежними словами утворює </a:t>
            </a:r>
            <a:r>
              <a:rPr lang="ru-RU" b="1" smtClean="0">
                <a:solidFill>
                  <a:schemeClr val="bg1"/>
                </a:solidFill>
              </a:rPr>
              <a:t>дієприслівниковий зворот</a:t>
            </a:r>
            <a:r>
              <a:rPr lang="ru-RU" smtClean="0">
                <a:solidFill>
                  <a:schemeClr val="bg1"/>
                </a:solidFill>
              </a:rPr>
              <a:t>, який у реченні виступає в ролі поширеної обставини. На письмі дієприслівниковий зворот найчастіше відокремлюють комами: 1) якщо дієприслівниковий зворот стоїть на початку речення, то кому ставлять після нього: </a:t>
            </a:r>
            <a:r>
              <a:rPr lang="ru-RU" b="1" i="1" smtClean="0">
                <a:solidFill>
                  <a:schemeClr val="bg1"/>
                </a:solidFill>
              </a:rPr>
              <a:t>Не дочекавшись обіду</a:t>
            </a:r>
            <a:r>
              <a:rPr lang="ru-RU" i="1" smtClean="0">
                <a:solidFill>
                  <a:schemeClr val="bg1"/>
                </a:solidFill>
              </a:rPr>
              <a:t>, (!) хлопчик з дівчатками зібрались додому</a:t>
            </a:r>
            <a:r>
              <a:rPr lang="ru-RU" smtClean="0">
                <a:solidFill>
                  <a:schemeClr val="bg1"/>
                </a:solidFill>
              </a:rPr>
              <a:t> (Б. Харчук); 2) якщо дієприслівниковий зворот стоїть в середині речення, то його відокремлюють з обох боків: </a:t>
            </a:r>
            <a:r>
              <a:rPr lang="ru-RU" i="1" smtClean="0">
                <a:solidFill>
                  <a:schemeClr val="bg1"/>
                </a:solidFill>
              </a:rPr>
              <a:t>Мешканці, (!) </a:t>
            </a:r>
            <a:r>
              <a:rPr lang="ru-RU" b="1" i="1" smtClean="0">
                <a:solidFill>
                  <a:schemeClr val="bg1"/>
                </a:solidFill>
              </a:rPr>
              <a:t>виставивши голови з віконечок</a:t>
            </a:r>
            <a:r>
              <a:rPr lang="ru-RU" i="1" smtClean="0">
                <a:solidFill>
                  <a:schemeClr val="bg1"/>
                </a:solidFill>
              </a:rPr>
              <a:t>, (!) ведуть розмови</a:t>
            </a:r>
            <a:r>
              <a:rPr lang="ru-RU" smtClean="0">
                <a:solidFill>
                  <a:schemeClr val="bg1"/>
                </a:solidFill>
              </a:rPr>
              <a:t> (В. Винниченко); 3) якщо дієприслівниковий зворот стоїть в кінці речення, то кому ставлять перед ним: </a:t>
            </a:r>
            <a:r>
              <a:rPr lang="ru-RU" i="1" smtClean="0">
                <a:solidFill>
                  <a:schemeClr val="bg1"/>
                </a:solidFill>
              </a:rPr>
              <a:t>Уважно слухали селяни, (!) </a:t>
            </a:r>
            <a:r>
              <a:rPr lang="ru-RU" b="1" i="1" smtClean="0">
                <a:solidFill>
                  <a:schemeClr val="bg1"/>
                </a:solidFill>
              </a:rPr>
              <a:t>занімівши в різних позах</a:t>
            </a:r>
            <a:r>
              <a:rPr lang="ru-RU" smtClean="0">
                <a:solidFill>
                  <a:schemeClr val="bg1"/>
                </a:solidFill>
              </a:rPr>
              <a:t> (А. Головко).</a:t>
            </a:r>
          </a:p>
          <a:p>
            <a:pPr marL="0" indent="0" algn="just">
              <a:buNone/>
            </a:pPr>
            <a:r>
              <a:rPr lang="ru-RU" smtClean="0">
                <a:solidFill>
                  <a:schemeClr val="bg1"/>
                </a:solidFill>
              </a:rPr>
              <a:t>Не відокремлюють комами дієприслівниковий зворот, якщо в реченні він є фразеологізмом і стоїть безпосередньо після присудка: </a:t>
            </a:r>
            <a:r>
              <a:rPr lang="ru-RU" i="1" smtClean="0">
                <a:solidFill>
                  <a:schemeClr val="bg1"/>
                </a:solidFill>
              </a:rPr>
              <a:t>Він біг </a:t>
            </a:r>
            <a:r>
              <a:rPr lang="ru-RU" b="1" i="1" smtClean="0">
                <a:solidFill>
                  <a:schemeClr val="bg1"/>
                </a:solidFill>
              </a:rPr>
              <a:t>не чуючи ніг</a:t>
            </a:r>
            <a:r>
              <a:rPr lang="ru-RU" smtClean="0">
                <a:solidFill>
                  <a:schemeClr val="bg1"/>
                </a:solidFill>
              </a:rPr>
              <a:t>; </a:t>
            </a:r>
            <a:r>
              <a:rPr lang="ru-RU" i="1" smtClean="0">
                <a:solidFill>
                  <a:schemeClr val="bg1"/>
                </a:solidFill>
              </a:rPr>
              <a:t>Олена працювала </a:t>
            </a:r>
            <a:r>
              <a:rPr lang="ru-RU" b="1" i="1" smtClean="0">
                <a:solidFill>
                  <a:schemeClr val="bg1"/>
                </a:solidFill>
              </a:rPr>
              <a:t>не покладаючи рук</a:t>
            </a:r>
            <a:r>
              <a:rPr lang="ru-RU" smtClean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mtClean="0">
                <a:solidFill>
                  <a:schemeClr val="bg1"/>
                </a:solidFill>
              </a:rPr>
              <a:t>Крім того, зазвичай відокремлюють не лише дієприслівниковий зворот, а й </a:t>
            </a:r>
            <a:r>
              <a:rPr lang="ru-RU" b="1" smtClean="0">
                <a:solidFill>
                  <a:schemeClr val="bg1"/>
                </a:solidFill>
              </a:rPr>
              <a:t>одиничний дієприслівник</a:t>
            </a:r>
            <a:r>
              <a:rPr lang="ru-RU" smtClean="0">
                <a:solidFill>
                  <a:schemeClr val="bg1"/>
                </a:solidFill>
              </a:rPr>
              <a:t>. Наприклад, </a:t>
            </a:r>
            <a:r>
              <a:rPr lang="ru-RU" b="1" i="1" smtClean="0">
                <a:solidFill>
                  <a:schemeClr val="bg1"/>
                </a:solidFill>
              </a:rPr>
              <a:t>Повечерявши</a:t>
            </a:r>
            <a:r>
              <a:rPr lang="ru-RU" i="1" smtClean="0">
                <a:solidFill>
                  <a:schemeClr val="bg1"/>
                </a:solidFill>
              </a:rPr>
              <a:t>, полягали спати</a:t>
            </a:r>
            <a:r>
              <a:rPr lang="ru-RU" smtClean="0">
                <a:solidFill>
                  <a:schemeClr val="bg1"/>
                </a:solidFill>
              </a:rPr>
              <a:t> (П. Мирний).</a:t>
            </a:r>
          </a:p>
          <a:p>
            <a:pPr marL="0" indent="0" algn="just">
              <a:buNone/>
            </a:pPr>
            <a:r>
              <a:rPr lang="ru-RU" smtClean="0">
                <a:solidFill>
                  <a:schemeClr val="bg1"/>
                </a:solidFill>
              </a:rPr>
              <a:t>Утім, якщо одиничний дієприслівник безпосередньо стоїть після присудка та відповідає на запитання як?, то його не відокремлюють. </a:t>
            </a:r>
          </a:p>
          <a:p>
            <a:pPr marL="0" indent="0" algn="just">
              <a:buNone/>
            </a:pPr>
            <a:r>
              <a:rPr lang="ru-RU" smtClean="0">
                <a:solidFill>
                  <a:schemeClr val="bg1"/>
                </a:solidFill>
              </a:rPr>
              <a:t>Наприклад, </a:t>
            </a:r>
            <a:r>
              <a:rPr lang="ru-RU" i="1" smtClean="0">
                <a:solidFill>
                  <a:schemeClr val="bg1"/>
                </a:solidFill>
              </a:rPr>
              <a:t>Співають</a:t>
            </a:r>
            <a:r>
              <a:rPr lang="ru-RU" i="1" baseline="30000" smtClean="0">
                <a:solidFill>
                  <a:schemeClr val="bg1"/>
                </a:solidFill>
              </a:rPr>
              <a:t>Присудок</a:t>
            </a:r>
            <a:r>
              <a:rPr lang="ru-RU" i="1" smtClean="0">
                <a:solidFill>
                  <a:schemeClr val="bg1"/>
                </a:solidFill>
              </a:rPr>
              <a:t> </a:t>
            </a:r>
            <a:r>
              <a:rPr lang="ru-RU" b="1" i="1" smtClean="0">
                <a:solidFill>
                  <a:schemeClr val="bg1"/>
                </a:solidFill>
              </a:rPr>
              <a:t>ідучи</a:t>
            </a:r>
            <a:r>
              <a:rPr lang="ru-RU" i="1" baseline="30000" smtClean="0">
                <a:solidFill>
                  <a:schemeClr val="bg1"/>
                </a:solidFill>
              </a:rPr>
              <a:t>Одиничний дієприслівник</a:t>
            </a:r>
            <a:r>
              <a:rPr lang="ru-RU" i="1" smtClean="0">
                <a:solidFill>
                  <a:schemeClr val="bg1"/>
                </a:solidFill>
              </a:rPr>
              <a:t> дівчата</a:t>
            </a:r>
            <a:r>
              <a:rPr lang="ru-RU" smtClean="0">
                <a:solidFill>
                  <a:schemeClr val="bg1"/>
                </a:solidFill>
              </a:rPr>
              <a:t> (Т. Шевченко); </a:t>
            </a:r>
            <a:r>
              <a:rPr lang="ru-RU" i="1" smtClean="0">
                <a:solidFill>
                  <a:schemeClr val="bg1"/>
                </a:solidFill>
              </a:rPr>
              <a:t>Вона сиділа</a:t>
            </a:r>
            <a:r>
              <a:rPr lang="ru-RU" i="1" baseline="30000" smtClean="0">
                <a:solidFill>
                  <a:schemeClr val="bg1"/>
                </a:solidFill>
              </a:rPr>
              <a:t>Присудок</a:t>
            </a:r>
            <a:r>
              <a:rPr lang="ru-RU" i="1" smtClean="0">
                <a:solidFill>
                  <a:schemeClr val="bg1"/>
                </a:solidFill>
              </a:rPr>
              <a:t> </a:t>
            </a:r>
            <a:r>
              <a:rPr lang="ru-RU" b="1" i="1" smtClean="0">
                <a:solidFill>
                  <a:schemeClr val="bg1"/>
                </a:solidFill>
              </a:rPr>
              <a:t>замислившись</a:t>
            </a:r>
            <a:r>
              <a:rPr lang="ru-RU" baseline="30000" smtClean="0">
                <a:solidFill>
                  <a:schemeClr val="bg1"/>
                </a:solidFill>
              </a:rPr>
              <a:t>Одиничний дієприслівник</a:t>
            </a:r>
            <a:r>
              <a:rPr lang="ru-RU" smtClean="0">
                <a:solidFill>
                  <a:schemeClr val="bg1"/>
                </a:solidFill>
              </a:rPr>
              <a:t> (Ю. Яновський).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0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185" y="-269631"/>
            <a:ext cx="10515600" cy="21396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062" y="1583834"/>
            <a:ext cx="3773751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6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646" y="0"/>
            <a:ext cx="10714892" cy="607255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ДІЄПРИКМЕТНИК (ДП)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вербоїдна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недієвідмінювана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форма, яка </a:t>
            </a:r>
            <a:r>
              <a:rPr lang="ru-R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ознаку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предмета, </a:t>
            </a:r>
            <a:r>
              <a:rPr lang="ru-R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виражена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морфологічними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категоріями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дієслова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прикметника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дієприкметник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українському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мовознавстві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закріпився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30-х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pp. 20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правопису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(1933). До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граматиках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функціонували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причасник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дієприложник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прикметник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часівниковий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дієслівний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прикметник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Визначаючи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граматичний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дієприкметника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погоджуються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дієприкметник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подвійну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природу,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з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прикметником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з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дієсловом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Унаслідок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дієприкметник</a:t>
            </a:r>
            <a:r>
              <a:rPr lang="ru-RU" sz="2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кваліфікували</a:t>
            </a:r>
            <a:r>
              <a:rPr lang="ru-RU" sz="2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20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неособове</a:t>
            </a:r>
            <a:r>
              <a:rPr lang="ru-RU" sz="20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дієслівне</a:t>
            </a:r>
            <a:r>
              <a:rPr lang="ru-RU" sz="2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2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В.М.Русанівський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ru-RU" sz="20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віддієслівний</a:t>
            </a:r>
            <a:r>
              <a:rPr lang="ru-RU" sz="20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прикметник</a:t>
            </a:r>
            <a:r>
              <a:rPr lang="ru-RU" sz="2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І.К.Кучеренко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ru-RU" sz="20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мішану</a:t>
            </a:r>
            <a:r>
              <a:rPr lang="ru-RU" sz="20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гібридну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міжчастиномовну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категорію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дієслова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прикметника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Г.М.Гнатюк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(автор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монографії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Дієприкметник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сучасній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українській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мові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(1832 р.). </a:t>
            </a:r>
          </a:p>
          <a:p>
            <a:pPr marL="0" indent="0" algn="just">
              <a:buNone/>
            </a:pP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Останнім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часом </a:t>
            </a:r>
            <a:r>
              <a:rPr lang="ru-RU" sz="20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подвійність</a:t>
            </a:r>
            <a:r>
              <a:rPr lang="ru-RU" sz="2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дієприкметника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І.Р.Вихованець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К.Г.Городенська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Теоретичної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морфології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витлумачують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інакше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заперечено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гібридність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дієприкметника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обґрунтовано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різнорідність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дієприкметники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розділено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дієслівні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прикметникові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дієприкметник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становить собою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</a:t>
            </a:r>
            <a:r>
              <a:rPr lang="ru-RU" sz="20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входить до складу </a:t>
            </a:r>
            <a:r>
              <a:rPr lang="ru-RU" sz="20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прикметника</a:t>
            </a:r>
            <a:r>
              <a:rPr lang="ru-RU" sz="2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інша</a:t>
            </a:r>
            <a:r>
              <a:rPr lang="ru-RU" sz="2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до складу </a:t>
            </a:r>
            <a:r>
              <a:rPr lang="ru-RU" sz="20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дієслова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різновиди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дієприкметника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розрізняються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синтаксичними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показниками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28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538" y="105508"/>
            <a:ext cx="10621108" cy="598939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mtClean="0">
                <a:solidFill>
                  <a:schemeClr val="bg1"/>
                </a:solidFill>
              </a:rPr>
              <a:t>Щодо проблеми </a:t>
            </a:r>
            <a:r>
              <a:rPr lang="ru-RU" u="sng" smtClean="0">
                <a:solidFill>
                  <a:schemeClr val="bg1"/>
                </a:solidFill>
              </a:rPr>
              <a:t>подвійної граматичної природи ДП </a:t>
            </a:r>
            <a:r>
              <a:rPr lang="ru-RU" smtClean="0">
                <a:solidFill>
                  <a:srgbClr val="FFFF00"/>
                </a:solidFill>
              </a:rPr>
              <a:t>І.Р.Вихованець </a:t>
            </a:r>
            <a:r>
              <a:rPr lang="ru-RU" smtClean="0">
                <a:solidFill>
                  <a:schemeClr val="bg1"/>
                </a:solidFill>
              </a:rPr>
              <a:t>стверджує, </a:t>
            </a:r>
            <a:r>
              <a:rPr lang="ru-RU">
                <a:solidFill>
                  <a:schemeClr val="bg1"/>
                </a:solidFill>
              </a:rPr>
              <a:t>що “дієприкметник, входячи до класу прикметника, </a:t>
            </a:r>
            <a:r>
              <a:rPr lang="ru-RU" u="sng">
                <a:solidFill>
                  <a:schemeClr val="bg1"/>
                </a:solidFill>
              </a:rPr>
              <a:t>займає тільки приіменникову позицію</a:t>
            </a:r>
            <a:r>
              <a:rPr lang="ru-RU">
                <a:solidFill>
                  <a:schemeClr val="bg1"/>
                </a:solidFill>
              </a:rPr>
              <a:t>, втрачає визначальні дієслівні категорії і дублює наявні в опорному іменникові граматичні категорії роду, числа і відмінка</a:t>
            </a:r>
            <a:r>
              <a:rPr lang="ru-RU" smtClean="0">
                <a:solidFill>
                  <a:schemeClr val="bg1"/>
                </a:solidFill>
              </a:rPr>
              <a:t>”, </a:t>
            </a:r>
            <a:r>
              <a:rPr lang="ru-RU">
                <a:solidFill>
                  <a:schemeClr val="bg1"/>
                </a:solidFill>
              </a:rPr>
              <a:t>що не дає підстав зарахувати ці віддієслівні утворення до класу дієслів і вказує на них “як на </a:t>
            </a:r>
            <a:r>
              <a:rPr lang="ru-RU" u="sng">
                <a:solidFill>
                  <a:schemeClr val="bg1"/>
                </a:solidFill>
              </a:rPr>
              <a:t>розряд віддієслівних прикметників у прикметниковому класі слів</a:t>
            </a:r>
            <a:r>
              <a:rPr lang="ru-RU" u="sng" smtClean="0">
                <a:solidFill>
                  <a:schemeClr val="bg1"/>
                </a:solidFill>
              </a:rPr>
              <a:t>”. </a:t>
            </a:r>
            <a:endParaRPr lang="ru-RU" u="sng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u="sng">
                <a:solidFill>
                  <a:schemeClr val="bg1"/>
                </a:solidFill>
              </a:rPr>
              <a:t>У сфері дієслова </a:t>
            </a:r>
            <a:r>
              <a:rPr lang="ru-RU">
                <a:solidFill>
                  <a:srgbClr val="FFFF00"/>
                </a:solidFill>
              </a:rPr>
              <a:t>К.Г.Городенська</a:t>
            </a:r>
            <a:r>
              <a:rPr lang="ru-RU">
                <a:solidFill>
                  <a:schemeClr val="bg1"/>
                </a:solidFill>
              </a:rPr>
              <a:t> розглядає аналітичні дієприкметникові форми, бо вони виконують функцію присудка, але тільки за допомогою форм дієслівної морфеми-зв’язки </a:t>
            </a:r>
            <a:r>
              <a:rPr lang="ru-RU" i="1" u="sng">
                <a:solidFill>
                  <a:schemeClr val="bg1"/>
                </a:solidFill>
              </a:rPr>
              <a:t>бути</a:t>
            </a:r>
            <a:r>
              <a:rPr lang="ru-RU">
                <a:solidFill>
                  <a:schemeClr val="bg1"/>
                </a:solidFill>
              </a:rPr>
              <a:t> та форм дієслівних напівзв’язок </a:t>
            </a:r>
            <a:r>
              <a:rPr lang="ru-RU" i="1" u="sng">
                <a:solidFill>
                  <a:schemeClr val="bg1"/>
                </a:solidFill>
              </a:rPr>
              <a:t>стати, здаватися, лишатися, залишатися </a:t>
            </a:r>
            <a:r>
              <a:rPr lang="ru-RU" smtClean="0">
                <a:solidFill>
                  <a:schemeClr val="bg1"/>
                </a:solidFill>
              </a:rPr>
              <a:t>тощо. </a:t>
            </a:r>
          </a:p>
          <a:p>
            <a:pPr marL="0" indent="0" algn="just">
              <a:buNone/>
            </a:pPr>
            <a:r>
              <a:rPr lang="ru-RU" smtClean="0">
                <a:solidFill>
                  <a:schemeClr val="bg1"/>
                </a:solidFill>
              </a:rPr>
              <a:t>Тому </a:t>
            </a:r>
            <a:r>
              <a:rPr lang="ru-RU">
                <a:solidFill>
                  <a:schemeClr val="bg1"/>
                </a:solidFill>
              </a:rPr>
              <a:t>логічною є пропозиція </a:t>
            </a:r>
            <a:r>
              <a:rPr lang="ru-RU" u="sng">
                <a:solidFill>
                  <a:schemeClr val="accent4">
                    <a:lumMod val="20000"/>
                    <a:lumOff val="80000"/>
                  </a:schemeClr>
                </a:solidFill>
              </a:rPr>
              <a:t>розмежувати ці два різновиди дієприкметників</a:t>
            </a:r>
            <a:r>
              <a:rPr lang="ru-RU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>
                <a:solidFill>
                  <a:schemeClr val="bg1"/>
                </a:solidFill>
              </a:rPr>
              <a:t>і термінологічно позначити </a:t>
            </a:r>
            <a:r>
              <a:rPr lang="ru-RU">
                <a:solidFill>
                  <a:schemeClr val="accent4">
                    <a:lumMod val="20000"/>
                    <a:lumOff val="80000"/>
                  </a:schemeClr>
                </a:solidFill>
              </a:rPr>
              <a:t>перші дієприкметниками або віддієслівними прикметниками, а другі – аналітичними дієсловами, точніше, аналітичними пасивними </a:t>
            </a:r>
            <a:r>
              <a:rPr lang="ru-RU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дієсловами</a:t>
            </a:r>
            <a:r>
              <a:rPr lang="ru-RU" smtClean="0">
                <a:solidFill>
                  <a:schemeClr val="bg1"/>
                </a:solidFill>
              </a:rPr>
              <a:t>.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96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523" y="0"/>
            <a:ext cx="10515600" cy="49065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Дієслівні ознаки ДП</a:t>
            </a:r>
            <a:endParaRPr lang="ru-RU" sz="40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2706" y="584444"/>
            <a:ext cx="10779369" cy="5394326"/>
          </a:xfrm>
        </p:spPr>
        <p:txBody>
          <a:bodyPr/>
          <a:lstStyle/>
          <a:p>
            <a:pPr marL="0" indent="0">
              <a:buNone/>
            </a:pPr>
            <a:r>
              <a:rPr lang="uk-UA" sz="2400" smtClean="0">
                <a:solidFill>
                  <a:schemeClr val="bg1"/>
                </a:solidFill>
              </a:rPr>
              <a:t>1. ДП утворюються лише </a:t>
            </a:r>
            <a:r>
              <a:rPr lang="uk-UA" sz="2400" u="sng" smtClean="0">
                <a:solidFill>
                  <a:schemeClr val="bg1"/>
                </a:solidFill>
              </a:rPr>
              <a:t>на базі дієс</a:t>
            </a:r>
            <a:r>
              <a:rPr lang="uk-UA" sz="2400" smtClean="0">
                <a:solidFill>
                  <a:schemeClr val="bg1"/>
                </a:solidFill>
              </a:rPr>
              <a:t>лова: </a:t>
            </a:r>
            <a:r>
              <a:rPr lang="uk-UA" sz="2400" i="1" smtClean="0">
                <a:solidFill>
                  <a:schemeClr val="bg1"/>
                </a:solidFill>
              </a:rPr>
              <a:t>підписати – підписаний, заробити – зароблений, накреслити – накреслений</a:t>
            </a:r>
            <a:endParaRPr lang="uk-UA" sz="24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2400" smtClean="0">
                <a:solidFill>
                  <a:schemeClr val="bg1"/>
                </a:solidFill>
              </a:rPr>
              <a:t>2. ДП мають спільне з дієсловом </a:t>
            </a:r>
            <a:r>
              <a:rPr lang="uk-UA" sz="2400" u="sng" smtClean="0">
                <a:solidFill>
                  <a:schemeClr val="bg1"/>
                </a:solidFill>
              </a:rPr>
              <a:t>лексичне значення</a:t>
            </a:r>
            <a:r>
              <a:rPr lang="uk-UA" sz="2400" smtClean="0">
                <a:solidFill>
                  <a:schemeClr val="bg1"/>
                </a:solidFill>
              </a:rPr>
              <a:t>: </a:t>
            </a:r>
            <a:r>
              <a:rPr lang="uk-UA" sz="2400" i="1" smtClean="0">
                <a:solidFill>
                  <a:schemeClr val="bg1"/>
                </a:solidFill>
              </a:rPr>
              <a:t>відкрити – відкритий, почервоніти – почервонілий, підслухати – підслуханий</a:t>
            </a:r>
          </a:p>
          <a:p>
            <a:pPr marL="0" indent="0">
              <a:buNone/>
            </a:pPr>
            <a:r>
              <a:rPr lang="ru-RU" sz="2400" i="1">
                <a:solidFill>
                  <a:schemeClr val="bg1"/>
                </a:solidFill>
              </a:rPr>
              <a:t>3. ДП мають спільні з дієсловом </a:t>
            </a:r>
            <a:r>
              <a:rPr lang="ru-RU" sz="2400" i="1" u="sng">
                <a:solidFill>
                  <a:schemeClr val="bg1"/>
                </a:solidFill>
              </a:rPr>
              <a:t>морфологічні категорії</a:t>
            </a:r>
            <a:r>
              <a:rPr lang="ru-RU" sz="2400" i="1">
                <a:solidFill>
                  <a:schemeClr val="bg1"/>
                </a:solidFill>
              </a:rPr>
              <a:t>: </a:t>
            </a:r>
            <a:r>
              <a:rPr lang="ru-RU" sz="2400" b="1" i="1">
                <a:solidFill>
                  <a:schemeClr val="bg1"/>
                </a:solidFill>
              </a:rPr>
              <a:t>виду, часу, перехідності, </a:t>
            </a:r>
            <a:r>
              <a:rPr lang="ru-RU" sz="2400" b="1" i="1" smtClean="0">
                <a:solidFill>
                  <a:schemeClr val="bg1"/>
                </a:solidFill>
              </a:rPr>
              <a:t>стану.</a:t>
            </a:r>
            <a:r>
              <a:rPr lang="ru-RU" sz="2400" i="1" smtClean="0">
                <a:solidFill>
                  <a:schemeClr val="bg1"/>
                </a:solidFill>
              </a:rPr>
              <a:t> </a:t>
            </a:r>
            <a:r>
              <a:rPr lang="ru-RU" sz="2400" smtClean="0">
                <a:solidFill>
                  <a:schemeClr val="bg1"/>
                </a:solidFill>
              </a:rPr>
              <a:t>Наприклад</a:t>
            </a:r>
            <a:r>
              <a:rPr lang="ru-RU" sz="2400">
                <a:solidFill>
                  <a:schemeClr val="bg1"/>
                </a:solidFill>
              </a:rPr>
              <a:t>, </a:t>
            </a:r>
            <a:r>
              <a:rPr lang="ru-RU" sz="2400" i="1">
                <a:solidFill>
                  <a:schemeClr val="bg1"/>
                </a:solidFill>
              </a:rPr>
              <a:t>малювати – мальований (недоконаний </a:t>
            </a:r>
            <a:r>
              <a:rPr lang="ru-RU" sz="2400" i="1" smtClean="0">
                <a:solidFill>
                  <a:schemeClr val="bg1"/>
                </a:solidFill>
              </a:rPr>
              <a:t>вид), створити </a:t>
            </a:r>
            <a:r>
              <a:rPr lang="ru-RU" sz="2400" i="1">
                <a:solidFill>
                  <a:schemeClr val="bg1"/>
                </a:solidFill>
              </a:rPr>
              <a:t>– створений (доконаний вид</a:t>
            </a:r>
            <a:r>
              <a:rPr lang="ru-RU" sz="2400" i="1" smtClean="0">
                <a:solidFill>
                  <a:schemeClr val="bg1"/>
                </a:solidFill>
              </a:rPr>
              <a:t>); палають – палаючий (теперішній час), бачити – бачений (минулий час)</a:t>
            </a:r>
            <a:endParaRPr lang="ru-RU" sz="2400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722" y="3247291"/>
            <a:ext cx="2498423" cy="347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5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355317" cy="772510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FFFF00"/>
                </a:solidFill>
              </a:rPr>
              <a:t>Категорія стану дієприкметників</a:t>
            </a:r>
            <a:endParaRPr lang="ru-RU" b="1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559" y="1569680"/>
            <a:ext cx="10625958" cy="528832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uk-UA" sz="3600" dirty="0" smtClean="0">
                <a:solidFill>
                  <a:schemeClr val="bg1"/>
                </a:solidFill>
              </a:rPr>
              <a:t>За категорією стану д</a:t>
            </a:r>
            <a:r>
              <a:rPr lang="ru-RU" sz="3600" dirty="0" err="1" smtClean="0">
                <a:solidFill>
                  <a:schemeClr val="bg1"/>
                </a:solidFill>
              </a:rPr>
              <a:t>ієприкметники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поділяються</a:t>
            </a:r>
            <a:r>
              <a:rPr lang="ru-RU" sz="3600" dirty="0">
                <a:solidFill>
                  <a:schemeClr val="bg1"/>
                </a:solidFill>
              </a:rPr>
              <a:t> на </a:t>
            </a:r>
            <a:r>
              <a:rPr lang="ru-RU" sz="3600" b="1" u="sng" dirty="0" err="1" smtClean="0">
                <a:solidFill>
                  <a:schemeClr val="bg1"/>
                </a:solidFill>
              </a:rPr>
              <a:t>активні</a:t>
            </a:r>
            <a:r>
              <a:rPr lang="ru-RU" sz="3600" b="1" u="sng" dirty="0" smtClean="0">
                <a:solidFill>
                  <a:schemeClr val="bg1"/>
                </a:solidFill>
              </a:rPr>
              <a:t> </a:t>
            </a:r>
            <a:r>
              <a:rPr lang="uk-UA" sz="3600" b="1" u="sng" dirty="0" smtClean="0">
                <a:solidFill>
                  <a:schemeClr val="bg1"/>
                </a:solidFill>
              </a:rPr>
              <a:t>та</a:t>
            </a:r>
            <a:r>
              <a:rPr lang="ru-RU" sz="3600" b="1" u="sng" dirty="0" smtClean="0">
                <a:solidFill>
                  <a:schemeClr val="bg1"/>
                </a:solidFill>
              </a:rPr>
              <a:t> </a:t>
            </a:r>
            <a:r>
              <a:rPr lang="ru-RU" sz="3600" b="1" u="sng" dirty="0" err="1">
                <a:solidFill>
                  <a:schemeClr val="bg1"/>
                </a:solidFill>
              </a:rPr>
              <a:t>пасивні</a:t>
            </a:r>
            <a:r>
              <a:rPr lang="ru-RU" sz="3600" b="1" u="sng" dirty="0">
                <a:solidFill>
                  <a:schemeClr val="bg1"/>
                </a:solidFill>
              </a:rPr>
              <a:t>. </a:t>
            </a:r>
            <a:endParaRPr lang="ru-RU" sz="3600" b="1" u="sng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uk-UA" sz="3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sz="3600" b="1" u="sn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Активний </a:t>
            </a:r>
            <a:r>
              <a:rPr lang="uk-UA" sz="3600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стан</a:t>
            </a:r>
            <a:r>
              <a:rPr lang="uk-UA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uk-UA" sz="3600" dirty="0" smtClean="0">
                <a:solidFill>
                  <a:schemeClr val="bg1"/>
                </a:solidFill>
              </a:rPr>
              <a:t>дієприкметників означає, що носієм дії та ознаки є один і той же предмет/особа, тобто називають </a:t>
            </a:r>
            <a:r>
              <a:rPr lang="uk-UA" sz="3600" dirty="0">
                <a:solidFill>
                  <a:schemeClr val="bg1"/>
                </a:solidFill>
              </a:rPr>
              <a:t>ознаку особи чи предмета, зумовлену </a:t>
            </a:r>
            <a:r>
              <a:rPr lang="uk-UA" sz="3600" dirty="0" smtClean="0">
                <a:solidFill>
                  <a:schemeClr val="bg1"/>
                </a:solidFill>
              </a:rPr>
              <a:t>його ж дією, і </a:t>
            </a:r>
            <a:r>
              <a:rPr lang="uk-UA" sz="3600" b="1" dirty="0" smtClean="0">
                <a:solidFill>
                  <a:schemeClr val="bg1"/>
                </a:solidFill>
              </a:rPr>
              <a:t>творяться</a:t>
            </a:r>
            <a:r>
              <a:rPr lang="uk-UA" sz="3600" dirty="0" smtClean="0">
                <a:solidFill>
                  <a:schemeClr val="bg1"/>
                </a:solidFill>
              </a:rPr>
              <a:t> від </a:t>
            </a:r>
            <a:r>
              <a:rPr lang="uk-UA" sz="3600" dirty="0">
                <a:solidFill>
                  <a:schemeClr val="bg1"/>
                </a:solidFill>
              </a:rPr>
              <a:t>основи теперішнього часу </a:t>
            </a:r>
            <a:r>
              <a:rPr lang="uk-UA" sz="3600" dirty="0" smtClean="0">
                <a:solidFill>
                  <a:srgbClr val="FFFF00"/>
                </a:solidFill>
              </a:rPr>
              <a:t>неперехідних</a:t>
            </a:r>
            <a:r>
              <a:rPr lang="uk-UA" sz="3600" dirty="0" smtClean="0">
                <a:solidFill>
                  <a:schemeClr val="bg1"/>
                </a:solidFill>
              </a:rPr>
              <a:t> дієслів І </a:t>
            </a:r>
            <a:r>
              <a:rPr lang="uk-UA" sz="3600" dirty="0">
                <a:solidFill>
                  <a:schemeClr val="bg1"/>
                </a:solidFill>
              </a:rPr>
              <a:t>і ІІ дієвідміни за допомогою </a:t>
            </a:r>
            <a:r>
              <a:rPr lang="uk-UA" sz="3600" dirty="0" smtClean="0">
                <a:solidFill>
                  <a:schemeClr val="bg1"/>
                </a:solidFill>
              </a:rPr>
              <a:t>суфіксів: </a:t>
            </a:r>
            <a:r>
              <a:rPr lang="uk-UA" sz="3600" b="1" dirty="0" smtClean="0">
                <a:solidFill>
                  <a:schemeClr val="bg1"/>
                </a:solidFill>
              </a:rPr>
              <a:t>у </a:t>
            </a:r>
            <a:r>
              <a:rPr lang="uk-UA" sz="3600" b="1" dirty="0">
                <a:solidFill>
                  <a:schemeClr val="bg1"/>
                </a:solidFill>
              </a:rPr>
              <a:t>теперішньому часі </a:t>
            </a:r>
            <a:r>
              <a:rPr lang="uk-UA" sz="3600" dirty="0">
                <a:solidFill>
                  <a:schemeClr val="bg1"/>
                </a:solidFill>
              </a:rPr>
              <a:t>– </a:t>
            </a:r>
            <a:r>
              <a:rPr lang="uk-UA" sz="3600" dirty="0" err="1">
                <a:solidFill>
                  <a:schemeClr val="bg1"/>
                </a:solidFill>
              </a:rPr>
              <a:t>-уч-</a:t>
            </a:r>
            <a:r>
              <a:rPr lang="uk-UA" sz="3600" dirty="0">
                <a:solidFill>
                  <a:schemeClr val="bg1"/>
                </a:solidFill>
              </a:rPr>
              <a:t>, </a:t>
            </a:r>
            <a:r>
              <a:rPr lang="uk-UA" sz="3600" dirty="0" err="1">
                <a:solidFill>
                  <a:schemeClr val="bg1"/>
                </a:solidFill>
              </a:rPr>
              <a:t>-юч-</a:t>
            </a:r>
            <a:r>
              <a:rPr lang="uk-UA" sz="3600" dirty="0">
                <a:solidFill>
                  <a:schemeClr val="bg1"/>
                </a:solidFill>
              </a:rPr>
              <a:t>; </a:t>
            </a:r>
            <a:r>
              <a:rPr lang="uk-UA" sz="3600" dirty="0" err="1">
                <a:solidFill>
                  <a:schemeClr val="bg1"/>
                </a:solidFill>
              </a:rPr>
              <a:t>-ач-</a:t>
            </a:r>
            <a:r>
              <a:rPr lang="uk-UA" sz="3600" dirty="0">
                <a:solidFill>
                  <a:schemeClr val="bg1"/>
                </a:solidFill>
              </a:rPr>
              <a:t>, </a:t>
            </a:r>
            <a:r>
              <a:rPr lang="uk-UA" sz="3600" dirty="0" err="1">
                <a:solidFill>
                  <a:schemeClr val="bg1"/>
                </a:solidFill>
              </a:rPr>
              <a:t>-яч-</a:t>
            </a:r>
            <a:r>
              <a:rPr lang="uk-UA" sz="3600" dirty="0" smtClean="0">
                <a:solidFill>
                  <a:schemeClr val="bg1"/>
                </a:solidFill>
              </a:rPr>
              <a:t>; </a:t>
            </a:r>
            <a:r>
              <a:rPr lang="uk-UA" sz="3600" b="1" dirty="0" smtClean="0">
                <a:solidFill>
                  <a:schemeClr val="bg1"/>
                </a:solidFill>
              </a:rPr>
              <a:t>у </a:t>
            </a:r>
            <a:r>
              <a:rPr lang="uk-UA" sz="3600" b="1" dirty="0">
                <a:solidFill>
                  <a:schemeClr val="bg1"/>
                </a:solidFill>
              </a:rPr>
              <a:t>минулому часі</a:t>
            </a:r>
            <a:r>
              <a:rPr lang="uk-UA" sz="3600" dirty="0">
                <a:solidFill>
                  <a:schemeClr val="bg1"/>
                </a:solidFill>
              </a:rPr>
              <a:t> – -</a:t>
            </a:r>
            <a:r>
              <a:rPr lang="uk-UA" sz="3600" dirty="0" smtClean="0">
                <a:solidFill>
                  <a:schemeClr val="bg1"/>
                </a:solidFill>
              </a:rPr>
              <a:t>л-: </a:t>
            </a:r>
            <a:r>
              <a:rPr lang="uk-UA" sz="3600" i="1" dirty="0" smtClean="0">
                <a:solidFill>
                  <a:schemeClr val="bg1"/>
                </a:solidFill>
              </a:rPr>
              <a:t>почорніти – почорніле поле, жевріти – жевріюче вугілля.</a:t>
            </a:r>
          </a:p>
          <a:p>
            <a:pPr marL="0" indent="0" algn="just">
              <a:buNone/>
            </a:pPr>
            <a:endParaRPr lang="uk-UA" sz="3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sz="3600" b="1" u="sn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Пасивний </a:t>
            </a:r>
            <a:r>
              <a:rPr lang="uk-UA" sz="3600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стан</a:t>
            </a:r>
            <a:r>
              <a:rPr lang="uk-UA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uk-UA" sz="3600" dirty="0" smtClean="0">
                <a:solidFill>
                  <a:schemeClr val="bg1"/>
                </a:solidFill>
              </a:rPr>
              <a:t>дієприкметників означає, що носієм ознаки є один </a:t>
            </a:r>
            <a:r>
              <a:rPr lang="uk-UA" sz="3600" dirty="0" err="1" smtClean="0">
                <a:solidFill>
                  <a:schemeClr val="bg1"/>
                </a:solidFill>
              </a:rPr>
              <a:t>предмет\особа</a:t>
            </a:r>
            <a:r>
              <a:rPr lang="uk-UA" sz="3600" dirty="0" smtClean="0">
                <a:solidFill>
                  <a:schemeClr val="bg1"/>
                </a:solidFill>
              </a:rPr>
              <a:t>, а носієм-виконавцем дії – інший (-а), тобто </a:t>
            </a:r>
            <a:r>
              <a:rPr lang="ru-RU" sz="3600" dirty="0" err="1">
                <a:solidFill>
                  <a:schemeClr val="bg1"/>
                </a:solidFill>
              </a:rPr>
              <a:t>вказують</a:t>
            </a:r>
            <a:r>
              <a:rPr lang="ru-RU" sz="3600" dirty="0">
                <a:solidFill>
                  <a:schemeClr val="bg1"/>
                </a:solidFill>
              </a:rPr>
              <a:t> на </a:t>
            </a:r>
            <a:r>
              <a:rPr lang="ru-RU" sz="3600" dirty="0" err="1" smtClean="0">
                <a:solidFill>
                  <a:schemeClr val="bg1"/>
                </a:solidFill>
              </a:rPr>
              <a:t>ознаку</a:t>
            </a:r>
            <a:r>
              <a:rPr lang="ru-RU" sz="3600" dirty="0" smtClean="0">
                <a:solidFill>
                  <a:schemeClr val="bg1"/>
                </a:solidFill>
              </a:rPr>
              <a:t> предмета</a:t>
            </a:r>
            <a:r>
              <a:rPr lang="ru-RU" sz="3600" dirty="0">
                <a:solidFill>
                  <a:schemeClr val="bg1"/>
                </a:solidFill>
              </a:rPr>
              <a:t>, яка </a:t>
            </a:r>
            <a:r>
              <a:rPr lang="ru-RU" sz="3600" dirty="0" err="1">
                <a:solidFill>
                  <a:schemeClr val="bg1"/>
                </a:solidFill>
              </a:rPr>
              <a:t>виражає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цілеспрямовану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дію</a:t>
            </a:r>
            <a:r>
              <a:rPr lang="ru-RU" sz="3600" dirty="0" smtClean="0">
                <a:solidFill>
                  <a:schemeClr val="bg1"/>
                </a:solidFill>
              </a:rPr>
              <a:t>, і </a:t>
            </a:r>
            <a:r>
              <a:rPr lang="ru-RU" sz="3600" dirty="0" err="1" smtClean="0">
                <a:solidFill>
                  <a:schemeClr val="bg1"/>
                </a:solidFill>
              </a:rPr>
              <a:t>творяться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від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основи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інфінітива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</a:rPr>
              <a:t>перехідних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дієслів</a:t>
            </a:r>
            <a:r>
              <a:rPr lang="ru-RU" sz="3600" dirty="0">
                <a:solidFill>
                  <a:schemeClr val="bg1"/>
                </a:solidFill>
              </a:rPr>
              <a:t> за </a:t>
            </a:r>
            <a:r>
              <a:rPr lang="ru-RU" sz="3600" dirty="0" err="1">
                <a:solidFill>
                  <a:schemeClr val="bg1"/>
                </a:solidFill>
              </a:rPr>
              <a:t>допомогою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суфіксів</a:t>
            </a:r>
            <a:r>
              <a:rPr lang="ru-RU" sz="3600" dirty="0">
                <a:solidFill>
                  <a:schemeClr val="bg1"/>
                </a:solidFill>
              </a:rPr>
              <a:t> -н-, -</a:t>
            </a:r>
            <a:r>
              <a:rPr lang="ru-RU" sz="3600" dirty="0" err="1">
                <a:solidFill>
                  <a:schemeClr val="bg1"/>
                </a:solidFill>
              </a:rPr>
              <a:t>ен</a:t>
            </a:r>
            <a:r>
              <a:rPr lang="ru-RU" sz="3600" dirty="0">
                <a:solidFill>
                  <a:schemeClr val="bg1"/>
                </a:solidFill>
              </a:rPr>
              <a:t>-, -т-.</a:t>
            </a:r>
            <a:r>
              <a:rPr lang="uk-UA" sz="3600" dirty="0" smtClean="0">
                <a:solidFill>
                  <a:schemeClr val="bg1"/>
                </a:solidFill>
              </a:rPr>
              <a:t>: </a:t>
            </a:r>
            <a:r>
              <a:rPr lang="uk-UA" sz="3600" i="1" dirty="0" smtClean="0">
                <a:solidFill>
                  <a:schemeClr val="bg1"/>
                </a:solidFill>
              </a:rPr>
              <a:t>вимитий мною посуд; пофарбований нею паркан.</a:t>
            </a:r>
            <a:endParaRPr lang="uk-UA" sz="3600" i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ru-RU" sz="3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3814" y="147617"/>
            <a:ext cx="1249788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1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323" y="619613"/>
            <a:ext cx="10550769" cy="5230202"/>
          </a:xfrm>
        </p:spPr>
        <p:txBody>
          <a:bodyPr/>
          <a:lstStyle/>
          <a:p>
            <a:pPr marL="0" indent="0">
              <a:buNone/>
            </a:pPr>
            <a:endParaRPr lang="uk-UA" i="1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ru-RU" i="1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1323" y="-59578"/>
            <a:ext cx="10550769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800" smtClean="0">
              <a:solidFill>
                <a:srgbClr val="FFFF00"/>
              </a:solidFill>
            </a:endParaRPr>
          </a:p>
          <a:p>
            <a:pPr algn="just"/>
            <a:r>
              <a:rPr lang="uk-UA" sz="2400" smtClean="0">
                <a:solidFill>
                  <a:schemeClr val="bg1"/>
                </a:solidFill>
              </a:rPr>
              <a:t>ДП мають </a:t>
            </a:r>
            <a:r>
              <a:rPr lang="uk-UA" sz="2400" u="sng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форми двох часів</a:t>
            </a:r>
            <a:r>
              <a:rPr lang="uk-UA" sz="2400" smtClean="0">
                <a:solidFill>
                  <a:schemeClr val="bg1"/>
                </a:solidFill>
              </a:rPr>
              <a:t>: теперішнього і минулого:</a:t>
            </a:r>
            <a:endParaRPr lang="uk-UA" sz="2400" u="sng" smtClean="0">
              <a:solidFill>
                <a:srgbClr val="FFFF00"/>
              </a:solidFill>
            </a:endParaRPr>
          </a:p>
          <a:p>
            <a:pPr algn="just"/>
            <a:endParaRPr lang="uk-UA" sz="2400" u="sng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uk-UA" sz="2400" u="sng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Активні </a:t>
            </a:r>
            <a:r>
              <a:rPr lang="uk-UA" sz="2400" u="sng">
                <a:solidFill>
                  <a:schemeClr val="accent4">
                    <a:lumMod val="20000"/>
                    <a:lumOff val="80000"/>
                  </a:schemeClr>
                </a:solidFill>
              </a:rPr>
              <a:t>дієприкметники теперішнього часу </a:t>
            </a:r>
            <a:r>
              <a:rPr lang="uk-UA" sz="2400">
                <a:solidFill>
                  <a:schemeClr val="bg1"/>
                </a:solidFill>
              </a:rPr>
              <a:t>творяться від основи теперішнього часу неперехідних дієслів або перехідних, вжитих у неперехідному значенні, за допомогою суфіксів -</a:t>
            </a:r>
            <a:r>
              <a:rPr lang="uk-UA" sz="2400" smtClean="0">
                <a:solidFill>
                  <a:schemeClr val="bg1"/>
                </a:solidFill>
              </a:rPr>
              <a:t>уч- </a:t>
            </a:r>
            <a:r>
              <a:rPr lang="uk-UA" sz="2400">
                <a:solidFill>
                  <a:schemeClr val="bg1"/>
                </a:solidFill>
              </a:rPr>
              <a:t>(-юч-) або </a:t>
            </a:r>
            <a:r>
              <a:rPr lang="uk-UA" sz="2400" smtClean="0">
                <a:solidFill>
                  <a:schemeClr val="bg1"/>
                </a:solidFill>
              </a:rPr>
              <a:t>-ач- </a:t>
            </a:r>
            <a:r>
              <a:rPr lang="uk-UA" sz="2400">
                <a:solidFill>
                  <a:schemeClr val="bg1"/>
                </a:solidFill>
              </a:rPr>
              <a:t>(-яч-</a:t>
            </a:r>
            <a:r>
              <a:rPr lang="uk-UA" sz="2400" smtClean="0">
                <a:solidFill>
                  <a:schemeClr val="bg1"/>
                </a:solidFill>
              </a:rPr>
              <a:t>): </a:t>
            </a:r>
            <a:r>
              <a:rPr lang="uk-UA" sz="2400" i="1" smtClean="0">
                <a:solidFill>
                  <a:schemeClr val="bg1"/>
                </a:solidFill>
              </a:rPr>
              <a:t>палати </a:t>
            </a:r>
            <a:r>
              <a:rPr lang="uk-UA" sz="2400" i="1">
                <a:solidFill>
                  <a:schemeClr val="bg1"/>
                </a:solidFill>
              </a:rPr>
              <a:t>- </a:t>
            </a:r>
            <a:r>
              <a:rPr lang="uk-UA" sz="2400" i="1" smtClean="0">
                <a:solidFill>
                  <a:schemeClr val="bg1"/>
                </a:solidFill>
              </a:rPr>
              <a:t>пала(ють</a:t>
            </a:r>
            <a:r>
              <a:rPr lang="uk-UA" sz="2400" i="1">
                <a:solidFill>
                  <a:schemeClr val="bg1"/>
                </a:solidFill>
              </a:rPr>
              <a:t>) + </a:t>
            </a:r>
            <a:r>
              <a:rPr lang="uk-UA" sz="2400" i="1" smtClean="0">
                <a:solidFill>
                  <a:schemeClr val="bg1"/>
                </a:solidFill>
              </a:rPr>
              <a:t>-юч-(-уч-)-</a:t>
            </a:r>
            <a:r>
              <a:rPr lang="uk-UA" sz="2400" i="1">
                <a:solidFill>
                  <a:schemeClr val="bg1"/>
                </a:solidFill>
              </a:rPr>
              <a:t>ий - </a:t>
            </a:r>
            <a:r>
              <a:rPr lang="uk-UA" sz="2400" i="1" smtClean="0">
                <a:solidFill>
                  <a:schemeClr val="bg1"/>
                </a:solidFill>
              </a:rPr>
              <a:t>палаючий</a:t>
            </a:r>
            <a:r>
              <a:rPr lang="uk-UA" sz="2400" i="1">
                <a:solidFill>
                  <a:schemeClr val="bg1"/>
                </a:solidFill>
              </a:rPr>
              <a:t>; </a:t>
            </a:r>
            <a:r>
              <a:rPr lang="uk-UA" sz="2400" i="1" smtClean="0">
                <a:solidFill>
                  <a:schemeClr val="bg1"/>
                </a:solidFill>
              </a:rPr>
              <a:t>спати </a:t>
            </a:r>
            <a:r>
              <a:rPr lang="uk-UA" sz="2400" i="1">
                <a:solidFill>
                  <a:schemeClr val="bg1"/>
                </a:solidFill>
              </a:rPr>
              <a:t>- с</a:t>
            </a:r>
            <a:r>
              <a:rPr lang="uk-UA" sz="2400" i="1" smtClean="0">
                <a:solidFill>
                  <a:schemeClr val="bg1"/>
                </a:solidFill>
              </a:rPr>
              <a:t>пл(ять</a:t>
            </a:r>
            <a:r>
              <a:rPr lang="uk-UA" sz="2400" i="1">
                <a:solidFill>
                  <a:schemeClr val="bg1"/>
                </a:solidFill>
              </a:rPr>
              <a:t>) </a:t>
            </a:r>
            <a:r>
              <a:rPr lang="uk-UA" sz="2400" i="1" smtClean="0">
                <a:solidFill>
                  <a:schemeClr val="bg1"/>
                </a:solidFill>
              </a:rPr>
              <a:t>+ -</a:t>
            </a:r>
            <a:r>
              <a:rPr lang="uk-UA" sz="2400" i="1">
                <a:solidFill>
                  <a:schemeClr val="bg1"/>
                </a:solidFill>
              </a:rPr>
              <a:t>яч- (-ач-)-ий — с</a:t>
            </a:r>
            <a:r>
              <a:rPr lang="uk-UA" sz="2400" i="1" smtClean="0">
                <a:solidFill>
                  <a:schemeClr val="bg1"/>
                </a:solidFill>
              </a:rPr>
              <a:t>плячий</a:t>
            </a:r>
            <a:r>
              <a:rPr lang="uk-UA" sz="2400" i="1">
                <a:solidFill>
                  <a:schemeClr val="bg1"/>
                </a:solidFill>
              </a:rPr>
              <a:t>.</a:t>
            </a:r>
          </a:p>
          <a:p>
            <a:pPr algn="just"/>
            <a:endParaRPr lang="uk-UA" sz="2400">
              <a:solidFill>
                <a:schemeClr val="bg1"/>
              </a:solidFill>
            </a:endParaRPr>
          </a:p>
          <a:p>
            <a:pPr algn="just"/>
            <a:r>
              <a:rPr lang="uk-UA" sz="2400" smtClean="0">
                <a:solidFill>
                  <a:schemeClr val="bg1"/>
                </a:solidFill>
              </a:rPr>
              <a:t>Активні </a:t>
            </a:r>
            <a:r>
              <a:rPr lang="uk-UA" sz="2400">
                <a:solidFill>
                  <a:schemeClr val="bg1"/>
                </a:solidFill>
              </a:rPr>
              <a:t>дієприкметники в сучасній українській мові обмежені вживанням. Так, дієприкметник, пов'язаний із назвою особи, замінюється зворотом "той, що + дієслово в 3-й особі однини теперішнього часу</a:t>
            </a:r>
            <a:r>
              <a:rPr lang="uk-UA" sz="2400" smtClean="0">
                <a:solidFill>
                  <a:schemeClr val="bg1"/>
                </a:solidFill>
              </a:rPr>
              <a:t>": </a:t>
            </a:r>
            <a:r>
              <a:rPr lang="uk-UA" sz="2400">
                <a:solidFill>
                  <a:schemeClr val="bg1"/>
                </a:solidFill>
              </a:rPr>
              <a:t>замість </a:t>
            </a:r>
            <a:r>
              <a:rPr lang="uk-UA" sz="2400" i="1" smtClean="0">
                <a:solidFill>
                  <a:schemeClr val="bg1"/>
                </a:solidFill>
              </a:rPr>
              <a:t>танцюючі на вечірці </a:t>
            </a:r>
            <a:r>
              <a:rPr lang="uk-UA" sz="2400" smtClean="0">
                <a:solidFill>
                  <a:schemeClr val="bg1"/>
                </a:solidFill>
              </a:rPr>
              <a:t>краще вживати: </a:t>
            </a:r>
            <a:r>
              <a:rPr lang="uk-UA" sz="2400" i="1" smtClean="0">
                <a:solidFill>
                  <a:schemeClr val="bg1"/>
                </a:solidFill>
              </a:rPr>
              <a:t>ті, що танцюють на вечірці.</a:t>
            </a:r>
            <a:endParaRPr lang="uk-UA" sz="2400" i="1">
              <a:solidFill>
                <a:schemeClr val="bg1"/>
              </a:solidFill>
            </a:endParaRPr>
          </a:p>
          <a:p>
            <a:pPr algn="just"/>
            <a:endParaRPr lang="uk-UA" sz="2400">
              <a:solidFill>
                <a:schemeClr val="bg1"/>
              </a:solidFill>
            </a:endParaRPr>
          </a:p>
          <a:p>
            <a:pPr algn="just"/>
            <a:r>
              <a:rPr lang="uk-UA" sz="2400">
                <a:solidFill>
                  <a:schemeClr val="bg1"/>
                </a:solidFill>
              </a:rPr>
              <a:t>Зовсім не утворюються в українській мові дієприкметники від дієслів з постфіксом -ся. Порівняйте рос: </a:t>
            </a:r>
            <a:r>
              <a:rPr lang="uk-UA" sz="2400" i="1" smtClean="0">
                <a:solidFill>
                  <a:schemeClr val="bg1"/>
                </a:solidFill>
              </a:rPr>
              <a:t>улыбающийся, поднимающийся </a:t>
            </a:r>
            <a:r>
              <a:rPr lang="uk-UA" sz="2400" smtClean="0">
                <a:solidFill>
                  <a:schemeClr val="bg1"/>
                </a:solidFill>
              </a:rPr>
              <a:t>та</a:t>
            </a:r>
            <a:r>
              <a:rPr lang="uk-UA" sz="2400" i="1" smtClean="0">
                <a:solidFill>
                  <a:schemeClr val="bg1"/>
                </a:solidFill>
              </a:rPr>
              <a:t> </a:t>
            </a:r>
            <a:r>
              <a:rPr lang="uk-UA" sz="2400" smtClean="0">
                <a:solidFill>
                  <a:schemeClr val="bg1"/>
                </a:solidFill>
              </a:rPr>
              <a:t>укр</a:t>
            </a:r>
            <a:r>
              <a:rPr lang="uk-UA" sz="2400">
                <a:solidFill>
                  <a:schemeClr val="bg1"/>
                </a:solidFill>
              </a:rPr>
              <a:t>.: </a:t>
            </a:r>
            <a:r>
              <a:rPr lang="uk-UA" sz="2400" i="1">
                <a:solidFill>
                  <a:schemeClr val="bg1"/>
                </a:solidFill>
              </a:rPr>
              <a:t>той, </a:t>
            </a:r>
            <a:r>
              <a:rPr lang="uk-UA" sz="2400" i="1" smtClean="0">
                <a:solidFill>
                  <a:schemeClr val="bg1"/>
                </a:solidFill>
              </a:rPr>
              <a:t>що посміхається; </a:t>
            </a:r>
            <a:r>
              <a:rPr lang="uk-UA" sz="2400" i="1">
                <a:solidFill>
                  <a:schemeClr val="bg1"/>
                </a:solidFill>
              </a:rPr>
              <a:t>той, що </a:t>
            </a:r>
            <a:r>
              <a:rPr lang="uk-UA" sz="2400" i="1" smtClean="0">
                <a:solidFill>
                  <a:schemeClr val="bg1"/>
                </a:solidFill>
              </a:rPr>
              <a:t>піднімається</a:t>
            </a:r>
            <a:r>
              <a:rPr lang="uk-UA" sz="2400" i="1">
                <a:solidFill>
                  <a:schemeClr val="bg1"/>
                </a:solidFill>
              </a:rPr>
              <a:t>.</a:t>
            </a:r>
            <a:endParaRPr lang="uk-UA" sz="2400" i="1" smtClean="0">
              <a:solidFill>
                <a:schemeClr val="bg1"/>
              </a:solidFill>
            </a:endParaRPr>
          </a:p>
          <a:p>
            <a:pPr algn="just"/>
            <a:endParaRPr lang="uk-UA">
              <a:solidFill>
                <a:schemeClr val="bg1"/>
              </a:solidFill>
            </a:endParaRPr>
          </a:p>
          <a:p>
            <a:pPr algn="just"/>
            <a:endParaRPr lang="uk-UA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491" y="0"/>
            <a:ext cx="1248992" cy="12480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54922" y="-94266"/>
            <a:ext cx="6283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rgbClr val="FFFF00"/>
                </a:solidFill>
              </a:rPr>
              <a:t>Категорія часу дієприкметників</a:t>
            </a:r>
          </a:p>
        </p:txBody>
      </p:sp>
    </p:spTree>
    <p:extLst>
      <p:ext uri="{BB962C8B-B14F-4D97-AF65-F5344CB8AC3E}">
        <p14:creationId xmlns:p14="http://schemas.microsoft.com/office/powerpoint/2010/main" val="32437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47188"/>
            <a:ext cx="10515600" cy="232752"/>
          </a:xfrm>
        </p:spPr>
        <p:txBody>
          <a:bodyPr>
            <a:noAutofit/>
          </a:bodyPr>
          <a:lstStyle/>
          <a:p>
            <a:pPr algn="ctr"/>
            <a:r>
              <a:rPr lang="ru-RU" sz="3600" b="1">
                <a:solidFill>
                  <a:srgbClr val="FFFF00"/>
                </a:solidFill>
              </a:rPr>
              <a:t>Категорія часу дієприкметників</a:t>
            </a:r>
            <a:br>
              <a:rPr lang="ru-RU" sz="3600" b="1">
                <a:solidFill>
                  <a:srgbClr val="FFFF00"/>
                </a:solidFill>
              </a:rPr>
            </a:br>
            <a:endParaRPr lang="ru-RU" sz="3600" b="1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445" y="1304834"/>
            <a:ext cx="10732477" cy="51933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u="sng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Активні</a:t>
            </a:r>
            <a:r>
              <a:rPr lang="ru-RU" sz="2400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u="sng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дієприкметники</a:t>
            </a:r>
            <a:r>
              <a:rPr lang="ru-RU" sz="2400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u="sng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минулого</a:t>
            </a:r>
            <a:r>
              <a:rPr lang="ru-RU" sz="2400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часу </a:t>
            </a:r>
            <a:r>
              <a:rPr lang="ru-RU" sz="2400" dirty="0" err="1">
                <a:solidFill>
                  <a:schemeClr val="bg1"/>
                </a:solidFill>
              </a:rPr>
              <a:t>творяться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основи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інфінітива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неперехідних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дієслів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доконаного</a:t>
            </a:r>
            <a:r>
              <a:rPr lang="ru-RU" sz="2400" dirty="0">
                <a:solidFill>
                  <a:schemeClr val="bg1"/>
                </a:solidFill>
              </a:rPr>
              <a:t> виду за </a:t>
            </a:r>
            <a:r>
              <a:rPr lang="ru-RU" sz="2400" dirty="0" err="1">
                <a:solidFill>
                  <a:schemeClr val="bg1"/>
                </a:solidFill>
              </a:rPr>
              <a:t>допомогою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суфікса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-л-: </a:t>
            </a:r>
            <a:r>
              <a:rPr lang="ru-RU" sz="2400" i="1" dirty="0" err="1" smtClean="0">
                <a:solidFill>
                  <a:schemeClr val="bg1"/>
                </a:solidFill>
              </a:rPr>
              <a:t>позеленіти</a:t>
            </a:r>
            <a:r>
              <a:rPr lang="ru-RU" sz="2400" i="1" dirty="0" smtClean="0">
                <a:solidFill>
                  <a:schemeClr val="bg1"/>
                </a:solidFill>
              </a:rPr>
              <a:t> – </a:t>
            </a:r>
            <a:r>
              <a:rPr lang="ru-RU" sz="2400" i="1" dirty="0" err="1" smtClean="0">
                <a:solidFill>
                  <a:schemeClr val="bg1"/>
                </a:solidFill>
              </a:rPr>
              <a:t>позеленілий</a:t>
            </a:r>
            <a:r>
              <a:rPr lang="ru-RU" sz="2400" i="1" dirty="0" smtClean="0">
                <a:solidFill>
                  <a:schemeClr val="bg1"/>
                </a:solidFill>
              </a:rPr>
              <a:t>; </a:t>
            </a:r>
            <a:r>
              <a:rPr lang="ru-RU" sz="2400" i="1" dirty="0" err="1" smtClean="0">
                <a:solidFill>
                  <a:schemeClr val="bg1"/>
                </a:solidFill>
              </a:rPr>
              <a:t>пріти</a:t>
            </a:r>
            <a:r>
              <a:rPr lang="ru-RU" sz="2400" i="1" dirty="0" smtClean="0">
                <a:solidFill>
                  <a:schemeClr val="bg1"/>
                </a:solidFill>
              </a:rPr>
              <a:t> – </a:t>
            </a:r>
            <a:r>
              <a:rPr lang="ru-RU" sz="2400" i="1" dirty="0" err="1" smtClean="0">
                <a:solidFill>
                  <a:schemeClr val="bg1"/>
                </a:solidFill>
              </a:rPr>
              <a:t>прілий</a:t>
            </a:r>
            <a:r>
              <a:rPr lang="ru-RU" sz="2400" i="1" dirty="0" smtClean="0">
                <a:solidFill>
                  <a:schemeClr val="bg1"/>
                </a:solidFill>
              </a:rPr>
              <a:t>.</a:t>
            </a:r>
            <a:endParaRPr lang="ru-RU" sz="2400" i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chemeClr val="bg1"/>
                </a:solidFill>
              </a:rPr>
              <a:t>При </a:t>
            </a:r>
            <a:r>
              <a:rPr lang="ru-RU" sz="2400" dirty="0" err="1">
                <a:solidFill>
                  <a:schemeClr val="bg1"/>
                </a:solidFill>
              </a:rPr>
              <a:t>творенні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активних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дієприкметників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минулого</a:t>
            </a:r>
            <a:r>
              <a:rPr lang="ru-RU" sz="2400" dirty="0">
                <a:solidFill>
                  <a:schemeClr val="bg1"/>
                </a:solidFill>
              </a:rPr>
              <a:t> часу в </a:t>
            </a:r>
            <a:r>
              <a:rPr lang="ru-RU" sz="2400" dirty="0" err="1">
                <a:solidFill>
                  <a:schemeClr val="bg1"/>
                </a:solidFill>
              </a:rPr>
              <a:t>основі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дієслів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суфікс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-ну- </a:t>
            </a:r>
            <a:r>
              <a:rPr lang="ru-RU" sz="2400" dirty="0" err="1" smtClean="0">
                <a:solidFill>
                  <a:schemeClr val="bg1"/>
                </a:solidFill>
              </a:rPr>
              <a:t>випадає</a:t>
            </a:r>
            <a:r>
              <a:rPr lang="ru-RU" sz="2400" dirty="0" smtClean="0">
                <a:solidFill>
                  <a:schemeClr val="bg1"/>
                </a:solidFill>
              </a:rPr>
              <a:t>: </a:t>
            </a:r>
            <a:r>
              <a:rPr lang="ru-RU" sz="2400" i="1" dirty="0" err="1" smtClean="0">
                <a:solidFill>
                  <a:schemeClr val="bg1"/>
                </a:solidFill>
              </a:rPr>
              <a:t>зів’я</a:t>
            </a:r>
            <a:r>
              <a:rPr lang="ru-RU" sz="2400" i="1" dirty="0" err="1" smtClean="0">
                <a:solidFill>
                  <a:srgbClr val="FFFF00"/>
                </a:solidFill>
              </a:rPr>
              <a:t>ну</a:t>
            </a:r>
            <a:r>
              <a:rPr lang="ru-RU" sz="2400" i="1" dirty="0" err="1" smtClean="0">
                <a:solidFill>
                  <a:schemeClr val="bg1"/>
                </a:solidFill>
              </a:rPr>
              <a:t>ти</a:t>
            </a:r>
            <a:r>
              <a:rPr lang="ru-RU" sz="2400" i="1" dirty="0" smtClean="0">
                <a:solidFill>
                  <a:schemeClr val="bg1"/>
                </a:solidFill>
              </a:rPr>
              <a:t> – </a:t>
            </a:r>
            <a:r>
              <a:rPr lang="ru-RU" sz="2400" i="1" dirty="0" err="1" smtClean="0">
                <a:solidFill>
                  <a:schemeClr val="bg1"/>
                </a:solidFill>
              </a:rPr>
              <a:t>зів’ялий</a:t>
            </a:r>
            <a:r>
              <a:rPr lang="ru-RU" sz="2400" i="1" dirty="0" smtClean="0">
                <a:solidFill>
                  <a:schemeClr val="bg1"/>
                </a:solidFill>
              </a:rPr>
              <a:t>; </a:t>
            </a:r>
            <a:r>
              <a:rPr lang="ru-RU" sz="2400" i="1" dirty="0" err="1" smtClean="0">
                <a:solidFill>
                  <a:schemeClr val="bg1"/>
                </a:solidFill>
              </a:rPr>
              <a:t>пожовкнути</a:t>
            </a:r>
            <a:r>
              <a:rPr lang="ru-RU" sz="2400" i="1" dirty="0" smtClean="0">
                <a:solidFill>
                  <a:schemeClr val="bg1"/>
                </a:solidFill>
              </a:rPr>
              <a:t> – </a:t>
            </a:r>
            <a:r>
              <a:rPr lang="ru-RU" sz="2400" i="1" dirty="0" err="1" smtClean="0">
                <a:solidFill>
                  <a:schemeClr val="bg1"/>
                </a:solidFill>
              </a:rPr>
              <a:t>пожовклий</a:t>
            </a:r>
            <a:r>
              <a:rPr lang="ru-RU" sz="2400" i="1" dirty="0" smtClean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Також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випадає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в </a:t>
            </a:r>
            <a:r>
              <a:rPr lang="ru-RU" sz="2400" dirty="0" err="1" smtClean="0">
                <a:solidFill>
                  <a:schemeClr val="bg1"/>
                </a:solidFill>
              </a:rPr>
              <a:t>дієслівній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основі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приголосний</a:t>
            </a:r>
            <a:r>
              <a:rPr lang="ru-RU" sz="2400" dirty="0">
                <a:solidFill>
                  <a:schemeClr val="bg1"/>
                </a:solidFill>
              </a:rPr>
              <a:t> [</a:t>
            </a:r>
            <a:r>
              <a:rPr lang="ru-RU" sz="2400" dirty="0" smtClean="0">
                <a:solidFill>
                  <a:schemeClr val="bg1"/>
                </a:solidFill>
              </a:rPr>
              <a:t>с]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перед </a:t>
            </a:r>
            <a:r>
              <a:rPr lang="ru-RU" sz="2400" dirty="0" err="1">
                <a:solidFill>
                  <a:schemeClr val="bg1"/>
                </a:solidFill>
              </a:rPr>
              <a:t>суфіксом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-л-: </a:t>
            </a:r>
            <a:r>
              <a:rPr lang="ru-RU" sz="2400" i="1" dirty="0" err="1">
                <a:solidFill>
                  <a:schemeClr val="bg1"/>
                </a:solidFill>
              </a:rPr>
              <a:t>відпасти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</a:rPr>
              <a:t>– </a:t>
            </a:r>
            <a:r>
              <a:rPr lang="ru-RU" sz="2400" i="1" dirty="0" err="1" smtClean="0">
                <a:solidFill>
                  <a:schemeClr val="bg1"/>
                </a:solidFill>
              </a:rPr>
              <a:t>відпалий</a:t>
            </a:r>
            <a:r>
              <a:rPr lang="ru-RU" sz="2400" i="1" dirty="0">
                <a:solidFill>
                  <a:schemeClr val="bg1"/>
                </a:solidFill>
              </a:rPr>
              <a:t>, </a:t>
            </a:r>
            <a:r>
              <a:rPr lang="ru-RU" sz="2400" i="1" dirty="0" err="1">
                <a:solidFill>
                  <a:schemeClr val="bg1"/>
                </a:solidFill>
              </a:rPr>
              <a:t>осісти</a:t>
            </a:r>
            <a:r>
              <a:rPr lang="ru-RU" sz="2400" i="1" dirty="0">
                <a:solidFill>
                  <a:schemeClr val="bg1"/>
                </a:solidFill>
              </a:rPr>
              <a:t> — </a:t>
            </a:r>
            <a:r>
              <a:rPr lang="ru-RU" sz="2400" i="1" dirty="0" err="1">
                <a:solidFill>
                  <a:schemeClr val="bg1"/>
                </a:solidFill>
              </a:rPr>
              <a:t>осілий</a:t>
            </a:r>
            <a:r>
              <a:rPr lang="ru-RU" sz="2400" i="1" dirty="0" smtClean="0">
                <a:solidFill>
                  <a:schemeClr val="bg1"/>
                </a:solidFill>
              </a:rPr>
              <a:t>.</a:t>
            </a:r>
            <a:endParaRPr lang="ru-RU" sz="2400" i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chemeClr val="bg1"/>
                </a:solidFill>
              </a:rPr>
              <a:t>У </a:t>
            </a:r>
            <a:r>
              <a:rPr lang="ru-RU" sz="2400" dirty="0" err="1">
                <a:solidFill>
                  <a:schemeClr val="bg1"/>
                </a:solidFill>
              </a:rPr>
              <a:t>сучасній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українській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мові</a:t>
            </a:r>
            <a:r>
              <a:rPr lang="ru-RU" sz="2400" dirty="0">
                <a:solidFill>
                  <a:schemeClr val="bg1"/>
                </a:solidFill>
              </a:rPr>
              <a:t> не </a:t>
            </a:r>
            <a:r>
              <a:rPr lang="ru-RU" sz="2400" dirty="0" err="1">
                <a:solidFill>
                  <a:schemeClr val="bg1"/>
                </a:solidFill>
              </a:rPr>
              <a:t>творяться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активні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дієприкметники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минулого</a:t>
            </a:r>
            <a:r>
              <a:rPr lang="ru-RU" sz="2400" dirty="0">
                <a:solidFill>
                  <a:schemeClr val="bg1"/>
                </a:solidFill>
              </a:rPr>
              <a:t> часу за </a:t>
            </a:r>
            <a:r>
              <a:rPr lang="ru-RU" sz="2400" dirty="0" err="1">
                <a:solidFill>
                  <a:schemeClr val="bg1"/>
                </a:solidFill>
              </a:rPr>
              <a:t>допомогою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суфіксів</a:t>
            </a:r>
            <a:r>
              <a:rPr lang="ru-RU" sz="2400" dirty="0">
                <a:solidFill>
                  <a:schemeClr val="bg1"/>
                </a:solidFill>
              </a:rPr>
              <a:t> -ш-, -</a:t>
            </a:r>
            <a:r>
              <a:rPr lang="ru-RU" sz="2400" dirty="0" err="1">
                <a:solidFill>
                  <a:schemeClr val="bg1"/>
                </a:solidFill>
              </a:rPr>
              <a:t>вш</a:t>
            </a:r>
            <a:r>
              <a:rPr lang="ru-RU" sz="2400" dirty="0">
                <a:solidFill>
                  <a:schemeClr val="bg1"/>
                </a:solidFill>
              </a:rPr>
              <a:t>-. </a:t>
            </a:r>
            <a:r>
              <a:rPr lang="ru-RU" sz="2400" dirty="0" err="1">
                <a:solidFill>
                  <a:schemeClr val="bg1"/>
                </a:solidFill>
              </a:rPr>
              <a:t>Цей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суфікс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зберігся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лише</a:t>
            </a:r>
            <a:r>
              <a:rPr lang="ru-RU" sz="2400" dirty="0">
                <a:solidFill>
                  <a:schemeClr val="bg1"/>
                </a:solidFill>
              </a:rPr>
              <a:t> в </a:t>
            </a:r>
            <a:r>
              <a:rPr lang="ru-RU" sz="2400" dirty="0" err="1">
                <a:solidFill>
                  <a:schemeClr val="bg1"/>
                </a:solidFill>
              </a:rPr>
              <a:t>кількох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давніх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дієприкметниках</a:t>
            </a:r>
            <a:r>
              <a:rPr lang="ru-RU" sz="2400" dirty="0" smtClean="0">
                <a:solidFill>
                  <a:schemeClr val="bg1"/>
                </a:solidFill>
              </a:rPr>
              <a:t>: </a:t>
            </a:r>
            <a:r>
              <a:rPr lang="ru-RU" sz="2400" i="1" dirty="0" err="1">
                <a:solidFill>
                  <a:schemeClr val="bg1"/>
                </a:solidFill>
              </a:rPr>
              <a:t>перемігший</a:t>
            </a:r>
            <a:r>
              <a:rPr lang="ru-RU" sz="2400" i="1" dirty="0">
                <a:solidFill>
                  <a:schemeClr val="bg1"/>
                </a:solidFill>
              </a:rPr>
              <a:t>, </a:t>
            </a:r>
            <a:r>
              <a:rPr lang="ru-RU" sz="2400" i="1" dirty="0" err="1">
                <a:solidFill>
                  <a:schemeClr val="bg1"/>
                </a:solidFill>
              </a:rPr>
              <a:t>здолавший</a:t>
            </a:r>
            <a:r>
              <a:rPr lang="ru-RU" sz="2400" i="1" dirty="0">
                <a:solidFill>
                  <a:schemeClr val="bg1"/>
                </a:solidFill>
              </a:rPr>
              <a:t>, </a:t>
            </a:r>
            <a:r>
              <a:rPr lang="ru-RU" sz="2400" i="1" dirty="0" err="1">
                <a:solidFill>
                  <a:schemeClr val="bg1"/>
                </a:solidFill>
              </a:rPr>
              <a:t>бувший</a:t>
            </a:r>
            <a:r>
              <a:rPr lang="ru-RU" sz="2400" i="1" dirty="0">
                <a:solidFill>
                  <a:schemeClr val="bg1"/>
                </a:solidFill>
              </a:rPr>
              <a:t>, минувший</a:t>
            </a:r>
            <a:r>
              <a:rPr lang="ru-RU" sz="2400" dirty="0">
                <a:solidFill>
                  <a:schemeClr val="bg1"/>
                </a:solidFill>
              </a:rPr>
              <a:t> (</a:t>
            </a:r>
            <a:r>
              <a:rPr lang="ru-RU" sz="2400" dirty="0" err="1">
                <a:solidFill>
                  <a:schemeClr val="bg1"/>
                </a:solidFill>
              </a:rPr>
              <a:t>діал</a:t>
            </a:r>
            <a:r>
              <a:rPr lang="ru-RU" sz="2400" dirty="0" smtClean="0">
                <a:solidFill>
                  <a:schemeClr val="bg1"/>
                </a:solidFill>
              </a:rPr>
              <a:t>.).</a:t>
            </a:r>
          </a:p>
          <a:p>
            <a:pPr marL="0" indent="0" algn="just">
              <a:buNone/>
            </a:pPr>
            <a:r>
              <a:rPr lang="uk-UA" sz="2400" u="sn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Форми майбутнього часу</a:t>
            </a:r>
            <a:r>
              <a:rPr lang="uk-UA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дієприкметники не мають, оскільки ознакою предмета може бути дія лише тоді, коли вона вже відбулася або відбувається.</a:t>
            </a:r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881" y="55046"/>
            <a:ext cx="1249788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17231"/>
            <a:ext cx="10515600" cy="4320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mtClean="0">
                <a:solidFill>
                  <a:srgbClr val="FFFF00"/>
                </a:solidFill>
              </a:rPr>
              <a:t>Прикметникові </a:t>
            </a:r>
            <a:r>
              <a:rPr lang="ru-RU" b="1">
                <a:solidFill>
                  <a:srgbClr val="FFFF00"/>
                </a:solidFill>
              </a:rPr>
              <a:t>ознаки ДП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538" y="832339"/>
            <a:ext cx="10539046" cy="522849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dirty="0" smtClean="0">
                <a:solidFill>
                  <a:schemeClr val="bg1"/>
                </a:solidFill>
              </a:rPr>
              <a:t>1. ДП називає ознаку предмета, як і прикметник, але між ними є суттєва відмінність: </a:t>
            </a:r>
            <a:r>
              <a:rPr lang="uk-UA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прикметник позначає </a:t>
            </a:r>
            <a:r>
              <a:rPr lang="uk-UA" dirty="0" smtClean="0">
                <a:solidFill>
                  <a:srgbClr val="FFFF00"/>
                </a:solidFill>
              </a:rPr>
              <a:t>постійну ознаку</a:t>
            </a:r>
            <a:r>
              <a:rPr lang="uk-UA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: </a:t>
            </a:r>
            <a:r>
              <a:rPr lang="uk-UA" i="1" dirty="0" smtClean="0">
                <a:solidFill>
                  <a:schemeClr val="bg1"/>
                </a:solidFill>
              </a:rPr>
              <a:t>гумова іграшка, білий сніг, щедра дівчина; </a:t>
            </a:r>
            <a:r>
              <a:rPr lang="uk-UA" dirty="0">
                <a:solidFill>
                  <a:schemeClr val="bg1"/>
                </a:solidFill>
              </a:rPr>
              <a:t>а </a:t>
            </a:r>
            <a:r>
              <a:rPr lang="uk-UA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дієприкметник позначає </a:t>
            </a:r>
            <a:r>
              <a:rPr lang="uk-UA" dirty="0">
                <a:solidFill>
                  <a:srgbClr val="FFFF00"/>
                </a:solidFill>
              </a:rPr>
              <a:t>процесуальну ознаку</a:t>
            </a:r>
            <a:r>
              <a:rPr lang="uk-UA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i="1" dirty="0" smtClean="0">
                <a:solidFill>
                  <a:schemeClr val="bg1"/>
                </a:solidFill>
              </a:rPr>
              <a:t>вірш, написаний увечері; суп, зварений учора; слова, промовлені в День народження.</a:t>
            </a:r>
          </a:p>
          <a:p>
            <a:pPr marL="0" indent="0" algn="just">
              <a:buNone/>
            </a:pPr>
            <a:endParaRPr lang="uk-UA" i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dirty="0" smtClean="0">
                <a:solidFill>
                  <a:schemeClr val="bg1"/>
                </a:solidFill>
              </a:rPr>
              <a:t>2. ДП має морфологічні категорії роду, числа, відмінка: </a:t>
            </a:r>
            <a:r>
              <a:rPr lang="uk-UA" i="1" dirty="0" smtClean="0">
                <a:solidFill>
                  <a:schemeClr val="bg1"/>
                </a:solidFill>
              </a:rPr>
              <a:t>посивілий/посивіла</a:t>
            </a:r>
            <a:r>
              <a:rPr lang="uk-UA" dirty="0" smtClean="0">
                <a:solidFill>
                  <a:schemeClr val="bg1"/>
                </a:solidFill>
              </a:rPr>
              <a:t> (чол. / жін. рід); </a:t>
            </a:r>
            <a:r>
              <a:rPr lang="uk-UA" i="1" dirty="0" smtClean="0">
                <a:solidFill>
                  <a:schemeClr val="bg1"/>
                </a:solidFill>
              </a:rPr>
              <a:t>сфотографований/сфотографовані </a:t>
            </a:r>
            <a:r>
              <a:rPr lang="uk-UA" dirty="0" smtClean="0">
                <a:solidFill>
                  <a:schemeClr val="bg1"/>
                </a:solidFill>
              </a:rPr>
              <a:t>(однина/множина); </a:t>
            </a:r>
            <a:r>
              <a:rPr lang="uk-UA" i="1" dirty="0" smtClean="0">
                <a:solidFill>
                  <a:schemeClr val="bg1"/>
                </a:solidFill>
              </a:rPr>
              <a:t>на розмальованому аркуші / розмальованим аркушем </a:t>
            </a:r>
            <a:r>
              <a:rPr lang="uk-UA" dirty="0" smtClean="0">
                <a:solidFill>
                  <a:schemeClr val="bg1"/>
                </a:solidFill>
              </a:rPr>
              <a:t>(місцевий відмінок/ орудний відмінок).</a:t>
            </a:r>
          </a:p>
          <a:p>
            <a:pPr marL="0" indent="0" algn="just">
              <a:buNone/>
            </a:pPr>
            <a:r>
              <a:rPr lang="uk-UA" b="1" dirty="0" smtClean="0">
                <a:solidFill>
                  <a:srgbClr val="FFFF00"/>
                </a:solidFill>
              </a:rPr>
              <a:t>Початковою формою </a:t>
            </a:r>
            <a:r>
              <a:rPr lang="uk-UA" dirty="0" smtClean="0">
                <a:solidFill>
                  <a:srgbClr val="FFFF00"/>
                </a:solidFill>
              </a:rPr>
              <a:t>для дієприкметника є чоловічий рід в однині у називному відмінку.</a:t>
            </a:r>
          </a:p>
          <a:p>
            <a:pPr marL="0" indent="0" algn="just">
              <a:buNone/>
            </a:pPr>
            <a:endParaRPr lang="uk-UA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</a:rPr>
              <a:t>3.  ДП може виступати частиною складеного присудка, </a:t>
            </a:r>
            <a:r>
              <a:rPr lang="uk-UA" dirty="0" smtClean="0">
                <a:solidFill>
                  <a:schemeClr val="bg1"/>
                </a:solidFill>
              </a:rPr>
              <a:t>дієприкметниковий </a:t>
            </a:r>
            <a:r>
              <a:rPr lang="uk-UA" dirty="0">
                <a:solidFill>
                  <a:schemeClr val="bg1"/>
                </a:solidFill>
              </a:rPr>
              <a:t>зворот може виконувати роль узгодженого </a:t>
            </a:r>
            <a:r>
              <a:rPr lang="uk-UA" dirty="0" smtClean="0">
                <a:solidFill>
                  <a:schemeClr val="bg1"/>
                </a:solidFill>
              </a:rPr>
              <a:t>означення: </a:t>
            </a:r>
            <a:r>
              <a:rPr lang="uk-UA" i="1" dirty="0" smtClean="0">
                <a:solidFill>
                  <a:schemeClr val="bg1"/>
                </a:solidFill>
              </a:rPr>
              <a:t>Снігова баба, зроблена зі снігу, мала казковий вигляд.</a:t>
            </a: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77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2069</Words>
  <Application>Microsoft Office PowerPoint</Application>
  <PresentationFormat>Широкоэкранный</PresentationFormat>
  <Paragraphs>135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Презентація на тему  «Дієприкметник. Дієприслівник.  Дієслівні форми на -но, -то</vt:lpstr>
      <vt:lpstr>ДІЄПРИКМЕТНИК</vt:lpstr>
      <vt:lpstr>Презентация PowerPoint</vt:lpstr>
      <vt:lpstr>Презентация PowerPoint</vt:lpstr>
      <vt:lpstr>Дієслівні ознаки ДП</vt:lpstr>
      <vt:lpstr>Категорія стану дієприкметників</vt:lpstr>
      <vt:lpstr>Презентация PowerPoint</vt:lpstr>
      <vt:lpstr>Категорія часу дієприкметників </vt:lpstr>
      <vt:lpstr>Прикметникові ознаки ДП</vt:lpstr>
      <vt:lpstr>Власне дієприкметникові ознаки</vt:lpstr>
      <vt:lpstr>Дієприкметниковий зворот </vt:lpstr>
      <vt:lpstr>ДІЄСЛІВНІ ФОРМИ НА -НО, -ТО </vt:lpstr>
      <vt:lpstr>Презентация PowerPoint</vt:lpstr>
      <vt:lpstr>Походження дієслівних форм на -но, -то   </vt:lpstr>
      <vt:lpstr>Презентация PowerPoint</vt:lpstr>
      <vt:lpstr>Презентация PowerPoint</vt:lpstr>
      <vt:lpstr>ДІЄПРИСЛІВНИК</vt:lpstr>
      <vt:lpstr>Презентация PowerPoint</vt:lpstr>
      <vt:lpstr>Прислівникові ознаки дієприслівника</vt:lpstr>
      <vt:lpstr>Дієслівні ознаки дієприслівника</vt:lpstr>
      <vt:lpstr> Творення дієприслівників недоконаного і доконаного виду</vt:lpstr>
      <vt:lpstr>ДОВІДКА</vt:lpstr>
      <vt:lpstr>Власні ознаки дієприслівника</vt:lpstr>
      <vt:lpstr>Дієприслівниковий зворот 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MIYA</cp:lastModifiedBy>
  <cp:revision>109</cp:revision>
  <dcterms:created xsi:type="dcterms:W3CDTF">2018-12-09T14:42:15Z</dcterms:created>
  <dcterms:modified xsi:type="dcterms:W3CDTF">2022-11-06T09:38:36Z</dcterms:modified>
</cp:coreProperties>
</file>