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‹№›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uk-UA" dirty="0"/>
              <a:t>Словотвір.   </a:t>
            </a:r>
            <a:br>
              <a:rPr lang="uk-UA" dirty="0"/>
            </a:br>
            <a:r>
              <a:rPr lang="uk-UA" dirty="0"/>
              <a:t>одиниці словотвору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20.11.2025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0085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solidFill>
                  <a:srgbClr val="FF0000"/>
                </a:solidFill>
              </a:rPr>
              <a:t>питання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uk-UA" sz="2400" dirty="0"/>
              <a:t>Словотворення як основне джерело поповнення лексичного складу української мови та словотвір як учення про творення слів. </a:t>
            </a:r>
            <a:endParaRPr lang="ru-RU" sz="2000" dirty="0"/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err="1"/>
              <a:t>Одиниці</a:t>
            </a:r>
            <a:r>
              <a:rPr lang="ru-RU" sz="2400" dirty="0"/>
              <a:t> </a:t>
            </a:r>
            <a:r>
              <a:rPr lang="ru-RU" sz="2400" dirty="0" err="1"/>
              <a:t>словотвору</a:t>
            </a:r>
            <a:r>
              <a:rPr lang="uk-UA" sz="2400" dirty="0"/>
              <a:t>.</a:t>
            </a:r>
            <a:endParaRPr lang="ru-RU" sz="2000" dirty="0"/>
          </a:p>
          <a:p>
            <a:pPr lvl="1"/>
            <a:r>
              <a:rPr lang="ru-RU" dirty="0" err="1">
                <a:solidFill>
                  <a:srgbClr val="FF0000"/>
                </a:solidFill>
              </a:rPr>
              <a:t>Словотвірне</a:t>
            </a:r>
            <a:r>
              <a:rPr lang="ru-RU" dirty="0">
                <a:solidFill>
                  <a:srgbClr val="FF0000"/>
                </a:solidFill>
              </a:rPr>
              <a:t> (</a:t>
            </a:r>
            <a:r>
              <a:rPr lang="ru-RU" dirty="0" err="1">
                <a:solidFill>
                  <a:srgbClr val="FF0000"/>
                </a:solidFill>
              </a:rPr>
              <a:t>дериваційне</a:t>
            </a:r>
            <a:r>
              <a:rPr lang="ru-RU" dirty="0">
                <a:solidFill>
                  <a:srgbClr val="FF0000"/>
                </a:solidFill>
              </a:rPr>
              <a:t>) </a:t>
            </a:r>
            <a:r>
              <a:rPr lang="ru-RU" dirty="0" err="1">
                <a:solidFill>
                  <a:srgbClr val="FF0000"/>
                </a:solidFill>
              </a:rPr>
              <a:t>значення</a:t>
            </a:r>
            <a:r>
              <a:rPr lang="ru-RU" dirty="0">
                <a:solidFill>
                  <a:srgbClr val="FF0000"/>
                </a:solidFill>
              </a:rPr>
              <a:t>.</a:t>
            </a:r>
            <a:endParaRPr lang="ru-RU" sz="1600" dirty="0">
              <a:solidFill>
                <a:srgbClr val="FF0000"/>
              </a:solidFill>
            </a:endParaRPr>
          </a:p>
          <a:p>
            <a:pPr lvl="1"/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Словотвірний</a:t>
            </a:r>
            <a:r>
              <a:rPr lang="ru-RU" dirty="0">
                <a:solidFill>
                  <a:srgbClr val="FF0000"/>
                </a:solidFill>
              </a:rPr>
              <a:t> тип – </a:t>
            </a:r>
            <a:r>
              <a:rPr lang="ru-RU" dirty="0" err="1">
                <a:solidFill>
                  <a:srgbClr val="FF0000"/>
                </a:solidFill>
              </a:rPr>
              <a:t>основна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одиниця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класифікації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похідних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слів</a:t>
            </a:r>
            <a:r>
              <a:rPr lang="ru-RU" dirty="0">
                <a:solidFill>
                  <a:srgbClr val="FF0000"/>
                </a:solidFill>
              </a:rPr>
              <a:t>. </a:t>
            </a:r>
            <a:r>
              <a:rPr lang="ru-RU" dirty="0" err="1">
                <a:solidFill>
                  <a:srgbClr val="FF0000"/>
                </a:solidFill>
              </a:rPr>
              <a:t>Продуктивний</a:t>
            </a:r>
            <a:r>
              <a:rPr lang="ru-RU" dirty="0">
                <a:solidFill>
                  <a:srgbClr val="FF0000"/>
                </a:solidFill>
              </a:rPr>
              <a:t> і </a:t>
            </a:r>
            <a:r>
              <a:rPr lang="ru-RU" dirty="0" err="1">
                <a:solidFill>
                  <a:srgbClr val="FF0000"/>
                </a:solidFill>
              </a:rPr>
              <a:t>непродуктивний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регулярний</a:t>
            </a:r>
            <a:r>
              <a:rPr lang="ru-RU" dirty="0">
                <a:solidFill>
                  <a:srgbClr val="FF0000"/>
                </a:solidFill>
              </a:rPr>
              <a:t> і </a:t>
            </a:r>
            <a:r>
              <a:rPr lang="ru-RU" dirty="0" err="1">
                <a:solidFill>
                  <a:srgbClr val="FF0000"/>
                </a:solidFill>
              </a:rPr>
              <a:t>нерегулярний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словотвірний</a:t>
            </a:r>
            <a:r>
              <a:rPr lang="ru-RU" dirty="0">
                <a:solidFill>
                  <a:srgbClr val="FF0000"/>
                </a:solidFill>
              </a:rPr>
              <a:t> тип. </a:t>
            </a:r>
            <a:endParaRPr lang="ru-RU" sz="1600" dirty="0">
              <a:solidFill>
                <a:srgbClr val="FF0000"/>
              </a:solidFill>
            </a:endParaRPr>
          </a:p>
          <a:p>
            <a:pPr lvl="1"/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Словотвірні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типи</a:t>
            </a:r>
            <a:r>
              <a:rPr lang="ru-RU" dirty="0">
                <a:solidFill>
                  <a:srgbClr val="FF0000"/>
                </a:solidFill>
              </a:rPr>
              <a:t> за </a:t>
            </a:r>
            <a:r>
              <a:rPr lang="ru-RU" dirty="0" err="1">
                <a:solidFill>
                  <a:srgbClr val="FF0000"/>
                </a:solidFill>
              </a:rPr>
              <a:t>семантичними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особливостями</a:t>
            </a:r>
            <a:r>
              <a:rPr lang="ru-RU" dirty="0">
                <a:solidFill>
                  <a:srgbClr val="FF0000"/>
                </a:solidFill>
              </a:rPr>
              <a:t>. </a:t>
            </a:r>
            <a:endParaRPr lang="ru-RU" sz="1600" dirty="0">
              <a:solidFill>
                <a:srgbClr val="FF0000"/>
              </a:solidFill>
            </a:endParaRPr>
          </a:p>
          <a:p>
            <a:pPr lvl="1"/>
            <a:r>
              <a:rPr lang="ru-RU" dirty="0" err="1">
                <a:solidFill>
                  <a:srgbClr val="FF0000"/>
                </a:solidFill>
              </a:rPr>
              <a:t>Словотвірна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категорія</a:t>
            </a:r>
            <a:r>
              <a:rPr lang="ru-RU" dirty="0">
                <a:solidFill>
                  <a:srgbClr val="FF0000"/>
                </a:solidFill>
              </a:rPr>
              <a:t>. </a:t>
            </a:r>
            <a:endParaRPr lang="ru-RU" sz="1600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4301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rgbClr val="FF0000"/>
                </a:solidFill>
              </a:rPr>
              <a:t>Завдання 1. </a:t>
            </a:r>
            <a:r>
              <a:rPr lang="uk-UA" i="1" dirty="0">
                <a:solidFill>
                  <a:srgbClr val="FF0000"/>
                </a:solidFill>
              </a:rPr>
              <a:t>Встановіть словотвірну базу (основу)  слів:</a:t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Степняк </a:t>
            </a:r>
            <a:r>
              <a:rPr lang="uk-UA" dirty="0">
                <a:sym typeface="Wingdings" panose="05000000000000000000" pitchFamily="2" charset="2"/>
              </a:rPr>
              <a:t></a:t>
            </a:r>
            <a:r>
              <a:rPr lang="uk-UA" dirty="0"/>
              <a:t>                                           </a:t>
            </a:r>
            <a:r>
              <a:rPr lang="uk-UA" dirty="0" err="1"/>
              <a:t>високоурожайний</a:t>
            </a:r>
            <a:r>
              <a:rPr lang="uk-UA" dirty="0">
                <a:sym typeface="Wingdings" panose="05000000000000000000" pitchFamily="2" charset="2"/>
              </a:rPr>
              <a:t></a:t>
            </a:r>
            <a:endParaRPr lang="ru-RU" dirty="0"/>
          </a:p>
          <a:p>
            <a:r>
              <a:rPr lang="uk-UA" dirty="0"/>
              <a:t>Ахати </a:t>
            </a:r>
            <a:r>
              <a:rPr lang="uk-UA" dirty="0">
                <a:sym typeface="Wingdings" panose="05000000000000000000" pitchFamily="2" charset="2"/>
              </a:rPr>
              <a:t></a:t>
            </a:r>
            <a:r>
              <a:rPr lang="uk-UA" dirty="0"/>
              <a:t> 	                                      по-доброму</a:t>
            </a:r>
            <a:r>
              <a:rPr lang="uk-UA" dirty="0">
                <a:sym typeface="Wingdings" panose="05000000000000000000" pitchFamily="2" charset="2"/>
              </a:rPr>
              <a:t></a:t>
            </a:r>
            <a:endParaRPr lang="ru-RU" dirty="0"/>
          </a:p>
          <a:p>
            <a:r>
              <a:rPr lang="uk-UA" dirty="0"/>
              <a:t>Баляндрасити </a:t>
            </a:r>
            <a:r>
              <a:rPr lang="uk-UA" dirty="0">
                <a:sym typeface="Wingdings" panose="05000000000000000000" pitchFamily="2" charset="2"/>
              </a:rPr>
              <a:t></a:t>
            </a:r>
            <a:r>
              <a:rPr lang="uk-UA" dirty="0"/>
              <a:t>                                    здоровкатись</a:t>
            </a:r>
            <a:r>
              <a:rPr lang="uk-UA" dirty="0">
                <a:sym typeface="Wingdings" panose="05000000000000000000" pitchFamily="2" charset="2"/>
              </a:rPr>
              <a:t></a:t>
            </a:r>
            <a:endParaRPr lang="ru-RU" dirty="0"/>
          </a:p>
          <a:p>
            <a:r>
              <a:rPr lang="uk-UA" dirty="0" err="1"/>
              <a:t>Нетудихата</a:t>
            </a:r>
            <a:r>
              <a:rPr lang="uk-UA" dirty="0"/>
              <a:t> </a:t>
            </a:r>
            <a:r>
              <a:rPr lang="uk-UA" dirty="0">
                <a:sym typeface="Wingdings" panose="05000000000000000000" pitchFamily="2" charset="2"/>
              </a:rPr>
              <a:t></a:t>
            </a:r>
            <a:r>
              <a:rPr lang="uk-UA" dirty="0"/>
              <a:t>                                       безмежний</a:t>
            </a:r>
            <a:r>
              <a:rPr lang="uk-UA" dirty="0">
                <a:sym typeface="Wingdings" panose="05000000000000000000" pitchFamily="2" charset="2"/>
              </a:rPr>
              <a:t></a:t>
            </a:r>
            <a:endParaRPr lang="ru-RU" dirty="0"/>
          </a:p>
          <a:p>
            <a:r>
              <a:rPr lang="uk-UA" dirty="0"/>
              <a:t>Провесна</a:t>
            </a:r>
            <a:r>
              <a:rPr lang="uk-UA" dirty="0">
                <a:sym typeface="Wingdings" panose="05000000000000000000" pitchFamily="2" charset="2"/>
              </a:rPr>
              <a:t></a:t>
            </a:r>
            <a:r>
              <a:rPr lang="uk-UA" dirty="0"/>
              <a:t>                                           кисло-солодкий</a:t>
            </a:r>
            <a:r>
              <a:rPr lang="uk-UA" dirty="0">
                <a:sym typeface="Wingdings" panose="05000000000000000000" pitchFamily="2" charset="2"/>
              </a:rPr>
              <a:t></a:t>
            </a:r>
            <a:endParaRPr lang="ru-RU" dirty="0"/>
          </a:p>
          <a:p>
            <a:r>
              <a:rPr lang="uk-UA" dirty="0"/>
              <a:t>Божитися</a:t>
            </a:r>
            <a:r>
              <a:rPr lang="uk-UA" dirty="0">
                <a:sym typeface="Wingdings" panose="05000000000000000000" pitchFamily="2" charset="2"/>
              </a:rPr>
              <a:t></a:t>
            </a:r>
            <a:r>
              <a:rPr lang="uk-UA" dirty="0"/>
              <a:t>                                          </a:t>
            </a:r>
            <a:r>
              <a:rPr lang="uk-UA" dirty="0" err="1"/>
              <a:t>чоломкатися</a:t>
            </a:r>
            <a:r>
              <a:rPr lang="uk-UA" dirty="0">
                <a:sym typeface="Wingdings" panose="05000000000000000000" pitchFamily="2" charset="2"/>
              </a:rPr>
              <a:t></a:t>
            </a:r>
            <a:endParaRPr lang="ru-RU" dirty="0"/>
          </a:p>
          <a:p>
            <a:r>
              <a:rPr lang="uk-UA" dirty="0"/>
              <a:t>Криголам</a:t>
            </a:r>
            <a:r>
              <a:rPr lang="uk-UA" dirty="0">
                <a:sym typeface="Wingdings" panose="05000000000000000000" pitchFamily="2" charset="2"/>
              </a:rPr>
              <a:t></a:t>
            </a:r>
            <a:r>
              <a:rPr lang="uk-UA" dirty="0"/>
              <a:t>                                          лісостеп</a:t>
            </a:r>
            <a:r>
              <a:rPr lang="uk-UA" dirty="0">
                <a:sym typeface="Wingdings" panose="05000000000000000000" pitchFamily="2" charset="2"/>
              </a:rPr>
              <a:t>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5691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928386" cy="149961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100" b="1" dirty="0">
                <a:solidFill>
                  <a:srgbClr val="FF0000"/>
                </a:solidFill>
              </a:rPr>
              <a:t>Завдання 2</a:t>
            </a:r>
            <a:br>
              <a:rPr lang="ru-RU" sz="3100" dirty="0">
                <a:solidFill>
                  <a:srgbClr val="FF0000"/>
                </a:solidFill>
              </a:rPr>
            </a:br>
            <a:r>
              <a:rPr lang="uk-UA" sz="3100" i="1" dirty="0" err="1">
                <a:solidFill>
                  <a:srgbClr val="FF0000"/>
                </a:solidFill>
              </a:rPr>
              <a:t>Продовжіть</a:t>
            </a:r>
            <a:r>
              <a:rPr lang="uk-UA" sz="3100" i="1" dirty="0">
                <a:solidFill>
                  <a:srgbClr val="FF0000"/>
                </a:solidFill>
              </a:rPr>
              <a:t> ряд так, щоб </a:t>
            </a:r>
            <a:r>
              <a:rPr lang="uk-UA" sz="3100" i="1" dirty="0" err="1">
                <a:solidFill>
                  <a:srgbClr val="FF0000"/>
                </a:solidFill>
              </a:rPr>
              <a:t>уторився</a:t>
            </a:r>
            <a:r>
              <a:rPr lang="uk-UA" sz="3100" i="1" dirty="0">
                <a:solidFill>
                  <a:srgbClr val="FF0000"/>
                </a:solidFill>
              </a:rPr>
              <a:t>  словотвірний тип, дайте йому характеристику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/>
              <a:t>Естонка, шведка,</a:t>
            </a:r>
            <a:endParaRPr lang="ru-RU" b="1" dirty="0"/>
          </a:p>
          <a:p>
            <a:r>
              <a:rPr lang="uk-UA" b="1" dirty="0" err="1"/>
              <a:t>Презентатор</a:t>
            </a:r>
            <a:r>
              <a:rPr lang="uk-UA" b="1" dirty="0"/>
              <a:t>, агітатор,</a:t>
            </a:r>
            <a:endParaRPr lang="ru-RU" b="1" dirty="0"/>
          </a:p>
          <a:p>
            <a:r>
              <a:rPr lang="uk-UA" b="1" dirty="0"/>
              <a:t>Клонований, шанований,</a:t>
            </a:r>
            <a:endParaRPr lang="ru-RU" b="1" dirty="0"/>
          </a:p>
          <a:p>
            <a:r>
              <a:rPr lang="uk-UA" b="1" dirty="0"/>
              <a:t>Читання,</a:t>
            </a:r>
            <a:endParaRPr lang="ru-RU" b="1" dirty="0"/>
          </a:p>
          <a:p>
            <a:r>
              <a:rPr lang="uk-UA" b="1" dirty="0"/>
              <a:t>Голосище, </a:t>
            </a:r>
            <a:endParaRPr lang="ru-RU" b="1" dirty="0"/>
          </a:p>
          <a:p>
            <a:r>
              <a:rPr lang="uk-UA" b="1" dirty="0"/>
              <a:t>Водиця,</a:t>
            </a:r>
            <a:endParaRPr lang="ru-RU" b="1" dirty="0"/>
          </a:p>
          <a:p>
            <a:r>
              <a:rPr lang="uk-UA" b="1" dirty="0"/>
              <a:t>Рожевіти,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5725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rgbClr val="FF0000"/>
                </a:solidFill>
              </a:rPr>
              <a:t>Завдання 3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uk-UA" i="1" dirty="0">
                <a:solidFill>
                  <a:srgbClr val="FF0000"/>
                </a:solidFill>
              </a:rPr>
              <a:t>Заповніть таблицю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9458557"/>
              </p:ext>
            </p:extLst>
          </p:nvPr>
        </p:nvGraphicFramePr>
        <p:xfrm>
          <a:off x="418011" y="1541417"/>
          <a:ext cx="10959741" cy="52120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91350">
                  <a:extLst>
                    <a:ext uri="{9D8B030D-6E8A-4147-A177-3AD203B41FA5}">
                      <a16:colId xmlns:a16="http://schemas.microsoft.com/office/drawing/2014/main" val="2814000055"/>
                    </a:ext>
                  </a:extLst>
                </a:gridCol>
                <a:gridCol w="2191350">
                  <a:extLst>
                    <a:ext uri="{9D8B030D-6E8A-4147-A177-3AD203B41FA5}">
                      <a16:colId xmlns:a16="http://schemas.microsoft.com/office/drawing/2014/main" val="1880873457"/>
                    </a:ext>
                  </a:extLst>
                </a:gridCol>
                <a:gridCol w="2192347">
                  <a:extLst>
                    <a:ext uri="{9D8B030D-6E8A-4147-A177-3AD203B41FA5}">
                      <a16:colId xmlns:a16="http://schemas.microsoft.com/office/drawing/2014/main" val="4048244845"/>
                    </a:ext>
                  </a:extLst>
                </a:gridCol>
                <a:gridCol w="2192347">
                  <a:extLst>
                    <a:ext uri="{9D8B030D-6E8A-4147-A177-3AD203B41FA5}">
                      <a16:colId xmlns:a16="http://schemas.microsoft.com/office/drawing/2014/main" val="201516976"/>
                    </a:ext>
                  </a:extLst>
                </a:gridCol>
                <a:gridCol w="2192347">
                  <a:extLst>
                    <a:ext uri="{9D8B030D-6E8A-4147-A177-3AD203B41FA5}">
                      <a16:colId xmlns:a16="http://schemas.microsoft.com/office/drawing/2014/main" val="2911624772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Словоформа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054" marR="6805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Твірна(мотивувальна) 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основа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054" marR="6805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Формант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054" marR="6805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Спосіб творення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054" marR="6805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Словотвірне значення  похідних слів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054" marR="68054" marT="0" marB="0"/>
                </a:tc>
                <a:extLst>
                  <a:ext uri="{0D108BD9-81ED-4DB2-BD59-A6C34878D82A}">
                    <a16:rowId xmlns:a16="http://schemas.microsoft.com/office/drawing/2014/main" val="1842934090"/>
                  </a:ext>
                </a:extLst>
              </a:tr>
              <a:tr h="438912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Ґрунтовний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Розгін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Підкоп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Погань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Рань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Рів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Шов глухуватий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Голосище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Злюка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картоплиння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054" marR="6805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054" marR="6805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054" marR="6805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054" marR="6805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054" marR="68054" marT="0" marB="0"/>
                </a:tc>
                <a:extLst>
                  <a:ext uri="{0D108BD9-81ED-4DB2-BD59-A6C34878D82A}">
                    <a16:rowId xmlns:a16="http://schemas.microsoft.com/office/drawing/2014/main" val="1737589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4396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b="1" dirty="0">
                <a:solidFill>
                  <a:srgbClr val="FF0000"/>
                </a:solidFill>
              </a:rPr>
              <a:t>Завдання 4</a:t>
            </a:r>
            <a:br>
              <a:rPr lang="ru-RU" sz="3200" dirty="0">
                <a:solidFill>
                  <a:srgbClr val="FF0000"/>
                </a:solidFill>
              </a:rPr>
            </a:br>
            <a:r>
              <a:rPr lang="uk-UA" sz="3200" i="1" dirty="0">
                <a:solidFill>
                  <a:srgbClr val="FF0000"/>
                </a:solidFill>
              </a:rPr>
              <a:t>Створіть словотвірну пару, вказавши твірну основу  й формант</a:t>
            </a:r>
            <a:br>
              <a:rPr lang="ru-RU" sz="3200" dirty="0">
                <a:solidFill>
                  <a:srgbClr val="FF0000"/>
                </a:solidFill>
              </a:rPr>
            </a:b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763485"/>
            <a:ext cx="9720073" cy="4924697"/>
          </a:xfrm>
        </p:spPr>
        <p:txBody>
          <a:bodyPr>
            <a:normAutofit/>
          </a:bodyPr>
          <a:lstStyle/>
          <a:p>
            <a:r>
              <a:rPr lang="uk-UA" dirty="0"/>
              <a:t>Раба</a:t>
            </a:r>
            <a:r>
              <a:rPr lang="uk-UA" dirty="0">
                <a:sym typeface="Wingdings" panose="05000000000000000000" pitchFamily="2" charset="2"/>
              </a:rPr>
              <a:t></a:t>
            </a:r>
            <a:endParaRPr lang="ru-RU" dirty="0"/>
          </a:p>
          <a:p>
            <a:r>
              <a:rPr lang="uk-UA" dirty="0"/>
              <a:t>Рената</a:t>
            </a:r>
            <a:r>
              <a:rPr lang="uk-UA" dirty="0">
                <a:sym typeface="Wingdings" panose="05000000000000000000" pitchFamily="2" charset="2"/>
              </a:rPr>
              <a:t></a:t>
            </a:r>
            <a:endParaRPr lang="ru-RU" dirty="0"/>
          </a:p>
          <a:p>
            <a:r>
              <a:rPr lang="uk-UA" dirty="0"/>
              <a:t>робітниця</a:t>
            </a:r>
            <a:r>
              <a:rPr lang="uk-UA" dirty="0">
                <a:sym typeface="Wingdings" panose="05000000000000000000" pitchFamily="2" charset="2"/>
              </a:rPr>
              <a:t></a:t>
            </a:r>
            <a:endParaRPr lang="ru-RU" dirty="0"/>
          </a:p>
          <a:p>
            <a:r>
              <a:rPr lang="uk-UA" dirty="0"/>
              <a:t>онука</a:t>
            </a:r>
            <a:r>
              <a:rPr lang="uk-UA" dirty="0">
                <a:sym typeface="Wingdings" panose="05000000000000000000" pitchFamily="2" charset="2"/>
              </a:rPr>
              <a:t></a:t>
            </a:r>
            <a:endParaRPr lang="ru-RU" dirty="0"/>
          </a:p>
          <a:p>
            <a:r>
              <a:rPr lang="uk-UA" dirty="0"/>
              <a:t>Заслонові(село) </a:t>
            </a:r>
            <a:r>
              <a:rPr lang="uk-UA" dirty="0">
                <a:sym typeface="Wingdings" panose="05000000000000000000" pitchFamily="2" charset="2"/>
              </a:rPr>
              <a:t></a:t>
            </a:r>
            <a:endParaRPr lang="ru-RU" dirty="0"/>
          </a:p>
          <a:p>
            <a:r>
              <a:rPr lang="uk-UA" dirty="0"/>
              <a:t>Синельникове</a:t>
            </a:r>
            <a:r>
              <a:rPr lang="uk-UA" dirty="0">
                <a:sym typeface="Wingdings" panose="05000000000000000000" pitchFamily="2" charset="2"/>
              </a:rPr>
              <a:t></a:t>
            </a:r>
            <a:endParaRPr lang="ru-RU" dirty="0"/>
          </a:p>
          <a:p>
            <a:r>
              <a:rPr lang="uk-UA" dirty="0"/>
              <a:t>нахаба</a:t>
            </a:r>
            <a:r>
              <a:rPr lang="uk-UA" dirty="0">
                <a:sym typeface="Wingdings" panose="05000000000000000000" pitchFamily="2" charset="2"/>
              </a:rPr>
              <a:t></a:t>
            </a:r>
            <a:endParaRPr lang="ru-RU" dirty="0"/>
          </a:p>
          <a:p>
            <a:r>
              <a:rPr lang="uk-UA" dirty="0"/>
              <a:t>поява</a:t>
            </a:r>
            <a:r>
              <a:rPr lang="uk-UA" dirty="0">
                <a:sym typeface="Wingdings" panose="05000000000000000000" pitchFamily="2" charset="2"/>
              </a:rPr>
              <a:t></a:t>
            </a:r>
            <a:endParaRPr lang="ru-RU" dirty="0"/>
          </a:p>
          <a:p>
            <a:r>
              <a:rPr lang="uk-UA" dirty="0"/>
              <a:t>другий</a:t>
            </a:r>
            <a:r>
              <a:rPr lang="uk-UA" dirty="0">
                <a:sym typeface="Wingdings" panose="05000000000000000000" pitchFamily="2" charset="2"/>
              </a:rPr>
              <a:t></a:t>
            </a:r>
            <a:endParaRPr lang="ru-RU" dirty="0"/>
          </a:p>
          <a:p>
            <a:r>
              <a:rPr lang="uk-UA" dirty="0"/>
              <a:t>вовчий</a:t>
            </a:r>
            <a:r>
              <a:rPr lang="uk-UA" dirty="0">
                <a:sym typeface="Wingdings" panose="05000000000000000000" pitchFamily="2" charset="2"/>
              </a:rPr>
              <a:t>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9587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56201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rgbClr val="FF0000"/>
                </a:solidFill>
              </a:rPr>
              <a:t>Завдання 5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uk-UA" i="1" dirty="0">
                <a:solidFill>
                  <a:srgbClr val="FF0000"/>
                </a:solidFill>
              </a:rPr>
              <a:t>Заповнити таблицю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9130008"/>
              </p:ext>
            </p:extLst>
          </p:nvPr>
        </p:nvGraphicFramePr>
        <p:xfrm>
          <a:off x="292963" y="1411550"/>
          <a:ext cx="11594237" cy="534194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05580">
                  <a:extLst>
                    <a:ext uri="{9D8B030D-6E8A-4147-A177-3AD203B41FA5}">
                      <a16:colId xmlns:a16="http://schemas.microsoft.com/office/drawing/2014/main" val="232131984"/>
                    </a:ext>
                  </a:extLst>
                </a:gridCol>
                <a:gridCol w="2210937">
                  <a:extLst>
                    <a:ext uri="{9D8B030D-6E8A-4147-A177-3AD203B41FA5}">
                      <a16:colId xmlns:a16="http://schemas.microsoft.com/office/drawing/2014/main" val="4223149176"/>
                    </a:ext>
                  </a:extLst>
                </a:gridCol>
                <a:gridCol w="1842448">
                  <a:extLst>
                    <a:ext uri="{9D8B030D-6E8A-4147-A177-3AD203B41FA5}">
                      <a16:colId xmlns:a16="http://schemas.microsoft.com/office/drawing/2014/main" val="1066450682"/>
                    </a:ext>
                  </a:extLst>
                </a:gridCol>
                <a:gridCol w="4135272">
                  <a:extLst>
                    <a:ext uri="{9D8B030D-6E8A-4147-A177-3AD203B41FA5}">
                      <a16:colId xmlns:a16="http://schemas.microsoft.com/office/drawing/2014/main" val="677135913"/>
                    </a:ext>
                  </a:extLst>
                </a:gridCol>
              </a:tblGrid>
              <a:tr h="5584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Словоформа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053" marR="630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Твірна (мотивувальна) основа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053" marR="630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формант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053" marR="630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Словотвірне значення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похідного слова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053" marR="630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0372832"/>
                  </a:ext>
                </a:extLst>
              </a:tr>
              <a:tr h="47835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Гордитися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Перехихикуватися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Здоровкатися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Допарубкуватися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Розпуття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Золото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Молодь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Тиша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Капля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Безрукий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Відволожити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Насмілитися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Зловтішатися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Удаватися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розщедритися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053" marR="630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053" marR="630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053" marR="630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01800" algn="l"/>
                        </a:tabLst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053" marR="630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596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87742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15</TotalTime>
  <Words>247</Words>
  <Application>Microsoft Office PowerPoint</Application>
  <PresentationFormat>Широкий екран</PresentationFormat>
  <Paragraphs>82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3" baseType="lpstr">
      <vt:lpstr>Calibri</vt:lpstr>
      <vt:lpstr>Times New Roman</vt:lpstr>
      <vt:lpstr>Tw Cen MT</vt:lpstr>
      <vt:lpstr>Tw Cen MT Condensed</vt:lpstr>
      <vt:lpstr>Wingdings 3</vt:lpstr>
      <vt:lpstr>Интеграл</vt:lpstr>
      <vt:lpstr>Словотвір.    одиниці словотвору</vt:lpstr>
      <vt:lpstr>питання</vt:lpstr>
      <vt:lpstr>Завдання 1. Встановіть словотвірну базу (основу)  слів: </vt:lpstr>
      <vt:lpstr>Завдання 2 Продовжіть ряд так, щоб уторився  словотвірний тип, дайте йому характеристику </vt:lpstr>
      <vt:lpstr>Завдання 3 Заповніть таблицю </vt:lpstr>
      <vt:lpstr>Завдання 4 Створіть словотвірну пару, вказавши твірну основу  й формант </vt:lpstr>
      <vt:lpstr>Завдання 5 Заповнити таблицю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Словотвір.    одиниці словотвору</dc:title>
  <dc:creator>admin</dc:creator>
  <cp:lastModifiedBy>Sablina Svitlana</cp:lastModifiedBy>
  <cp:revision>2</cp:revision>
  <dcterms:created xsi:type="dcterms:W3CDTF">2025-11-19T08:57:57Z</dcterms:created>
  <dcterms:modified xsi:type="dcterms:W3CDTF">2025-11-26T17:44:11Z</dcterms:modified>
</cp:coreProperties>
</file>