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91" r:id="rId2"/>
    <p:sldId id="274" r:id="rId3"/>
    <p:sldId id="271" r:id="rId4"/>
    <p:sldId id="276" r:id="rId5"/>
    <p:sldId id="279" r:id="rId6"/>
    <p:sldId id="280" r:id="rId7"/>
    <p:sldId id="281" r:id="rId8"/>
    <p:sldId id="282" r:id="rId9"/>
    <p:sldId id="277" r:id="rId10"/>
    <p:sldId id="278" r:id="rId11"/>
    <p:sldId id="283" r:id="rId12"/>
    <p:sldId id="284" r:id="rId13"/>
    <p:sldId id="286" r:id="rId14"/>
    <p:sldId id="288" r:id="rId15"/>
    <p:sldId id="285" r:id="rId16"/>
    <p:sldId id="289" r:id="rId17"/>
    <p:sldId id="28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58" autoAdjust="0"/>
    <p:restoredTop sz="94660"/>
  </p:normalViewPr>
  <p:slideViewPr>
    <p:cSldViewPr snapToGrid="0">
      <p:cViewPr varScale="1">
        <p:scale>
          <a:sx n="64" d="100"/>
          <a:sy n="64" d="100"/>
        </p:scale>
        <p:origin x="1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771BDE0-9630-485E-B6B5-764577FD89B2}" type="datetimeFigureOut">
              <a:rPr lang="ru-RU" smtClean="0"/>
              <a:t>27.10.2020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76315-A2D1-4B62-80D2-5A952097F810}" type="slidenum">
              <a:rPr lang="ru-RU" smtClean="0"/>
              <a:t>‹#›</a:t>
            </a:fld>
            <a:endParaRPr lang="ru-RU"/>
          </a:p>
        </p:txBody>
      </p:sp>
    </p:spTree>
    <p:extLst>
      <p:ext uri="{BB962C8B-B14F-4D97-AF65-F5344CB8AC3E}">
        <p14:creationId xmlns:p14="http://schemas.microsoft.com/office/powerpoint/2010/main" val="82470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6B46A8A-486B-433F-8A73-FB1ECFBA3D2C}" type="datetimeFigureOut">
              <a:rPr lang="ru-RU" smtClean="0"/>
              <a:t>27.10.2020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2C8BC-0C4B-419D-A32E-6D57CB449351}" type="slidenum">
              <a:rPr lang="ru-RU" smtClean="0"/>
              <a:t>‹#›</a:t>
            </a:fld>
            <a:endParaRPr lang="ru-RU"/>
          </a:p>
        </p:txBody>
      </p:sp>
    </p:spTree>
    <p:extLst>
      <p:ext uri="{BB962C8B-B14F-4D97-AF65-F5344CB8AC3E}">
        <p14:creationId xmlns:p14="http://schemas.microsoft.com/office/powerpoint/2010/main" val="375304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122670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87227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449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72968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537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57143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410223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132197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365005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CDF1D4-83A3-473C-BCC5-81A6A7CE4054}"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7549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CCDF1D4-83A3-473C-BCC5-81A6A7CE4054}"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84498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CDF1D4-83A3-473C-BCC5-81A6A7CE4054}" type="datetimeFigureOut">
              <a:rPr lang="ru-RU" smtClean="0"/>
              <a:t>27.10.2020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56518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CCDF1D4-83A3-473C-BCC5-81A6A7CE4054}" type="datetimeFigureOut">
              <a:rPr lang="ru-RU" smtClean="0"/>
              <a:t>27.10.2020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112429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DF1D4-83A3-473C-BCC5-81A6A7CE4054}" type="datetimeFigureOut">
              <a:rPr lang="ru-RU" smtClean="0"/>
              <a:t>27.10.2020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61857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CDF1D4-83A3-473C-BCC5-81A6A7CE4054}"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10511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CDF1D4-83A3-473C-BCC5-81A6A7CE4054}"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383949-3214-43EC-A6F5-73A306E0C85B}" type="slidenum">
              <a:rPr lang="ru-RU" smtClean="0"/>
              <a:t>‹#›</a:t>
            </a:fld>
            <a:endParaRPr lang="ru-RU"/>
          </a:p>
        </p:txBody>
      </p:sp>
    </p:spTree>
    <p:extLst>
      <p:ext uri="{BB962C8B-B14F-4D97-AF65-F5344CB8AC3E}">
        <p14:creationId xmlns:p14="http://schemas.microsoft.com/office/powerpoint/2010/main" val="247736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DF1D4-83A3-473C-BCC5-81A6A7CE4054}" type="datetimeFigureOut">
              <a:rPr lang="ru-RU" smtClean="0"/>
              <a:t>27.10.2020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383949-3214-43EC-A6F5-73A306E0C85B}" type="slidenum">
              <a:rPr lang="ru-RU" smtClean="0"/>
              <a:t>‹#›</a:t>
            </a:fld>
            <a:endParaRPr lang="ru-RU"/>
          </a:p>
        </p:txBody>
      </p:sp>
    </p:spTree>
    <p:extLst>
      <p:ext uri="{BB962C8B-B14F-4D97-AF65-F5344CB8AC3E}">
        <p14:creationId xmlns:p14="http://schemas.microsoft.com/office/powerpoint/2010/main" val="266831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pic>
        <p:nvPicPr>
          <p:cNvPr id="3" name="Рисунок 2"/>
          <p:cNvPicPr>
            <a:picLocks noChangeAspect="1"/>
          </p:cNvPicPr>
          <p:nvPr/>
        </p:nvPicPr>
        <p:blipFill>
          <a:blip r:embed="rId2"/>
          <a:stretch>
            <a:fillRect/>
          </a:stretch>
        </p:blipFill>
        <p:spPr>
          <a:xfrm>
            <a:off x="453840" y="298557"/>
            <a:ext cx="10151493" cy="6304123"/>
          </a:xfrm>
          <a:prstGeom prst="rect">
            <a:avLst/>
          </a:prstGeom>
        </p:spPr>
      </p:pic>
    </p:spTree>
    <p:extLst>
      <p:ext uri="{BB962C8B-B14F-4D97-AF65-F5344CB8AC3E}">
        <p14:creationId xmlns:p14="http://schemas.microsoft.com/office/powerpoint/2010/main" val="167337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71257" y="414819"/>
            <a:ext cx="8852825" cy="5962230"/>
          </a:xfrm>
          <a:prstGeom prst="rect">
            <a:avLst/>
          </a:prstGeom>
        </p:spPr>
      </p:pic>
    </p:spTree>
    <p:extLst>
      <p:ext uri="{BB962C8B-B14F-4D97-AF65-F5344CB8AC3E}">
        <p14:creationId xmlns:p14="http://schemas.microsoft.com/office/powerpoint/2010/main" val="241065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716" y="-16042"/>
            <a:ext cx="7844589" cy="3231654"/>
          </a:xfrm>
          <a:prstGeom prst="rect">
            <a:avLst/>
          </a:prstGeom>
        </p:spPr>
        <p:txBody>
          <a:bodyPr wrap="square">
            <a:spAutoFit/>
          </a:bodyPr>
          <a:lstStyle/>
          <a:p>
            <a:pPr algn="just"/>
            <a:r>
              <a:rPr lang="uk-UA" sz="36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uk-UA" sz="3600" dirty="0" smtClean="0">
                <a:solidFill>
                  <a:schemeClr val="accent2">
                    <a:lumMod val="75000"/>
                  </a:schemeClr>
                </a:solidFill>
                <a:latin typeface="Times New Roman" panose="02020603050405020304" pitchFamily="18" charset="0"/>
                <a:cs typeface="Times New Roman" panose="02020603050405020304" pitchFamily="18" charset="0"/>
              </a:rPr>
              <a:t>Клістрон</a:t>
            </a:r>
          </a:p>
          <a:p>
            <a:pPr algn="just"/>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Електровакуумний прилад, в якому перетворення постійного потоку електронів в змінний відбувається шляхом модуляції швидкостей електронів електричним полем НВЧ (при прольоті їх крізь зазор об'ємного резонатора) і подальшого об'єднання електронів в згустки (через різницю їх швидкостей) в просторі дрейфу, вільному від НВЧ поля .</a:t>
            </a:r>
            <a:endParaRPr lang="uk-UA" sz="2400" dirty="0">
              <a:latin typeface="Times New Roman" panose="02020603050405020304" pitchFamily="18" charset="0"/>
              <a:cs typeface="Times New Roman" panose="02020603050405020304" pitchFamily="18" charset="0"/>
            </a:endParaRPr>
          </a:p>
        </p:txBody>
      </p:sp>
      <p:pic>
        <p:nvPicPr>
          <p:cNvPr id="8194" name="Picture 2" descr="https://upload.wikimedia.org/wikipedia/commons/thumb/c/c3/Klystron.jpg/150px-Klys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905" y="240713"/>
            <a:ext cx="3107452" cy="625633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1875296" y="3256591"/>
            <a:ext cx="4941139" cy="3488593"/>
          </a:xfrm>
          <a:prstGeom prst="rect">
            <a:avLst/>
          </a:prstGeom>
        </p:spPr>
      </p:pic>
    </p:spTree>
    <p:extLst>
      <p:ext uri="{BB962C8B-B14F-4D97-AF65-F5344CB8AC3E}">
        <p14:creationId xmlns:p14="http://schemas.microsoft.com/office/powerpoint/2010/main" val="76652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192506" y="510233"/>
            <a:ext cx="9641306" cy="1200329"/>
          </a:xfrm>
          <a:prstGeom prst="rect">
            <a:avLst/>
          </a:prstGeom>
        </p:spPr>
        <p:txBody>
          <a:bodyPr wrap="square">
            <a:spAutoFit/>
          </a:bodyPr>
          <a:lstStyle/>
          <a:p>
            <a:r>
              <a:rPr lang="uk-UA" sz="2400" dirty="0" smtClean="0">
                <a:solidFill>
                  <a:srgbClr val="222222"/>
                </a:solidFill>
                <a:latin typeface="Times New Roman" panose="02020603050405020304" pitchFamily="18" charset="0"/>
                <a:cs typeface="Times New Roman" panose="02020603050405020304" pitchFamily="18" charset="0"/>
              </a:rPr>
              <a:t>У </a:t>
            </a:r>
            <a:r>
              <a:rPr lang="uk-UA" sz="2400" b="1" dirty="0" smtClean="0">
                <a:solidFill>
                  <a:srgbClr val="222222"/>
                </a:solidFill>
                <a:latin typeface="Times New Roman" panose="02020603050405020304" pitchFamily="18" charset="0"/>
                <a:cs typeface="Times New Roman" panose="02020603050405020304" pitchFamily="18" charset="0"/>
              </a:rPr>
              <a:t>прогонному клістроні</a:t>
            </a:r>
            <a:r>
              <a:rPr lang="uk-UA" sz="2400" dirty="0" smtClean="0">
                <a:solidFill>
                  <a:srgbClr val="222222"/>
                </a:solidFill>
                <a:latin typeface="Times New Roman" panose="02020603050405020304" pitchFamily="18" charset="0"/>
                <a:cs typeface="Times New Roman" panose="02020603050405020304" pitchFamily="18" charset="0"/>
              </a:rPr>
              <a:t> електрони послідовно пролітають крізь зазори об'ємних резонаторів. У найпростішому випадку резонаторів 2: вхідний і вихідний.</a:t>
            </a:r>
            <a:endParaRPr lang="uk-UA" sz="2400" dirty="0">
              <a:solidFill>
                <a:srgbClr val="222222"/>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33689" y="1756729"/>
            <a:ext cx="9304420" cy="830997"/>
          </a:xfrm>
          <a:prstGeom prst="rect">
            <a:avLst/>
          </a:prstGeom>
        </p:spPr>
        <p:txBody>
          <a:bodyPr wrap="square">
            <a:spAutoFit/>
          </a:bodyPr>
          <a:lstStyle/>
          <a:p>
            <a:r>
              <a:rPr lang="ru-RU" sz="2400" dirty="0">
                <a:solidFill>
                  <a:srgbClr val="222222"/>
                </a:solidFill>
                <a:latin typeface="Times New Roman" panose="02020603050405020304" pitchFamily="18" charset="0"/>
                <a:cs typeface="Times New Roman" panose="02020603050405020304" pitchFamily="18" charset="0"/>
              </a:rPr>
              <a:t>Пространство между ними называют пространством дрейфа или группирования.</a:t>
            </a:r>
            <a:endParaRPr lang="ru-RU" sz="2400" dirty="0">
              <a:latin typeface="Times New Roman" panose="02020603050405020304" pitchFamily="18" charset="0"/>
              <a:cs typeface="Times New Roman" panose="02020603050405020304" pitchFamily="18" charset="0"/>
            </a:endParaRPr>
          </a:p>
        </p:txBody>
      </p:sp>
      <p:sp>
        <p:nvSpPr>
          <p:cNvPr id="17" name="AutoShape 20" descr="U_{0}"/>
          <p:cNvSpPr>
            <a:spLocks noChangeAspect="1" noChangeArrowheads="1"/>
          </p:cNvSpPr>
          <p:nvPr/>
        </p:nvSpPr>
        <p:spPr bwMode="auto">
          <a:xfrm rot="10800000">
            <a:off x="975642" y="1387397"/>
            <a:ext cx="851633" cy="1673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a:stretch>
            <a:fillRect/>
          </a:stretch>
        </p:blipFill>
        <p:spPr>
          <a:xfrm>
            <a:off x="710994" y="2753316"/>
            <a:ext cx="8136143" cy="3811140"/>
          </a:xfrm>
          <a:prstGeom prst="rect">
            <a:avLst/>
          </a:prstGeom>
        </p:spPr>
      </p:pic>
    </p:spTree>
    <p:extLst>
      <p:ext uri="{BB962C8B-B14F-4D97-AF65-F5344CB8AC3E}">
        <p14:creationId xmlns:p14="http://schemas.microsoft.com/office/powerpoint/2010/main" val="3632610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377" y="246593"/>
            <a:ext cx="9111917" cy="1071854"/>
          </a:xfrm>
        </p:spPr>
        <p:txBody>
          <a:bodyPr>
            <a:noAutofit/>
          </a:bodyPr>
          <a:lstStyle/>
          <a:p>
            <a:pPr marL="0" indent="0" algn="just">
              <a:buNone/>
            </a:pPr>
            <a:r>
              <a:rPr lang="uk-UA" sz="2400" dirty="0" smtClean="0">
                <a:solidFill>
                  <a:srgbClr val="222222"/>
                </a:solidFill>
                <a:latin typeface="Times New Roman" panose="02020603050405020304" pitchFamily="18" charset="0"/>
                <a:cs typeface="Times New Roman" panose="02020603050405020304" pitchFamily="18" charset="0"/>
              </a:rPr>
              <a:t>У </a:t>
            </a:r>
            <a:r>
              <a:rPr lang="uk-UA" sz="2400" b="1" dirty="0" smtClean="0">
                <a:solidFill>
                  <a:srgbClr val="222222"/>
                </a:solidFill>
                <a:latin typeface="Times New Roman" panose="02020603050405020304" pitchFamily="18" charset="0"/>
                <a:cs typeface="Times New Roman" panose="02020603050405020304" pitchFamily="18" charset="0"/>
              </a:rPr>
              <a:t>відбивному </a:t>
            </a:r>
            <a:r>
              <a:rPr lang="uk-UA" sz="2400" dirty="0" smtClean="0">
                <a:solidFill>
                  <a:srgbClr val="222222"/>
                </a:solidFill>
                <a:latin typeface="Times New Roman" panose="02020603050405020304" pitchFamily="18" charset="0"/>
                <a:cs typeface="Times New Roman" panose="02020603050405020304" pitchFamily="18" charset="0"/>
              </a:rPr>
              <a:t>клістроні використовується один резонатор, через який електронний потік проходить двічі, відбиваючись від спеціального електроду - відбивача.</a:t>
            </a:r>
            <a:endParaRPr lang="uk-UA" sz="2400" dirty="0">
              <a:solidFill>
                <a:srgbClr val="222222"/>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22542" y="1544601"/>
            <a:ext cx="7515585" cy="5124263"/>
          </a:xfrm>
          <a:prstGeom prst="rect">
            <a:avLst/>
          </a:prstGeom>
        </p:spPr>
      </p:pic>
    </p:spTree>
    <p:extLst>
      <p:ext uri="{BB962C8B-B14F-4D97-AF65-F5344CB8AC3E}">
        <p14:creationId xmlns:p14="http://schemas.microsoft.com/office/powerpoint/2010/main" val="292561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2737" y="160421"/>
            <a:ext cx="5932013" cy="641684"/>
          </a:xfrm>
        </p:spPr>
        <p:txBody>
          <a:bodyPr/>
          <a:lstStyle/>
          <a:p>
            <a:pPr algn="ctr"/>
            <a:r>
              <a:rPr lang="uk-UA" dirty="0" smtClean="0">
                <a:solidFill>
                  <a:schemeClr val="accent2">
                    <a:lumMod val="75000"/>
                  </a:schemeClr>
                </a:solidFill>
                <a:latin typeface="Times New Roman" panose="02020603050405020304" pitchFamily="18" charset="0"/>
                <a:cs typeface="Times New Roman" panose="02020603050405020304" pitchFamily="18" charset="0"/>
              </a:rPr>
              <a:t>Відбивний клістрон</a:t>
            </a:r>
            <a:endParaRPr lang="uk-UA" dirty="0">
              <a:solidFill>
                <a:schemeClr val="accent2">
                  <a:lumMod val="75000"/>
                </a:schemeClr>
              </a:solidFill>
            </a:endParaRPr>
          </a:p>
        </p:txBody>
      </p:sp>
      <p:pic>
        <p:nvPicPr>
          <p:cNvPr id="4" name="Picture 4" descr="Рис. 2. КЛИСТРОН, электровакуумный прибор отражательного типа. Применяется в СВЧ-технике. Изменяющиеся электрические поля периодически группируют электроны в «сгустки». Электронный пучок, модулированный по скорости, поступает в объемный резонатор, где и вызывает генерацию или усиление. 1 – катод; 2 – резонатор; 3 – отражательная пластина; 4 – резонаторные сетки; 5 – выходная петля связи; 6 – управляющая сетк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931" y="1064633"/>
            <a:ext cx="4138625" cy="36833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6784" y="5133020"/>
            <a:ext cx="6271461" cy="1200329"/>
          </a:xfrm>
          <a:prstGeom prst="rect">
            <a:avLst/>
          </a:prstGeom>
        </p:spPr>
        <p:txBody>
          <a:bodyPr wrap="square">
            <a:spAutoFit/>
          </a:bodyPr>
          <a:lstStyle/>
          <a:p>
            <a:r>
              <a:rPr lang="uk-UA" sz="2400" dirty="0" smtClean="0">
                <a:solidFill>
                  <a:srgbClr val="000000"/>
                </a:solidFill>
                <a:latin typeface="Times New Roman" panose="02020603050405020304" pitchFamily="18" charset="0"/>
              </a:rPr>
              <a:t>1 - катод; 2 - резонатор; 3 - відбивна пластина; 4 - резонаторні сітки; 5 - вихідна петля зв'язку; 6 - керуюча сітка.</a:t>
            </a:r>
            <a:endParaRPr lang="uk-UA" sz="2400" dirty="0"/>
          </a:p>
        </p:txBody>
      </p:sp>
      <p:pic>
        <p:nvPicPr>
          <p:cNvPr id="12290" name="Picture 2" descr="Внешний вид отражательного клистрона К-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25717"/>
            <a:ext cx="1721351" cy="368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1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249" y="240631"/>
            <a:ext cx="8915845" cy="1320800"/>
          </a:xfrm>
        </p:spPr>
        <p:txBody>
          <a:bodyPr>
            <a:normAutofit/>
          </a:bodyPr>
          <a:lstStyle/>
          <a:p>
            <a:pPr algn="ctr"/>
            <a:r>
              <a:rPr lang="uk-UA"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Конструкція прогонного клістрона з чотирма резонаторами</a:t>
            </a:r>
            <a:endParaRPr lang="uk-UA" dirty="0">
              <a:solidFill>
                <a:schemeClr val="accent2">
                  <a:lumMod val="75000"/>
                </a:schemeClr>
              </a:solidFill>
            </a:endParaRPr>
          </a:p>
        </p:txBody>
      </p:sp>
      <p:pic>
        <p:nvPicPr>
          <p:cNvPr id="4" name="Picture 23" descr="Клистрон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4239" y="1356933"/>
            <a:ext cx="6377284" cy="385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191342" y="5207369"/>
            <a:ext cx="6096000" cy="1421992"/>
          </a:xfrm>
          <a:prstGeom prst="rect">
            <a:avLst/>
          </a:prstGeom>
        </p:spPr>
        <p:txBody>
          <a:bodyPr>
            <a:spAutoFit/>
          </a:bodyPr>
          <a:lstStyle/>
          <a:p>
            <a:pPr lvl="0" algn="just">
              <a:lnSpc>
                <a:spcPct val="150000"/>
              </a:lnSpc>
              <a:spcAft>
                <a:spcPts val="0"/>
              </a:spcAft>
            </a:pP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електронна гармата (катод); 2,3 магнітні диски; 4,5 - постійні магніти; 6 - колектор; 7 - радіатор повітряного охолодження.</a:t>
            </a: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57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209992" cy="753979"/>
          </a:xfrm>
        </p:spPr>
        <p:txBody>
          <a:bodyPr>
            <a:normAutofit/>
          </a:bodyPr>
          <a:lstStyle/>
          <a:p>
            <a:pPr algn="ctr"/>
            <a:r>
              <a:rPr lang="uk-UA" dirty="0" err="1" smtClean="0">
                <a:solidFill>
                  <a:schemeClr val="accent2">
                    <a:lumMod val="75000"/>
                  </a:schemeClr>
                </a:solidFill>
                <a:latin typeface="Times New Roman" panose="02020603050405020304" pitchFamily="18" charset="0"/>
                <a:cs typeface="Times New Roman" panose="02020603050405020304" pitchFamily="18" charset="0"/>
              </a:rPr>
              <a:t>Багаторезонаторний</a:t>
            </a:r>
            <a:r>
              <a:rPr lang="uk-UA" dirty="0" smtClean="0">
                <a:solidFill>
                  <a:schemeClr val="accent2">
                    <a:lumMod val="75000"/>
                  </a:schemeClr>
                </a:solidFill>
                <a:latin typeface="Times New Roman" panose="02020603050405020304" pitchFamily="18" charset="0"/>
                <a:cs typeface="Times New Roman" panose="02020603050405020304" pitchFamily="18" charset="0"/>
              </a:rPr>
              <a:t> клістрон</a:t>
            </a:r>
            <a:endParaRPr lang="uk-UA"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51834" y="1844496"/>
            <a:ext cx="9545309" cy="4351713"/>
          </a:xfrm>
          <a:prstGeom prst="rect">
            <a:avLst/>
          </a:prstGeom>
        </p:spPr>
      </p:pic>
    </p:spTree>
    <p:extLst>
      <p:ext uri="{BB962C8B-B14F-4D97-AF65-F5344CB8AC3E}">
        <p14:creationId xmlns:p14="http://schemas.microsoft.com/office/powerpoint/2010/main" val="392974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4589"/>
            <a:ext cx="8049571" cy="657726"/>
          </a:xfrm>
        </p:spPr>
        <p:txBody>
          <a:bodyPr/>
          <a:lstStyle/>
          <a:p>
            <a:pPr algn="ctr"/>
            <a:r>
              <a:rPr lang="uk-UA" dirty="0" smtClean="0">
                <a:solidFill>
                  <a:schemeClr val="accent2">
                    <a:lumMod val="75000"/>
                  </a:schemeClr>
                </a:solidFill>
                <a:latin typeface="Times New Roman" panose="02020603050405020304" pitchFamily="18" charset="0"/>
                <a:cs typeface="Times New Roman" panose="02020603050405020304" pitchFamily="18" charset="0"/>
              </a:rPr>
              <a:t>Застосування</a:t>
            </a:r>
            <a:endParaRPr lang="uk-UA"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5757" y="1251284"/>
            <a:ext cx="9335755" cy="4330119"/>
          </a:xfrm>
        </p:spPr>
        <p:txBody>
          <a:bodyPr>
            <a:normAutofit/>
          </a:bodyPr>
          <a:lstStyle/>
          <a:p>
            <a:pPr algn="just"/>
            <a:r>
              <a:rPr lang="uk-UA" sz="2600" b="1" dirty="0" smtClean="0">
                <a:solidFill>
                  <a:schemeClr val="accent1">
                    <a:lumMod val="75000"/>
                  </a:schemeClr>
                </a:solidFill>
                <a:latin typeface="Times New Roman" panose="02020603050405020304" pitchFamily="18" charset="0"/>
                <a:cs typeface="Times New Roman" panose="02020603050405020304" pitchFamily="18" charset="0"/>
              </a:rPr>
              <a:t>Прогонні клістрони</a:t>
            </a:r>
            <a:r>
              <a:rPr lang="uk-UA" sz="2600" b="1" dirty="0" smtClean="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є основою всіх потужних НВЧ передавачів. У вихідних каскадах найпотужніших в світі радіолокаторів для дослідження астероїдів і комет (радіолокаційні телескопи, планетні і </a:t>
            </a:r>
            <a:r>
              <a:rPr lang="uk-UA" sz="2600" dirty="0" err="1" smtClean="0">
                <a:latin typeface="Times New Roman" panose="02020603050405020304" pitchFamily="18" charset="0"/>
                <a:cs typeface="Times New Roman" panose="02020603050405020304" pitchFamily="18" charset="0"/>
              </a:rPr>
              <a:t>астероїдні</a:t>
            </a:r>
            <a:r>
              <a:rPr lang="uk-UA" sz="2600" dirty="0" smtClean="0">
                <a:latin typeface="Times New Roman" panose="02020603050405020304" pitchFamily="18" charset="0"/>
                <a:cs typeface="Times New Roman" panose="02020603050405020304" pitchFamily="18" charset="0"/>
              </a:rPr>
              <a:t> радари), які розташовані в обсерваторіях Пуерто-Ріко, Каліфорнії і Криму.</a:t>
            </a:r>
          </a:p>
          <a:p>
            <a:pPr algn="just"/>
            <a:r>
              <a:rPr lang="uk-UA" sz="2600" b="1" dirty="0" smtClean="0">
                <a:solidFill>
                  <a:schemeClr val="accent1">
                    <a:lumMod val="75000"/>
                  </a:schemeClr>
                </a:solidFill>
                <a:latin typeface="Times New Roman" panose="02020603050405020304" pitchFamily="18" charset="0"/>
                <a:cs typeface="Times New Roman" panose="02020603050405020304" pitchFamily="18" charset="0"/>
              </a:rPr>
              <a:t>Відбивні клістрони </a:t>
            </a:r>
            <a:r>
              <a:rPr lang="uk-UA" sz="2600" dirty="0" smtClean="0">
                <a:latin typeface="Times New Roman" panose="02020603050405020304" pitchFamily="18" charset="0"/>
                <a:cs typeface="Times New Roman" panose="02020603050405020304" pitchFamily="18" charset="0"/>
              </a:rPr>
              <a:t>застосовуються в різній апаратурі в якості малопотужних генераторів. Їх основні переваги полягають в конструктивній простоті і наявності електронної перебудови частоти. Відбивні клістрони мають високу надійність і не вимагають застосування фокусує системи.</a:t>
            </a:r>
            <a:endParaRPr lang="uk-UA" dirty="0"/>
          </a:p>
        </p:txBody>
      </p:sp>
    </p:spTree>
    <p:extLst>
      <p:ext uri="{BB962C8B-B14F-4D97-AF65-F5344CB8AC3E}">
        <p14:creationId xmlns:p14="http://schemas.microsoft.com/office/powerpoint/2010/main" val="181863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4967" y="116126"/>
            <a:ext cx="8842810" cy="523220"/>
          </a:xfrm>
          <a:prstGeom prst="rect">
            <a:avLst/>
          </a:prstGeom>
        </p:spPr>
        <p:txBody>
          <a:bodyPr wrap="square">
            <a:spAutoFit/>
          </a:bodyPr>
          <a:lstStyle/>
          <a:p>
            <a:pPr algn="ctr"/>
            <a:r>
              <a:rPr lang="ru-RU" sz="2800" b="1" dirty="0">
                <a:solidFill>
                  <a:schemeClr val="accent2">
                    <a:lumMod val="75000"/>
                  </a:schemeClr>
                </a:solidFill>
                <a:latin typeface="Times New Roman" panose="02020603050405020304" pitchFamily="18" charset="0"/>
              </a:rPr>
              <a:t>ДЖЕРЕЛА </a:t>
            </a:r>
            <a:r>
              <a:rPr lang="ru-RU" sz="2800" b="1" dirty="0" smtClean="0">
                <a:solidFill>
                  <a:schemeClr val="accent2">
                    <a:lumMod val="75000"/>
                  </a:schemeClr>
                </a:solidFill>
                <a:latin typeface="Times New Roman" panose="02020603050405020304" pitchFamily="18" charset="0"/>
              </a:rPr>
              <a:t>НВЧ-ВИПРОМІНЮВАННЯ</a:t>
            </a:r>
            <a:endParaRPr lang="ru-RU" sz="2800" dirty="0">
              <a:solidFill>
                <a:schemeClr val="accent2">
                  <a:lumMod val="75000"/>
                </a:schemeClr>
              </a:solidFill>
            </a:endParaRPr>
          </a:p>
        </p:txBody>
      </p:sp>
      <p:pic>
        <p:nvPicPr>
          <p:cNvPr id="8194" name="Picture 2" descr="Рис. 1. МАГНЕТРОН (вид с частичным вырезом, показывающим внутреннее устройство). Представляет собой двухэлектродную электронную лампу, которая генерирует СВЧ-излучение за счет движения электронов под действием взаимно перпендикулярных электрического и магнитного полей. Применяется в качестве генераторной лампы радио- и радиолокационных передатчиков СВЧ-диапазона. 1 – катод; 2 – токоподводы нагревателя; 3 – анодный блок; 4 – объемные резонаторы; 5 – выходная петля связи; 6 – коаксиальный кабел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19" y="695691"/>
            <a:ext cx="3302139" cy="32801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99283" y="297234"/>
            <a:ext cx="6096000" cy="3785652"/>
          </a:xfrm>
          <a:prstGeom prst="rect">
            <a:avLst/>
          </a:prstGeom>
        </p:spPr>
        <p:txBody>
          <a:bodyPr>
            <a:spAutoFit/>
          </a:bodyPr>
          <a:lstStyle/>
          <a:p>
            <a:pPr algn="just"/>
            <a:endParaRPr lang="ru-RU" sz="2400" dirty="0" smtClean="0">
              <a:solidFill>
                <a:schemeClr val="accent2">
                  <a:lumMod val="75000"/>
                </a:schemeClr>
              </a:solidFill>
              <a:latin typeface="Times New Roman" panose="02020603050405020304" pitchFamily="18" charset="0"/>
            </a:endParaRPr>
          </a:p>
          <a:p>
            <a:pPr algn="just"/>
            <a:r>
              <a:rPr lang="ru-RU" sz="2400" b="1" dirty="0" smtClean="0">
                <a:solidFill>
                  <a:schemeClr val="accent2">
                    <a:lumMod val="75000"/>
                  </a:schemeClr>
                </a:solidFill>
                <a:latin typeface="Times New Roman" panose="02020603050405020304" pitchFamily="18" charset="0"/>
              </a:rPr>
              <a:t>Магнетрон</a:t>
            </a:r>
            <a:r>
              <a:rPr lang="ru-RU" sz="2400" dirty="0" smtClean="0">
                <a:solidFill>
                  <a:schemeClr val="accent2">
                    <a:lumMod val="75000"/>
                  </a:schemeClr>
                </a:solidFill>
                <a:latin typeface="Times New Roman" panose="02020603050405020304" pitchFamily="18" charset="0"/>
              </a:rPr>
              <a:t> </a:t>
            </a:r>
            <a:r>
              <a:rPr lang="uk-UA" sz="2400" dirty="0" smtClean="0">
                <a:latin typeface="Times New Roman" panose="02020603050405020304" pitchFamily="18" charset="0"/>
              </a:rPr>
              <a:t>-це двохелектродна електронна лампа, яка генерує НВЧ-випромінювання за рахунок руху електронів під дією взаємно перпендикулярних електричного і магнітного полів.</a:t>
            </a:r>
          </a:p>
          <a:p>
            <a:pPr algn="just"/>
            <a:r>
              <a:rPr lang="uk-UA" sz="2400" dirty="0" smtClean="0">
                <a:latin typeface="Times New Roman" panose="02020603050405020304" pitchFamily="18" charset="0"/>
              </a:rPr>
              <a:t> 1 - катод; 2 - </a:t>
            </a:r>
            <a:r>
              <a:rPr lang="uk-UA" sz="2400" dirty="0" err="1" smtClean="0">
                <a:latin typeface="Times New Roman" panose="02020603050405020304" pitchFamily="18" charset="0"/>
              </a:rPr>
              <a:t>струмопідведення</a:t>
            </a:r>
            <a:r>
              <a:rPr lang="uk-UA" sz="2400" dirty="0" smtClean="0">
                <a:latin typeface="Times New Roman" panose="02020603050405020304" pitchFamily="18" charset="0"/>
              </a:rPr>
              <a:t> нагрівача; 3 - анодний блок; 4 - об'ємні резонатори; 5 - вихідна петля зв'язку; 6 - коаксіальний кабель.</a:t>
            </a:r>
            <a:endParaRPr lang="uk-UA" sz="2400" dirty="0"/>
          </a:p>
        </p:txBody>
      </p:sp>
      <p:pic>
        <p:nvPicPr>
          <p:cNvPr id="13" name="Picture 7" descr="C:\Documents and Settings\Администратор\Мои документы\магнетрон3.jpg"/>
          <p:cNvPicPr>
            <a:picLocks noChangeAspect="1" noChangeArrowheads="1"/>
          </p:cNvPicPr>
          <p:nvPr/>
        </p:nvPicPr>
        <p:blipFill>
          <a:blip r:embed="rId3" cstate="print"/>
          <a:srcRect/>
          <a:stretch>
            <a:fillRect/>
          </a:stretch>
        </p:blipFill>
        <p:spPr bwMode="auto">
          <a:xfrm>
            <a:off x="989094" y="4074806"/>
            <a:ext cx="2284642" cy="2570222"/>
          </a:xfrm>
          <a:prstGeom prst="rect">
            <a:avLst/>
          </a:prstGeom>
          <a:noFill/>
        </p:spPr>
      </p:pic>
      <p:pic>
        <p:nvPicPr>
          <p:cNvPr id="14" name="Picture 6" descr="C:\Documents and Settings\Администратор\Мои документы\магнетрон1.jpg"/>
          <p:cNvPicPr>
            <a:picLocks noChangeAspect="1" noChangeArrowheads="1"/>
          </p:cNvPicPr>
          <p:nvPr/>
        </p:nvPicPr>
        <p:blipFill>
          <a:blip r:embed="rId4" cstate="print"/>
          <a:srcRect/>
          <a:stretch>
            <a:fillRect/>
          </a:stretch>
        </p:blipFill>
        <p:spPr bwMode="auto">
          <a:xfrm>
            <a:off x="9283668" y="4099928"/>
            <a:ext cx="2137162" cy="2647631"/>
          </a:xfrm>
          <a:prstGeom prst="rect">
            <a:avLst/>
          </a:prstGeom>
          <a:noFill/>
        </p:spPr>
      </p:pic>
      <p:pic>
        <p:nvPicPr>
          <p:cNvPr id="15" name="Picture 5" descr="C:\Documents and Settings\Администратор\Мои документы\магнетрон2.jpg"/>
          <p:cNvPicPr>
            <a:picLocks noChangeAspect="1" noChangeArrowheads="1"/>
          </p:cNvPicPr>
          <p:nvPr/>
        </p:nvPicPr>
        <p:blipFill>
          <a:blip r:embed="rId5" cstate="print"/>
          <a:srcRect/>
          <a:stretch>
            <a:fillRect/>
          </a:stretch>
        </p:blipFill>
        <p:spPr bwMode="auto">
          <a:xfrm>
            <a:off x="4951750" y="4633327"/>
            <a:ext cx="2653903" cy="1800200"/>
          </a:xfrm>
          <a:prstGeom prst="rect">
            <a:avLst/>
          </a:prstGeom>
          <a:noFill/>
        </p:spPr>
      </p:pic>
    </p:spTree>
    <p:extLst>
      <p:ext uri="{BB962C8B-B14F-4D97-AF65-F5344CB8AC3E}">
        <p14:creationId xmlns:p14="http://schemas.microsoft.com/office/powerpoint/2010/main" val="189795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srcRect/>
          <a:stretch>
            <a:fillRect/>
          </a:stretch>
        </p:blipFill>
        <p:spPr>
          <a:xfrm>
            <a:off x="370770" y="1786865"/>
            <a:ext cx="3256042" cy="2137257"/>
          </a:xfrm>
          <a:prstGeom prst="rect">
            <a:avLst/>
          </a:prstGeom>
          <a:effectLst>
            <a:softEdge rad="112500"/>
          </a:effectLst>
        </p:spPr>
      </p:pic>
      <p:sp>
        <p:nvSpPr>
          <p:cNvPr id="18" name="Заголовок 1"/>
          <p:cNvSpPr>
            <a:spLocks noGrp="1"/>
          </p:cNvSpPr>
          <p:nvPr>
            <p:ph type="title"/>
          </p:nvPr>
        </p:nvSpPr>
        <p:spPr>
          <a:xfrm>
            <a:off x="901690" y="269002"/>
            <a:ext cx="8418540" cy="882316"/>
          </a:xfrm>
        </p:spPr>
        <p:txBody>
          <a:bodyPr/>
          <a:lstStyle/>
          <a:p>
            <a:pPr algn="ctr"/>
            <a:r>
              <a:rPr lang="uk-UA" dirty="0" smtClean="0">
                <a:solidFill>
                  <a:schemeClr val="accent2">
                    <a:lumMod val="75000"/>
                  </a:schemeClr>
                </a:solidFill>
                <a:latin typeface="Times New Roman" panose="02020603050405020304" pitchFamily="18" charset="0"/>
                <a:cs typeface="Times New Roman" panose="02020603050405020304" pitchFamily="18" charset="0"/>
              </a:rPr>
              <a:t>Принцип роботи магнетрона</a:t>
            </a:r>
            <a:endParaRPr lang="uk-UA"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431409" y="1070823"/>
            <a:ext cx="5203357" cy="3547482"/>
          </a:xfrm>
          <a:prstGeom prst="rect">
            <a:avLst/>
          </a:prstGeom>
        </p:spPr>
      </p:pic>
      <p:pic>
        <p:nvPicPr>
          <p:cNvPr id="8" name="Picture 4" descr="https://upload.wikimedia.org/wikipedia/commons/thumb/d/d3/Magnetron02.svg/220px-Magnetron02.svg.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41304" y="3924122"/>
            <a:ext cx="3580209" cy="286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3605" y="0"/>
            <a:ext cx="8596668" cy="1320800"/>
          </a:xfrm>
        </p:spPr>
        <p:txBody>
          <a:bodyPr/>
          <a:lstStyle/>
          <a:p>
            <a:pPr algn="ctr"/>
            <a:r>
              <a:rPr lang="uk-UA" dirty="0" smtClean="0">
                <a:solidFill>
                  <a:schemeClr val="accent2">
                    <a:lumMod val="75000"/>
                  </a:schemeClr>
                </a:solidFill>
                <a:latin typeface="Times New Roman" panose="02020603050405020304" pitchFamily="18" charset="0"/>
                <a:cs typeface="Times New Roman" panose="02020603050405020304" pitchFamily="18" charset="0"/>
              </a:rPr>
              <a:t>Переваги та недоліки магнетрона</a:t>
            </a:r>
            <a:endParaRPr lang="uk-UA"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 y="4585289"/>
            <a:ext cx="12047621" cy="1938992"/>
          </a:xfrm>
          <a:prstGeom prst="rect">
            <a:avLst/>
          </a:prstGeom>
        </p:spPr>
        <p:txBody>
          <a:bodyPr wrap="square">
            <a:spAutoFit/>
          </a:bodyPr>
          <a:lstStyle/>
          <a:p>
            <a:pPr algn="just"/>
            <a:r>
              <a:rPr lang="ru-RU" sz="2400" b="1" dirty="0" err="1">
                <a:solidFill>
                  <a:schemeClr val="accent2">
                    <a:lumMod val="75000"/>
                  </a:schemeClr>
                </a:solidFill>
                <a:latin typeface="Times New Roman" panose="02020603050405020304" pitchFamily="18" charset="0"/>
              </a:rPr>
              <a:t>Недоліки</a:t>
            </a:r>
            <a:r>
              <a:rPr lang="ru-RU" sz="2400" b="1" dirty="0">
                <a:solidFill>
                  <a:schemeClr val="accent2">
                    <a:lumMod val="75000"/>
                  </a:schemeClr>
                </a:solidFill>
                <a:latin typeface="Times New Roman" panose="02020603050405020304" pitchFamily="18" charset="0"/>
              </a:rPr>
              <a:t>.</a:t>
            </a:r>
            <a:r>
              <a:rPr lang="ru-RU" sz="2400" dirty="0">
                <a:solidFill>
                  <a:schemeClr val="accent2">
                    <a:lumMod val="75000"/>
                  </a:schemeClr>
                </a:solidFill>
                <a:latin typeface="Times New Roman" panose="02020603050405020304" pitchFamily="18" charset="0"/>
              </a:rPr>
              <a:t> </a:t>
            </a:r>
            <a:r>
              <a:rPr lang="uk-UA" sz="2400" dirty="0" smtClean="0">
                <a:solidFill>
                  <a:schemeClr val="tx1"/>
                </a:solidFill>
                <a:latin typeface="Times New Roman" panose="02020603050405020304" pitchFamily="18" charset="0"/>
              </a:rPr>
              <a:t>Резонатори для дуже високих частот стають настільки малими, що їх важко виготовляти, а сам такий магнетрон через своїх малих розмірів не може бути достатньо потужним. Крім того, для магнетрона потрібен важкий магніт, причому необхідна маса магніту зростає зі збільшенням потужності приладу. Тому для бортових установок літаків потужні магнетрони не підходять.</a:t>
            </a:r>
            <a:endParaRPr lang="uk-UA" sz="2400" dirty="0">
              <a:solidFill>
                <a:schemeClr val="tx1"/>
              </a:solidFill>
            </a:endParaRPr>
          </a:p>
        </p:txBody>
      </p:sp>
      <p:sp>
        <p:nvSpPr>
          <p:cNvPr id="6" name="Объект 1"/>
          <p:cNvSpPr txBox="1">
            <a:spLocks/>
          </p:cNvSpPr>
          <p:nvPr/>
        </p:nvSpPr>
        <p:spPr>
          <a:xfrm>
            <a:off x="0" y="704516"/>
            <a:ext cx="12192000"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uk-UA" sz="2400" dirty="0" smtClean="0">
                <a:solidFill>
                  <a:schemeClr val="tx1"/>
                </a:solidFill>
                <a:latin typeface="Times New Roman" panose="02020603050405020304" pitchFamily="18" charset="0"/>
                <a:cs typeface="Times New Roman" panose="02020603050405020304" pitchFamily="18" charset="0"/>
              </a:rPr>
              <a:t>Працюють на різних частотах від 0,5 до 100 </a:t>
            </a:r>
            <a:r>
              <a:rPr lang="uk-UA" sz="2400" dirty="0" err="1" smtClean="0">
                <a:solidFill>
                  <a:schemeClr val="tx1"/>
                </a:solidFill>
                <a:latin typeface="Times New Roman" panose="02020603050405020304" pitchFamily="18" charset="0"/>
                <a:cs typeface="Times New Roman" panose="02020603050405020304" pitchFamily="18" charset="0"/>
              </a:rPr>
              <a:t>ГГц</a:t>
            </a:r>
            <a:r>
              <a:rPr lang="uk-UA" sz="2400" dirty="0" smtClean="0">
                <a:solidFill>
                  <a:schemeClr val="tx1"/>
                </a:solidFill>
                <a:latin typeface="Times New Roman" panose="02020603050405020304" pitchFamily="18" charset="0"/>
                <a:cs typeface="Times New Roman" panose="02020603050405020304" pitchFamily="18" charset="0"/>
              </a:rPr>
              <a:t>, з </a:t>
            </a:r>
            <a:r>
              <a:rPr lang="uk-UA" sz="2400" dirty="0" err="1" smtClean="0">
                <a:solidFill>
                  <a:schemeClr val="tx1"/>
                </a:solidFill>
                <a:latin typeface="Times New Roman" panose="02020603050405020304" pitchFamily="18" charset="0"/>
                <a:cs typeface="Times New Roman" panose="02020603050405020304" pitchFamily="18" charset="0"/>
              </a:rPr>
              <a:t>потужностями</a:t>
            </a:r>
            <a:r>
              <a:rPr lang="uk-UA" sz="2400" dirty="0" smtClean="0">
                <a:solidFill>
                  <a:schemeClr val="tx1"/>
                </a:solidFill>
                <a:latin typeface="Times New Roman" panose="02020603050405020304" pitchFamily="18" charset="0"/>
                <a:cs typeface="Times New Roman" panose="02020603050405020304" pitchFamily="18" charset="0"/>
              </a:rPr>
              <a:t> від декількох Вт до десятків кВт в безперервному режимі, і від 10 Вт до 5 </a:t>
            </a:r>
            <a:r>
              <a:rPr lang="uk-UA" sz="2400" dirty="0" err="1" smtClean="0">
                <a:solidFill>
                  <a:schemeClr val="tx1"/>
                </a:solidFill>
                <a:latin typeface="Times New Roman" panose="02020603050405020304" pitchFamily="18" charset="0"/>
                <a:cs typeface="Times New Roman" panose="02020603050405020304" pitchFamily="18" charset="0"/>
              </a:rPr>
              <a:t>МВт</a:t>
            </a:r>
            <a:r>
              <a:rPr lang="uk-UA" sz="2400" dirty="0" smtClean="0">
                <a:solidFill>
                  <a:schemeClr val="tx1"/>
                </a:solidFill>
                <a:latin typeface="Times New Roman" panose="02020603050405020304" pitchFamily="18" charset="0"/>
                <a:cs typeface="Times New Roman" panose="02020603050405020304" pitchFamily="18" charset="0"/>
              </a:rPr>
              <a:t> в імпульсному режимі, при тривалості імпульсів від частки до десятків мікросекунд.</a:t>
            </a:r>
          </a:p>
          <a:p>
            <a:pPr algn="just"/>
            <a:r>
              <a:rPr lang="uk-UA" sz="2400" dirty="0" smtClean="0">
                <a:solidFill>
                  <a:schemeClr val="tx1"/>
                </a:solidFill>
                <a:latin typeface="Times New Roman" panose="02020603050405020304" pitchFamily="18" charset="0"/>
                <a:cs typeface="Times New Roman" panose="02020603050405020304" pitchFamily="18" charset="0"/>
              </a:rPr>
              <a:t>Магнетрони володіють високим ККД (до 80%).</a:t>
            </a:r>
          </a:p>
          <a:p>
            <a:pPr algn="just"/>
            <a:r>
              <a:rPr lang="uk-UA" sz="2400" dirty="0" smtClean="0">
                <a:solidFill>
                  <a:schemeClr val="tx1"/>
                </a:solidFill>
                <a:latin typeface="Times New Roman" panose="02020603050405020304" pitchFamily="18" charset="0"/>
                <a:cs typeface="Times New Roman" panose="02020603050405020304" pitchFamily="18" charset="0"/>
              </a:rPr>
              <a:t>Магнетрони можуть перебудовуватися в невеликому діапазоні частот (зазвичай менше 10%). Для повільної перебудови частоти застосовуються механізми, що приводяться в рух рукою, для швидкої (до декількох тисяч перебудов в секунду) - ротаційні і вібраційні механізми.</a:t>
            </a:r>
          </a:p>
          <a:p>
            <a:pPr algn="just"/>
            <a:r>
              <a:rPr lang="uk-UA" sz="2400" dirty="0" smtClean="0">
                <a:solidFill>
                  <a:schemeClr val="tx1"/>
                </a:solidFill>
                <a:latin typeface="Times New Roman" panose="02020603050405020304" pitchFamily="18" charset="0"/>
                <a:cs typeface="Times New Roman" panose="02020603050405020304" pitchFamily="18" charset="0"/>
              </a:rPr>
              <a:t>Магнетрони, як генератори надвисоких частот, широко використовуються в сучасній радіолокації і в мікрохвильових печах.</a:t>
            </a:r>
            <a:endParaRPr lang="uk-UA" dirty="0"/>
          </a:p>
        </p:txBody>
      </p:sp>
    </p:spTree>
    <p:extLst>
      <p:ext uri="{BB962C8B-B14F-4D97-AF65-F5344CB8AC3E}">
        <p14:creationId xmlns:p14="http://schemas.microsoft.com/office/powerpoint/2010/main" val="14536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38" y="924148"/>
            <a:ext cx="3899168" cy="4834968"/>
          </a:xfrm>
          <a:prstGeom prst="rect">
            <a:avLst/>
          </a:prstGeom>
        </p:spPr>
      </p:pic>
      <p:sp>
        <p:nvSpPr>
          <p:cNvPr id="3" name="Прямоугольник 2"/>
          <p:cNvSpPr/>
          <p:nvPr/>
        </p:nvSpPr>
        <p:spPr>
          <a:xfrm>
            <a:off x="4443663" y="865469"/>
            <a:ext cx="6096000" cy="4893647"/>
          </a:xfrm>
          <a:prstGeom prst="rect">
            <a:avLst/>
          </a:prstGeom>
        </p:spPr>
        <p:txBody>
          <a:bodyPr>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1945 </a:t>
            </a:r>
            <a:r>
              <a:rPr lang="ru-RU" sz="2400" b="1" dirty="0" err="1">
                <a:solidFill>
                  <a:srgbClr val="C00000"/>
                </a:solidFill>
                <a:latin typeface="Times New Roman" panose="02020603050405020304" pitchFamily="18" charset="0"/>
                <a:cs typeface="Times New Roman" panose="02020603050405020304" pitchFamily="18" charset="0"/>
              </a:rPr>
              <a:t>рік</a:t>
            </a:r>
            <a:endParaRPr lang="ru-RU" sz="2400" b="1" dirty="0">
              <a:solidFill>
                <a:srgbClr val="C00000"/>
              </a:solidFill>
              <a:latin typeface="Times New Roman" panose="02020603050405020304" pitchFamily="18" charset="0"/>
              <a:cs typeface="Times New Roman" panose="02020603050405020304" pitchFamily="18" charset="0"/>
            </a:endParaRPr>
          </a:p>
          <a:p>
            <a:pPr algn="ctr"/>
            <a:endParaRPr lang="ru-RU" sz="2400" b="1" dirty="0">
              <a:solidFill>
                <a:srgbClr val="C00000"/>
              </a:solidFill>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Американський вчений Спенсер отримує патент на використання мікрохвиль для приготування їжі.</a:t>
            </a:r>
          </a:p>
          <a:p>
            <a:pPr algn="ctr"/>
            <a:endParaRPr lang="ru-RU" sz="2400" b="1" dirty="0">
              <a:solidFill>
                <a:srgbClr val="C00000"/>
              </a:solidFill>
              <a:latin typeface="Times New Roman" panose="02020603050405020304" pitchFamily="18" charset="0"/>
              <a:cs typeface="Times New Roman" panose="02020603050405020304" pitchFamily="18" charset="0"/>
            </a:endParaRPr>
          </a:p>
          <a:p>
            <a:pPr algn="ctr"/>
            <a:r>
              <a:rPr lang="ru-RU" sz="2400" b="1" dirty="0">
                <a:solidFill>
                  <a:srgbClr val="C00000"/>
                </a:solidFill>
                <a:latin typeface="Times New Roman" panose="02020603050405020304" pitchFamily="18" charset="0"/>
                <a:cs typeface="Times New Roman" panose="02020603050405020304" pitchFamily="18" charset="0"/>
              </a:rPr>
              <a:t> 1947 </a:t>
            </a:r>
            <a:r>
              <a:rPr lang="ru-RU" sz="2400" b="1" dirty="0" err="1">
                <a:solidFill>
                  <a:srgbClr val="C00000"/>
                </a:solidFill>
                <a:latin typeface="Times New Roman" panose="02020603050405020304" pitchFamily="18" charset="0"/>
                <a:cs typeface="Times New Roman" panose="02020603050405020304" pitchFamily="18" charset="0"/>
              </a:rPr>
              <a:t>рік</a:t>
            </a:r>
            <a:endParaRPr lang="ru-RU" sz="2400" b="1" dirty="0">
              <a:solidFill>
                <a:srgbClr val="C00000"/>
              </a:solidFill>
              <a:latin typeface="Times New Roman" panose="02020603050405020304" pitchFamily="18" charset="0"/>
              <a:cs typeface="Times New Roman" panose="02020603050405020304" pitchFamily="18" charset="0"/>
            </a:endParaRPr>
          </a:p>
          <a:p>
            <a:pPr algn="ctr"/>
            <a:endParaRPr lang="ru-RU" sz="2400" b="1" dirty="0">
              <a:solidFill>
                <a:srgbClr val="C00000"/>
              </a:solidFill>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У госпіталях з'явилися перші прилади для приготування їжі за допомогою мікрохвиль, випущені фірмою «</a:t>
            </a:r>
            <a:r>
              <a:rPr lang="uk-UA" sz="2400" dirty="0" err="1" smtClean="0">
                <a:latin typeface="Times New Roman" panose="02020603050405020304" pitchFamily="18" charset="0"/>
                <a:cs typeface="Times New Roman" panose="02020603050405020304" pitchFamily="18" charset="0"/>
              </a:rPr>
              <a:t>Райтеон</a:t>
            </a:r>
            <a:r>
              <a:rPr lang="uk-UA" sz="2400" dirty="0" smtClean="0">
                <a:latin typeface="Times New Roman" panose="02020603050405020304" pitchFamily="18" charset="0"/>
                <a:cs typeface="Times New Roman" panose="02020603050405020304" pitchFamily="18" charset="0"/>
              </a:rPr>
              <a:t>». Вони були заввишки з людський зріст, важили 340кг і коштували 300 доларів.</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78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истратор\Мои документы\шарп.gif"/>
          <p:cNvPicPr>
            <a:picLocks noChangeAspect="1" noChangeArrowheads="1"/>
          </p:cNvPicPr>
          <p:nvPr/>
        </p:nvPicPr>
        <p:blipFill>
          <a:blip r:embed="rId2" cstate="print"/>
          <a:srcRect/>
          <a:stretch>
            <a:fillRect/>
          </a:stretch>
        </p:blipFill>
        <p:spPr bwMode="auto">
          <a:xfrm>
            <a:off x="210870" y="0"/>
            <a:ext cx="6577264" cy="3946358"/>
          </a:xfrm>
          <a:prstGeom prst="rect">
            <a:avLst/>
          </a:prstGeom>
          <a:noFill/>
        </p:spPr>
      </p:pic>
      <p:sp>
        <p:nvSpPr>
          <p:cNvPr id="3" name="Прямоугольник 2"/>
          <p:cNvSpPr/>
          <p:nvPr/>
        </p:nvSpPr>
        <p:spPr>
          <a:xfrm>
            <a:off x="7684168" y="671800"/>
            <a:ext cx="1309461" cy="461665"/>
          </a:xfrm>
          <a:prstGeom prst="rect">
            <a:avLst/>
          </a:prstGeom>
        </p:spPr>
        <p:txBody>
          <a:bodyPr wrap="non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1962 год</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86060" y="1373014"/>
            <a:ext cx="4074695" cy="1200329"/>
          </a:xfrm>
          <a:prstGeom prst="rect">
            <a:avLst/>
          </a:prstGeom>
        </p:spPr>
        <p:txBody>
          <a:bodyPr wrap="square">
            <a:spAutoFit/>
          </a:bodyPr>
          <a:lstStyle/>
          <a:p>
            <a:r>
              <a:rPr lang="uk-UA" sz="2400" dirty="0" smtClean="0">
                <a:latin typeface="Times New Roman" panose="02020603050405020304" pitchFamily="18" charset="0"/>
                <a:cs typeface="Times New Roman" panose="02020603050405020304" pitchFamily="18" charset="0"/>
              </a:rPr>
              <a:t>Японська фірма «</a:t>
            </a:r>
            <a:r>
              <a:rPr lang="uk-UA" sz="2400" dirty="0" err="1" smtClean="0">
                <a:latin typeface="Times New Roman" panose="02020603050405020304" pitchFamily="18" charset="0"/>
                <a:cs typeface="Times New Roman" panose="02020603050405020304" pitchFamily="18" charset="0"/>
              </a:rPr>
              <a:t>Sharp</a:t>
            </a:r>
            <a:r>
              <a:rPr lang="uk-UA" sz="2400" dirty="0" smtClean="0">
                <a:latin typeface="Times New Roman" panose="02020603050405020304" pitchFamily="18" charset="0"/>
                <a:cs typeface="Times New Roman" panose="02020603050405020304" pitchFamily="18" charset="0"/>
              </a:rPr>
              <a:t>» випустила в продаж першу серійну мікрохвильову піч.</a:t>
            </a:r>
            <a:endParaRPr lang="uk-UA" sz="24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7338138" y="4126795"/>
            <a:ext cx="2832557" cy="513565"/>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1979 год</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6" name="Picture 2" descr="C:\Documents and Settings\Администратор\Мои документы\о микроволнах\печь79.jpg"/>
          <p:cNvPicPr>
            <a:picLocks noChangeAspect="1" noChangeArrowheads="1"/>
          </p:cNvPicPr>
          <p:nvPr/>
        </p:nvPicPr>
        <p:blipFill>
          <a:blip r:embed="rId3" cstate="print"/>
          <a:srcRect/>
          <a:stretch>
            <a:fillRect/>
          </a:stretch>
        </p:blipFill>
        <p:spPr bwMode="auto">
          <a:xfrm>
            <a:off x="1307662" y="4395536"/>
            <a:ext cx="2903323" cy="2129103"/>
          </a:xfrm>
          <a:prstGeom prst="rect">
            <a:avLst/>
          </a:prstGeom>
          <a:noFill/>
        </p:spPr>
      </p:pic>
      <p:sp>
        <p:nvSpPr>
          <p:cNvPr id="7" name="Прямоугольник 6"/>
          <p:cNvSpPr/>
          <p:nvPr/>
        </p:nvSpPr>
        <p:spPr>
          <a:xfrm>
            <a:off x="4636168" y="4853479"/>
            <a:ext cx="6096000" cy="1200329"/>
          </a:xfrm>
          <a:prstGeom prst="rect">
            <a:avLst/>
          </a:prstGeom>
        </p:spPr>
        <p:txBody>
          <a:bodyPr>
            <a:spAutoFit/>
          </a:bodyPr>
          <a:lstStyle/>
          <a:p>
            <a:pPr algn="just"/>
            <a:r>
              <a:rPr lang="uk-UA" sz="2400" dirty="0" smtClean="0">
                <a:latin typeface="Times New Roman" panose="02020603050405020304" pitchFamily="18" charset="0"/>
                <a:cs typeface="Times New Roman" panose="02020603050405020304" pitchFamily="18" charset="0"/>
              </a:rPr>
              <a:t>Японська фірма </a:t>
            </a:r>
            <a:r>
              <a:rPr lang="ru-RU"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Sharp» </a:t>
            </a:r>
            <a:r>
              <a:rPr lang="uk-UA" sz="2400" dirty="0" smtClean="0">
                <a:latin typeface="Times New Roman" panose="02020603050405020304" pitchFamily="18" charset="0"/>
                <a:cs typeface="Times New Roman" panose="02020603050405020304" pitchFamily="18" charset="0"/>
              </a:rPr>
              <a:t>вперше застосувала мікропроцесорну систему управління мікрохвильовою піччю.</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17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88813" y="260648"/>
            <a:ext cx="4073461" cy="71008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1999 год</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84421" y="970729"/>
            <a:ext cx="6096000" cy="1200329"/>
          </a:xfrm>
          <a:prstGeom prst="rect">
            <a:avLst/>
          </a:prstGeom>
        </p:spPr>
        <p:txBody>
          <a:bodyPr>
            <a:spAutoFit/>
          </a:bodyPr>
          <a:lstStyle/>
          <a:p>
            <a:pPr algn="just"/>
            <a:r>
              <a:rPr lang="uk-UA" sz="2400" dirty="0" smtClean="0">
                <a:latin typeface="Times New Roman" panose="02020603050405020304" pitchFamily="18" charset="0"/>
                <a:cs typeface="Times New Roman" panose="02020603050405020304" pitchFamily="18" charset="0"/>
              </a:rPr>
              <a:t>Японська фірма «</a:t>
            </a:r>
            <a:r>
              <a:rPr lang="uk-UA" sz="2400" dirty="0" err="1" smtClean="0">
                <a:latin typeface="Times New Roman" panose="02020603050405020304" pitchFamily="18" charset="0"/>
                <a:cs typeface="Times New Roman" panose="02020603050405020304" pitchFamily="18" charset="0"/>
              </a:rPr>
              <a:t>Sharp</a:t>
            </a:r>
            <a:r>
              <a:rPr lang="uk-UA" sz="2400" dirty="0" smtClean="0">
                <a:latin typeface="Times New Roman" panose="02020603050405020304" pitchFamily="18" charset="0"/>
                <a:cs typeface="Times New Roman" panose="02020603050405020304" pitchFamily="18" charset="0"/>
              </a:rPr>
              <a:t>» розробила і випустила першу мікрохвильову піч з виходом в мережу Інтернет.</a:t>
            </a:r>
            <a:endParaRPr lang="uk-UA" sz="2400" dirty="0">
              <a:latin typeface="Times New Roman" panose="02020603050405020304" pitchFamily="18" charset="0"/>
              <a:cs typeface="Times New Roman" panose="02020603050405020304" pitchFamily="18" charset="0"/>
            </a:endParaRPr>
          </a:p>
        </p:txBody>
      </p:sp>
      <p:pic>
        <p:nvPicPr>
          <p:cNvPr id="4" name="Picture 5" descr="C:\Documents and Settings\Администратор\Мои документы\о микроволнах\шарп991.jpg"/>
          <p:cNvPicPr>
            <a:picLocks noChangeAspect="1" noChangeArrowheads="1"/>
          </p:cNvPicPr>
          <p:nvPr/>
        </p:nvPicPr>
        <p:blipFill>
          <a:blip r:embed="rId2" cstate="print"/>
          <a:srcRect/>
          <a:stretch>
            <a:fillRect/>
          </a:stretch>
        </p:blipFill>
        <p:spPr bwMode="auto">
          <a:xfrm>
            <a:off x="732604" y="2339407"/>
            <a:ext cx="4160422" cy="4160422"/>
          </a:xfrm>
          <a:prstGeom prst="rect">
            <a:avLst/>
          </a:prstGeom>
          <a:noFill/>
        </p:spPr>
      </p:pic>
      <p:pic>
        <p:nvPicPr>
          <p:cNvPr id="5" name="Picture 6" descr="C:\Documents and Settings\Администратор\Мои документы\о микроволнах\шарп992.jpg"/>
          <p:cNvPicPr>
            <a:picLocks noChangeAspect="1" noChangeArrowheads="1"/>
          </p:cNvPicPr>
          <p:nvPr/>
        </p:nvPicPr>
        <p:blipFill>
          <a:blip r:embed="rId3" cstate="print"/>
          <a:srcRect/>
          <a:stretch>
            <a:fillRect/>
          </a:stretch>
        </p:blipFill>
        <p:spPr bwMode="auto">
          <a:xfrm>
            <a:off x="5189307" y="2835442"/>
            <a:ext cx="4105817" cy="3168352"/>
          </a:xfrm>
          <a:prstGeom prst="rect">
            <a:avLst/>
          </a:prstGeom>
          <a:noFill/>
        </p:spPr>
      </p:pic>
    </p:spTree>
    <p:extLst>
      <p:ext uri="{BB962C8B-B14F-4D97-AF65-F5344CB8AC3E}">
        <p14:creationId xmlns:p14="http://schemas.microsoft.com/office/powerpoint/2010/main" val="60829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1014" y="1201806"/>
            <a:ext cx="4797725" cy="4910236"/>
          </a:xfrm>
          <a:prstGeom prst="rect">
            <a:avLst/>
          </a:prstGeom>
        </p:spPr>
      </p:pic>
      <p:sp>
        <p:nvSpPr>
          <p:cNvPr id="3" name="Прямоугольник 2"/>
          <p:cNvSpPr/>
          <p:nvPr/>
        </p:nvSpPr>
        <p:spPr>
          <a:xfrm>
            <a:off x="498474" y="116122"/>
            <a:ext cx="8562400" cy="1200329"/>
          </a:xfrm>
          <a:prstGeom prst="rect">
            <a:avLst/>
          </a:prstGeom>
        </p:spPr>
        <p:txBody>
          <a:bodyPr wrap="square">
            <a:spAutoFit/>
          </a:bodyPr>
          <a:lstStyle/>
          <a:p>
            <a:pPr algn="ctr"/>
            <a:r>
              <a:rPr lang="uk-UA" sz="3600" dirty="0" smtClean="0">
                <a:solidFill>
                  <a:schemeClr val="accent2">
                    <a:lumMod val="75000"/>
                  </a:schemeClr>
                </a:solidFill>
                <a:latin typeface="Times New Roman" panose="02020603050405020304" pitchFamily="18" charset="0"/>
                <a:cs typeface="Times New Roman" panose="02020603050405020304" pitchFamily="18" charset="0"/>
              </a:rPr>
              <a:t>Ослаблення НВЧ випромінювання в атмосфері</a:t>
            </a:r>
            <a:endParaRPr lang="uk-UA" sz="3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Штриховая стрелка вправо 3"/>
          <p:cNvSpPr/>
          <p:nvPr/>
        </p:nvSpPr>
        <p:spPr>
          <a:xfrm rot="20902862">
            <a:off x="1022017" y="1496151"/>
            <a:ext cx="3457575" cy="5254625"/>
          </a:xfrm>
          <a:prstGeom prst="stripedRightArrow">
            <a:avLst>
              <a:gd name="adj1" fmla="val 46252"/>
              <a:gd name="adj2" fmla="val 32834"/>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dirty="0">
                <a:solidFill>
                  <a:schemeClr val="accent2">
                    <a:lumMod val="75000"/>
                  </a:schemeClr>
                </a:solidFill>
              </a:rPr>
              <a:t>На кожній наступній лінії в міру віддалення під печі потужність випромінювання в 10 разів менше, ніж на попередній</a:t>
            </a:r>
          </a:p>
        </p:txBody>
      </p:sp>
    </p:spTree>
    <p:extLst>
      <p:ext uri="{BB962C8B-B14F-4D97-AF65-F5344CB8AC3E}">
        <p14:creationId xmlns:p14="http://schemas.microsoft.com/office/powerpoint/2010/main" val="93479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lum bright="-10000" contrast="10000"/>
          </a:blip>
          <a:srcRect/>
          <a:stretch>
            <a:fillRect/>
          </a:stretch>
        </p:blipFill>
        <p:spPr bwMode="auto">
          <a:xfrm>
            <a:off x="1080208" y="192044"/>
            <a:ext cx="7935455" cy="4634305"/>
          </a:xfrm>
          <a:prstGeom prst="rect">
            <a:avLst/>
          </a:prstGeom>
          <a:noFill/>
          <a:ln w="9525">
            <a:noFill/>
            <a:miter lim="800000"/>
            <a:headEnd/>
            <a:tailEnd/>
          </a:ln>
        </p:spPr>
      </p:pic>
      <p:sp>
        <p:nvSpPr>
          <p:cNvPr id="5" name="Содержимое 4"/>
          <p:cNvSpPr txBox="1">
            <a:spLocks/>
          </p:cNvSpPr>
          <p:nvPr/>
        </p:nvSpPr>
        <p:spPr>
          <a:xfrm>
            <a:off x="495801" y="5064542"/>
            <a:ext cx="9354052" cy="136834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48640" indent="-411480">
              <a:buClr>
                <a:schemeClr val="tx1">
                  <a:shade val="95000"/>
                </a:schemeClr>
              </a:buClr>
              <a:buFont typeface="Wingdings 2"/>
              <a:buNone/>
              <a:defRPr/>
            </a:pPr>
            <a:r>
              <a:rPr lang="uk-UA" sz="2400" dirty="0">
                <a:latin typeface="Times New Roman" panose="02020603050405020304" pitchFamily="18" charset="0"/>
                <a:cs typeface="Times New Roman" panose="02020603050405020304" pitchFamily="18" charset="0"/>
              </a:rPr>
              <a:t>1 - лампа освітлення; 2 - вентиляційні отвори; 3 - магнетрон; 4 - антена; 5 - хвилевід; 6 - конденсатор; 7 - трансформатор; 8 - панель управління; 9 - привід; 10 - піддон, що обертається; 11 - сепаратор з роликами; 12 - засувки дверей.</a:t>
            </a:r>
            <a:endParaRPr lang="uk-UA" dirty="0"/>
          </a:p>
        </p:txBody>
      </p:sp>
    </p:spTree>
    <p:extLst>
      <p:ext uri="{BB962C8B-B14F-4D97-AF65-F5344CB8AC3E}">
        <p14:creationId xmlns:p14="http://schemas.microsoft.com/office/powerpoint/2010/main" val="5448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1059</TotalTime>
  <Words>537</Words>
  <Application>Microsoft Office PowerPoint</Application>
  <PresentationFormat>Широкоэкранный</PresentationFormat>
  <Paragraphs>40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Times New Roman</vt:lpstr>
      <vt:lpstr>Trebuchet MS</vt:lpstr>
      <vt:lpstr>Wingdings 2</vt:lpstr>
      <vt:lpstr>Wingdings 3</vt:lpstr>
      <vt:lpstr>Грань</vt:lpstr>
      <vt:lpstr>Презентация PowerPoint</vt:lpstr>
      <vt:lpstr>Презентация PowerPoint</vt:lpstr>
      <vt:lpstr>Принцип роботи магнетрона</vt:lpstr>
      <vt:lpstr>Переваги та недоліки магнетрона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Відбивний клістрон</vt:lpstr>
      <vt:lpstr>Конструкція прогонного клістрона з чотирма резонаторами</vt:lpstr>
      <vt:lpstr>Багаторезонаторний клістрон</vt:lpstr>
      <vt:lpstr>Застосування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Мікрохвильова техніка</dc:title>
  <dc:creator>User</dc:creator>
  <cp:lastModifiedBy>User</cp:lastModifiedBy>
  <cp:revision>92</cp:revision>
  <cp:lastPrinted>2017-08-30T11:45:59Z</cp:lastPrinted>
  <dcterms:created xsi:type="dcterms:W3CDTF">2017-07-18T10:21:40Z</dcterms:created>
  <dcterms:modified xsi:type="dcterms:W3CDTF">2020-10-27T08:57:05Z</dcterms:modified>
</cp:coreProperties>
</file>