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3" r:id="rId14"/>
    <p:sldId id="268" r:id="rId15"/>
    <p:sldId id="28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9144000" cy="6858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660"/>
  </p:normalViewPr>
  <p:slideViewPr>
    <p:cSldViewPr>
      <p:cViewPr varScale="1">
        <p:scale>
          <a:sx n="76" d="100"/>
          <a:sy n="76" d="100"/>
        </p:scale>
        <p:origin x="1894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997" y="336626"/>
            <a:ext cx="6128004" cy="988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2183" y="1834895"/>
            <a:ext cx="5857875" cy="748030"/>
          </a:xfrm>
          <a:custGeom>
            <a:avLst/>
            <a:gdLst/>
            <a:ahLst/>
            <a:cxnLst/>
            <a:rect l="l" t="t" r="r" b="b"/>
            <a:pathLst>
              <a:path w="5857875" h="748030">
                <a:moveTo>
                  <a:pt x="2578607" y="0"/>
                </a:moveTo>
                <a:lnTo>
                  <a:pt x="2578607" y="212598"/>
                </a:lnTo>
                <a:lnTo>
                  <a:pt x="5857494" y="212598"/>
                </a:lnTo>
                <a:lnTo>
                  <a:pt x="5857494" y="387603"/>
                </a:lnTo>
              </a:path>
              <a:path w="5857875" h="748030">
                <a:moveTo>
                  <a:pt x="2578607" y="0"/>
                </a:moveTo>
                <a:lnTo>
                  <a:pt x="2578607" y="572642"/>
                </a:lnTo>
                <a:lnTo>
                  <a:pt x="3076320" y="572642"/>
                </a:lnTo>
                <a:lnTo>
                  <a:pt x="3076320" y="747649"/>
                </a:lnTo>
              </a:path>
              <a:path w="5857875" h="748030">
                <a:moveTo>
                  <a:pt x="2576321" y="0"/>
                </a:moveTo>
                <a:lnTo>
                  <a:pt x="2576321" y="467740"/>
                </a:lnTo>
                <a:lnTo>
                  <a:pt x="0" y="467740"/>
                </a:lnTo>
                <a:lnTo>
                  <a:pt x="0" y="642746"/>
                </a:lnTo>
              </a:path>
            </a:pathLst>
          </a:custGeom>
          <a:ln w="24384">
            <a:solidFill>
              <a:srgbClr val="1638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417063" y="996695"/>
            <a:ext cx="3264535" cy="838200"/>
          </a:xfrm>
          <a:custGeom>
            <a:avLst/>
            <a:gdLst/>
            <a:ahLst/>
            <a:cxnLst/>
            <a:rect l="l" t="t" r="r" b="b"/>
            <a:pathLst>
              <a:path w="3264535" h="838200">
                <a:moveTo>
                  <a:pt x="3180588" y="0"/>
                </a:moveTo>
                <a:lnTo>
                  <a:pt x="83819" y="0"/>
                </a:lnTo>
                <a:lnTo>
                  <a:pt x="51167" y="6578"/>
                </a:lnTo>
                <a:lnTo>
                  <a:pt x="24526" y="24526"/>
                </a:lnTo>
                <a:lnTo>
                  <a:pt x="6578" y="51167"/>
                </a:lnTo>
                <a:lnTo>
                  <a:pt x="0" y="83819"/>
                </a:lnTo>
                <a:lnTo>
                  <a:pt x="0" y="754379"/>
                </a:lnTo>
                <a:lnTo>
                  <a:pt x="6578" y="787032"/>
                </a:lnTo>
                <a:lnTo>
                  <a:pt x="24526" y="813673"/>
                </a:lnTo>
                <a:lnTo>
                  <a:pt x="51167" y="831621"/>
                </a:lnTo>
                <a:lnTo>
                  <a:pt x="83819" y="838200"/>
                </a:lnTo>
                <a:lnTo>
                  <a:pt x="3180588" y="838200"/>
                </a:lnTo>
                <a:lnTo>
                  <a:pt x="3213240" y="831621"/>
                </a:lnTo>
                <a:lnTo>
                  <a:pt x="3239881" y="813673"/>
                </a:lnTo>
                <a:lnTo>
                  <a:pt x="3257829" y="787032"/>
                </a:lnTo>
                <a:lnTo>
                  <a:pt x="3264408" y="754379"/>
                </a:lnTo>
                <a:lnTo>
                  <a:pt x="3264408" y="83819"/>
                </a:lnTo>
                <a:lnTo>
                  <a:pt x="3257829" y="51167"/>
                </a:lnTo>
                <a:lnTo>
                  <a:pt x="3239881" y="24526"/>
                </a:lnTo>
                <a:lnTo>
                  <a:pt x="3213240" y="6578"/>
                </a:lnTo>
                <a:lnTo>
                  <a:pt x="3180588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417063" y="996695"/>
            <a:ext cx="3264535" cy="838200"/>
          </a:xfrm>
          <a:custGeom>
            <a:avLst/>
            <a:gdLst/>
            <a:ahLst/>
            <a:cxnLst/>
            <a:rect l="l" t="t" r="r" b="b"/>
            <a:pathLst>
              <a:path w="3264535" h="838200">
                <a:moveTo>
                  <a:pt x="0" y="83819"/>
                </a:moveTo>
                <a:lnTo>
                  <a:pt x="6578" y="51167"/>
                </a:lnTo>
                <a:lnTo>
                  <a:pt x="24526" y="24526"/>
                </a:lnTo>
                <a:lnTo>
                  <a:pt x="51167" y="6578"/>
                </a:lnTo>
                <a:lnTo>
                  <a:pt x="83819" y="0"/>
                </a:lnTo>
                <a:lnTo>
                  <a:pt x="3180588" y="0"/>
                </a:lnTo>
                <a:lnTo>
                  <a:pt x="3213240" y="6578"/>
                </a:lnTo>
                <a:lnTo>
                  <a:pt x="3239881" y="24526"/>
                </a:lnTo>
                <a:lnTo>
                  <a:pt x="3257829" y="51167"/>
                </a:lnTo>
                <a:lnTo>
                  <a:pt x="3264408" y="83819"/>
                </a:lnTo>
                <a:lnTo>
                  <a:pt x="3264408" y="754379"/>
                </a:lnTo>
                <a:lnTo>
                  <a:pt x="3257829" y="787032"/>
                </a:lnTo>
                <a:lnTo>
                  <a:pt x="3239881" y="813673"/>
                </a:lnTo>
                <a:lnTo>
                  <a:pt x="3213240" y="831621"/>
                </a:lnTo>
                <a:lnTo>
                  <a:pt x="3180588" y="838200"/>
                </a:lnTo>
                <a:lnTo>
                  <a:pt x="83819" y="838200"/>
                </a:lnTo>
                <a:lnTo>
                  <a:pt x="51167" y="831621"/>
                </a:lnTo>
                <a:lnTo>
                  <a:pt x="24526" y="813673"/>
                </a:lnTo>
                <a:lnTo>
                  <a:pt x="6578" y="787032"/>
                </a:lnTo>
                <a:lnTo>
                  <a:pt x="0" y="754379"/>
                </a:lnTo>
                <a:lnTo>
                  <a:pt x="0" y="83819"/>
                </a:lnTo>
                <a:close/>
              </a:path>
            </a:pathLst>
          </a:custGeom>
          <a:ln w="24384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627375" y="1197863"/>
            <a:ext cx="3264535" cy="835660"/>
          </a:xfrm>
          <a:custGeom>
            <a:avLst/>
            <a:gdLst/>
            <a:ahLst/>
            <a:cxnLst/>
            <a:rect l="l" t="t" r="r" b="b"/>
            <a:pathLst>
              <a:path w="3264535" h="835660">
                <a:moveTo>
                  <a:pt x="3180841" y="0"/>
                </a:moveTo>
                <a:lnTo>
                  <a:pt x="83566" y="0"/>
                </a:lnTo>
                <a:lnTo>
                  <a:pt x="51006" y="6556"/>
                </a:lnTo>
                <a:lnTo>
                  <a:pt x="24447" y="24447"/>
                </a:lnTo>
                <a:lnTo>
                  <a:pt x="6556" y="51006"/>
                </a:lnTo>
                <a:lnTo>
                  <a:pt x="0" y="83565"/>
                </a:lnTo>
                <a:lnTo>
                  <a:pt x="0" y="751586"/>
                </a:lnTo>
                <a:lnTo>
                  <a:pt x="6556" y="784145"/>
                </a:lnTo>
                <a:lnTo>
                  <a:pt x="24447" y="810704"/>
                </a:lnTo>
                <a:lnTo>
                  <a:pt x="51006" y="828595"/>
                </a:lnTo>
                <a:lnTo>
                  <a:pt x="83566" y="835151"/>
                </a:lnTo>
                <a:lnTo>
                  <a:pt x="3180841" y="835151"/>
                </a:lnTo>
                <a:lnTo>
                  <a:pt x="3213401" y="828595"/>
                </a:lnTo>
                <a:lnTo>
                  <a:pt x="3239960" y="810704"/>
                </a:lnTo>
                <a:lnTo>
                  <a:pt x="3257851" y="784145"/>
                </a:lnTo>
                <a:lnTo>
                  <a:pt x="3264408" y="751586"/>
                </a:lnTo>
                <a:lnTo>
                  <a:pt x="3264408" y="83565"/>
                </a:lnTo>
                <a:lnTo>
                  <a:pt x="3257851" y="51006"/>
                </a:lnTo>
                <a:lnTo>
                  <a:pt x="3239960" y="24447"/>
                </a:lnTo>
                <a:lnTo>
                  <a:pt x="3213401" y="6556"/>
                </a:lnTo>
                <a:lnTo>
                  <a:pt x="3180841" y="0"/>
                </a:lnTo>
                <a:close/>
              </a:path>
            </a:pathLst>
          </a:custGeom>
          <a:solidFill>
            <a:srgbClr val="EDEBE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627375" y="1197863"/>
            <a:ext cx="3264535" cy="835660"/>
          </a:xfrm>
          <a:custGeom>
            <a:avLst/>
            <a:gdLst/>
            <a:ahLst/>
            <a:cxnLst/>
            <a:rect l="l" t="t" r="r" b="b"/>
            <a:pathLst>
              <a:path w="3264535" h="835660">
                <a:moveTo>
                  <a:pt x="0" y="83565"/>
                </a:moveTo>
                <a:lnTo>
                  <a:pt x="6556" y="51006"/>
                </a:lnTo>
                <a:lnTo>
                  <a:pt x="24447" y="24447"/>
                </a:lnTo>
                <a:lnTo>
                  <a:pt x="51006" y="6556"/>
                </a:lnTo>
                <a:lnTo>
                  <a:pt x="83566" y="0"/>
                </a:lnTo>
                <a:lnTo>
                  <a:pt x="3180841" y="0"/>
                </a:lnTo>
                <a:lnTo>
                  <a:pt x="3213401" y="6556"/>
                </a:lnTo>
                <a:lnTo>
                  <a:pt x="3239960" y="24447"/>
                </a:lnTo>
                <a:lnTo>
                  <a:pt x="3257851" y="51006"/>
                </a:lnTo>
                <a:lnTo>
                  <a:pt x="3264408" y="83565"/>
                </a:lnTo>
                <a:lnTo>
                  <a:pt x="3264408" y="751586"/>
                </a:lnTo>
                <a:lnTo>
                  <a:pt x="3257851" y="784145"/>
                </a:lnTo>
                <a:lnTo>
                  <a:pt x="3239960" y="810704"/>
                </a:lnTo>
                <a:lnTo>
                  <a:pt x="3213401" y="828595"/>
                </a:lnTo>
                <a:lnTo>
                  <a:pt x="3180841" y="835151"/>
                </a:lnTo>
                <a:lnTo>
                  <a:pt x="83566" y="835151"/>
                </a:lnTo>
                <a:lnTo>
                  <a:pt x="51006" y="828595"/>
                </a:lnTo>
                <a:lnTo>
                  <a:pt x="24447" y="810704"/>
                </a:lnTo>
                <a:lnTo>
                  <a:pt x="6556" y="784145"/>
                </a:lnTo>
                <a:lnTo>
                  <a:pt x="0" y="751586"/>
                </a:lnTo>
                <a:lnTo>
                  <a:pt x="0" y="83565"/>
                </a:lnTo>
                <a:close/>
              </a:path>
            </a:pathLst>
          </a:custGeom>
          <a:ln w="2438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572" y="332054"/>
            <a:ext cx="8264855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74138" y="1350391"/>
            <a:ext cx="4395723" cy="168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ccc.edu/academics/science-and-engineering/science-in-motion/labs-equipment/chemistry-lab-experiments" TargetMode="External"/><Relationship Id="rId2" Type="http://schemas.openxmlformats.org/officeDocument/2006/relationships/hyperlink" Target="https://arxiv.org/ftp/arxiv/papers/1910/1910.1318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emistr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5293"/>
            <a:ext cx="826485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2800" spc="-5" dirty="0"/>
              <a:t>Основні</a:t>
            </a:r>
            <a:r>
              <a:rPr sz="2800" spc="20" dirty="0"/>
              <a:t> </a:t>
            </a:r>
            <a:r>
              <a:rPr sz="2800" spc="-20" dirty="0"/>
              <a:t>поняття</a:t>
            </a:r>
            <a:r>
              <a:rPr sz="2800" spc="105" dirty="0"/>
              <a:t> </a:t>
            </a:r>
            <a:r>
              <a:rPr sz="2800" spc="-10" dirty="0" err="1"/>
              <a:t>хімії</a:t>
            </a:r>
            <a:r>
              <a:rPr sz="2800" spc="-10" dirty="0"/>
              <a:t> </a:t>
            </a:r>
            <a:r>
              <a:rPr sz="2800" spc="-30" dirty="0" err="1"/>
              <a:t>високомолекулярних</a:t>
            </a:r>
            <a:r>
              <a:rPr sz="2800" spc="-20" dirty="0"/>
              <a:t> </a:t>
            </a:r>
            <a:r>
              <a:rPr sz="2800" spc="-40" dirty="0" err="1"/>
              <a:t>сполук</a:t>
            </a:r>
            <a:r>
              <a:rPr sz="2800" spc="-40" dirty="0"/>
              <a:t> (ВМС)</a:t>
            </a:r>
            <a:endParaRPr sz="2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97" y="1467207"/>
            <a:ext cx="1752600" cy="14484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8" y="5137914"/>
            <a:ext cx="1809750" cy="163059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260" y="3108158"/>
            <a:ext cx="1673448" cy="183730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8215" y="3385887"/>
            <a:ext cx="1718638" cy="11590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59B615-BCC8-F011-EC0E-F889D140A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5521" y="1272212"/>
            <a:ext cx="5048469" cy="35163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B4FBB9-C671-C6B7-D64A-0EE53665A8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5040" y="4788559"/>
            <a:ext cx="2171700" cy="20478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5B9A87-D779-89CC-6503-9AEEE183A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1315" y="4720633"/>
            <a:ext cx="3133725" cy="8572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83BE08A-5A4D-2A5E-35CE-44C233DD1F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2292" y="5585102"/>
            <a:ext cx="1070068" cy="1070068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9A72D2DD-4A90-30B9-D2DE-E6FE88B46BD6}"/>
              </a:ext>
            </a:extLst>
          </p:cNvPr>
          <p:cNvSpPr txBox="1">
            <a:spLocks/>
          </p:cNvSpPr>
          <p:nvPr/>
        </p:nvSpPr>
        <p:spPr>
          <a:xfrm>
            <a:off x="8686800" y="152400"/>
            <a:ext cx="3048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algn="ctr"/>
            <a:r>
              <a:rPr lang="ru-UA" sz="2400" kern="0" spc="-5" dirty="0"/>
              <a:t>1</a:t>
            </a:r>
            <a:endParaRPr lang="ru-RU" sz="24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7748" y="355473"/>
            <a:ext cx="52724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3.</a:t>
            </a:r>
            <a:r>
              <a:rPr spc="-40" dirty="0"/>
              <a:t> </a:t>
            </a:r>
            <a:r>
              <a:rPr spc="-10" dirty="0"/>
              <a:t>Класифікація</a:t>
            </a:r>
            <a:r>
              <a:rPr spc="-20" dirty="0"/>
              <a:t> полімерів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25689" y="1246441"/>
            <a:ext cx="6249035" cy="2099310"/>
            <a:chOff x="1325689" y="1246441"/>
            <a:chExt cx="6249035" cy="2099310"/>
          </a:xfrm>
        </p:grpSpPr>
        <p:sp>
          <p:nvSpPr>
            <p:cNvPr id="4" name="object 4"/>
            <p:cNvSpPr/>
            <p:nvPr/>
          </p:nvSpPr>
          <p:spPr>
            <a:xfrm>
              <a:off x="1524000" y="2883408"/>
              <a:ext cx="5540375" cy="449580"/>
            </a:xfrm>
            <a:custGeom>
              <a:avLst/>
              <a:gdLst/>
              <a:ahLst/>
              <a:cxnLst/>
              <a:rect l="l" t="t" r="r" b="b"/>
              <a:pathLst>
                <a:path w="5540375" h="449579">
                  <a:moveTo>
                    <a:pt x="2831591" y="0"/>
                  </a:moveTo>
                  <a:lnTo>
                    <a:pt x="2831591" y="290956"/>
                  </a:lnTo>
                  <a:lnTo>
                    <a:pt x="5540121" y="290956"/>
                  </a:lnTo>
                  <a:lnTo>
                    <a:pt x="5540121" y="449452"/>
                  </a:lnTo>
                </a:path>
                <a:path w="5540375" h="449579">
                  <a:moveTo>
                    <a:pt x="2831591" y="0"/>
                  </a:moveTo>
                  <a:lnTo>
                    <a:pt x="2831591" y="207390"/>
                  </a:lnTo>
                  <a:lnTo>
                    <a:pt x="2959862" y="207390"/>
                  </a:lnTo>
                  <a:lnTo>
                    <a:pt x="2959862" y="365887"/>
                  </a:lnTo>
                </a:path>
                <a:path w="5540375" h="449579">
                  <a:moveTo>
                    <a:pt x="2831338" y="0"/>
                  </a:moveTo>
                  <a:lnTo>
                    <a:pt x="2831338" y="257809"/>
                  </a:lnTo>
                  <a:lnTo>
                    <a:pt x="0" y="257809"/>
                  </a:lnTo>
                  <a:lnTo>
                    <a:pt x="0" y="416305"/>
                  </a:lnTo>
                </a:path>
              </a:pathLst>
            </a:custGeom>
            <a:ln w="24384">
              <a:solidFill>
                <a:srgbClr val="16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8072" y="1258823"/>
              <a:ext cx="6035040" cy="1624965"/>
            </a:xfrm>
            <a:custGeom>
              <a:avLst/>
              <a:gdLst/>
              <a:ahLst/>
              <a:cxnLst/>
              <a:rect l="l" t="t" r="r" b="b"/>
              <a:pathLst>
                <a:path w="6035040" h="1624964">
                  <a:moveTo>
                    <a:pt x="5872607" y="0"/>
                  </a:moveTo>
                  <a:lnTo>
                    <a:pt x="162433" y="0"/>
                  </a:lnTo>
                  <a:lnTo>
                    <a:pt x="119268" y="5805"/>
                  </a:lnTo>
                  <a:lnTo>
                    <a:pt x="80470" y="22187"/>
                  </a:lnTo>
                  <a:lnTo>
                    <a:pt x="47593" y="47593"/>
                  </a:lnTo>
                  <a:lnTo>
                    <a:pt x="22187" y="80470"/>
                  </a:lnTo>
                  <a:lnTo>
                    <a:pt x="5805" y="119268"/>
                  </a:lnTo>
                  <a:lnTo>
                    <a:pt x="0" y="162433"/>
                  </a:lnTo>
                  <a:lnTo>
                    <a:pt x="0" y="1462151"/>
                  </a:lnTo>
                  <a:lnTo>
                    <a:pt x="5805" y="1505315"/>
                  </a:lnTo>
                  <a:lnTo>
                    <a:pt x="22187" y="1544113"/>
                  </a:lnTo>
                  <a:lnTo>
                    <a:pt x="47593" y="1576990"/>
                  </a:lnTo>
                  <a:lnTo>
                    <a:pt x="80470" y="1602396"/>
                  </a:lnTo>
                  <a:lnTo>
                    <a:pt x="119268" y="1618778"/>
                  </a:lnTo>
                  <a:lnTo>
                    <a:pt x="162433" y="1624584"/>
                  </a:lnTo>
                  <a:lnTo>
                    <a:pt x="5872607" y="1624584"/>
                  </a:lnTo>
                  <a:lnTo>
                    <a:pt x="5915771" y="1618778"/>
                  </a:lnTo>
                  <a:lnTo>
                    <a:pt x="5954569" y="1602396"/>
                  </a:lnTo>
                  <a:lnTo>
                    <a:pt x="5987446" y="1576990"/>
                  </a:lnTo>
                  <a:lnTo>
                    <a:pt x="6012852" y="1544113"/>
                  </a:lnTo>
                  <a:lnTo>
                    <a:pt x="6029234" y="1505315"/>
                  </a:lnTo>
                  <a:lnTo>
                    <a:pt x="6035039" y="1462151"/>
                  </a:lnTo>
                  <a:lnTo>
                    <a:pt x="6035039" y="162433"/>
                  </a:lnTo>
                  <a:lnTo>
                    <a:pt x="6029234" y="119268"/>
                  </a:lnTo>
                  <a:lnTo>
                    <a:pt x="6012852" y="80470"/>
                  </a:lnTo>
                  <a:lnTo>
                    <a:pt x="5987446" y="47593"/>
                  </a:lnTo>
                  <a:lnTo>
                    <a:pt x="5954569" y="22187"/>
                  </a:lnTo>
                  <a:lnTo>
                    <a:pt x="5915771" y="5805"/>
                  </a:lnTo>
                  <a:lnTo>
                    <a:pt x="5872607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8072" y="1258823"/>
              <a:ext cx="6035040" cy="1624965"/>
            </a:xfrm>
            <a:custGeom>
              <a:avLst/>
              <a:gdLst/>
              <a:ahLst/>
              <a:cxnLst/>
              <a:rect l="l" t="t" r="r" b="b"/>
              <a:pathLst>
                <a:path w="6035040" h="1624964">
                  <a:moveTo>
                    <a:pt x="0" y="162433"/>
                  </a:moveTo>
                  <a:lnTo>
                    <a:pt x="5805" y="119268"/>
                  </a:lnTo>
                  <a:lnTo>
                    <a:pt x="22187" y="80470"/>
                  </a:lnTo>
                  <a:lnTo>
                    <a:pt x="47593" y="47593"/>
                  </a:lnTo>
                  <a:lnTo>
                    <a:pt x="80470" y="22187"/>
                  </a:lnTo>
                  <a:lnTo>
                    <a:pt x="119268" y="5805"/>
                  </a:lnTo>
                  <a:lnTo>
                    <a:pt x="162433" y="0"/>
                  </a:lnTo>
                  <a:lnTo>
                    <a:pt x="5872607" y="0"/>
                  </a:lnTo>
                  <a:lnTo>
                    <a:pt x="5915771" y="5805"/>
                  </a:lnTo>
                  <a:lnTo>
                    <a:pt x="5954569" y="22187"/>
                  </a:lnTo>
                  <a:lnTo>
                    <a:pt x="5987446" y="47593"/>
                  </a:lnTo>
                  <a:lnTo>
                    <a:pt x="6012852" y="80470"/>
                  </a:lnTo>
                  <a:lnTo>
                    <a:pt x="6029234" y="119268"/>
                  </a:lnTo>
                  <a:lnTo>
                    <a:pt x="6035039" y="162433"/>
                  </a:lnTo>
                  <a:lnTo>
                    <a:pt x="6035039" y="1462151"/>
                  </a:lnTo>
                  <a:lnTo>
                    <a:pt x="6029234" y="1505315"/>
                  </a:lnTo>
                  <a:lnTo>
                    <a:pt x="6012852" y="1544113"/>
                  </a:lnTo>
                  <a:lnTo>
                    <a:pt x="5987446" y="1576990"/>
                  </a:lnTo>
                  <a:lnTo>
                    <a:pt x="5954569" y="1602396"/>
                  </a:lnTo>
                  <a:lnTo>
                    <a:pt x="5915771" y="1618778"/>
                  </a:lnTo>
                  <a:lnTo>
                    <a:pt x="5872607" y="1624584"/>
                  </a:lnTo>
                  <a:lnTo>
                    <a:pt x="162433" y="1624584"/>
                  </a:lnTo>
                  <a:lnTo>
                    <a:pt x="119268" y="1618778"/>
                  </a:lnTo>
                  <a:lnTo>
                    <a:pt x="80470" y="1602396"/>
                  </a:lnTo>
                  <a:lnTo>
                    <a:pt x="47593" y="1576990"/>
                  </a:lnTo>
                  <a:lnTo>
                    <a:pt x="22187" y="1544113"/>
                  </a:lnTo>
                  <a:lnTo>
                    <a:pt x="5805" y="1505315"/>
                  </a:lnTo>
                  <a:lnTo>
                    <a:pt x="0" y="1462151"/>
                  </a:lnTo>
                  <a:lnTo>
                    <a:pt x="0" y="162433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7048" y="1438655"/>
              <a:ext cx="6035040" cy="1624965"/>
            </a:xfrm>
            <a:custGeom>
              <a:avLst/>
              <a:gdLst/>
              <a:ahLst/>
              <a:cxnLst/>
              <a:rect l="l" t="t" r="r" b="b"/>
              <a:pathLst>
                <a:path w="6035040" h="1624964">
                  <a:moveTo>
                    <a:pt x="5872607" y="0"/>
                  </a:moveTo>
                  <a:lnTo>
                    <a:pt x="162433" y="0"/>
                  </a:lnTo>
                  <a:lnTo>
                    <a:pt x="119268" y="5805"/>
                  </a:lnTo>
                  <a:lnTo>
                    <a:pt x="80470" y="22187"/>
                  </a:lnTo>
                  <a:lnTo>
                    <a:pt x="47593" y="47593"/>
                  </a:lnTo>
                  <a:lnTo>
                    <a:pt x="22187" y="80470"/>
                  </a:lnTo>
                  <a:lnTo>
                    <a:pt x="5805" y="119268"/>
                  </a:lnTo>
                  <a:lnTo>
                    <a:pt x="0" y="162433"/>
                  </a:lnTo>
                  <a:lnTo>
                    <a:pt x="0" y="1462151"/>
                  </a:lnTo>
                  <a:lnTo>
                    <a:pt x="5805" y="1505315"/>
                  </a:lnTo>
                  <a:lnTo>
                    <a:pt x="22187" y="1544113"/>
                  </a:lnTo>
                  <a:lnTo>
                    <a:pt x="47593" y="1576990"/>
                  </a:lnTo>
                  <a:lnTo>
                    <a:pt x="80470" y="1602396"/>
                  </a:lnTo>
                  <a:lnTo>
                    <a:pt x="119268" y="1618778"/>
                  </a:lnTo>
                  <a:lnTo>
                    <a:pt x="162433" y="1624584"/>
                  </a:lnTo>
                  <a:lnTo>
                    <a:pt x="5872607" y="1624584"/>
                  </a:lnTo>
                  <a:lnTo>
                    <a:pt x="5915771" y="1618778"/>
                  </a:lnTo>
                  <a:lnTo>
                    <a:pt x="5954569" y="1602396"/>
                  </a:lnTo>
                  <a:lnTo>
                    <a:pt x="5987446" y="1576990"/>
                  </a:lnTo>
                  <a:lnTo>
                    <a:pt x="6012852" y="1544113"/>
                  </a:lnTo>
                  <a:lnTo>
                    <a:pt x="6029234" y="1505315"/>
                  </a:lnTo>
                  <a:lnTo>
                    <a:pt x="6035040" y="1462151"/>
                  </a:lnTo>
                  <a:lnTo>
                    <a:pt x="6035040" y="162433"/>
                  </a:lnTo>
                  <a:lnTo>
                    <a:pt x="6029234" y="119268"/>
                  </a:lnTo>
                  <a:lnTo>
                    <a:pt x="6012852" y="80470"/>
                  </a:lnTo>
                  <a:lnTo>
                    <a:pt x="5987446" y="47593"/>
                  </a:lnTo>
                  <a:lnTo>
                    <a:pt x="5954569" y="22187"/>
                  </a:lnTo>
                  <a:lnTo>
                    <a:pt x="5915771" y="5805"/>
                  </a:lnTo>
                  <a:lnTo>
                    <a:pt x="5872607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7048" y="1438655"/>
              <a:ext cx="6035040" cy="1624965"/>
            </a:xfrm>
            <a:custGeom>
              <a:avLst/>
              <a:gdLst/>
              <a:ahLst/>
              <a:cxnLst/>
              <a:rect l="l" t="t" r="r" b="b"/>
              <a:pathLst>
                <a:path w="6035040" h="1624964">
                  <a:moveTo>
                    <a:pt x="0" y="162433"/>
                  </a:moveTo>
                  <a:lnTo>
                    <a:pt x="5805" y="119268"/>
                  </a:lnTo>
                  <a:lnTo>
                    <a:pt x="22187" y="80470"/>
                  </a:lnTo>
                  <a:lnTo>
                    <a:pt x="47593" y="47593"/>
                  </a:lnTo>
                  <a:lnTo>
                    <a:pt x="80470" y="22187"/>
                  </a:lnTo>
                  <a:lnTo>
                    <a:pt x="119268" y="5805"/>
                  </a:lnTo>
                  <a:lnTo>
                    <a:pt x="162433" y="0"/>
                  </a:lnTo>
                  <a:lnTo>
                    <a:pt x="5872607" y="0"/>
                  </a:lnTo>
                  <a:lnTo>
                    <a:pt x="5915771" y="5805"/>
                  </a:lnTo>
                  <a:lnTo>
                    <a:pt x="5954569" y="22187"/>
                  </a:lnTo>
                  <a:lnTo>
                    <a:pt x="5987446" y="47593"/>
                  </a:lnTo>
                  <a:lnTo>
                    <a:pt x="6012852" y="80470"/>
                  </a:lnTo>
                  <a:lnTo>
                    <a:pt x="6029234" y="119268"/>
                  </a:lnTo>
                  <a:lnTo>
                    <a:pt x="6035040" y="162433"/>
                  </a:lnTo>
                  <a:lnTo>
                    <a:pt x="6035040" y="1462151"/>
                  </a:lnTo>
                  <a:lnTo>
                    <a:pt x="6029234" y="1505315"/>
                  </a:lnTo>
                  <a:lnTo>
                    <a:pt x="6012852" y="1544113"/>
                  </a:lnTo>
                  <a:lnTo>
                    <a:pt x="5987446" y="1576990"/>
                  </a:lnTo>
                  <a:lnTo>
                    <a:pt x="5954569" y="1602396"/>
                  </a:lnTo>
                  <a:lnTo>
                    <a:pt x="5915771" y="1618778"/>
                  </a:lnTo>
                  <a:lnTo>
                    <a:pt x="5872607" y="1624584"/>
                  </a:lnTo>
                  <a:lnTo>
                    <a:pt x="162433" y="1624584"/>
                  </a:lnTo>
                  <a:lnTo>
                    <a:pt x="119268" y="1618778"/>
                  </a:lnTo>
                  <a:lnTo>
                    <a:pt x="80470" y="1602396"/>
                  </a:lnTo>
                  <a:lnTo>
                    <a:pt x="47593" y="1576990"/>
                  </a:lnTo>
                  <a:lnTo>
                    <a:pt x="22187" y="1544113"/>
                  </a:lnTo>
                  <a:lnTo>
                    <a:pt x="5805" y="1505315"/>
                  </a:lnTo>
                  <a:lnTo>
                    <a:pt x="0" y="1462151"/>
                  </a:lnTo>
                  <a:lnTo>
                    <a:pt x="0" y="162433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47035" y="1650949"/>
            <a:ext cx="4196715" cy="10502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2800" b="1" dirty="0">
                <a:latin typeface="Arial"/>
                <a:cs typeface="Arial"/>
              </a:rPr>
              <a:t>І.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В</a:t>
            </a:r>
            <a:r>
              <a:rPr sz="2800" b="1" spc="-25" dirty="0">
                <a:latin typeface="Arial"/>
                <a:cs typeface="Arial"/>
              </a:rPr>
              <a:t> залежності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800" b="1" spc="5" dirty="0">
                <a:latin typeface="Arial"/>
                <a:cs typeface="Arial"/>
              </a:rPr>
              <a:t>від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молекулярної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маси: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6593" y="3285553"/>
            <a:ext cx="2884170" cy="2591435"/>
            <a:chOff x="176593" y="3285553"/>
            <a:chExt cx="2884170" cy="2591435"/>
          </a:xfrm>
        </p:grpSpPr>
        <p:sp>
          <p:nvSpPr>
            <p:cNvPr id="11" name="object 11"/>
            <p:cNvSpPr/>
            <p:nvPr/>
          </p:nvSpPr>
          <p:spPr>
            <a:xfrm>
              <a:off x="188975" y="3297935"/>
              <a:ext cx="2670175" cy="2386965"/>
            </a:xfrm>
            <a:custGeom>
              <a:avLst/>
              <a:gdLst/>
              <a:ahLst/>
              <a:cxnLst/>
              <a:rect l="l" t="t" r="r" b="b"/>
              <a:pathLst>
                <a:path w="2670175" h="2386965">
                  <a:moveTo>
                    <a:pt x="2431415" y="0"/>
                  </a:moveTo>
                  <a:lnTo>
                    <a:pt x="238658" y="0"/>
                  </a:lnTo>
                  <a:lnTo>
                    <a:pt x="190558" y="4846"/>
                  </a:lnTo>
                  <a:lnTo>
                    <a:pt x="145759" y="18748"/>
                  </a:lnTo>
                  <a:lnTo>
                    <a:pt x="105219" y="40746"/>
                  </a:lnTo>
                  <a:lnTo>
                    <a:pt x="69899" y="69881"/>
                  </a:lnTo>
                  <a:lnTo>
                    <a:pt x="40757" y="105196"/>
                  </a:lnTo>
                  <a:lnTo>
                    <a:pt x="18754" y="145732"/>
                  </a:lnTo>
                  <a:lnTo>
                    <a:pt x="4848" y="190530"/>
                  </a:lnTo>
                  <a:lnTo>
                    <a:pt x="0" y="238633"/>
                  </a:lnTo>
                  <a:lnTo>
                    <a:pt x="0" y="2147951"/>
                  </a:lnTo>
                  <a:lnTo>
                    <a:pt x="4848" y="2196053"/>
                  </a:lnTo>
                  <a:lnTo>
                    <a:pt x="18754" y="2240851"/>
                  </a:lnTo>
                  <a:lnTo>
                    <a:pt x="40757" y="2281387"/>
                  </a:lnTo>
                  <a:lnTo>
                    <a:pt x="69899" y="2316702"/>
                  </a:lnTo>
                  <a:lnTo>
                    <a:pt x="105219" y="2345837"/>
                  </a:lnTo>
                  <a:lnTo>
                    <a:pt x="145759" y="2367835"/>
                  </a:lnTo>
                  <a:lnTo>
                    <a:pt x="190558" y="2381737"/>
                  </a:lnTo>
                  <a:lnTo>
                    <a:pt x="238658" y="2386584"/>
                  </a:lnTo>
                  <a:lnTo>
                    <a:pt x="2431415" y="2386584"/>
                  </a:lnTo>
                  <a:lnTo>
                    <a:pt x="2479517" y="2381737"/>
                  </a:lnTo>
                  <a:lnTo>
                    <a:pt x="2524315" y="2367835"/>
                  </a:lnTo>
                  <a:lnTo>
                    <a:pt x="2564851" y="2345837"/>
                  </a:lnTo>
                  <a:lnTo>
                    <a:pt x="2600166" y="2316702"/>
                  </a:lnTo>
                  <a:lnTo>
                    <a:pt x="2629301" y="2281387"/>
                  </a:lnTo>
                  <a:lnTo>
                    <a:pt x="2651299" y="2240851"/>
                  </a:lnTo>
                  <a:lnTo>
                    <a:pt x="2665201" y="2196053"/>
                  </a:lnTo>
                  <a:lnTo>
                    <a:pt x="2670048" y="2147951"/>
                  </a:lnTo>
                  <a:lnTo>
                    <a:pt x="2670048" y="238633"/>
                  </a:lnTo>
                  <a:lnTo>
                    <a:pt x="2665201" y="190530"/>
                  </a:lnTo>
                  <a:lnTo>
                    <a:pt x="2651299" y="145732"/>
                  </a:lnTo>
                  <a:lnTo>
                    <a:pt x="2629301" y="105196"/>
                  </a:lnTo>
                  <a:lnTo>
                    <a:pt x="2600166" y="69881"/>
                  </a:lnTo>
                  <a:lnTo>
                    <a:pt x="2564851" y="40746"/>
                  </a:lnTo>
                  <a:lnTo>
                    <a:pt x="2524315" y="18748"/>
                  </a:lnTo>
                  <a:lnTo>
                    <a:pt x="2479517" y="4846"/>
                  </a:lnTo>
                  <a:lnTo>
                    <a:pt x="2431415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8975" y="3297935"/>
              <a:ext cx="2670175" cy="2386965"/>
            </a:xfrm>
            <a:custGeom>
              <a:avLst/>
              <a:gdLst/>
              <a:ahLst/>
              <a:cxnLst/>
              <a:rect l="l" t="t" r="r" b="b"/>
              <a:pathLst>
                <a:path w="2670175" h="2386965">
                  <a:moveTo>
                    <a:pt x="0" y="238633"/>
                  </a:moveTo>
                  <a:lnTo>
                    <a:pt x="4848" y="190530"/>
                  </a:lnTo>
                  <a:lnTo>
                    <a:pt x="18754" y="145732"/>
                  </a:lnTo>
                  <a:lnTo>
                    <a:pt x="40757" y="105196"/>
                  </a:lnTo>
                  <a:lnTo>
                    <a:pt x="69899" y="69881"/>
                  </a:lnTo>
                  <a:lnTo>
                    <a:pt x="105219" y="40746"/>
                  </a:lnTo>
                  <a:lnTo>
                    <a:pt x="145759" y="18748"/>
                  </a:lnTo>
                  <a:lnTo>
                    <a:pt x="190558" y="4846"/>
                  </a:lnTo>
                  <a:lnTo>
                    <a:pt x="238658" y="0"/>
                  </a:lnTo>
                  <a:lnTo>
                    <a:pt x="2431415" y="0"/>
                  </a:lnTo>
                  <a:lnTo>
                    <a:pt x="2479517" y="4846"/>
                  </a:lnTo>
                  <a:lnTo>
                    <a:pt x="2524315" y="18748"/>
                  </a:lnTo>
                  <a:lnTo>
                    <a:pt x="2564851" y="40746"/>
                  </a:lnTo>
                  <a:lnTo>
                    <a:pt x="2600166" y="69881"/>
                  </a:lnTo>
                  <a:lnTo>
                    <a:pt x="2629301" y="105196"/>
                  </a:lnTo>
                  <a:lnTo>
                    <a:pt x="2651299" y="145732"/>
                  </a:lnTo>
                  <a:lnTo>
                    <a:pt x="2665201" y="190530"/>
                  </a:lnTo>
                  <a:lnTo>
                    <a:pt x="2670048" y="238633"/>
                  </a:lnTo>
                  <a:lnTo>
                    <a:pt x="2670048" y="2147951"/>
                  </a:lnTo>
                  <a:lnTo>
                    <a:pt x="2665201" y="2196053"/>
                  </a:lnTo>
                  <a:lnTo>
                    <a:pt x="2651299" y="2240851"/>
                  </a:lnTo>
                  <a:lnTo>
                    <a:pt x="2629301" y="2281387"/>
                  </a:lnTo>
                  <a:lnTo>
                    <a:pt x="2600166" y="2316702"/>
                  </a:lnTo>
                  <a:lnTo>
                    <a:pt x="2564851" y="2345837"/>
                  </a:lnTo>
                  <a:lnTo>
                    <a:pt x="2524315" y="2367835"/>
                  </a:lnTo>
                  <a:lnTo>
                    <a:pt x="2479517" y="2381737"/>
                  </a:lnTo>
                  <a:lnTo>
                    <a:pt x="2431415" y="2386584"/>
                  </a:lnTo>
                  <a:lnTo>
                    <a:pt x="238658" y="2386584"/>
                  </a:lnTo>
                  <a:lnTo>
                    <a:pt x="190558" y="2381737"/>
                  </a:lnTo>
                  <a:lnTo>
                    <a:pt x="145759" y="2367835"/>
                  </a:lnTo>
                  <a:lnTo>
                    <a:pt x="105219" y="2345837"/>
                  </a:lnTo>
                  <a:lnTo>
                    <a:pt x="69899" y="2316702"/>
                  </a:lnTo>
                  <a:lnTo>
                    <a:pt x="40757" y="2281387"/>
                  </a:lnTo>
                  <a:lnTo>
                    <a:pt x="18754" y="2240851"/>
                  </a:lnTo>
                  <a:lnTo>
                    <a:pt x="4848" y="2196053"/>
                  </a:lnTo>
                  <a:lnTo>
                    <a:pt x="0" y="2147951"/>
                  </a:lnTo>
                  <a:lnTo>
                    <a:pt x="0" y="238633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0999" y="3480815"/>
              <a:ext cx="2667000" cy="2383790"/>
            </a:xfrm>
            <a:custGeom>
              <a:avLst/>
              <a:gdLst/>
              <a:ahLst/>
              <a:cxnLst/>
              <a:rect l="l" t="t" r="r" b="b"/>
              <a:pathLst>
                <a:path w="2667000" h="2383790">
                  <a:moveTo>
                    <a:pt x="2428621" y="0"/>
                  </a:moveTo>
                  <a:lnTo>
                    <a:pt x="238353" y="0"/>
                  </a:lnTo>
                  <a:lnTo>
                    <a:pt x="190318" y="4841"/>
                  </a:lnTo>
                  <a:lnTo>
                    <a:pt x="145577" y="18726"/>
                  </a:lnTo>
                  <a:lnTo>
                    <a:pt x="105089" y="40699"/>
                  </a:lnTo>
                  <a:lnTo>
                    <a:pt x="69813" y="69802"/>
                  </a:lnTo>
                  <a:lnTo>
                    <a:pt x="40707" y="105078"/>
                  </a:lnTo>
                  <a:lnTo>
                    <a:pt x="18731" y="145571"/>
                  </a:lnTo>
                  <a:lnTo>
                    <a:pt x="4842" y="190324"/>
                  </a:lnTo>
                  <a:lnTo>
                    <a:pt x="0" y="238379"/>
                  </a:lnTo>
                  <a:lnTo>
                    <a:pt x="0" y="2145182"/>
                  </a:lnTo>
                  <a:lnTo>
                    <a:pt x="4842" y="2193217"/>
                  </a:lnTo>
                  <a:lnTo>
                    <a:pt x="18731" y="2237958"/>
                  </a:lnTo>
                  <a:lnTo>
                    <a:pt x="40707" y="2278446"/>
                  </a:lnTo>
                  <a:lnTo>
                    <a:pt x="69813" y="2313722"/>
                  </a:lnTo>
                  <a:lnTo>
                    <a:pt x="105089" y="2342828"/>
                  </a:lnTo>
                  <a:lnTo>
                    <a:pt x="145577" y="2364804"/>
                  </a:lnTo>
                  <a:lnTo>
                    <a:pt x="190318" y="2378693"/>
                  </a:lnTo>
                  <a:lnTo>
                    <a:pt x="238353" y="2383536"/>
                  </a:lnTo>
                  <a:lnTo>
                    <a:pt x="2428621" y="2383536"/>
                  </a:lnTo>
                  <a:lnTo>
                    <a:pt x="2476675" y="2378693"/>
                  </a:lnTo>
                  <a:lnTo>
                    <a:pt x="2521428" y="2364804"/>
                  </a:lnTo>
                  <a:lnTo>
                    <a:pt x="2561921" y="2342828"/>
                  </a:lnTo>
                  <a:lnTo>
                    <a:pt x="2597197" y="2313722"/>
                  </a:lnTo>
                  <a:lnTo>
                    <a:pt x="2626300" y="2278446"/>
                  </a:lnTo>
                  <a:lnTo>
                    <a:pt x="2648273" y="2237958"/>
                  </a:lnTo>
                  <a:lnTo>
                    <a:pt x="2662158" y="2193217"/>
                  </a:lnTo>
                  <a:lnTo>
                    <a:pt x="2667000" y="2145182"/>
                  </a:lnTo>
                  <a:lnTo>
                    <a:pt x="2667000" y="238379"/>
                  </a:lnTo>
                  <a:lnTo>
                    <a:pt x="2662158" y="190324"/>
                  </a:lnTo>
                  <a:lnTo>
                    <a:pt x="2648273" y="145571"/>
                  </a:lnTo>
                  <a:lnTo>
                    <a:pt x="2626300" y="105078"/>
                  </a:lnTo>
                  <a:lnTo>
                    <a:pt x="2597197" y="69802"/>
                  </a:lnTo>
                  <a:lnTo>
                    <a:pt x="2561921" y="40699"/>
                  </a:lnTo>
                  <a:lnTo>
                    <a:pt x="2521428" y="18726"/>
                  </a:lnTo>
                  <a:lnTo>
                    <a:pt x="2476675" y="4841"/>
                  </a:lnTo>
                  <a:lnTo>
                    <a:pt x="2428621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0999" y="3480815"/>
              <a:ext cx="2667000" cy="2383790"/>
            </a:xfrm>
            <a:custGeom>
              <a:avLst/>
              <a:gdLst/>
              <a:ahLst/>
              <a:cxnLst/>
              <a:rect l="l" t="t" r="r" b="b"/>
              <a:pathLst>
                <a:path w="2667000" h="2383790">
                  <a:moveTo>
                    <a:pt x="0" y="238379"/>
                  </a:moveTo>
                  <a:lnTo>
                    <a:pt x="4842" y="190324"/>
                  </a:lnTo>
                  <a:lnTo>
                    <a:pt x="18731" y="145571"/>
                  </a:lnTo>
                  <a:lnTo>
                    <a:pt x="40707" y="105078"/>
                  </a:lnTo>
                  <a:lnTo>
                    <a:pt x="69813" y="69802"/>
                  </a:lnTo>
                  <a:lnTo>
                    <a:pt x="105089" y="40699"/>
                  </a:lnTo>
                  <a:lnTo>
                    <a:pt x="145577" y="18726"/>
                  </a:lnTo>
                  <a:lnTo>
                    <a:pt x="190318" y="4841"/>
                  </a:lnTo>
                  <a:lnTo>
                    <a:pt x="238353" y="0"/>
                  </a:lnTo>
                  <a:lnTo>
                    <a:pt x="2428621" y="0"/>
                  </a:lnTo>
                  <a:lnTo>
                    <a:pt x="2476675" y="4841"/>
                  </a:lnTo>
                  <a:lnTo>
                    <a:pt x="2521428" y="18726"/>
                  </a:lnTo>
                  <a:lnTo>
                    <a:pt x="2561921" y="40699"/>
                  </a:lnTo>
                  <a:lnTo>
                    <a:pt x="2597197" y="69802"/>
                  </a:lnTo>
                  <a:lnTo>
                    <a:pt x="2626300" y="105078"/>
                  </a:lnTo>
                  <a:lnTo>
                    <a:pt x="2648273" y="145571"/>
                  </a:lnTo>
                  <a:lnTo>
                    <a:pt x="2662158" y="190324"/>
                  </a:lnTo>
                  <a:lnTo>
                    <a:pt x="2667000" y="238379"/>
                  </a:lnTo>
                  <a:lnTo>
                    <a:pt x="2667000" y="2145182"/>
                  </a:lnTo>
                  <a:lnTo>
                    <a:pt x="2662158" y="2193217"/>
                  </a:lnTo>
                  <a:lnTo>
                    <a:pt x="2648273" y="2237958"/>
                  </a:lnTo>
                  <a:lnTo>
                    <a:pt x="2626300" y="2278446"/>
                  </a:lnTo>
                  <a:lnTo>
                    <a:pt x="2597197" y="2313722"/>
                  </a:lnTo>
                  <a:lnTo>
                    <a:pt x="2561921" y="2342828"/>
                  </a:lnTo>
                  <a:lnTo>
                    <a:pt x="2521428" y="2364804"/>
                  </a:lnTo>
                  <a:lnTo>
                    <a:pt x="2476675" y="2378693"/>
                  </a:lnTo>
                  <a:lnTo>
                    <a:pt x="2428621" y="2383536"/>
                  </a:lnTo>
                  <a:lnTo>
                    <a:pt x="238353" y="2383536"/>
                  </a:lnTo>
                  <a:lnTo>
                    <a:pt x="190318" y="2378693"/>
                  </a:lnTo>
                  <a:lnTo>
                    <a:pt x="145577" y="2364804"/>
                  </a:lnTo>
                  <a:lnTo>
                    <a:pt x="105089" y="2342828"/>
                  </a:lnTo>
                  <a:lnTo>
                    <a:pt x="69813" y="2313722"/>
                  </a:lnTo>
                  <a:lnTo>
                    <a:pt x="40707" y="2278446"/>
                  </a:lnTo>
                  <a:lnTo>
                    <a:pt x="18731" y="2237958"/>
                  </a:lnTo>
                  <a:lnTo>
                    <a:pt x="4842" y="2193217"/>
                  </a:lnTo>
                  <a:lnTo>
                    <a:pt x="0" y="2145182"/>
                  </a:lnTo>
                  <a:lnTo>
                    <a:pt x="0" y="238379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54176" y="3914394"/>
            <a:ext cx="1993264" cy="14617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78105" algn="ctr">
              <a:lnSpc>
                <a:spcPct val="86300"/>
              </a:lnSpc>
              <a:spcBef>
                <a:spcPts val="495"/>
              </a:spcBef>
            </a:pPr>
            <a:r>
              <a:rPr sz="2400" b="1" spc="-10" dirty="0">
                <a:latin typeface="Arial"/>
                <a:cs typeface="Arial"/>
              </a:rPr>
              <a:t>Високо- 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м</a:t>
            </a:r>
            <a:r>
              <a:rPr sz="2400" b="1" spc="-80" dirty="0">
                <a:latin typeface="Arial"/>
                <a:cs typeface="Arial"/>
              </a:rPr>
              <a:t>о</a:t>
            </a:r>
            <a:r>
              <a:rPr sz="2400" b="1" spc="-15" dirty="0">
                <a:latin typeface="Arial"/>
                <a:cs typeface="Arial"/>
              </a:rPr>
              <a:t>л</a:t>
            </a:r>
            <a:r>
              <a:rPr sz="2400" b="1" dirty="0">
                <a:latin typeface="Arial"/>
                <a:cs typeface="Arial"/>
              </a:rPr>
              <a:t>е</a:t>
            </a:r>
            <a:r>
              <a:rPr sz="2400" b="1" spc="-5" dirty="0">
                <a:latin typeface="Arial"/>
                <a:cs typeface="Arial"/>
              </a:rPr>
              <a:t>к</a:t>
            </a:r>
            <a:r>
              <a:rPr sz="2400" b="1" spc="-95" dirty="0">
                <a:latin typeface="Arial"/>
                <a:cs typeface="Arial"/>
              </a:rPr>
              <a:t>у</a:t>
            </a:r>
            <a:r>
              <a:rPr sz="2400" b="1" spc="5" dirty="0">
                <a:latin typeface="Arial"/>
                <a:cs typeface="Arial"/>
              </a:rPr>
              <a:t>л</a:t>
            </a:r>
            <a:r>
              <a:rPr sz="2400" b="1" spc="-15" dirty="0">
                <a:latin typeface="Arial"/>
                <a:cs typeface="Arial"/>
              </a:rPr>
              <a:t>я</a:t>
            </a:r>
            <a:r>
              <a:rPr sz="2400" b="1" dirty="0">
                <a:latin typeface="Arial"/>
                <a:cs typeface="Arial"/>
              </a:rPr>
              <a:t>р</a:t>
            </a:r>
            <a:r>
              <a:rPr sz="2400" b="1" spc="-15" dirty="0">
                <a:latin typeface="Arial"/>
                <a:cs typeface="Arial"/>
              </a:rPr>
              <a:t>н</a:t>
            </a:r>
            <a:r>
              <a:rPr sz="2400" b="1" dirty="0">
                <a:latin typeface="Arial"/>
                <a:cs typeface="Arial"/>
              </a:rPr>
              <a:t>і  </a:t>
            </a:r>
            <a:r>
              <a:rPr sz="2400" b="1" spc="-25" dirty="0">
                <a:latin typeface="Arial"/>
                <a:cs typeface="Arial"/>
              </a:rPr>
              <a:t>сполуки</a:t>
            </a:r>
            <a:endParaRPr sz="2400">
              <a:latin typeface="Arial"/>
              <a:cs typeface="Arial"/>
            </a:endParaRPr>
          </a:p>
          <a:p>
            <a:pPr marL="15240" algn="ctr">
              <a:lnSpc>
                <a:spcPct val="100000"/>
              </a:lnSpc>
              <a:spcBef>
                <a:spcPts val="575"/>
              </a:spcBef>
            </a:pPr>
            <a:r>
              <a:rPr sz="2400" i="1" spc="-5" dirty="0">
                <a:latin typeface="Arial"/>
                <a:cs typeface="Arial"/>
              </a:rPr>
              <a:t>(М</a:t>
            </a:r>
            <a:r>
              <a:rPr sz="2400" i="1" spc="-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&gt;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5000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Да)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91649" y="3236785"/>
            <a:ext cx="2576195" cy="2347595"/>
            <a:chOff x="3291649" y="3236785"/>
            <a:chExt cx="2576195" cy="2347595"/>
          </a:xfrm>
        </p:grpSpPr>
        <p:sp>
          <p:nvSpPr>
            <p:cNvPr id="17" name="object 17"/>
            <p:cNvSpPr/>
            <p:nvPr/>
          </p:nvSpPr>
          <p:spPr>
            <a:xfrm>
              <a:off x="3304031" y="3249168"/>
              <a:ext cx="2359660" cy="2143125"/>
            </a:xfrm>
            <a:custGeom>
              <a:avLst/>
              <a:gdLst/>
              <a:ahLst/>
              <a:cxnLst/>
              <a:rect l="l" t="t" r="r" b="b"/>
              <a:pathLst>
                <a:path w="2359660" h="2143125">
                  <a:moveTo>
                    <a:pt x="2144903" y="0"/>
                  </a:moveTo>
                  <a:lnTo>
                    <a:pt x="214248" y="0"/>
                  </a:lnTo>
                  <a:lnTo>
                    <a:pt x="165111" y="5656"/>
                  </a:lnTo>
                  <a:lnTo>
                    <a:pt x="120011" y="21769"/>
                  </a:lnTo>
                  <a:lnTo>
                    <a:pt x="80231" y="47056"/>
                  </a:lnTo>
                  <a:lnTo>
                    <a:pt x="47056" y="80231"/>
                  </a:lnTo>
                  <a:lnTo>
                    <a:pt x="21769" y="120011"/>
                  </a:lnTo>
                  <a:lnTo>
                    <a:pt x="5656" y="165111"/>
                  </a:lnTo>
                  <a:lnTo>
                    <a:pt x="0" y="214249"/>
                  </a:lnTo>
                  <a:lnTo>
                    <a:pt x="0" y="1928495"/>
                  </a:lnTo>
                  <a:lnTo>
                    <a:pt x="5656" y="1977632"/>
                  </a:lnTo>
                  <a:lnTo>
                    <a:pt x="21769" y="2022732"/>
                  </a:lnTo>
                  <a:lnTo>
                    <a:pt x="47056" y="2062512"/>
                  </a:lnTo>
                  <a:lnTo>
                    <a:pt x="80231" y="2095687"/>
                  </a:lnTo>
                  <a:lnTo>
                    <a:pt x="120011" y="2120974"/>
                  </a:lnTo>
                  <a:lnTo>
                    <a:pt x="165111" y="2137087"/>
                  </a:lnTo>
                  <a:lnTo>
                    <a:pt x="214248" y="2142744"/>
                  </a:lnTo>
                  <a:lnTo>
                    <a:pt x="2144903" y="2142744"/>
                  </a:lnTo>
                  <a:lnTo>
                    <a:pt x="2194040" y="2137087"/>
                  </a:lnTo>
                  <a:lnTo>
                    <a:pt x="2239140" y="2120974"/>
                  </a:lnTo>
                  <a:lnTo>
                    <a:pt x="2278920" y="2095687"/>
                  </a:lnTo>
                  <a:lnTo>
                    <a:pt x="2312095" y="2062512"/>
                  </a:lnTo>
                  <a:lnTo>
                    <a:pt x="2337382" y="2022732"/>
                  </a:lnTo>
                  <a:lnTo>
                    <a:pt x="2353495" y="1977632"/>
                  </a:lnTo>
                  <a:lnTo>
                    <a:pt x="2359152" y="1928495"/>
                  </a:lnTo>
                  <a:lnTo>
                    <a:pt x="2359152" y="214249"/>
                  </a:lnTo>
                  <a:lnTo>
                    <a:pt x="2353495" y="165111"/>
                  </a:lnTo>
                  <a:lnTo>
                    <a:pt x="2337382" y="120011"/>
                  </a:lnTo>
                  <a:lnTo>
                    <a:pt x="2312095" y="80231"/>
                  </a:lnTo>
                  <a:lnTo>
                    <a:pt x="2278920" y="47056"/>
                  </a:lnTo>
                  <a:lnTo>
                    <a:pt x="2239140" y="21769"/>
                  </a:lnTo>
                  <a:lnTo>
                    <a:pt x="2194040" y="5656"/>
                  </a:lnTo>
                  <a:lnTo>
                    <a:pt x="2144903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04031" y="3249168"/>
              <a:ext cx="2359660" cy="2143125"/>
            </a:xfrm>
            <a:custGeom>
              <a:avLst/>
              <a:gdLst/>
              <a:ahLst/>
              <a:cxnLst/>
              <a:rect l="l" t="t" r="r" b="b"/>
              <a:pathLst>
                <a:path w="2359660" h="2143125">
                  <a:moveTo>
                    <a:pt x="0" y="214249"/>
                  </a:moveTo>
                  <a:lnTo>
                    <a:pt x="5656" y="165111"/>
                  </a:lnTo>
                  <a:lnTo>
                    <a:pt x="21769" y="120011"/>
                  </a:lnTo>
                  <a:lnTo>
                    <a:pt x="47056" y="80231"/>
                  </a:lnTo>
                  <a:lnTo>
                    <a:pt x="80231" y="47056"/>
                  </a:lnTo>
                  <a:lnTo>
                    <a:pt x="120011" y="21769"/>
                  </a:lnTo>
                  <a:lnTo>
                    <a:pt x="165111" y="5656"/>
                  </a:lnTo>
                  <a:lnTo>
                    <a:pt x="214248" y="0"/>
                  </a:lnTo>
                  <a:lnTo>
                    <a:pt x="2144903" y="0"/>
                  </a:lnTo>
                  <a:lnTo>
                    <a:pt x="2194040" y="5656"/>
                  </a:lnTo>
                  <a:lnTo>
                    <a:pt x="2239140" y="21769"/>
                  </a:lnTo>
                  <a:lnTo>
                    <a:pt x="2278920" y="47056"/>
                  </a:lnTo>
                  <a:lnTo>
                    <a:pt x="2312095" y="80231"/>
                  </a:lnTo>
                  <a:lnTo>
                    <a:pt x="2337382" y="120011"/>
                  </a:lnTo>
                  <a:lnTo>
                    <a:pt x="2353495" y="165111"/>
                  </a:lnTo>
                  <a:lnTo>
                    <a:pt x="2359152" y="214249"/>
                  </a:lnTo>
                  <a:lnTo>
                    <a:pt x="2359152" y="1928495"/>
                  </a:lnTo>
                  <a:lnTo>
                    <a:pt x="2353495" y="1977632"/>
                  </a:lnTo>
                  <a:lnTo>
                    <a:pt x="2337382" y="2022732"/>
                  </a:lnTo>
                  <a:lnTo>
                    <a:pt x="2312095" y="2062512"/>
                  </a:lnTo>
                  <a:lnTo>
                    <a:pt x="2278920" y="2095687"/>
                  </a:lnTo>
                  <a:lnTo>
                    <a:pt x="2239140" y="2120974"/>
                  </a:lnTo>
                  <a:lnTo>
                    <a:pt x="2194040" y="2137087"/>
                  </a:lnTo>
                  <a:lnTo>
                    <a:pt x="2144903" y="2142744"/>
                  </a:lnTo>
                  <a:lnTo>
                    <a:pt x="214248" y="2142744"/>
                  </a:lnTo>
                  <a:lnTo>
                    <a:pt x="165111" y="2137087"/>
                  </a:lnTo>
                  <a:lnTo>
                    <a:pt x="120011" y="2120974"/>
                  </a:lnTo>
                  <a:lnTo>
                    <a:pt x="80231" y="2095687"/>
                  </a:lnTo>
                  <a:lnTo>
                    <a:pt x="47056" y="2062512"/>
                  </a:lnTo>
                  <a:lnTo>
                    <a:pt x="21769" y="2022732"/>
                  </a:lnTo>
                  <a:lnTo>
                    <a:pt x="5656" y="1977632"/>
                  </a:lnTo>
                  <a:lnTo>
                    <a:pt x="0" y="1928495"/>
                  </a:lnTo>
                  <a:lnTo>
                    <a:pt x="0" y="214249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93007" y="3429000"/>
              <a:ext cx="2362200" cy="2143125"/>
            </a:xfrm>
            <a:custGeom>
              <a:avLst/>
              <a:gdLst/>
              <a:ahLst/>
              <a:cxnLst/>
              <a:rect l="l" t="t" r="r" b="b"/>
              <a:pathLst>
                <a:path w="2362200" h="2143125">
                  <a:moveTo>
                    <a:pt x="2147951" y="0"/>
                  </a:moveTo>
                  <a:lnTo>
                    <a:pt x="214249" y="0"/>
                  </a:lnTo>
                  <a:lnTo>
                    <a:pt x="165111" y="5656"/>
                  </a:lnTo>
                  <a:lnTo>
                    <a:pt x="120011" y="21769"/>
                  </a:lnTo>
                  <a:lnTo>
                    <a:pt x="80231" y="47056"/>
                  </a:lnTo>
                  <a:lnTo>
                    <a:pt x="47056" y="80231"/>
                  </a:lnTo>
                  <a:lnTo>
                    <a:pt x="21769" y="120011"/>
                  </a:lnTo>
                  <a:lnTo>
                    <a:pt x="5656" y="165111"/>
                  </a:lnTo>
                  <a:lnTo>
                    <a:pt x="0" y="214249"/>
                  </a:lnTo>
                  <a:lnTo>
                    <a:pt x="0" y="1928495"/>
                  </a:lnTo>
                  <a:lnTo>
                    <a:pt x="5656" y="1977632"/>
                  </a:lnTo>
                  <a:lnTo>
                    <a:pt x="21769" y="2022732"/>
                  </a:lnTo>
                  <a:lnTo>
                    <a:pt x="47056" y="2062512"/>
                  </a:lnTo>
                  <a:lnTo>
                    <a:pt x="80231" y="2095687"/>
                  </a:lnTo>
                  <a:lnTo>
                    <a:pt x="120011" y="2120974"/>
                  </a:lnTo>
                  <a:lnTo>
                    <a:pt x="165111" y="2137087"/>
                  </a:lnTo>
                  <a:lnTo>
                    <a:pt x="214249" y="2142744"/>
                  </a:lnTo>
                  <a:lnTo>
                    <a:pt x="2147951" y="2142744"/>
                  </a:lnTo>
                  <a:lnTo>
                    <a:pt x="2197088" y="2137087"/>
                  </a:lnTo>
                  <a:lnTo>
                    <a:pt x="2242188" y="2120974"/>
                  </a:lnTo>
                  <a:lnTo>
                    <a:pt x="2281968" y="2095687"/>
                  </a:lnTo>
                  <a:lnTo>
                    <a:pt x="2315143" y="2062512"/>
                  </a:lnTo>
                  <a:lnTo>
                    <a:pt x="2340430" y="2022732"/>
                  </a:lnTo>
                  <a:lnTo>
                    <a:pt x="2356543" y="1977632"/>
                  </a:lnTo>
                  <a:lnTo>
                    <a:pt x="2362200" y="1928495"/>
                  </a:lnTo>
                  <a:lnTo>
                    <a:pt x="2362200" y="214249"/>
                  </a:lnTo>
                  <a:lnTo>
                    <a:pt x="2356543" y="165111"/>
                  </a:lnTo>
                  <a:lnTo>
                    <a:pt x="2340430" y="120011"/>
                  </a:lnTo>
                  <a:lnTo>
                    <a:pt x="2315143" y="80231"/>
                  </a:lnTo>
                  <a:lnTo>
                    <a:pt x="2281968" y="47056"/>
                  </a:lnTo>
                  <a:lnTo>
                    <a:pt x="2242188" y="21769"/>
                  </a:lnTo>
                  <a:lnTo>
                    <a:pt x="2197088" y="5656"/>
                  </a:lnTo>
                  <a:lnTo>
                    <a:pt x="2147951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93007" y="3429000"/>
              <a:ext cx="2362200" cy="2143125"/>
            </a:xfrm>
            <a:custGeom>
              <a:avLst/>
              <a:gdLst/>
              <a:ahLst/>
              <a:cxnLst/>
              <a:rect l="l" t="t" r="r" b="b"/>
              <a:pathLst>
                <a:path w="2362200" h="2143125">
                  <a:moveTo>
                    <a:pt x="0" y="214249"/>
                  </a:moveTo>
                  <a:lnTo>
                    <a:pt x="5656" y="165111"/>
                  </a:lnTo>
                  <a:lnTo>
                    <a:pt x="21769" y="120011"/>
                  </a:lnTo>
                  <a:lnTo>
                    <a:pt x="47056" y="80231"/>
                  </a:lnTo>
                  <a:lnTo>
                    <a:pt x="80231" y="47056"/>
                  </a:lnTo>
                  <a:lnTo>
                    <a:pt x="120011" y="21769"/>
                  </a:lnTo>
                  <a:lnTo>
                    <a:pt x="165111" y="5656"/>
                  </a:lnTo>
                  <a:lnTo>
                    <a:pt x="214249" y="0"/>
                  </a:lnTo>
                  <a:lnTo>
                    <a:pt x="2147951" y="0"/>
                  </a:lnTo>
                  <a:lnTo>
                    <a:pt x="2197088" y="5656"/>
                  </a:lnTo>
                  <a:lnTo>
                    <a:pt x="2242188" y="21769"/>
                  </a:lnTo>
                  <a:lnTo>
                    <a:pt x="2281968" y="47056"/>
                  </a:lnTo>
                  <a:lnTo>
                    <a:pt x="2315143" y="80231"/>
                  </a:lnTo>
                  <a:lnTo>
                    <a:pt x="2340430" y="120011"/>
                  </a:lnTo>
                  <a:lnTo>
                    <a:pt x="2356543" y="165111"/>
                  </a:lnTo>
                  <a:lnTo>
                    <a:pt x="2362200" y="214249"/>
                  </a:lnTo>
                  <a:lnTo>
                    <a:pt x="2362200" y="1928495"/>
                  </a:lnTo>
                  <a:lnTo>
                    <a:pt x="2356543" y="1977632"/>
                  </a:lnTo>
                  <a:lnTo>
                    <a:pt x="2340430" y="2022732"/>
                  </a:lnTo>
                  <a:lnTo>
                    <a:pt x="2315143" y="2062512"/>
                  </a:lnTo>
                  <a:lnTo>
                    <a:pt x="2281968" y="2095687"/>
                  </a:lnTo>
                  <a:lnTo>
                    <a:pt x="2242188" y="2120974"/>
                  </a:lnTo>
                  <a:lnTo>
                    <a:pt x="2197088" y="2137087"/>
                  </a:lnTo>
                  <a:lnTo>
                    <a:pt x="2147951" y="2142744"/>
                  </a:lnTo>
                  <a:lnTo>
                    <a:pt x="214249" y="2142744"/>
                  </a:lnTo>
                  <a:lnTo>
                    <a:pt x="165111" y="2137087"/>
                  </a:lnTo>
                  <a:lnTo>
                    <a:pt x="120011" y="2120974"/>
                  </a:lnTo>
                  <a:lnTo>
                    <a:pt x="80231" y="2095687"/>
                  </a:lnTo>
                  <a:lnTo>
                    <a:pt x="47056" y="2062512"/>
                  </a:lnTo>
                  <a:lnTo>
                    <a:pt x="21769" y="2022732"/>
                  </a:lnTo>
                  <a:lnTo>
                    <a:pt x="5656" y="1977632"/>
                  </a:lnTo>
                  <a:lnTo>
                    <a:pt x="0" y="1928495"/>
                  </a:lnTo>
                  <a:lnTo>
                    <a:pt x="0" y="214249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27779" y="3742690"/>
            <a:ext cx="1695450" cy="14617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34950" marR="5080" indent="-222885">
              <a:lnSpc>
                <a:spcPts val="2500"/>
              </a:lnSpc>
              <a:spcBef>
                <a:spcPts val="500"/>
              </a:spcBef>
            </a:pPr>
            <a:r>
              <a:rPr sz="2400" b="1" spc="-20" dirty="0">
                <a:latin typeface="Arial"/>
                <a:cs typeface="Arial"/>
              </a:rPr>
              <a:t>О</a:t>
            </a:r>
            <a:r>
              <a:rPr sz="2400" b="1" spc="10" dirty="0">
                <a:latin typeface="Arial"/>
                <a:cs typeface="Arial"/>
              </a:rPr>
              <a:t>л</a:t>
            </a:r>
            <a:r>
              <a:rPr sz="2400" b="1" dirty="0">
                <a:latin typeface="Arial"/>
                <a:cs typeface="Arial"/>
              </a:rPr>
              <a:t>і</a:t>
            </a:r>
            <a:r>
              <a:rPr sz="2400" b="1" spc="-15" dirty="0">
                <a:latin typeface="Arial"/>
                <a:cs typeface="Arial"/>
              </a:rPr>
              <a:t>г</a:t>
            </a:r>
            <a:r>
              <a:rPr sz="2400" b="1" spc="-30" dirty="0">
                <a:latin typeface="Arial"/>
                <a:cs typeface="Arial"/>
              </a:rPr>
              <a:t>о</a:t>
            </a:r>
            <a:r>
              <a:rPr sz="2400" b="1" spc="-25" dirty="0">
                <a:latin typeface="Arial"/>
                <a:cs typeface="Arial"/>
              </a:rPr>
              <a:t>м</a:t>
            </a:r>
            <a:r>
              <a:rPr sz="2400" b="1" spc="5" dirty="0">
                <a:latin typeface="Arial"/>
                <a:cs typeface="Arial"/>
              </a:rPr>
              <a:t>е</a:t>
            </a:r>
            <a:r>
              <a:rPr sz="2400" b="1" dirty="0">
                <a:latin typeface="Arial"/>
                <a:cs typeface="Arial"/>
              </a:rPr>
              <a:t>р</a:t>
            </a:r>
            <a:r>
              <a:rPr sz="2400" b="1" spc="-15" dirty="0">
                <a:latin typeface="Arial"/>
                <a:cs typeface="Arial"/>
              </a:rPr>
              <a:t>н</a:t>
            </a:r>
            <a:r>
              <a:rPr sz="2400" b="1" dirty="0">
                <a:latin typeface="Arial"/>
                <a:cs typeface="Arial"/>
              </a:rPr>
              <a:t>і  </a:t>
            </a:r>
            <a:r>
              <a:rPr sz="2400" b="1" spc="-25" dirty="0">
                <a:latin typeface="Arial"/>
                <a:cs typeface="Arial"/>
              </a:rPr>
              <a:t>сполуки</a:t>
            </a:r>
            <a:endParaRPr sz="2400">
              <a:latin typeface="Arial"/>
              <a:cs typeface="Arial"/>
            </a:endParaRPr>
          </a:p>
          <a:p>
            <a:pPr marL="222885" marR="102870" indent="-113030">
              <a:lnSpc>
                <a:spcPts val="2470"/>
              </a:lnSpc>
              <a:spcBef>
                <a:spcPts val="980"/>
              </a:spcBef>
            </a:pPr>
            <a:r>
              <a:rPr sz="2400" i="1" dirty="0">
                <a:latin typeface="Arial"/>
                <a:cs typeface="Arial"/>
              </a:rPr>
              <a:t>(500</a:t>
            </a:r>
            <a:r>
              <a:rPr sz="2400" i="1" spc="-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&lt;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М</a:t>
            </a:r>
            <a:r>
              <a:rPr sz="2400" i="1" spc="-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&lt; </a:t>
            </a:r>
            <a:r>
              <a:rPr sz="2400" i="1" spc="-65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5000</a:t>
            </a:r>
            <a:r>
              <a:rPr sz="2400" i="1" spc="-6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Да)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864352" y="3319271"/>
            <a:ext cx="2590800" cy="2091055"/>
            <a:chOff x="5864352" y="3319271"/>
            <a:chExt cx="2590800" cy="2091055"/>
          </a:xfrm>
        </p:grpSpPr>
        <p:sp>
          <p:nvSpPr>
            <p:cNvPr id="23" name="object 23"/>
            <p:cNvSpPr/>
            <p:nvPr/>
          </p:nvSpPr>
          <p:spPr>
            <a:xfrm>
              <a:off x="5876544" y="3331463"/>
              <a:ext cx="2377440" cy="1887220"/>
            </a:xfrm>
            <a:custGeom>
              <a:avLst/>
              <a:gdLst/>
              <a:ahLst/>
              <a:cxnLst/>
              <a:rect l="l" t="t" r="r" b="b"/>
              <a:pathLst>
                <a:path w="2377440" h="1887220">
                  <a:moveTo>
                    <a:pt x="2188717" y="0"/>
                  </a:moveTo>
                  <a:lnTo>
                    <a:pt x="188721" y="0"/>
                  </a:lnTo>
                  <a:lnTo>
                    <a:pt x="138538" y="6738"/>
                  </a:lnTo>
                  <a:lnTo>
                    <a:pt x="93453" y="25757"/>
                  </a:lnTo>
                  <a:lnTo>
                    <a:pt x="55260" y="55260"/>
                  </a:lnTo>
                  <a:lnTo>
                    <a:pt x="25757" y="93453"/>
                  </a:lnTo>
                  <a:lnTo>
                    <a:pt x="6738" y="138538"/>
                  </a:lnTo>
                  <a:lnTo>
                    <a:pt x="0" y="188722"/>
                  </a:lnTo>
                  <a:lnTo>
                    <a:pt x="0" y="1697990"/>
                  </a:lnTo>
                  <a:lnTo>
                    <a:pt x="6738" y="1748173"/>
                  </a:lnTo>
                  <a:lnTo>
                    <a:pt x="25757" y="1793258"/>
                  </a:lnTo>
                  <a:lnTo>
                    <a:pt x="55260" y="1831451"/>
                  </a:lnTo>
                  <a:lnTo>
                    <a:pt x="93453" y="1860954"/>
                  </a:lnTo>
                  <a:lnTo>
                    <a:pt x="138538" y="1879973"/>
                  </a:lnTo>
                  <a:lnTo>
                    <a:pt x="188721" y="1886712"/>
                  </a:lnTo>
                  <a:lnTo>
                    <a:pt x="2188717" y="1886712"/>
                  </a:lnTo>
                  <a:lnTo>
                    <a:pt x="2238901" y="1879973"/>
                  </a:lnTo>
                  <a:lnTo>
                    <a:pt x="2283986" y="1860954"/>
                  </a:lnTo>
                  <a:lnTo>
                    <a:pt x="2322179" y="1831451"/>
                  </a:lnTo>
                  <a:lnTo>
                    <a:pt x="2351682" y="1793258"/>
                  </a:lnTo>
                  <a:lnTo>
                    <a:pt x="2370701" y="1748173"/>
                  </a:lnTo>
                  <a:lnTo>
                    <a:pt x="2377439" y="1697990"/>
                  </a:lnTo>
                  <a:lnTo>
                    <a:pt x="2377439" y="188722"/>
                  </a:lnTo>
                  <a:lnTo>
                    <a:pt x="2370701" y="138538"/>
                  </a:lnTo>
                  <a:lnTo>
                    <a:pt x="2351682" y="93453"/>
                  </a:lnTo>
                  <a:lnTo>
                    <a:pt x="2322179" y="55260"/>
                  </a:lnTo>
                  <a:lnTo>
                    <a:pt x="2283986" y="25757"/>
                  </a:lnTo>
                  <a:lnTo>
                    <a:pt x="2238901" y="6738"/>
                  </a:lnTo>
                  <a:lnTo>
                    <a:pt x="2188717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76544" y="3331463"/>
              <a:ext cx="2377440" cy="1887220"/>
            </a:xfrm>
            <a:custGeom>
              <a:avLst/>
              <a:gdLst/>
              <a:ahLst/>
              <a:cxnLst/>
              <a:rect l="l" t="t" r="r" b="b"/>
              <a:pathLst>
                <a:path w="2377440" h="1887220">
                  <a:moveTo>
                    <a:pt x="0" y="188722"/>
                  </a:moveTo>
                  <a:lnTo>
                    <a:pt x="6738" y="138538"/>
                  </a:lnTo>
                  <a:lnTo>
                    <a:pt x="25757" y="93453"/>
                  </a:lnTo>
                  <a:lnTo>
                    <a:pt x="55260" y="55260"/>
                  </a:lnTo>
                  <a:lnTo>
                    <a:pt x="93453" y="25757"/>
                  </a:lnTo>
                  <a:lnTo>
                    <a:pt x="138538" y="6738"/>
                  </a:lnTo>
                  <a:lnTo>
                    <a:pt x="188721" y="0"/>
                  </a:lnTo>
                  <a:lnTo>
                    <a:pt x="2188717" y="0"/>
                  </a:lnTo>
                  <a:lnTo>
                    <a:pt x="2238901" y="6738"/>
                  </a:lnTo>
                  <a:lnTo>
                    <a:pt x="2283986" y="25757"/>
                  </a:lnTo>
                  <a:lnTo>
                    <a:pt x="2322179" y="55260"/>
                  </a:lnTo>
                  <a:lnTo>
                    <a:pt x="2351682" y="93453"/>
                  </a:lnTo>
                  <a:lnTo>
                    <a:pt x="2370701" y="138538"/>
                  </a:lnTo>
                  <a:lnTo>
                    <a:pt x="2377439" y="188722"/>
                  </a:lnTo>
                  <a:lnTo>
                    <a:pt x="2377439" y="1697990"/>
                  </a:lnTo>
                  <a:lnTo>
                    <a:pt x="2370701" y="1748173"/>
                  </a:lnTo>
                  <a:lnTo>
                    <a:pt x="2351682" y="1793258"/>
                  </a:lnTo>
                  <a:lnTo>
                    <a:pt x="2322179" y="1831451"/>
                  </a:lnTo>
                  <a:lnTo>
                    <a:pt x="2283986" y="1860954"/>
                  </a:lnTo>
                  <a:lnTo>
                    <a:pt x="2238901" y="1879973"/>
                  </a:lnTo>
                  <a:lnTo>
                    <a:pt x="2188717" y="1886712"/>
                  </a:lnTo>
                  <a:lnTo>
                    <a:pt x="188721" y="1886712"/>
                  </a:lnTo>
                  <a:lnTo>
                    <a:pt x="138538" y="1879973"/>
                  </a:lnTo>
                  <a:lnTo>
                    <a:pt x="93453" y="1860954"/>
                  </a:lnTo>
                  <a:lnTo>
                    <a:pt x="55260" y="1831451"/>
                  </a:lnTo>
                  <a:lnTo>
                    <a:pt x="25757" y="1793258"/>
                  </a:lnTo>
                  <a:lnTo>
                    <a:pt x="6738" y="1748173"/>
                  </a:lnTo>
                  <a:lnTo>
                    <a:pt x="0" y="1697990"/>
                  </a:lnTo>
                  <a:lnTo>
                    <a:pt x="0" y="188722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65520" y="3511295"/>
              <a:ext cx="2377440" cy="1887220"/>
            </a:xfrm>
            <a:custGeom>
              <a:avLst/>
              <a:gdLst/>
              <a:ahLst/>
              <a:cxnLst/>
              <a:rect l="l" t="t" r="r" b="b"/>
              <a:pathLst>
                <a:path w="2377440" h="1887220">
                  <a:moveTo>
                    <a:pt x="2188718" y="0"/>
                  </a:moveTo>
                  <a:lnTo>
                    <a:pt x="188721" y="0"/>
                  </a:lnTo>
                  <a:lnTo>
                    <a:pt x="138538" y="6738"/>
                  </a:lnTo>
                  <a:lnTo>
                    <a:pt x="93453" y="25757"/>
                  </a:lnTo>
                  <a:lnTo>
                    <a:pt x="55260" y="55260"/>
                  </a:lnTo>
                  <a:lnTo>
                    <a:pt x="25757" y="93453"/>
                  </a:lnTo>
                  <a:lnTo>
                    <a:pt x="6738" y="138538"/>
                  </a:lnTo>
                  <a:lnTo>
                    <a:pt x="0" y="188721"/>
                  </a:lnTo>
                  <a:lnTo>
                    <a:pt x="0" y="1697989"/>
                  </a:lnTo>
                  <a:lnTo>
                    <a:pt x="6738" y="1748173"/>
                  </a:lnTo>
                  <a:lnTo>
                    <a:pt x="25757" y="1793258"/>
                  </a:lnTo>
                  <a:lnTo>
                    <a:pt x="55260" y="1831451"/>
                  </a:lnTo>
                  <a:lnTo>
                    <a:pt x="93453" y="1860954"/>
                  </a:lnTo>
                  <a:lnTo>
                    <a:pt x="138538" y="1879973"/>
                  </a:lnTo>
                  <a:lnTo>
                    <a:pt x="188721" y="1886712"/>
                  </a:lnTo>
                  <a:lnTo>
                    <a:pt x="2188718" y="1886712"/>
                  </a:lnTo>
                  <a:lnTo>
                    <a:pt x="2238901" y="1879973"/>
                  </a:lnTo>
                  <a:lnTo>
                    <a:pt x="2283986" y="1860954"/>
                  </a:lnTo>
                  <a:lnTo>
                    <a:pt x="2322179" y="1831451"/>
                  </a:lnTo>
                  <a:lnTo>
                    <a:pt x="2351682" y="1793258"/>
                  </a:lnTo>
                  <a:lnTo>
                    <a:pt x="2370701" y="1748173"/>
                  </a:lnTo>
                  <a:lnTo>
                    <a:pt x="2377439" y="1697989"/>
                  </a:lnTo>
                  <a:lnTo>
                    <a:pt x="2377439" y="188721"/>
                  </a:lnTo>
                  <a:lnTo>
                    <a:pt x="2370701" y="138538"/>
                  </a:lnTo>
                  <a:lnTo>
                    <a:pt x="2351682" y="93453"/>
                  </a:lnTo>
                  <a:lnTo>
                    <a:pt x="2322179" y="55260"/>
                  </a:lnTo>
                  <a:lnTo>
                    <a:pt x="2283986" y="25757"/>
                  </a:lnTo>
                  <a:lnTo>
                    <a:pt x="2238901" y="6738"/>
                  </a:lnTo>
                  <a:lnTo>
                    <a:pt x="2188718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65520" y="3511295"/>
              <a:ext cx="2377440" cy="1887220"/>
            </a:xfrm>
            <a:custGeom>
              <a:avLst/>
              <a:gdLst/>
              <a:ahLst/>
              <a:cxnLst/>
              <a:rect l="l" t="t" r="r" b="b"/>
              <a:pathLst>
                <a:path w="2377440" h="1887220">
                  <a:moveTo>
                    <a:pt x="0" y="188721"/>
                  </a:moveTo>
                  <a:lnTo>
                    <a:pt x="6738" y="138538"/>
                  </a:lnTo>
                  <a:lnTo>
                    <a:pt x="25757" y="93453"/>
                  </a:lnTo>
                  <a:lnTo>
                    <a:pt x="55260" y="55260"/>
                  </a:lnTo>
                  <a:lnTo>
                    <a:pt x="93453" y="25757"/>
                  </a:lnTo>
                  <a:lnTo>
                    <a:pt x="138538" y="6738"/>
                  </a:lnTo>
                  <a:lnTo>
                    <a:pt x="188721" y="0"/>
                  </a:lnTo>
                  <a:lnTo>
                    <a:pt x="2188718" y="0"/>
                  </a:lnTo>
                  <a:lnTo>
                    <a:pt x="2238901" y="6738"/>
                  </a:lnTo>
                  <a:lnTo>
                    <a:pt x="2283986" y="25757"/>
                  </a:lnTo>
                  <a:lnTo>
                    <a:pt x="2322179" y="55260"/>
                  </a:lnTo>
                  <a:lnTo>
                    <a:pt x="2351682" y="93453"/>
                  </a:lnTo>
                  <a:lnTo>
                    <a:pt x="2370701" y="138538"/>
                  </a:lnTo>
                  <a:lnTo>
                    <a:pt x="2377439" y="188721"/>
                  </a:lnTo>
                  <a:lnTo>
                    <a:pt x="2377439" y="1697989"/>
                  </a:lnTo>
                  <a:lnTo>
                    <a:pt x="2370701" y="1748173"/>
                  </a:lnTo>
                  <a:lnTo>
                    <a:pt x="2351682" y="1793258"/>
                  </a:lnTo>
                  <a:lnTo>
                    <a:pt x="2322179" y="1831451"/>
                  </a:lnTo>
                  <a:lnTo>
                    <a:pt x="2283986" y="1860954"/>
                  </a:lnTo>
                  <a:lnTo>
                    <a:pt x="2238901" y="1879973"/>
                  </a:lnTo>
                  <a:lnTo>
                    <a:pt x="2188718" y="1886712"/>
                  </a:lnTo>
                  <a:lnTo>
                    <a:pt x="188721" y="1886712"/>
                  </a:lnTo>
                  <a:lnTo>
                    <a:pt x="138538" y="1879973"/>
                  </a:lnTo>
                  <a:lnTo>
                    <a:pt x="93453" y="1860954"/>
                  </a:lnTo>
                  <a:lnTo>
                    <a:pt x="55260" y="1831451"/>
                  </a:lnTo>
                  <a:lnTo>
                    <a:pt x="25757" y="1793258"/>
                  </a:lnTo>
                  <a:lnTo>
                    <a:pt x="6738" y="1748173"/>
                  </a:lnTo>
                  <a:lnTo>
                    <a:pt x="0" y="1697989"/>
                  </a:lnTo>
                  <a:lnTo>
                    <a:pt x="0" y="188721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296025" y="3697046"/>
            <a:ext cx="1920239" cy="14624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-635" algn="ctr">
              <a:lnSpc>
                <a:spcPct val="86300"/>
              </a:lnSpc>
              <a:spcBef>
                <a:spcPts val="495"/>
              </a:spcBef>
            </a:pPr>
            <a:r>
              <a:rPr sz="2400" b="1" spc="-10" dirty="0">
                <a:latin typeface="Arial"/>
                <a:cs typeface="Arial"/>
              </a:rPr>
              <a:t>Низько- 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м</a:t>
            </a:r>
            <a:r>
              <a:rPr sz="2400" b="1" spc="-75" dirty="0">
                <a:latin typeface="Arial"/>
                <a:cs typeface="Arial"/>
              </a:rPr>
              <a:t>о</a:t>
            </a:r>
            <a:r>
              <a:rPr sz="2400" b="1" spc="-15" dirty="0">
                <a:latin typeface="Arial"/>
                <a:cs typeface="Arial"/>
              </a:rPr>
              <a:t>л</a:t>
            </a:r>
            <a:r>
              <a:rPr sz="2400" b="1" spc="5" dirty="0">
                <a:latin typeface="Arial"/>
                <a:cs typeface="Arial"/>
              </a:rPr>
              <a:t>е</a:t>
            </a:r>
            <a:r>
              <a:rPr sz="2400" b="1" spc="-5" dirty="0">
                <a:latin typeface="Arial"/>
                <a:cs typeface="Arial"/>
              </a:rPr>
              <a:t>к</a:t>
            </a:r>
            <a:r>
              <a:rPr sz="2400" b="1" spc="-90" dirty="0">
                <a:latin typeface="Arial"/>
                <a:cs typeface="Arial"/>
              </a:rPr>
              <a:t>у</a:t>
            </a:r>
            <a:r>
              <a:rPr sz="2400" b="1" spc="5" dirty="0">
                <a:latin typeface="Arial"/>
                <a:cs typeface="Arial"/>
              </a:rPr>
              <a:t>л</a:t>
            </a:r>
            <a:r>
              <a:rPr sz="2400" b="1" spc="-10" dirty="0">
                <a:latin typeface="Arial"/>
                <a:cs typeface="Arial"/>
              </a:rPr>
              <a:t>я</a:t>
            </a:r>
            <a:r>
              <a:rPr sz="2400" b="1" dirty="0">
                <a:latin typeface="Arial"/>
                <a:cs typeface="Arial"/>
              </a:rPr>
              <a:t>р</a:t>
            </a:r>
            <a:r>
              <a:rPr sz="2400" b="1" spc="-15" dirty="0">
                <a:latin typeface="Arial"/>
                <a:cs typeface="Arial"/>
              </a:rPr>
              <a:t>н</a:t>
            </a:r>
            <a:r>
              <a:rPr sz="2400" b="1" dirty="0">
                <a:latin typeface="Arial"/>
                <a:cs typeface="Arial"/>
              </a:rPr>
              <a:t>і  </a:t>
            </a:r>
            <a:r>
              <a:rPr sz="2400" b="1" spc="-25" dirty="0">
                <a:latin typeface="Arial"/>
                <a:cs typeface="Arial"/>
              </a:rPr>
              <a:t>сполуки</a:t>
            </a:r>
            <a:endParaRPr sz="24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80"/>
              </a:spcBef>
            </a:pPr>
            <a:r>
              <a:rPr sz="2400" i="1" dirty="0">
                <a:latin typeface="Arial"/>
                <a:cs typeface="Arial"/>
              </a:rPr>
              <a:t>(М</a:t>
            </a:r>
            <a:r>
              <a:rPr sz="2400" i="1" spc="-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&lt; 500</a:t>
            </a:r>
            <a:r>
              <a:rPr sz="2400" i="1" spc="-4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Да)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5CDDB8-07A8-6962-2566-7FEA8333A7CC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6242" y="568832"/>
            <a:ext cx="52724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3.</a:t>
            </a:r>
            <a:r>
              <a:rPr spc="-40" dirty="0"/>
              <a:t> </a:t>
            </a:r>
            <a:r>
              <a:rPr spc="-10" dirty="0"/>
              <a:t>Класифікація</a:t>
            </a:r>
            <a:r>
              <a:rPr spc="-20" dirty="0"/>
              <a:t> полімерів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79969" y="1901761"/>
            <a:ext cx="5981065" cy="1615440"/>
            <a:chOff x="1279969" y="1901761"/>
            <a:chExt cx="5981065" cy="1615440"/>
          </a:xfrm>
        </p:grpSpPr>
        <p:sp>
          <p:nvSpPr>
            <p:cNvPr id="4" name="object 4"/>
            <p:cNvSpPr/>
            <p:nvPr/>
          </p:nvSpPr>
          <p:spPr>
            <a:xfrm>
              <a:off x="1292352" y="3163823"/>
              <a:ext cx="5956300" cy="340995"/>
            </a:xfrm>
            <a:custGeom>
              <a:avLst/>
              <a:gdLst/>
              <a:ahLst/>
              <a:cxnLst/>
              <a:rect l="l" t="t" r="r" b="b"/>
              <a:pathLst>
                <a:path w="5956300" h="340995">
                  <a:moveTo>
                    <a:pt x="3258312" y="0"/>
                  </a:moveTo>
                  <a:lnTo>
                    <a:pt x="3258312" y="155448"/>
                  </a:lnTo>
                  <a:lnTo>
                    <a:pt x="5956173" y="155448"/>
                  </a:lnTo>
                  <a:lnTo>
                    <a:pt x="5956173" y="299847"/>
                  </a:lnTo>
                </a:path>
                <a:path w="5956300" h="340995">
                  <a:moveTo>
                    <a:pt x="3260471" y="0"/>
                  </a:moveTo>
                  <a:lnTo>
                    <a:pt x="3260471" y="196596"/>
                  </a:lnTo>
                  <a:lnTo>
                    <a:pt x="2767584" y="196596"/>
                  </a:lnTo>
                  <a:lnTo>
                    <a:pt x="2767584" y="340995"/>
                  </a:lnTo>
                </a:path>
                <a:path w="5956300" h="340995">
                  <a:moveTo>
                    <a:pt x="3259074" y="0"/>
                  </a:moveTo>
                  <a:lnTo>
                    <a:pt x="3259074" y="173354"/>
                  </a:lnTo>
                  <a:lnTo>
                    <a:pt x="0" y="173354"/>
                  </a:lnTo>
                  <a:lnTo>
                    <a:pt x="0" y="317753"/>
                  </a:lnTo>
                </a:path>
              </a:pathLst>
            </a:custGeom>
            <a:ln w="24384">
              <a:solidFill>
                <a:srgbClr val="16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95144" y="1914143"/>
              <a:ext cx="4514215" cy="1249680"/>
            </a:xfrm>
            <a:custGeom>
              <a:avLst/>
              <a:gdLst/>
              <a:ahLst/>
              <a:cxnLst/>
              <a:rect l="l" t="t" r="r" b="b"/>
              <a:pathLst>
                <a:path w="4514215" h="1249680">
                  <a:moveTo>
                    <a:pt x="4389120" y="0"/>
                  </a:moveTo>
                  <a:lnTo>
                    <a:pt x="124968" y="0"/>
                  </a:lnTo>
                  <a:lnTo>
                    <a:pt x="76348" y="9828"/>
                  </a:lnTo>
                  <a:lnTo>
                    <a:pt x="36623" y="36623"/>
                  </a:lnTo>
                  <a:lnTo>
                    <a:pt x="9828" y="76348"/>
                  </a:lnTo>
                  <a:lnTo>
                    <a:pt x="0" y="124967"/>
                  </a:lnTo>
                  <a:lnTo>
                    <a:pt x="0" y="1124711"/>
                  </a:lnTo>
                  <a:lnTo>
                    <a:pt x="9828" y="1173331"/>
                  </a:lnTo>
                  <a:lnTo>
                    <a:pt x="36623" y="1213056"/>
                  </a:lnTo>
                  <a:lnTo>
                    <a:pt x="76348" y="1239851"/>
                  </a:lnTo>
                  <a:lnTo>
                    <a:pt x="124968" y="1249679"/>
                  </a:lnTo>
                  <a:lnTo>
                    <a:pt x="4389120" y="1249679"/>
                  </a:lnTo>
                  <a:lnTo>
                    <a:pt x="4437739" y="1239851"/>
                  </a:lnTo>
                  <a:lnTo>
                    <a:pt x="4477464" y="1213056"/>
                  </a:lnTo>
                  <a:lnTo>
                    <a:pt x="4504259" y="1173331"/>
                  </a:lnTo>
                  <a:lnTo>
                    <a:pt x="4514087" y="1124711"/>
                  </a:lnTo>
                  <a:lnTo>
                    <a:pt x="4514087" y="124967"/>
                  </a:lnTo>
                  <a:lnTo>
                    <a:pt x="4504259" y="76348"/>
                  </a:lnTo>
                  <a:lnTo>
                    <a:pt x="4477464" y="36623"/>
                  </a:lnTo>
                  <a:lnTo>
                    <a:pt x="4437739" y="9828"/>
                  </a:lnTo>
                  <a:lnTo>
                    <a:pt x="438912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5144" y="1914143"/>
              <a:ext cx="4514215" cy="1249680"/>
            </a:xfrm>
            <a:custGeom>
              <a:avLst/>
              <a:gdLst/>
              <a:ahLst/>
              <a:cxnLst/>
              <a:rect l="l" t="t" r="r" b="b"/>
              <a:pathLst>
                <a:path w="4514215" h="1249680">
                  <a:moveTo>
                    <a:pt x="0" y="124967"/>
                  </a:moveTo>
                  <a:lnTo>
                    <a:pt x="9828" y="76348"/>
                  </a:lnTo>
                  <a:lnTo>
                    <a:pt x="36623" y="36623"/>
                  </a:lnTo>
                  <a:lnTo>
                    <a:pt x="76348" y="9828"/>
                  </a:lnTo>
                  <a:lnTo>
                    <a:pt x="124968" y="0"/>
                  </a:lnTo>
                  <a:lnTo>
                    <a:pt x="4389120" y="0"/>
                  </a:lnTo>
                  <a:lnTo>
                    <a:pt x="4437739" y="9828"/>
                  </a:lnTo>
                  <a:lnTo>
                    <a:pt x="4477464" y="36623"/>
                  </a:lnTo>
                  <a:lnTo>
                    <a:pt x="4504259" y="76348"/>
                  </a:lnTo>
                  <a:lnTo>
                    <a:pt x="4514087" y="124967"/>
                  </a:lnTo>
                  <a:lnTo>
                    <a:pt x="4514087" y="1124711"/>
                  </a:lnTo>
                  <a:lnTo>
                    <a:pt x="4504259" y="1173331"/>
                  </a:lnTo>
                  <a:lnTo>
                    <a:pt x="4477464" y="1213056"/>
                  </a:lnTo>
                  <a:lnTo>
                    <a:pt x="4437739" y="1239851"/>
                  </a:lnTo>
                  <a:lnTo>
                    <a:pt x="4389120" y="1249679"/>
                  </a:lnTo>
                  <a:lnTo>
                    <a:pt x="124968" y="1249679"/>
                  </a:lnTo>
                  <a:lnTo>
                    <a:pt x="76348" y="1239851"/>
                  </a:lnTo>
                  <a:lnTo>
                    <a:pt x="36623" y="1213056"/>
                  </a:lnTo>
                  <a:lnTo>
                    <a:pt x="9828" y="1173331"/>
                  </a:lnTo>
                  <a:lnTo>
                    <a:pt x="0" y="1124711"/>
                  </a:lnTo>
                  <a:lnTo>
                    <a:pt x="0" y="124967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8880" y="2078735"/>
              <a:ext cx="4514215" cy="1249680"/>
            </a:xfrm>
            <a:custGeom>
              <a:avLst/>
              <a:gdLst/>
              <a:ahLst/>
              <a:cxnLst/>
              <a:rect l="l" t="t" r="r" b="b"/>
              <a:pathLst>
                <a:path w="4514215" h="1249679">
                  <a:moveTo>
                    <a:pt x="4389120" y="0"/>
                  </a:moveTo>
                  <a:lnTo>
                    <a:pt x="124968" y="0"/>
                  </a:lnTo>
                  <a:lnTo>
                    <a:pt x="76348" y="9828"/>
                  </a:lnTo>
                  <a:lnTo>
                    <a:pt x="36623" y="36623"/>
                  </a:lnTo>
                  <a:lnTo>
                    <a:pt x="9828" y="76348"/>
                  </a:lnTo>
                  <a:lnTo>
                    <a:pt x="0" y="124967"/>
                  </a:lnTo>
                  <a:lnTo>
                    <a:pt x="0" y="1124712"/>
                  </a:lnTo>
                  <a:lnTo>
                    <a:pt x="9828" y="1173331"/>
                  </a:lnTo>
                  <a:lnTo>
                    <a:pt x="36623" y="1213056"/>
                  </a:lnTo>
                  <a:lnTo>
                    <a:pt x="76348" y="1239851"/>
                  </a:lnTo>
                  <a:lnTo>
                    <a:pt x="124968" y="1249679"/>
                  </a:lnTo>
                  <a:lnTo>
                    <a:pt x="4389120" y="1249679"/>
                  </a:lnTo>
                  <a:lnTo>
                    <a:pt x="4437739" y="1239851"/>
                  </a:lnTo>
                  <a:lnTo>
                    <a:pt x="4477464" y="1213056"/>
                  </a:lnTo>
                  <a:lnTo>
                    <a:pt x="4504259" y="1173331"/>
                  </a:lnTo>
                  <a:lnTo>
                    <a:pt x="4514088" y="1124712"/>
                  </a:lnTo>
                  <a:lnTo>
                    <a:pt x="4514088" y="124967"/>
                  </a:lnTo>
                  <a:lnTo>
                    <a:pt x="4504259" y="76348"/>
                  </a:lnTo>
                  <a:lnTo>
                    <a:pt x="4477464" y="36623"/>
                  </a:lnTo>
                  <a:lnTo>
                    <a:pt x="4437739" y="9828"/>
                  </a:lnTo>
                  <a:lnTo>
                    <a:pt x="4389120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68880" y="2078735"/>
              <a:ext cx="4514215" cy="1249680"/>
            </a:xfrm>
            <a:custGeom>
              <a:avLst/>
              <a:gdLst/>
              <a:ahLst/>
              <a:cxnLst/>
              <a:rect l="l" t="t" r="r" b="b"/>
              <a:pathLst>
                <a:path w="4514215" h="1249679">
                  <a:moveTo>
                    <a:pt x="0" y="124967"/>
                  </a:moveTo>
                  <a:lnTo>
                    <a:pt x="9828" y="76348"/>
                  </a:lnTo>
                  <a:lnTo>
                    <a:pt x="36623" y="36623"/>
                  </a:lnTo>
                  <a:lnTo>
                    <a:pt x="76348" y="9828"/>
                  </a:lnTo>
                  <a:lnTo>
                    <a:pt x="124968" y="0"/>
                  </a:lnTo>
                  <a:lnTo>
                    <a:pt x="4389120" y="0"/>
                  </a:lnTo>
                  <a:lnTo>
                    <a:pt x="4437739" y="9828"/>
                  </a:lnTo>
                  <a:lnTo>
                    <a:pt x="4477464" y="36623"/>
                  </a:lnTo>
                  <a:lnTo>
                    <a:pt x="4504259" y="76348"/>
                  </a:lnTo>
                  <a:lnTo>
                    <a:pt x="4514088" y="124967"/>
                  </a:lnTo>
                  <a:lnTo>
                    <a:pt x="4514088" y="1124712"/>
                  </a:lnTo>
                  <a:lnTo>
                    <a:pt x="4504259" y="1173331"/>
                  </a:lnTo>
                  <a:lnTo>
                    <a:pt x="4477464" y="1213056"/>
                  </a:lnTo>
                  <a:lnTo>
                    <a:pt x="4437739" y="1239851"/>
                  </a:lnTo>
                  <a:lnTo>
                    <a:pt x="4389120" y="1249679"/>
                  </a:lnTo>
                  <a:lnTo>
                    <a:pt x="124968" y="1249679"/>
                  </a:lnTo>
                  <a:lnTo>
                    <a:pt x="76348" y="1239851"/>
                  </a:lnTo>
                  <a:lnTo>
                    <a:pt x="36623" y="1213056"/>
                  </a:lnTo>
                  <a:lnTo>
                    <a:pt x="9828" y="1173331"/>
                  </a:lnTo>
                  <a:lnTo>
                    <a:pt x="0" y="1124712"/>
                  </a:lnTo>
                  <a:lnTo>
                    <a:pt x="0" y="124967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98470" y="2444572"/>
            <a:ext cx="34556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5" dirty="0">
                <a:latin typeface="Arial"/>
                <a:cs typeface="Arial"/>
              </a:rPr>
              <a:t>ІІ.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За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походженням: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1937" y="3471481"/>
            <a:ext cx="2234565" cy="2198370"/>
            <a:chOff x="261937" y="3471481"/>
            <a:chExt cx="2234565" cy="2198370"/>
          </a:xfrm>
        </p:grpSpPr>
        <p:sp>
          <p:nvSpPr>
            <p:cNvPr id="11" name="object 11"/>
            <p:cNvSpPr/>
            <p:nvPr/>
          </p:nvSpPr>
          <p:spPr>
            <a:xfrm>
              <a:off x="274320" y="3483864"/>
              <a:ext cx="2036445" cy="2009139"/>
            </a:xfrm>
            <a:custGeom>
              <a:avLst/>
              <a:gdLst/>
              <a:ahLst/>
              <a:cxnLst/>
              <a:rect l="l" t="t" r="r" b="b"/>
              <a:pathLst>
                <a:path w="2036445" h="2009139">
                  <a:moveTo>
                    <a:pt x="1835150" y="0"/>
                  </a:moveTo>
                  <a:lnTo>
                    <a:pt x="200863" y="0"/>
                  </a:lnTo>
                  <a:lnTo>
                    <a:pt x="154806" y="5304"/>
                  </a:lnTo>
                  <a:lnTo>
                    <a:pt x="112528" y="20414"/>
                  </a:lnTo>
                  <a:lnTo>
                    <a:pt x="75233" y="44127"/>
                  </a:lnTo>
                  <a:lnTo>
                    <a:pt x="44127" y="75237"/>
                  </a:lnTo>
                  <a:lnTo>
                    <a:pt x="20415" y="112541"/>
                  </a:lnTo>
                  <a:lnTo>
                    <a:pt x="5304" y="154834"/>
                  </a:lnTo>
                  <a:lnTo>
                    <a:pt x="0" y="200913"/>
                  </a:lnTo>
                  <a:lnTo>
                    <a:pt x="0" y="1807718"/>
                  </a:lnTo>
                  <a:lnTo>
                    <a:pt x="5304" y="1853797"/>
                  </a:lnTo>
                  <a:lnTo>
                    <a:pt x="20415" y="1896090"/>
                  </a:lnTo>
                  <a:lnTo>
                    <a:pt x="44127" y="1933394"/>
                  </a:lnTo>
                  <a:lnTo>
                    <a:pt x="75233" y="1964504"/>
                  </a:lnTo>
                  <a:lnTo>
                    <a:pt x="112528" y="1988217"/>
                  </a:lnTo>
                  <a:lnTo>
                    <a:pt x="154806" y="2003327"/>
                  </a:lnTo>
                  <a:lnTo>
                    <a:pt x="200863" y="2008632"/>
                  </a:lnTo>
                  <a:lnTo>
                    <a:pt x="1835150" y="2008632"/>
                  </a:lnTo>
                  <a:lnTo>
                    <a:pt x="1881229" y="2003327"/>
                  </a:lnTo>
                  <a:lnTo>
                    <a:pt x="1923522" y="1988217"/>
                  </a:lnTo>
                  <a:lnTo>
                    <a:pt x="1960826" y="1964504"/>
                  </a:lnTo>
                  <a:lnTo>
                    <a:pt x="1991936" y="1933394"/>
                  </a:lnTo>
                  <a:lnTo>
                    <a:pt x="2015649" y="1896090"/>
                  </a:lnTo>
                  <a:lnTo>
                    <a:pt x="2030759" y="1853797"/>
                  </a:lnTo>
                  <a:lnTo>
                    <a:pt x="2036064" y="1807718"/>
                  </a:lnTo>
                  <a:lnTo>
                    <a:pt x="2036064" y="200913"/>
                  </a:lnTo>
                  <a:lnTo>
                    <a:pt x="2030759" y="154834"/>
                  </a:lnTo>
                  <a:lnTo>
                    <a:pt x="2015649" y="112541"/>
                  </a:lnTo>
                  <a:lnTo>
                    <a:pt x="1991936" y="75237"/>
                  </a:lnTo>
                  <a:lnTo>
                    <a:pt x="1960826" y="44127"/>
                  </a:lnTo>
                  <a:lnTo>
                    <a:pt x="1923522" y="20414"/>
                  </a:lnTo>
                  <a:lnTo>
                    <a:pt x="1881229" y="5304"/>
                  </a:lnTo>
                  <a:lnTo>
                    <a:pt x="183515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4320" y="3483864"/>
              <a:ext cx="2036445" cy="2009139"/>
            </a:xfrm>
            <a:custGeom>
              <a:avLst/>
              <a:gdLst/>
              <a:ahLst/>
              <a:cxnLst/>
              <a:rect l="l" t="t" r="r" b="b"/>
              <a:pathLst>
                <a:path w="2036445" h="2009139">
                  <a:moveTo>
                    <a:pt x="0" y="200913"/>
                  </a:moveTo>
                  <a:lnTo>
                    <a:pt x="5304" y="154834"/>
                  </a:lnTo>
                  <a:lnTo>
                    <a:pt x="20415" y="112541"/>
                  </a:lnTo>
                  <a:lnTo>
                    <a:pt x="44127" y="75237"/>
                  </a:lnTo>
                  <a:lnTo>
                    <a:pt x="75233" y="44127"/>
                  </a:lnTo>
                  <a:lnTo>
                    <a:pt x="112528" y="20414"/>
                  </a:lnTo>
                  <a:lnTo>
                    <a:pt x="154806" y="5304"/>
                  </a:lnTo>
                  <a:lnTo>
                    <a:pt x="200863" y="0"/>
                  </a:lnTo>
                  <a:lnTo>
                    <a:pt x="1835150" y="0"/>
                  </a:lnTo>
                  <a:lnTo>
                    <a:pt x="1881229" y="5304"/>
                  </a:lnTo>
                  <a:lnTo>
                    <a:pt x="1923522" y="20414"/>
                  </a:lnTo>
                  <a:lnTo>
                    <a:pt x="1960826" y="44127"/>
                  </a:lnTo>
                  <a:lnTo>
                    <a:pt x="1991936" y="75237"/>
                  </a:lnTo>
                  <a:lnTo>
                    <a:pt x="2015649" y="112541"/>
                  </a:lnTo>
                  <a:lnTo>
                    <a:pt x="2030759" y="154834"/>
                  </a:lnTo>
                  <a:lnTo>
                    <a:pt x="2036064" y="200913"/>
                  </a:lnTo>
                  <a:lnTo>
                    <a:pt x="2036064" y="1807718"/>
                  </a:lnTo>
                  <a:lnTo>
                    <a:pt x="2030759" y="1853797"/>
                  </a:lnTo>
                  <a:lnTo>
                    <a:pt x="2015649" y="1896090"/>
                  </a:lnTo>
                  <a:lnTo>
                    <a:pt x="1991936" y="1933394"/>
                  </a:lnTo>
                  <a:lnTo>
                    <a:pt x="1960826" y="1964504"/>
                  </a:lnTo>
                  <a:lnTo>
                    <a:pt x="1923522" y="1988217"/>
                  </a:lnTo>
                  <a:lnTo>
                    <a:pt x="1881229" y="2003327"/>
                  </a:lnTo>
                  <a:lnTo>
                    <a:pt x="1835150" y="2008632"/>
                  </a:lnTo>
                  <a:lnTo>
                    <a:pt x="200863" y="2008632"/>
                  </a:lnTo>
                  <a:lnTo>
                    <a:pt x="154806" y="2003327"/>
                  </a:lnTo>
                  <a:lnTo>
                    <a:pt x="112528" y="1988217"/>
                  </a:lnTo>
                  <a:lnTo>
                    <a:pt x="75233" y="1964504"/>
                  </a:lnTo>
                  <a:lnTo>
                    <a:pt x="44127" y="1933394"/>
                  </a:lnTo>
                  <a:lnTo>
                    <a:pt x="20415" y="1896090"/>
                  </a:lnTo>
                  <a:lnTo>
                    <a:pt x="5304" y="1853797"/>
                  </a:lnTo>
                  <a:lnTo>
                    <a:pt x="0" y="1807718"/>
                  </a:lnTo>
                  <a:lnTo>
                    <a:pt x="0" y="200913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8055" y="3648456"/>
              <a:ext cx="2036445" cy="2009139"/>
            </a:xfrm>
            <a:custGeom>
              <a:avLst/>
              <a:gdLst/>
              <a:ahLst/>
              <a:cxnLst/>
              <a:rect l="l" t="t" r="r" b="b"/>
              <a:pathLst>
                <a:path w="2036445" h="2009139">
                  <a:moveTo>
                    <a:pt x="1835150" y="0"/>
                  </a:moveTo>
                  <a:lnTo>
                    <a:pt x="200863" y="0"/>
                  </a:lnTo>
                  <a:lnTo>
                    <a:pt x="154806" y="5304"/>
                  </a:lnTo>
                  <a:lnTo>
                    <a:pt x="112528" y="20414"/>
                  </a:lnTo>
                  <a:lnTo>
                    <a:pt x="75233" y="44127"/>
                  </a:lnTo>
                  <a:lnTo>
                    <a:pt x="44127" y="75237"/>
                  </a:lnTo>
                  <a:lnTo>
                    <a:pt x="20415" y="112541"/>
                  </a:lnTo>
                  <a:lnTo>
                    <a:pt x="5304" y="154834"/>
                  </a:lnTo>
                  <a:lnTo>
                    <a:pt x="0" y="200914"/>
                  </a:lnTo>
                  <a:lnTo>
                    <a:pt x="0" y="1807718"/>
                  </a:lnTo>
                  <a:lnTo>
                    <a:pt x="5304" y="1853797"/>
                  </a:lnTo>
                  <a:lnTo>
                    <a:pt x="20415" y="1896090"/>
                  </a:lnTo>
                  <a:lnTo>
                    <a:pt x="44127" y="1933394"/>
                  </a:lnTo>
                  <a:lnTo>
                    <a:pt x="75233" y="1964504"/>
                  </a:lnTo>
                  <a:lnTo>
                    <a:pt x="112528" y="1988217"/>
                  </a:lnTo>
                  <a:lnTo>
                    <a:pt x="154806" y="2003327"/>
                  </a:lnTo>
                  <a:lnTo>
                    <a:pt x="200863" y="2008632"/>
                  </a:lnTo>
                  <a:lnTo>
                    <a:pt x="1835150" y="2008632"/>
                  </a:lnTo>
                  <a:lnTo>
                    <a:pt x="1881229" y="2003327"/>
                  </a:lnTo>
                  <a:lnTo>
                    <a:pt x="1923522" y="1988217"/>
                  </a:lnTo>
                  <a:lnTo>
                    <a:pt x="1960826" y="1964504"/>
                  </a:lnTo>
                  <a:lnTo>
                    <a:pt x="1991936" y="1933394"/>
                  </a:lnTo>
                  <a:lnTo>
                    <a:pt x="2015649" y="1896090"/>
                  </a:lnTo>
                  <a:lnTo>
                    <a:pt x="2030759" y="1853797"/>
                  </a:lnTo>
                  <a:lnTo>
                    <a:pt x="2036064" y="1807718"/>
                  </a:lnTo>
                  <a:lnTo>
                    <a:pt x="2036064" y="200914"/>
                  </a:lnTo>
                  <a:lnTo>
                    <a:pt x="2030759" y="154834"/>
                  </a:lnTo>
                  <a:lnTo>
                    <a:pt x="2015649" y="112541"/>
                  </a:lnTo>
                  <a:lnTo>
                    <a:pt x="1991936" y="75237"/>
                  </a:lnTo>
                  <a:lnTo>
                    <a:pt x="1960826" y="44127"/>
                  </a:lnTo>
                  <a:lnTo>
                    <a:pt x="1923522" y="20414"/>
                  </a:lnTo>
                  <a:lnTo>
                    <a:pt x="1881229" y="5304"/>
                  </a:lnTo>
                  <a:lnTo>
                    <a:pt x="1835150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8055" y="3648456"/>
              <a:ext cx="2036445" cy="2009139"/>
            </a:xfrm>
            <a:custGeom>
              <a:avLst/>
              <a:gdLst/>
              <a:ahLst/>
              <a:cxnLst/>
              <a:rect l="l" t="t" r="r" b="b"/>
              <a:pathLst>
                <a:path w="2036445" h="2009139">
                  <a:moveTo>
                    <a:pt x="0" y="200914"/>
                  </a:moveTo>
                  <a:lnTo>
                    <a:pt x="5304" y="154834"/>
                  </a:lnTo>
                  <a:lnTo>
                    <a:pt x="20415" y="112541"/>
                  </a:lnTo>
                  <a:lnTo>
                    <a:pt x="44127" y="75237"/>
                  </a:lnTo>
                  <a:lnTo>
                    <a:pt x="75233" y="44127"/>
                  </a:lnTo>
                  <a:lnTo>
                    <a:pt x="112528" y="20414"/>
                  </a:lnTo>
                  <a:lnTo>
                    <a:pt x="154806" y="5304"/>
                  </a:lnTo>
                  <a:lnTo>
                    <a:pt x="200863" y="0"/>
                  </a:lnTo>
                  <a:lnTo>
                    <a:pt x="1835150" y="0"/>
                  </a:lnTo>
                  <a:lnTo>
                    <a:pt x="1881229" y="5304"/>
                  </a:lnTo>
                  <a:lnTo>
                    <a:pt x="1923522" y="20414"/>
                  </a:lnTo>
                  <a:lnTo>
                    <a:pt x="1960826" y="44127"/>
                  </a:lnTo>
                  <a:lnTo>
                    <a:pt x="1991936" y="75237"/>
                  </a:lnTo>
                  <a:lnTo>
                    <a:pt x="2015649" y="112541"/>
                  </a:lnTo>
                  <a:lnTo>
                    <a:pt x="2030759" y="154834"/>
                  </a:lnTo>
                  <a:lnTo>
                    <a:pt x="2036064" y="200914"/>
                  </a:lnTo>
                  <a:lnTo>
                    <a:pt x="2036064" y="1807718"/>
                  </a:lnTo>
                  <a:lnTo>
                    <a:pt x="2030759" y="1853797"/>
                  </a:lnTo>
                  <a:lnTo>
                    <a:pt x="2015649" y="1896090"/>
                  </a:lnTo>
                  <a:lnTo>
                    <a:pt x="1991936" y="1933394"/>
                  </a:lnTo>
                  <a:lnTo>
                    <a:pt x="1960826" y="1964504"/>
                  </a:lnTo>
                  <a:lnTo>
                    <a:pt x="1923522" y="1988217"/>
                  </a:lnTo>
                  <a:lnTo>
                    <a:pt x="1881229" y="2003327"/>
                  </a:lnTo>
                  <a:lnTo>
                    <a:pt x="1835150" y="2008632"/>
                  </a:lnTo>
                  <a:lnTo>
                    <a:pt x="200863" y="2008632"/>
                  </a:lnTo>
                  <a:lnTo>
                    <a:pt x="154806" y="2003327"/>
                  </a:lnTo>
                  <a:lnTo>
                    <a:pt x="112528" y="1988217"/>
                  </a:lnTo>
                  <a:lnTo>
                    <a:pt x="75233" y="1964504"/>
                  </a:lnTo>
                  <a:lnTo>
                    <a:pt x="44127" y="1933394"/>
                  </a:lnTo>
                  <a:lnTo>
                    <a:pt x="20415" y="1896090"/>
                  </a:lnTo>
                  <a:lnTo>
                    <a:pt x="5304" y="1853797"/>
                  </a:lnTo>
                  <a:lnTo>
                    <a:pt x="0" y="1807718"/>
                  </a:lnTo>
                  <a:lnTo>
                    <a:pt x="0" y="200914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2302" y="3822061"/>
            <a:ext cx="1549400" cy="15341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2400" b="1" spc="-10" dirty="0">
                <a:latin typeface="Arial"/>
                <a:cs typeface="Arial"/>
              </a:rPr>
              <a:t>Природні</a:t>
            </a:r>
            <a:endParaRPr sz="2400">
              <a:latin typeface="Arial"/>
              <a:cs typeface="Arial"/>
            </a:endParaRPr>
          </a:p>
          <a:p>
            <a:pPr marL="12700" marR="5080" algn="ctr">
              <a:lnSpc>
                <a:spcPct val="86300"/>
              </a:lnSpc>
              <a:spcBef>
                <a:spcPts val="969"/>
              </a:spcBef>
            </a:pPr>
            <a:r>
              <a:rPr sz="2400" spc="-10" dirty="0">
                <a:latin typeface="Microsoft Sans Serif"/>
                <a:cs typeface="Microsoft Sans Serif"/>
              </a:rPr>
              <a:t>(</a:t>
            </a:r>
            <a:r>
              <a:rPr sz="2400" spc="-70" dirty="0">
                <a:latin typeface="Microsoft Sans Serif"/>
                <a:cs typeface="Microsoft Sans Serif"/>
              </a:rPr>
              <a:t>кр</a:t>
            </a:r>
            <a:r>
              <a:rPr sz="2400" spc="-20" dirty="0">
                <a:latin typeface="Microsoft Sans Serif"/>
                <a:cs typeface="Microsoft Sans Serif"/>
              </a:rPr>
              <a:t>о</a:t>
            </a:r>
            <a:r>
              <a:rPr sz="2400" spc="-25" dirty="0">
                <a:latin typeface="Microsoft Sans Serif"/>
                <a:cs typeface="Microsoft Sans Serif"/>
              </a:rPr>
              <a:t>х</a:t>
            </a:r>
            <a:r>
              <a:rPr sz="2400" spc="-35" dirty="0">
                <a:latin typeface="Microsoft Sans Serif"/>
                <a:cs typeface="Microsoft Sans Serif"/>
              </a:rPr>
              <a:t>м</a:t>
            </a:r>
            <a:r>
              <a:rPr sz="2400" spc="-20" dirty="0">
                <a:latin typeface="Microsoft Sans Serif"/>
                <a:cs typeface="Microsoft Sans Serif"/>
              </a:rPr>
              <a:t>а</a:t>
            </a:r>
            <a:r>
              <a:rPr sz="2400" spc="15" dirty="0">
                <a:latin typeface="Microsoft Sans Serif"/>
                <a:cs typeface="Microsoft Sans Serif"/>
              </a:rPr>
              <a:t>л</a:t>
            </a:r>
            <a:r>
              <a:rPr sz="2400" spc="-5" dirty="0">
                <a:latin typeface="Microsoft Sans Serif"/>
                <a:cs typeface="Microsoft Sans Serif"/>
              </a:rPr>
              <a:t>ь,  </a:t>
            </a:r>
            <a:r>
              <a:rPr sz="2400" spc="-15" dirty="0">
                <a:latin typeface="Microsoft Sans Serif"/>
                <a:cs typeface="Microsoft Sans Serif"/>
              </a:rPr>
              <a:t>хітин,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целюлоза)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697289" y="3492817"/>
            <a:ext cx="2896235" cy="2201545"/>
            <a:chOff x="2697289" y="3492817"/>
            <a:chExt cx="2896235" cy="2201545"/>
          </a:xfrm>
        </p:grpSpPr>
        <p:sp>
          <p:nvSpPr>
            <p:cNvPr id="17" name="object 17"/>
            <p:cNvSpPr/>
            <p:nvPr/>
          </p:nvSpPr>
          <p:spPr>
            <a:xfrm>
              <a:off x="2709671" y="3505199"/>
              <a:ext cx="2697480" cy="2011680"/>
            </a:xfrm>
            <a:custGeom>
              <a:avLst/>
              <a:gdLst/>
              <a:ahLst/>
              <a:cxnLst/>
              <a:rect l="l" t="t" r="r" b="b"/>
              <a:pathLst>
                <a:path w="2697479" h="2011679">
                  <a:moveTo>
                    <a:pt x="2496312" y="0"/>
                  </a:moveTo>
                  <a:lnTo>
                    <a:pt x="201167" y="0"/>
                  </a:lnTo>
                  <a:lnTo>
                    <a:pt x="155034" y="5311"/>
                  </a:lnTo>
                  <a:lnTo>
                    <a:pt x="112689" y="20442"/>
                  </a:lnTo>
                  <a:lnTo>
                    <a:pt x="75338" y="44187"/>
                  </a:lnTo>
                  <a:lnTo>
                    <a:pt x="44187" y="75338"/>
                  </a:lnTo>
                  <a:lnTo>
                    <a:pt x="20442" y="112689"/>
                  </a:lnTo>
                  <a:lnTo>
                    <a:pt x="5311" y="155034"/>
                  </a:lnTo>
                  <a:lnTo>
                    <a:pt x="0" y="201168"/>
                  </a:lnTo>
                  <a:lnTo>
                    <a:pt x="0" y="1810512"/>
                  </a:lnTo>
                  <a:lnTo>
                    <a:pt x="5311" y="1856645"/>
                  </a:lnTo>
                  <a:lnTo>
                    <a:pt x="20442" y="1898990"/>
                  </a:lnTo>
                  <a:lnTo>
                    <a:pt x="44187" y="1936341"/>
                  </a:lnTo>
                  <a:lnTo>
                    <a:pt x="75338" y="1967492"/>
                  </a:lnTo>
                  <a:lnTo>
                    <a:pt x="112689" y="1991237"/>
                  </a:lnTo>
                  <a:lnTo>
                    <a:pt x="155034" y="2006368"/>
                  </a:lnTo>
                  <a:lnTo>
                    <a:pt x="201167" y="2011680"/>
                  </a:lnTo>
                  <a:lnTo>
                    <a:pt x="2496312" y="2011680"/>
                  </a:lnTo>
                  <a:lnTo>
                    <a:pt x="2542445" y="2006368"/>
                  </a:lnTo>
                  <a:lnTo>
                    <a:pt x="2584790" y="1991237"/>
                  </a:lnTo>
                  <a:lnTo>
                    <a:pt x="2622141" y="1967492"/>
                  </a:lnTo>
                  <a:lnTo>
                    <a:pt x="2653292" y="1936341"/>
                  </a:lnTo>
                  <a:lnTo>
                    <a:pt x="2677037" y="1898990"/>
                  </a:lnTo>
                  <a:lnTo>
                    <a:pt x="2692168" y="1856645"/>
                  </a:lnTo>
                  <a:lnTo>
                    <a:pt x="2697479" y="1810512"/>
                  </a:lnTo>
                  <a:lnTo>
                    <a:pt x="2697479" y="201168"/>
                  </a:lnTo>
                  <a:lnTo>
                    <a:pt x="2692168" y="155034"/>
                  </a:lnTo>
                  <a:lnTo>
                    <a:pt x="2677037" y="112689"/>
                  </a:lnTo>
                  <a:lnTo>
                    <a:pt x="2653292" y="75338"/>
                  </a:lnTo>
                  <a:lnTo>
                    <a:pt x="2622141" y="44187"/>
                  </a:lnTo>
                  <a:lnTo>
                    <a:pt x="2584790" y="20442"/>
                  </a:lnTo>
                  <a:lnTo>
                    <a:pt x="2542445" y="5311"/>
                  </a:lnTo>
                  <a:lnTo>
                    <a:pt x="249631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09671" y="3505199"/>
              <a:ext cx="2697480" cy="2011680"/>
            </a:xfrm>
            <a:custGeom>
              <a:avLst/>
              <a:gdLst/>
              <a:ahLst/>
              <a:cxnLst/>
              <a:rect l="l" t="t" r="r" b="b"/>
              <a:pathLst>
                <a:path w="2697479" h="2011679">
                  <a:moveTo>
                    <a:pt x="0" y="201168"/>
                  </a:moveTo>
                  <a:lnTo>
                    <a:pt x="5311" y="155034"/>
                  </a:lnTo>
                  <a:lnTo>
                    <a:pt x="20442" y="112689"/>
                  </a:lnTo>
                  <a:lnTo>
                    <a:pt x="44187" y="75338"/>
                  </a:lnTo>
                  <a:lnTo>
                    <a:pt x="75338" y="44187"/>
                  </a:lnTo>
                  <a:lnTo>
                    <a:pt x="112689" y="20442"/>
                  </a:lnTo>
                  <a:lnTo>
                    <a:pt x="155034" y="5311"/>
                  </a:lnTo>
                  <a:lnTo>
                    <a:pt x="201167" y="0"/>
                  </a:lnTo>
                  <a:lnTo>
                    <a:pt x="2496312" y="0"/>
                  </a:lnTo>
                  <a:lnTo>
                    <a:pt x="2542445" y="5311"/>
                  </a:lnTo>
                  <a:lnTo>
                    <a:pt x="2584790" y="20442"/>
                  </a:lnTo>
                  <a:lnTo>
                    <a:pt x="2622141" y="44187"/>
                  </a:lnTo>
                  <a:lnTo>
                    <a:pt x="2653292" y="75338"/>
                  </a:lnTo>
                  <a:lnTo>
                    <a:pt x="2677037" y="112689"/>
                  </a:lnTo>
                  <a:lnTo>
                    <a:pt x="2692168" y="155034"/>
                  </a:lnTo>
                  <a:lnTo>
                    <a:pt x="2697479" y="201168"/>
                  </a:lnTo>
                  <a:lnTo>
                    <a:pt x="2697479" y="1810512"/>
                  </a:lnTo>
                  <a:lnTo>
                    <a:pt x="2692168" y="1856645"/>
                  </a:lnTo>
                  <a:lnTo>
                    <a:pt x="2677037" y="1898990"/>
                  </a:lnTo>
                  <a:lnTo>
                    <a:pt x="2653292" y="1936341"/>
                  </a:lnTo>
                  <a:lnTo>
                    <a:pt x="2622141" y="1967492"/>
                  </a:lnTo>
                  <a:lnTo>
                    <a:pt x="2584790" y="1991237"/>
                  </a:lnTo>
                  <a:lnTo>
                    <a:pt x="2542445" y="2006368"/>
                  </a:lnTo>
                  <a:lnTo>
                    <a:pt x="2496312" y="2011680"/>
                  </a:lnTo>
                  <a:lnTo>
                    <a:pt x="201167" y="2011680"/>
                  </a:lnTo>
                  <a:lnTo>
                    <a:pt x="155034" y="2006368"/>
                  </a:lnTo>
                  <a:lnTo>
                    <a:pt x="112689" y="1991237"/>
                  </a:lnTo>
                  <a:lnTo>
                    <a:pt x="75338" y="1967492"/>
                  </a:lnTo>
                  <a:lnTo>
                    <a:pt x="44187" y="1936341"/>
                  </a:lnTo>
                  <a:lnTo>
                    <a:pt x="20442" y="1898990"/>
                  </a:lnTo>
                  <a:lnTo>
                    <a:pt x="5311" y="1856645"/>
                  </a:lnTo>
                  <a:lnTo>
                    <a:pt x="0" y="1810512"/>
                  </a:lnTo>
                  <a:lnTo>
                    <a:pt x="0" y="201168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83407" y="3669791"/>
              <a:ext cx="2697480" cy="2011680"/>
            </a:xfrm>
            <a:custGeom>
              <a:avLst/>
              <a:gdLst/>
              <a:ahLst/>
              <a:cxnLst/>
              <a:rect l="l" t="t" r="r" b="b"/>
              <a:pathLst>
                <a:path w="2697479" h="2011679">
                  <a:moveTo>
                    <a:pt x="2496312" y="0"/>
                  </a:moveTo>
                  <a:lnTo>
                    <a:pt x="201168" y="0"/>
                  </a:lnTo>
                  <a:lnTo>
                    <a:pt x="155034" y="5311"/>
                  </a:lnTo>
                  <a:lnTo>
                    <a:pt x="112689" y="20442"/>
                  </a:lnTo>
                  <a:lnTo>
                    <a:pt x="75338" y="44187"/>
                  </a:lnTo>
                  <a:lnTo>
                    <a:pt x="44187" y="75338"/>
                  </a:lnTo>
                  <a:lnTo>
                    <a:pt x="20442" y="112689"/>
                  </a:lnTo>
                  <a:lnTo>
                    <a:pt x="5311" y="155034"/>
                  </a:lnTo>
                  <a:lnTo>
                    <a:pt x="0" y="201167"/>
                  </a:lnTo>
                  <a:lnTo>
                    <a:pt x="0" y="1810511"/>
                  </a:lnTo>
                  <a:lnTo>
                    <a:pt x="5311" y="1856637"/>
                  </a:lnTo>
                  <a:lnTo>
                    <a:pt x="20442" y="1898979"/>
                  </a:lnTo>
                  <a:lnTo>
                    <a:pt x="44187" y="1936331"/>
                  </a:lnTo>
                  <a:lnTo>
                    <a:pt x="75338" y="1967484"/>
                  </a:lnTo>
                  <a:lnTo>
                    <a:pt x="112689" y="1991232"/>
                  </a:lnTo>
                  <a:lnTo>
                    <a:pt x="155034" y="2006366"/>
                  </a:lnTo>
                  <a:lnTo>
                    <a:pt x="201168" y="2011679"/>
                  </a:lnTo>
                  <a:lnTo>
                    <a:pt x="2496312" y="2011679"/>
                  </a:lnTo>
                  <a:lnTo>
                    <a:pt x="2542445" y="2006366"/>
                  </a:lnTo>
                  <a:lnTo>
                    <a:pt x="2584790" y="1991232"/>
                  </a:lnTo>
                  <a:lnTo>
                    <a:pt x="2622141" y="1967484"/>
                  </a:lnTo>
                  <a:lnTo>
                    <a:pt x="2653292" y="1936331"/>
                  </a:lnTo>
                  <a:lnTo>
                    <a:pt x="2677037" y="1898979"/>
                  </a:lnTo>
                  <a:lnTo>
                    <a:pt x="2692168" y="1856637"/>
                  </a:lnTo>
                  <a:lnTo>
                    <a:pt x="2697480" y="1810511"/>
                  </a:lnTo>
                  <a:lnTo>
                    <a:pt x="2697480" y="201167"/>
                  </a:lnTo>
                  <a:lnTo>
                    <a:pt x="2692168" y="155034"/>
                  </a:lnTo>
                  <a:lnTo>
                    <a:pt x="2677037" y="112689"/>
                  </a:lnTo>
                  <a:lnTo>
                    <a:pt x="2653292" y="75338"/>
                  </a:lnTo>
                  <a:lnTo>
                    <a:pt x="2622141" y="44187"/>
                  </a:lnTo>
                  <a:lnTo>
                    <a:pt x="2584790" y="20442"/>
                  </a:lnTo>
                  <a:lnTo>
                    <a:pt x="2542445" y="5311"/>
                  </a:lnTo>
                  <a:lnTo>
                    <a:pt x="2496312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83407" y="3669791"/>
              <a:ext cx="2697480" cy="2011680"/>
            </a:xfrm>
            <a:custGeom>
              <a:avLst/>
              <a:gdLst/>
              <a:ahLst/>
              <a:cxnLst/>
              <a:rect l="l" t="t" r="r" b="b"/>
              <a:pathLst>
                <a:path w="2697479" h="2011679">
                  <a:moveTo>
                    <a:pt x="0" y="201167"/>
                  </a:moveTo>
                  <a:lnTo>
                    <a:pt x="5311" y="155034"/>
                  </a:lnTo>
                  <a:lnTo>
                    <a:pt x="20442" y="112689"/>
                  </a:lnTo>
                  <a:lnTo>
                    <a:pt x="44187" y="75338"/>
                  </a:lnTo>
                  <a:lnTo>
                    <a:pt x="75338" y="44187"/>
                  </a:lnTo>
                  <a:lnTo>
                    <a:pt x="112689" y="20442"/>
                  </a:lnTo>
                  <a:lnTo>
                    <a:pt x="155034" y="5311"/>
                  </a:lnTo>
                  <a:lnTo>
                    <a:pt x="201168" y="0"/>
                  </a:lnTo>
                  <a:lnTo>
                    <a:pt x="2496312" y="0"/>
                  </a:lnTo>
                  <a:lnTo>
                    <a:pt x="2542445" y="5311"/>
                  </a:lnTo>
                  <a:lnTo>
                    <a:pt x="2584790" y="20442"/>
                  </a:lnTo>
                  <a:lnTo>
                    <a:pt x="2622141" y="44187"/>
                  </a:lnTo>
                  <a:lnTo>
                    <a:pt x="2653292" y="75338"/>
                  </a:lnTo>
                  <a:lnTo>
                    <a:pt x="2677037" y="112689"/>
                  </a:lnTo>
                  <a:lnTo>
                    <a:pt x="2692168" y="155034"/>
                  </a:lnTo>
                  <a:lnTo>
                    <a:pt x="2697480" y="201167"/>
                  </a:lnTo>
                  <a:lnTo>
                    <a:pt x="2697480" y="1810511"/>
                  </a:lnTo>
                  <a:lnTo>
                    <a:pt x="2692168" y="1856637"/>
                  </a:lnTo>
                  <a:lnTo>
                    <a:pt x="2677037" y="1898979"/>
                  </a:lnTo>
                  <a:lnTo>
                    <a:pt x="2653292" y="1936331"/>
                  </a:lnTo>
                  <a:lnTo>
                    <a:pt x="2622141" y="1967484"/>
                  </a:lnTo>
                  <a:lnTo>
                    <a:pt x="2584790" y="1991232"/>
                  </a:lnTo>
                  <a:lnTo>
                    <a:pt x="2542445" y="2006366"/>
                  </a:lnTo>
                  <a:lnTo>
                    <a:pt x="2496312" y="2011679"/>
                  </a:lnTo>
                  <a:lnTo>
                    <a:pt x="201168" y="2011679"/>
                  </a:lnTo>
                  <a:lnTo>
                    <a:pt x="155034" y="2006366"/>
                  </a:lnTo>
                  <a:lnTo>
                    <a:pt x="112689" y="1991232"/>
                  </a:lnTo>
                  <a:lnTo>
                    <a:pt x="75338" y="1967484"/>
                  </a:lnTo>
                  <a:lnTo>
                    <a:pt x="44187" y="1936331"/>
                  </a:lnTo>
                  <a:lnTo>
                    <a:pt x="20442" y="1898979"/>
                  </a:lnTo>
                  <a:lnTo>
                    <a:pt x="5311" y="1856637"/>
                  </a:lnTo>
                  <a:lnTo>
                    <a:pt x="0" y="1810511"/>
                  </a:lnTo>
                  <a:lnTo>
                    <a:pt x="0" y="201167"/>
                  </a:lnTo>
                  <a:close/>
                </a:path>
              </a:pathLst>
            </a:custGeom>
            <a:ln w="24383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379723" y="3821683"/>
            <a:ext cx="17043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Arial"/>
                <a:cs typeface="Arial"/>
              </a:rPr>
              <a:t>Синтетичні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63900" y="4452873"/>
            <a:ext cx="1935480" cy="10229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81915" algn="just">
              <a:lnSpc>
                <a:spcPct val="86300"/>
              </a:lnSpc>
              <a:spcBef>
                <a:spcPts val="495"/>
              </a:spcBef>
            </a:pPr>
            <a:r>
              <a:rPr sz="2400" spc="-15" dirty="0">
                <a:latin typeface="Microsoft Sans Serif"/>
                <a:cs typeface="Microsoft Sans Serif"/>
              </a:rPr>
              <a:t>(поліетилен, </a:t>
            </a:r>
            <a:r>
              <a:rPr sz="2400" spc="-6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</a:t>
            </a:r>
            <a:r>
              <a:rPr sz="2400" spc="-65" dirty="0">
                <a:latin typeface="Microsoft Sans Serif"/>
                <a:cs typeface="Microsoft Sans Serif"/>
              </a:rPr>
              <a:t>о</a:t>
            </a:r>
            <a:r>
              <a:rPr sz="2400" spc="15" dirty="0">
                <a:latin typeface="Microsoft Sans Serif"/>
                <a:cs typeface="Microsoft Sans Serif"/>
              </a:rPr>
              <a:t>л</a:t>
            </a:r>
            <a:r>
              <a:rPr sz="2400" spc="-20" dirty="0">
                <a:latin typeface="Microsoft Sans Serif"/>
                <a:cs typeface="Microsoft Sans Serif"/>
              </a:rPr>
              <a:t>і</a:t>
            </a:r>
            <a:r>
              <a:rPr sz="2400" spc="-50" dirty="0">
                <a:latin typeface="Microsoft Sans Serif"/>
                <a:cs typeface="Microsoft Sans Serif"/>
              </a:rPr>
              <a:t>п</a:t>
            </a:r>
            <a:r>
              <a:rPr sz="2400" dirty="0">
                <a:latin typeface="Microsoft Sans Serif"/>
                <a:cs typeface="Microsoft Sans Serif"/>
              </a:rPr>
              <a:t>ро</a:t>
            </a:r>
            <a:r>
              <a:rPr sz="2400" spc="-35" dirty="0">
                <a:latin typeface="Microsoft Sans Serif"/>
                <a:cs typeface="Microsoft Sans Serif"/>
              </a:rPr>
              <a:t>п</a:t>
            </a:r>
            <a:r>
              <a:rPr sz="2400" spc="-30" dirty="0">
                <a:latin typeface="Microsoft Sans Serif"/>
                <a:cs typeface="Microsoft Sans Serif"/>
              </a:rPr>
              <a:t>і</a:t>
            </a:r>
            <a:r>
              <a:rPr sz="2400" spc="15" dirty="0">
                <a:latin typeface="Microsoft Sans Serif"/>
                <a:cs typeface="Microsoft Sans Serif"/>
              </a:rPr>
              <a:t>л</a:t>
            </a:r>
            <a:r>
              <a:rPr sz="2400" dirty="0">
                <a:latin typeface="Microsoft Sans Serif"/>
                <a:cs typeface="Microsoft Sans Serif"/>
              </a:rPr>
              <a:t>е</a:t>
            </a:r>
            <a:r>
              <a:rPr sz="2400" spc="-10" dirty="0">
                <a:latin typeface="Microsoft Sans Serif"/>
                <a:cs typeface="Microsoft Sans Serif"/>
              </a:rPr>
              <a:t>н,  полістирол)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91200" y="3453384"/>
            <a:ext cx="3091180" cy="2209800"/>
            <a:chOff x="5791200" y="3453384"/>
            <a:chExt cx="3091180" cy="2209800"/>
          </a:xfrm>
        </p:grpSpPr>
        <p:sp>
          <p:nvSpPr>
            <p:cNvPr id="24" name="object 24"/>
            <p:cNvSpPr/>
            <p:nvPr/>
          </p:nvSpPr>
          <p:spPr>
            <a:xfrm>
              <a:off x="5803391" y="3465576"/>
              <a:ext cx="2893060" cy="2021205"/>
            </a:xfrm>
            <a:custGeom>
              <a:avLst/>
              <a:gdLst/>
              <a:ahLst/>
              <a:cxnLst/>
              <a:rect l="l" t="t" r="r" b="b"/>
              <a:pathLst>
                <a:path w="2893059" h="2021204">
                  <a:moveTo>
                    <a:pt x="2690494" y="0"/>
                  </a:moveTo>
                  <a:lnTo>
                    <a:pt x="202057" y="0"/>
                  </a:lnTo>
                  <a:lnTo>
                    <a:pt x="155714" y="5334"/>
                  </a:lnTo>
                  <a:lnTo>
                    <a:pt x="113179" y="20530"/>
                  </a:lnTo>
                  <a:lnTo>
                    <a:pt x="75663" y="44377"/>
                  </a:lnTo>
                  <a:lnTo>
                    <a:pt x="44377" y="75663"/>
                  </a:lnTo>
                  <a:lnTo>
                    <a:pt x="20530" y="113179"/>
                  </a:lnTo>
                  <a:lnTo>
                    <a:pt x="5334" y="155714"/>
                  </a:lnTo>
                  <a:lnTo>
                    <a:pt x="0" y="202056"/>
                  </a:lnTo>
                  <a:lnTo>
                    <a:pt x="0" y="1818767"/>
                  </a:lnTo>
                  <a:lnTo>
                    <a:pt x="5334" y="1865109"/>
                  </a:lnTo>
                  <a:lnTo>
                    <a:pt x="20530" y="1907644"/>
                  </a:lnTo>
                  <a:lnTo>
                    <a:pt x="44377" y="1945160"/>
                  </a:lnTo>
                  <a:lnTo>
                    <a:pt x="75663" y="1976446"/>
                  </a:lnTo>
                  <a:lnTo>
                    <a:pt x="113179" y="2000293"/>
                  </a:lnTo>
                  <a:lnTo>
                    <a:pt x="155714" y="2015489"/>
                  </a:lnTo>
                  <a:lnTo>
                    <a:pt x="202057" y="2020824"/>
                  </a:lnTo>
                  <a:lnTo>
                    <a:pt x="2690494" y="2020824"/>
                  </a:lnTo>
                  <a:lnTo>
                    <a:pt x="2736837" y="2015489"/>
                  </a:lnTo>
                  <a:lnTo>
                    <a:pt x="2779372" y="2000293"/>
                  </a:lnTo>
                  <a:lnTo>
                    <a:pt x="2816888" y="1976446"/>
                  </a:lnTo>
                  <a:lnTo>
                    <a:pt x="2848174" y="1945160"/>
                  </a:lnTo>
                  <a:lnTo>
                    <a:pt x="2872021" y="1907644"/>
                  </a:lnTo>
                  <a:lnTo>
                    <a:pt x="2887217" y="1865109"/>
                  </a:lnTo>
                  <a:lnTo>
                    <a:pt x="2892552" y="1818767"/>
                  </a:lnTo>
                  <a:lnTo>
                    <a:pt x="2892552" y="202056"/>
                  </a:lnTo>
                  <a:lnTo>
                    <a:pt x="2887217" y="155714"/>
                  </a:lnTo>
                  <a:lnTo>
                    <a:pt x="2872021" y="113179"/>
                  </a:lnTo>
                  <a:lnTo>
                    <a:pt x="2848174" y="75663"/>
                  </a:lnTo>
                  <a:lnTo>
                    <a:pt x="2816888" y="44377"/>
                  </a:lnTo>
                  <a:lnTo>
                    <a:pt x="2779372" y="20530"/>
                  </a:lnTo>
                  <a:lnTo>
                    <a:pt x="2736837" y="5334"/>
                  </a:lnTo>
                  <a:lnTo>
                    <a:pt x="2690494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03391" y="3465576"/>
              <a:ext cx="2893060" cy="2021205"/>
            </a:xfrm>
            <a:custGeom>
              <a:avLst/>
              <a:gdLst/>
              <a:ahLst/>
              <a:cxnLst/>
              <a:rect l="l" t="t" r="r" b="b"/>
              <a:pathLst>
                <a:path w="2893059" h="2021204">
                  <a:moveTo>
                    <a:pt x="0" y="202056"/>
                  </a:moveTo>
                  <a:lnTo>
                    <a:pt x="5334" y="155714"/>
                  </a:lnTo>
                  <a:lnTo>
                    <a:pt x="20530" y="113179"/>
                  </a:lnTo>
                  <a:lnTo>
                    <a:pt x="44377" y="75663"/>
                  </a:lnTo>
                  <a:lnTo>
                    <a:pt x="75663" y="44377"/>
                  </a:lnTo>
                  <a:lnTo>
                    <a:pt x="113179" y="20530"/>
                  </a:lnTo>
                  <a:lnTo>
                    <a:pt x="155714" y="5334"/>
                  </a:lnTo>
                  <a:lnTo>
                    <a:pt x="202057" y="0"/>
                  </a:lnTo>
                  <a:lnTo>
                    <a:pt x="2690494" y="0"/>
                  </a:lnTo>
                  <a:lnTo>
                    <a:pt x="2736837" y="5334"/>
                  </a:lnTo>
                  <a:lnTo>
                    <a:pt x="2779372" y="20530"/>
                  </a:lnTo>
                  <a:lnTo>
                    <a:pt x="2816888" y="44377"/>
                  </a:lnTo>
                  <a:lnTo>
                    <a:pt x="2848174" y="75663"/>
                  </a:lnTo>
                  <a:lnTo>
                    <a:pt x="2872021" y="113179"/>
                  </a:lnTo>
                  <a:lnTo>
                    <a:pt x="2887217" y="155714"/>
                  </a:lnTo>
                  <a:lnTo>
                    <a:pt x="2892552" y="202056"/>
                  </a:lnTo>
                  <a:lnTo>
                    <a:pt x="2892552" y="1818767"/>
                  </a:lnTo>
                  <a:lnTo>
                    <a:pt x="2887217" y="1865109"/>
                  </a:lnTo>
                  <a:lnTo>
                    <a:pt x="2872021" y="1907644"/>
                  </a:lnTo>
                  <a:lnTo>
                    <a:pt x="2848174" y="1945160"/>
                  </a:lnTo>
                  <a:lnTo>
                    <a:pt x="2816888" y="1976446"/>
                  </a:lnTo>
                  <a:lnTo>
                    <a:pt x="2779372" y="2000293"/>
                  </a:lnTo>
                  <a:lnTo>
                    <a:pt x="2736837" y="2015489"/>
                  </a:lnTo>
                  <a:lnTo>
                    <a:pt x="2690494" y="2020824"/>
                  </a:lnTo>
                  <a:lnTo>
                    <a:pt x="202057" y="2020824"/>
                  </a:lnTo>
                  <a:lnTo>
                    <a:pt x="155714" y="2015489"/>
                  </a:lnTo>
                  <a:lnTo>
                    <a:pt x="113179" y="2000293"/>
                  </a:lnTo>
                  <a:lnTo>
                    <a:pt x="75663" y="1976446"/>
                  </a:lnTo>
                  <a:lnTo>
                    <a:pt x="44377" y="1945160"/>
                  </a:lnTo>
                  <a:lnTo>
                    <a:pt x="20530" y="1907644"/>
                  </a:lnTo>
                  <a:lnTo>
                    <a:pt x="5334" y="1865109"/>
                  </a:lnTo>
                  <a:lnTo>
                    <a:pt x="0" y="1818767"/>
                  </a:lnTo>
                  <a:lnTo>
                    <a:pt x="0" y="202056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77128" y="3630168"/>
              <a:ext cx="2893060" cy="2021205"/>
            </a:xfrm>
            <a:custGeom>
              <a:avLst/>
              <a:gdLst/>
              <a:ahLst/>
              <a:cxnLst/>
              <a:rect l="l" t="t" r="r" b="b"/>
              <a:pathLst>
                <a:path w="2893059" h="2021204">
                  <a:moveTo>
                    <a:pt x="2690495" y="0"/>
                  </a:moveTo>
                  <a:lnTo>
                    <a:pt x="202057" y="0"/>
                  </a:lnTo>
                  <a:lnTo>
                    <a:pt x="155714" y="5334"/>
                  </a:lnTo>
                  <a:lnTo>
                    <a:pt x="113179" y="20530"/>
                  </a:lnTo>
                  <a:lnTo>
                    <a:pt x="75663" y="44377"/>
                  </a:lnTo>
                  <a:lnTo>
                    <a:pt x="44377" y="75663"/>
                  </a:lnTo>
                  <a:lnTo>
                    <a:pt x="20530" y="113179"/>
                  </a:lnTo>
                  <a:lnTo>
                    <a:pt x="5334" y="155714"/>
                  </a:lnTo>
                  <a:lnTo>
                    <a:pt x="0" y="202056"/>
                  </a:lnTo>
                  <a:lnTo>
                    <a:pt x="0" y="1818766"/>
                  </a:lnTo>
                  <a:lnTo>
                    <a:pt x="5334" y="1865109"/>
                  </a:lnTo>
                  <a:lnTo>
                    <a:pt x="20530" y="1907644"/>
                  </a:lnTo>
                  <a:lnTo>
                    <a:pt x="44377" y="1945160"/>
                  </a:lnTo>
                  <a:lnTo>
                    <a:pt x="75663" y="1976446"/>
                  </a:lnTo>
                  <a:lnTo>
                    <a:pt x="113179" y="2000293"/>
                  </a:lnTo>
                  <a:lnTo>
                    <a:pt x="155714" y="2015489"/>
                  </a:lnTo>
                  <a:lnTo>
                    <a:pt x="202057" y="2020823"/>
                  </a:lnTo>
                  <a:lnTo>
                    <a:pt x="2690495" y="2020823"/>
                  </a:lnTo>
                  <a:lnTo>
                    <a:pt x="2736837" y="2015489"/>
                  </a:lnTo>
                  <a:lnTo>
                    <a:pt x="2779372" y="2000293"/>
                  </a:lnTo>
                  <a:lnTo>
                    <a:pt x="2816888" y="1976446"/>
                  </a:lnTo>
                  <a:lnTo>
                    <a:pt x="2848174" y="1945160"/>
                  </a:lnTo>
                  <a:lnTo>
                    <a:pt x="2872021" y="1907644"/>
                  </a:lnTo>
                  <a:lnTo>
                    <a:pt x="2887217" y="1865109"/>
                  </a:lnTo>
                  <a:lnTo>
                    <a:pt x="2892552" y="1818766"/>
                  </a:lnTo>
                  <a:lnTo>
                    <a:pt x="2892552" y="202056"/>
                  </a:lnTo>
                  <a:lnTo>
                    <a:pt x="2887217" y="155714"/>
                  </a:lnTo>
                  <a:lnTo>
                    <a:pt x="2872021" y="113179"/>
                  </a:lnTo>
                  <a:lnTo>
                    <a:pt x="2848174" y="75663"/>
                  </a:lnTo>
                  <a:lnTo>
                    <a:pt x="2816888" y="44377"/>
                  </a:lnTo>
                  <a:lnTo>
                    <a:pt x="2779372" y="20530"/>
                  </a:lnTo>
                  <a:lnTo>
                    <a:pt x="2736837" y="5334"/>
                  </a:lnTo>
                  <a:lnTo>
                    <a:pt x="2690495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77128" y="3630168"/>
              <a:ext cx="2893060" cy="2021205"/>
            </a:xfrm>
            <a:custGeom>
              <a:avLst/>
              <a:gdLst/>
              <a:ahLst/>
              <a:cxnLst/>
              <a:rect l="l" t="t" r="r" b="b"/>
              <a:pathLst>
                <a:path w="2893059" h="2021204">
                  <a:moveTo>
                    <a:pt x="0" y="202056"/>
                  </a:moveTo>
                  <a:lnTo>
                    <a:pt x="5334" y="155714"/>
                  </a:lnTo>
                  <a:lnTo>
                    <a:pt x="20530" y="113179"/>
                  </a:lnTo>
                  <a:lnTo>
                    <a:pt x="44377" y="75663"/>
                  </a:lnTo>
                  <a:lnTo>
                    <a:pt x="75663" y="44377"/>
                  </a:lnTo>
                  <a:lnTo>
                    <a:pt x="113179" y="20530"/>
                  </a:lnTo>
                  <a:lnTo>
                    <a:pt x="155714" y="5334"/>
                  </a:lnTo>
                  <a:lnTo>
                    <a:pt x="202057" y="0"/>
                  </a:lnTo>
                  <a:lnTo>
                    <a:pt x="2690495" y="0"/>
                  </a:lnTo>
                  <a:lnTo>
                    <a:pt x="2736837" y="5334"/>
                  </a:lnTo>
                  <a:lnTo>
                    <a:pt x="2779372" y="20530"/>
                  </a:lnTo>
                  <a:lnTo>
                    <a:pt x="2816888" y="44377"/>
                  </a:lnTo>
                  <a:lnTo>
                    <a:pt x="2848174" y="75663"/>
                  </a:lnTo>
                  <a:lnTo>
                    <a:pt x="2872021" y="113179"/>
                  </a:lnTo>
                  <a:lnTo>
                    <a:pt x="2887217" y="155714"/>
                  </a:lnTo>
                  <a:lnTo>
                    <a:pt x="2892552" y="202056"/>
                  </a:lnTo>
                  <a:lnTo>
                    <a:pt x="2892552" y="1818766"/>
                  </a:lnTo>
                  <a:lnTo>
                    <a:pt x="2887217" y="1865109"/>
                  </a:lnTo>
                  <a:lnTo>
                    <a:pt x="2872021" y="1907644"/>
                  </a:lnTo>
                  <a:lnTo>
                    <a:pt x="2848174" y="1945160"/>
                  </a:lnTo>
                  <a:lnTo>
                    <a:pt x="2816888" y="1976446"/>
                  </a:lnTo>
                  <a:lnTo>
                    <a:pt x="2779372" y="2000293"/>
                  </a:lnTo>
                  <a:lnTo>
                    <a:pt x="2736837" y="2015489"/>
                  </a:lnTo>
                  <a:lnTo>
                    <a:pt x="2690495" y="2020823"/>
                  </a:lnTo>
                  <a:lnTo>
                    <a:pt x="202057" y="2020823"/>
                  </a:lnTo>
                  <a:lnTo>
                    <a:pt x="155714" y="2015489"/>
                  </a:lnTo>
                  <a:lnTo>
                    <a:pt x="113179" y="2000293"/>
                  </a:lnTo>
                  <a:lnTo>
                    <a:pt x="75663" y="1976446"/>
                  </a:lnTo>
                  <a:lnTo>
                    <a:pt x="44377" y="1945160"/>
                  </a:lnTo>
                  <a:lnTo>
                    <a:pt x="20530" y="1907644"/>
                  </a:lnTo>
                  <a:lnTo>
                    <a:pt x="5334" y="1865109"/>
                  </a:lnTo>
                  <a:lnTo>
                    <a:pt x="0" y="1818766"/>
                  </a:lnTo>
                  <a:lnTo>
                    <a:pt x="0" y="202056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202807" y="3651627"/>
            <a:ext cx="2446020" cy="18484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2400" b="1" spc="-15" dirty="0">
                <a:latin typeface="Arial"/>
                <a:cs typeface="Arial"/>
              </a:rPr>
              <a:t>Штучні</a:t>
            </a:r>
            <a:endParaRPr sz="2400">
              <a:latin typeface="Arial"/>
              <a:cs typeface="Arial"/>
            </a:endParaRPr>
          </a:p>
          <a:p>
            <a:pPr marL="12065" marR="5080" indent="1270" algn="ctr">
              <a:lnSpc>
                <a:spcPct val="86200"/>
              </a:lnSpc>
              <a:spcBef>
                <a:spcPts val="975"/>
              </a:spcBef>
            </a:pPr>
            <a:r>
              <a:rPr sz="2400" spc="-15" dirty="0">
                <a:latin typeface="Microsoft Sans Serif"/>
                <a:cs typeface="Microsoft Sans Serif"/>
              </a:rPr>
              <a:t>(нітроцелюлоза,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а</a:t>
            </a:r>
            <a:r>
              <a:rPr sz="2400" spc="-35" dirty="0">
                <a:latin typeface="Microsoft Sans Serif"/>
                <a:cs typeface="Microsoft Sans Serif"/>
              </a:rPr>
              <a:t>ц</a:t>
            </a:r>
            <a:r>
              <a:rPr sz="2400" spc="-65" dirty="0">
                <a:latin typeface="Microsoft Sans Serif"/>
                <a:cs typeface="Microsoft Sans Serif"/>
              </a:rPr>
              <a:t>е</a:t>
            </a:r>
            <a:r>
              <a:rPr sz="2400" spc="-20" dirty="0">
                <a:latin typeface="Microsoft Sans Serif"/>
                <a:cs typeface="Microsoft Sans Serif"/>
              </a:rPr>
              <a:t>т</a:t>
            </a:r>
            <a:r>
              <a:rPr sz="2400" spc="-40" dirty="0">
                <a:latin typeface="Microsoft Sans Serif"/>
                <a:cs typeface="Microsoft Sans Serif"/>
              </a:rPr>
              <a:t>а</a:t>
            </a:r>
            <a:r>
              <a:rPr sz="2400" spc="-5" dirty="0">
                <a:latin typeface="Microsoft Sans Serif"/>
                <a:cs typeface="Microsoft Sans Serif"/>
              </a:rPr>
              <a:t>т</a:t>
            </a:r>
            <a:r>
              <a:rPr sz="2400" spc="-30" dirty="0">
                <a:latin typeface="Microsoft Sans Serif"/>
                <a:cs typeface="Microsoft Sans Serif"/>
              </a:rPr>
              <a:t>ц</a:t>
            </a:r>
            <a:r>
              <a:rPr sz="2400" spc="-65" dirty="0">
                <a:latin typeface="Microsoft Sans Serif"/>
                <a:cs typeface="Microsoft Sans Serif"/>
              </a:rPr>
              <a:t>е</a:t>
            </a:r>
            <a:r>
              <a:rPr sz="2400" spc="10" dirty="0">
                <a:latin typeface="Microsoft Sans Serif"/>
                <a:cs typeface="Microsoft Sans Serif"/>
              </a:rPr>
              <a:t>л</a:t>
            </a:r>
            <a:r>
              <a:rPr sz="2400" spc="-30" dirty="0">
                <a:latin typeface="Microsoft Sans Serif"/>
                <a:cs typeface="Microsoft Sans Serif"/>
              </a:rPr>
              <a:t>ю</a:t>
            </a:r>
            <a:r>
              <a:rPr sz="2400" spc="45" dirty="0">
                <a:latin typeface="Microsoft Sans Serif"/>
                <a:cs typeface="Microsoft Sans Serif"/>
              </a:rPr>
              <a:t>л</a:t>
            </a:r>
            <a:r>
              <a:rPr sz="2400" spc="-15" dirty="0">
                <a:latin typeface="Microsoft Sans Serif"/>
                <a:cs typeface="Microsoft Sans Serif"/>
              </a:rPr>
              <a:t>о</a:t>
            </a:r>
            <a:r>
              <a:rPr sz="2400" spc="-55" dirty="0">
                <a:latin typeface="Microsoft Sans Serif"/>
                <a:cs typeface="Microsoft Sans Serif"/>
              </a:rPr>
              <a:t>за</a:t>
            </a:r>
            <a:r>
              <a:rPr sz="2400" dirty="0">
                <a:latin typeface="Microsoft Sans Serif"/>
                <a:cs typeface="Microsoft Sans Serif"/>
              </a:rPr>
              <a:t>,  </a:t>
            </a:r>
            <a:r>
              <a:rPr sz="2400" spc="-25" dirty="0">
                <a:latin typeface="Microsoft Sans Serif"/>
                <a:cs typeface="Microsoft Sans Serif"/>
              </a:rPr>
              <a:t>карбоксиметил- 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целюлоза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71F57D-1A86-7211-34B4-B6A80E7FB28C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6242" y="568832"/>
            <a:ext cx="52724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3.</a:t>
            </a:r>
            <a:r>
              <a:rPr spc="-40" dirty="0"/>
              <a:t> </a:t>
            </a:r>
            <a:r>
              <a:rPr spc="-10" dirty="0"/>
              <a:t>Класифікація</a:t>
            </a:r>
            <a:r>
              <a:rPr spc="-20" dirty="0"/>
              <a:t> полімерів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12329" y="1374457"/>
            <a:ext cx="6983095" cy="3077845"/>
            <a:chOff x="1112329" y="1374457"/>
            <a:chExt cx="6983095" cy="3077845"/>
          </a:xfrm>
        </p:grpSpPr>
        <p:sp>
          <p:nvSpPr>
            <p:cNvPr id="4" name="object 4"/>
            <p:cNvSpPr/>
            <p:nvPr/>
          </p:nvSpPr>
          <p:spPr>
            <a:xfrm>
              <a:off x="1124711" y="3011424"/>
              <a:ext cx="6958330" cy="1428750"/>
            </a:xfrm>
            <a:custGeom>
              <a:avLst/>
              <a:gdLst/>
              <a:ahLst/>
              <a:cxnLst/>
              <a:rect l="l" t="t" r="r" b="b"/>
              <a:pathLst>
                <a:path w="6958330" h="1428750">
                  <a:moveTo>
                    <a:pt x="3401567" y="0"/>
                  </a:moveTo>
                  <a:lnTo>
                    <a:pt x="3401567" y="387858"/>
                  </a:lnTo>
                  <a:lnTo>
                    <a:pt x="6957821" y="387858"/>
                  </a:lnTo>
                  <a:lnTo>
                    <a:pt x="6957821" y="492251"/>
                  </a:lnTo>
                </a:path>
                <a:path w="6958330" h="1428750">
                  <a:moveTo>
                    <a:pt x="3401567" y="0"/>
                  </a:moveTo>
                  <a:lnTo>
                    <a:pt x="3401567" y="1323975"/>
                  </a:lnTo>
                  <a:lnTo>
                    <a:pt x="5522468" y="1323975"/>
                  </a:lnTo>
                  <a:lnTo>
                    <a:pt x="5522468" y="1428369"/>
                  </a:lnTo>
                </a:path>
                <a:path w="6958330" h="1428750">
                  <a:moveTo>
                    <a:pt x="3401567" y="0"/>
                  </a:moveTo>
                  <a:lnTo>
                    <a:pt x="3401567" y="1323975"/>
                  </a:lnTo>
                  <a:lnTo>
                    <a:pt x="3852037" y="1323975"/>
                  </a:lnTo>
                  <a:lnTo>
                    <a:pt x="3852037" y="1428369"/>
                  </a:lnTo>
                </a:path>
                <a:path w="6958330" h="1428750">
                  <a:moveTo>
                    <a:pt x="3402838" y="0"/>
                  </a:moveTo>
                  <a:lnTo>
                    <a:pt x="3402838" y="1179957"/>
                  </a:lnTo>
                  <a:lnTo>
                    <a:pt x="2011680" y="1179957"/>
                  </a:lnTo>
                  <a:lnTo>
                    <a:pt x="2011680" y="1284351"/>
                  </a:lnTo>
                </a:path>
                <a:path w="6958330" h="1428750">
                  <a:moveTo>
                    <a:pt x="3400425" y="0"/>
                  </a:moveTo>
                  <a:lnTo>
                    <a:pt x="3400425" y="747902"/>
                  </a:lnTo>
                  <a:lnTo>
                    <a:pt x="0" y="747902"/>
                  </a:lnTo>
                  <a:lnTo>
                    <a:pt x="0" y="852296"/>
                  </a:lnTo>
                </a:path>
              </a:pathLst>
            </a:custGeom>
            <a:ln w="24384">
              <a:solidFill>
                <a:srgbClr val="16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52472" y="1386839"/>
              <a:ext cx="4547870" cy="1624965"/>
            </a:xfrm>
            <a:custGeom>
              <a:avLst/>
              <a:gdLst/>
              <a:ahLst/>
              <a:cxnLst/>
              <a:rect l="l" t="t" r="r" b="b"/>
              <a:pathLst>
                <a:path w="4547870" h="1624964">
                  <a:moveTo>
                    <a:pt x="4385183" y="0"/>
                  </a:moveTo>
                  <a:lnTo>
                    <a:pt x="162432" y="0"/>
                  </a:lnTo>
                  <a:lnTo>
                    <a:pt x="119268" y="5805"/>
                  </a:lnTo>
                  <a:lnTo>
                    <a:pt x="80470" y="22187"/>
                  </a:lnTo>
                  <a:lnTo>
                    <a:pt x="47593" y="47593"/>
                  </a:lnTo>
                  <a:lnTo>
                    <a:pt x="22187" y="80470"/>
                  </a:lnTo>
                  <a:lnTo>
                    <a:pt x="5805" y="119268"/>
                  </a:lnTo>
                  <a:lnTo>
                    <a:pt x="0" y="162433"/>
                  </a:lnTo>
                  <a:lnTo>
                    <a:pt x="0" y="1462151"/>
                  </a:lnTo>
                  <a:lnTo>
                    <a:pt x="5805" y="1505315"/>
                  </a:lnTo>
                  <a:lnTo>
                    <a:pt x="22187" y="1544113"/>
                  </a:lnTo>
                  <a:lnTo>
                    <a:pt x="47593" y="1576990"/>
                  </a:lnTo>
                  <a:lnTo>
                    <a:pt x="80470" y="1602396"/>
                  </a:lnTo>
                  <a:lnTo>
                    <a:pt x="119268" y="1618778"/>
                  </a:lnTo>
                  <a:lnTo>
                    <a:pt x="162432" y="1624584"/>
                  </a:lnTo>
                  <a:lnTo>
                    <a:pt x="4385183" y="1624584"/>
                  </a:lnTo>
                  <a:lnTo>
                    <a:pt x="4428347" y="1618778"/>
                  </a:lnTo>
                  <a:lnTo>
                    <a:pt x="4467145" y="1602396"/>
                  </a:lnTo>
                  <a:lnTo>
                    <a:pt x="4500022" y="1576990"/>
                  </a:lnTo>
                  <a:lnTo>
                    <a:pt x="4525428" y="1544113"/>
                  </a:lnTo>
                  <a:lnTo>
                    <a:pt x="4541810" y="1505315"/>
                  </a:lnTo>
                  <a:lnTo>
                    <a:pt x="4547616" y="1462151"/>
                  </a:lnTo>
                  <a:lnTo>
                    <a:pt x="4547616" y="162433"/>
                  </a:lnTo>
                  <a:lnTo>
                    <a:pt x="4541810" y="119268"/>
                  </a:lnTo>
                  <a:lnTo>
                    <a:pt x="4525428" y="80470"/>
                  </a:lnTo>
                  <a:lnTo>
                    <a:pt x="4500022" y="47593"/>
                  </a:lnTo>
                  <a:lnTo>
                    <a:pt x="4467145" y="22187"/>
                  </a:lnTo>
                  <a:lnTo>
                    <a:pt x="4428347" y="5805"/>
                  </a:lnTo>
                  <a:lnTo>
                    <a:pt x="4385183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2472" y="1386839"/>
              <a:ext cx="4547870" cy="1624965"/>
            </a:xfrm>
            <a:custGeom>
              <a:avLst/>
              <a:gdLst/>
              <a:ahLst/>
              <a:cxnLst/>
              <a:rect l="l" t="t" r="r" b="b"/>
              <a:pathLst>
                <a:path w="4547870" h="1624964">
                  <a:moveTo>
                    <a:pt x="0" y="162433"/>
                  </a:moveTo>
                  <a:lnTo>
                    <a:pt x="5805" y="119268"/>
                  </a:lnTo>
                  <a:lnTo>
                    <a:pt x="22187" y="80470"/>
                  </a:lnTo>
                  <a:lnTo>
                    <a:pt x="47593" y="47593"/>
                  </a:lnTo>
                  <a:lnTo>
                    <a:pt x="80470" y="22187"/>
                  </a:lnTo>
                  <a:lnTo>
                    <a:pt x="119268" y="5805"/>
                  </a:lnTo>
                  <a:lnTo>
                    <a:pt x="162432" y="0"/>
                  </a:lnTo>
                  <a:lnTo>
                    <a:pt x="4385183" y="0"/>
                  </a:lnTo>
                  <a:lnTo>
                    <a:pt x="4428347" y="5805"/>
                  </a:lnTo>
                  <a:lnTo>
                    <a:pt x="4467145" y="22187"/>
                  </a:lnTo>
                  <a:lnTo>
                    <a:pt x="4500022" y="47593"/>
                  </a:lnTo>
                  <a:lnTo>
                    <a:pt x="4525428" y="80470"/>
                  </a:lnTo>
                  <a:lnTo>
                    <a:pt x="4541810" y="119268"/>
                  </a:lnTo>
                  <a:lnTo>
                    <a:pt x="4547616" y="162433"/>
                  </a:lnTo>
                  <a:lnTo>
                    <a:pt x="4547616" y="1462151"/>
                  </a:lnTo>
                  <a:lnTo>
                    <a:pt x="4541810" y="1505315"/>
                  </a:lnTo>
                  <a:lnTo>
                    <a:pt x="4525428" y="1544113"/>
                  </a:lnTo>
                  <a:lnTo>
                    <a:pt x="4500022" y="1576990"/>
                  </a:lnTo>
                  <a:lnTo>
                    <a:pt x="4467145" y="1602396"/>
                  </a:lnTo>
                  <a:lnTo>
                    <a:pt x="4428347" y="1618778"/>
                  </a:lnTo>
                  <a:lnTo>
                    <a:pt x="4385183" y="1624584"/>
                  </a:lnTo>
                  <a:lnTo>
                    <a:pt x="162432" y="1624584"/>
                  </a:lnTo>
                  <a:lnTo>
                    <a:pt x="119268" y="1618778"/>
                  </a:lnTo>
                  <a:lnTo>
                    <a:pt x="80470" y="1602396"/>
                  </a:lnTo>
                  <a:lnTo>
                    <a:pt x="47593" y="1576990"/>
                  </a:lnTo>
                  <a:lnTo>
                    <a:pt x="22187" y="1544113"/>
                  </a:lnTo>
                  <a:lnTo>
                    <a:pt x="5805" y="1505315"/>
                  </a:lnTo>
                  <a:lnTo>
                    <a:pt x="0" y="1462151"/>
                  </a:lnTo>
                  <a:lnTo>
                    <a:pt x="0" y="162433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77439" y="1505711"/>
              <a:ext cx="4547870" cy="1624965"/>
            </a:xfrm>
            <a:custGeom>
              <a:avLst/>
              <a:gdLst/>
              <a:ahLst/>
              <a:cxnLst/>
              <a:rect l="l" t="t" r="r" b="b"/>
              <a:pathLst>
                <a:path w="4547870" h="1624964">
                  <a:moveTo>
                    <a:pt x="4385183" y="0"/>
                  </a:moveTo>
                  <a:lnTo>
                    <a:pt x="162433" y="0"/>
                  </a:lnTo>
                  <a:lnTo>
                    <a:pt x="119268" y="5805"/>
                  </a:lnTo>
                  <a:lnTo>
                    <a:pt x="80470" y="22187"/>
                  </a:lnTo>
                  <a:lnTo>
                    <a:pt x="47593" y="47593"/>
                  </a:lnTo>
                  <a:lnTo>
                    <a:pt x="22187" y="80470"/>
                  </a:lnTo>
                  <a:lnTo>
                    <a:pt x="5805" y="119268"/>
                  </a:lnTo>
                  <a:lnTo>
                    <a:pt x="0" y="162433"/>
                  </a:lnTo>
                  <a:lnTo>
                    <a:pt x="0" y="1462151"/>
                  </a:lnTo>
                  <a:lnTo>
                    <a:pt x="5805" y="1505315"/>
                  </a:lnTo>
                  <a:lnTo>
                    <a:pt x="22187" y="1544113"/>
                  </a:lnTo>
                  <a:lnTo>
                    <a:pt x="47593" y="1576990"/>
                  </a:lnTo>
                  <a:lnTo>
                    <a:pt x="80470" y="1602396"/>
                  </a:lnTo>
                  <a:lnTo>
                    <a:pt x="119268" y="1618778"/>
                  </a:lnTo>
                  <a:lnTo>
                    <a:pt x="162433" y="1624584"/>
                  </a:lnTo>
                  <a:lnTo>
                    <a:pt x="4385183" y="1624584"/>
                  </a:lnTo>
                  <a:lnTo>
                    <a:pt x="4428347" y="1618778"/>
                  </a:lnTo>
                  <a:lnTo>
                    <a:pt x="4467145" y="1602396"/>
                  </a:lnTo>
                  <a:lnTo>
                    <a:pt x="4500022" y="1576990"/>
                  </a:lnTo>
                  <a:lnTo>
                    <a:pt x="4525428" y="1544113"/>
                  </a:lnTo>
                  <a:lnTo>
                    <a:pt x="4541810" y="1505315"/>
                  </a:lnTo>
                  <a:lnTo>
                    <a:pt x="4547616" y="1462151"/>
                  </a:lnTo>
                  <a:lnTo>
                    <a:pt x="4547616" y="162433"/>
                  </a:lnTo>
                  <a:lnTo>
                    <a:pt x="4541810" y="119268"/>
                  </a:lnTo>
                  <a:lnTo>
                    <a:pt x="4525428" y="80470"/>
                  </a:lnTo>
                  <a:lnTo>
                    <a:pt x="4500022" y="47593"/>
                  </a:lnTo>
                  <a:lnTo>
                    <a:pt x="4467145" y="22187"/>
                  </a:lnTo>
                  <a:lnTo>
                    <a:pt x="4428347" y="5805"/>
                  </a:lnTo>
                  <a:lnTo>
                    <a:pt x="4385183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77439" y="1505711"/>
              <a:ext cx="4547870" cy="1624965"/>
            </a:xfrm>
            <a:custGeom>
              <a:avLst/>
              <a:gdLst/>
              <a:ahLst/>
              <a:cxnLst/>
              <a:rect l="l" t="t" r="r" b="b"/>
              <a:pathLst>
                <a:path w="4547870" h="1624964">
                  <a:moveTo>
                    <a:pt x="0" y="162433"/>
                  </a:moveTo>
                  <a:lnTo>
                    <a:pt x="5805" y="119268"/>
                  </a:lnTo>
                  <a:lnTo>
                    <a:pt x="22187" y="80470"/>
                  </a:lnTo>
                  <a:lnTo>
                    <a:pt x="47593" y="47593"/>
                  </a:lnTo>
                  <a:lnTo>
                    <a:pt x="80470" y="22187"/>
                  </a:lnTo>
                  <a:lnTo>
                    <a:pt x="119268" y="5805"/>
                  </a:lnTo>
                  <a:lnTo>
                    <a:pt x="162433" y="0"/>
                  </a:lnTo>
                  <a:lnTo>
                    <a:pt x="4385183" y="0"/>
                  </a:lnTo>
                  <a:lnTo>
                    <a:pt x="4428347" y="5805"/>
                  </a:lnTo>
                  <a:lnTo>
                    <a:pt x="4467145" y="22187"/>
                  </a:lnTo>
                  <a:lnTo>
                    <a:pt x="4500022" y="47593"/>
                  </a:lnTo>
                  <a:lnTo>
                    <a:pt x="4525428" y="80470"/>
                  </a:lnTo>
                  <a:lnTo>
                    <a:pt x="4541810" y="119268"/>
                  </a:lnTo>
                  <a:lnTo>
                    <a:pt x="4547616" y="162433"/>
                  </a:lnTo>
                  <a:lnTo>
                    <a:pt x="4547616" y="1462151"/>
                  </a:lnTo>
                  <a:lnTo>
                    <a:pt x="4541810" y="1505315"/>
                  </a:lnTo>
                  <a:lnTo>
                    <a:pt x="4525428" y="1544113"/>
                  </a:lnTo>
                  <a:lnTo>
                    <a:pt x="4500022" y="1576990"/>
                  </a:lnTo>
                  <a:lnTo>
                    <a:pt x="4467145" y="1602396"/>
                  </a:lnTo>
                  <a:lnTo>
                    <a:pt x="4428347" y="1618778"/>
                  </a:lnTo>
                  <a:lnTo>
                    <a:pt x="4385183" y="1624584"/>
                  </a:lnTo>
                  <a:lnTo>
                    <a:pt x="162433" y="1624584"/>
                  </a:lnTo>
                  <a:lnTo>
                    <a:pt x="119268" y="1618778"/>
                  </a:lnTo>
                  <a:lnTo>
                    <a:pt x="80470" y="1602396"/>
                  </a:lnTo>
                  <a:lnTo>
                    <a:pt x="47593" y="1576990"/>
                  </a:lnTo>
                  <a:lnTo>
                    <a:pt x="22187" y="1544113"/>
                  </a:lnTo>
                  <a:lnTo>
                    <a:pt x="5805" y="1505315"/>
                  </a:lnTo>
                  <a:lnTo>
                    <a:pt x="0" y="1462151"/>
                  </a:lnTo>
                  <a:lnTo>
                    <a:pt x="0" y="162433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26129" y="1690192"/>
            <a:ext cx="2653665" cy="11918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2910"/>
              </a:lnSpc>
              <a:spcBef>
                <a:spcPts val="580"/>
              </a:spcBef>
            </a:pPr>
            <a:r>
              <a:rPr sz="2800" b="1" spc="5" dirty="0">
                <a:latin typeface="Arial"/>
                <a:cs typeface="Arial"/>
              </a:rPr>
              <a:t>ІІІ.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За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галузями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застосування 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полімерів: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5737" y="3852481"/>
            <a:ext cx="2005964" cy="1616075"/>
            <a:chOff x="185737" y="3852481"/>
            <a:chExt cx="2005964" cy="1616075"/>
          </a:xfrm>
        </p:grpSpPr>
        <p:sp>
          <p:nvSpPr>
            <p:cNvPr id="11" name="object 11"/>
            <p:cNvSpPr/>
            <p:nvPr/>
          </p:nvSpPr>
          <p:spPr>
            <a:xfrm>
              <a:off x="198120" y="3864864"/>
              <a:ext cx="1856739" cy="1472565"/>
            </a:xfrm>
            <a:custGeom>
              <a:avLst/>
              <a:gdLst/>
              <a:ahLst/>
              <a:cxnLst/>
              <a:rect l="l" t="t" r="r" b="b"/>
              <a:pathLst>
                <a:path w="1856739" h="1472564">
                  <a:moveTo>
                    <a:pt x="1709039" y="0"/>
                  </a:moveTo>
                  <a:lnTo>
                    <a:pt x="147218" y="0"/>
                  </a:lnTo>
                  <a:lnTo>
                    <a:pt x="100686" y="7505"/>
                  </a:lnTo>
                  <a:lnTo>
                    <a:pt x="60273" y="28403"/>
                  </a:lnTo>
                  <a:lnTo>
                    <a:pt x="28404" y="60268"/>
                  </a:lnTo>
                  <a:lnTo>
                    <a:pt x="7505" y="100673"/>
                  </a:lnTo>
                  <a:lnTo>
                    <a:pt x="0" y="147193"/>
                  </a:lnTo>
                  <a:lnTo>
                    <a:pt x="0" y="1324991"/>
                  </a:lnTo>
                  <a:lnTo>
                    <a:pt x="7505" y="1371510"/>
                  </a:lnTo>
                  <a:lnTo>
                    <a:pt x="28404" y="1411915"/>
                  </a:lnTo>
                  <a:lnTo>
                    <a:pt x="60273" y="1443780"/>
                  </a:lnTo>
                  <a:lnTo>
                    <a:pt x="100686" y="1464678"/>
                  </a:lnTo>
                  <a:lnTo>
                    <a:pt x="147218" y="1472184"/>
                  </a:lnTo>
                  <a:lnTo>
                    <a:pt x="1709039" y="1472184"/>
                  </a:lnTo>
                  <a:lnTo>
                    <a:pt x="1755558" y="1464678"/>
                  </a:lnTo>
                  <a:lnTo>
                    <a:pt x="1795963" y="1443780"/>
                  </a:lnTo>
                  <a:lnTo>
                    <a:pt x="1827828" y="1411915"/>
                  </a:lnTo>
                  <a:lnTo>
                    <a:pt x="1848726" y="1371510"/>
                  </a:lnTo>
                  <a:lnTo>
                    <a:pt x="1856232" y="1324991"/>
                  </a:lnTo>
                  <a:lnTo>
                    <a:pt x="1856232" y="147193"/>
                  </a:lnTo>
                  <a:lnTo>
                    <a:pt x="1848726" y="100673"/>
                  </a:lnTo>
                  <a:lnTo>
                    <a:pt x="1827828" y="60268"/>
                  </a:lnTo>
                  <a:lnTo>
                    <a:pt x="1795963" y="28403"/>
                  </a:lnTo>
                  <a:lnTo>
                    <a:pt x="1755558" y="7505"/>
                  </a:lnTo>
                  <a:lnTo>
                    <a:pt x="1709039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8120" y="3864864"/>
              <a:ext cx="1856739" cy="1472565"/>
            </a:xfrm>
            <a:custGeom>
              <a:avLst/>
              <a:gdLst/>
              <a:ahLst/>
              <a:cxnLst/>
              <a:rect l="l" t="t" r="r" b="b"/>
              <a:pathLst>
                <a:path w="1856739" h="1472564">
                  <a:moveTo>
                    <a:pt x="0" y="147193"/>
                  </a:moveTo>
                  <a:lnTo>
                    <a:pt x="7505" y="100673"/>
                  </a:lnTo>
                  <a:lnTo>
                    <a:pt x="28404" y="60268"/>
                  </a:lnTo>
                  <a:lnTo>
                    <a:pt x="60273" y="28403"/>
                  </a:lnTo>
                  <a:lnTo>
                    <a:pt x="100686" y="7505"/>
                  </a:lnTo>
                  <a:lnTo>
                    <a:pt x="147218" y="0"/>
                  </a:lnTo>
                  <a:lnTo>
                    <a:pt x="1709039" y="0"/>
                  </a:lnTo>
                  <a:lnTo>
                    <a:pt x="1755558" y="7505"/>
                  </a:lnTo>
                  <a:lnTo>
                    <a:pt x="1795963" y="28403"/>
                  </a:lnTo>
                  <a:lnTo>
                    <a:pt x="1827828" y="60268"/>
                  </a:lnTo>
                  <a:lnTo>
                    <a:pt x="1848726" y="100673"/>
                  </a:lnTo>
                  <a:lnTo>
                    <a:pt x="1856232" y="147193"/>
                  </a:lnTo>
                  <a:lnTo>
                    <a:pt x="1856232" y="1324991"/>
                  </a:lnTo>
                  <a:lnTo>
                    <a:pt x="1848726" y="1371510"/>
                  </a:lnTo>
                  <a:lnTo>
                    <a:pt x="1827828" y="1411915"/>
                  </a:lnTo>
                  <a:lnTo>
                    <a:pt x="1795963" y="1443780"/>
                  </a:lnTo>
                  <a:lnTo>
                    <a:pt x="1755558" y="1464678"/>
                  </a:lnTo>
                  <a:lnTo>
                    <a:pt x="1709039" y="1472184"/>
                  </a:lnTo>
                  <a:lnTo>
                    <a:pt x="147218" y="1472184"/>
                  </a:lnTo>
                  <a:lnTo>
                    <a:pt x="100686" y="1464678"/>
                  </a:lnTo>
                  <a:lnTo>
                    <a:pt x="60273" y="1443780"/>
                  </a:lnTo>
                  <a:lnTo>
                    <a:pt x="28404" y="1411915"/>
                  </a:lnTo>
                  <a:lnTo>
                    <a:pt x="7505" y="1371510"/>
                  </a:lnTo>
                  <a:lnTo>
                    <a:pt x="0" y="1324991"/>
                  </a:lnTo>
                  <a:lnTo>
                    <a:pt x="0" y="147193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087" y="3983736"/>
              <a:ext cx="1856739" cy="1472565"/>
            </a:xfrm>
            <a:custGeom>
              <a:avLst/>
              <a:gdLst/>
              <a:ahLst/>
              <a:cxnLst/>
              <a:rect l="l" t="t" r="r" b="b"/>
              <a:pathLst>
                <a:path w="1856739" h="1472564">
                  <a:moveTo>
                    <a:pt x="1709039" y="0"/>
                  </a:moveTo>
                  <a:lnTo>
                    <a:pt x="147218" y="0"/>
                  </a:lnTo>
                  <a:lnTo>
                    <a:pt x="100686" y="7505"/>
                  </a:lnTo>
                  <a:lnTo>
                    <a:pt x="60273" y="28403"/>
                  </a:lnTo>
                  <a:lnTo>
                    <a:pt x="28404" y="60268"/>
                  </a:lnTo>
                  <a:lnTo>
                    <a:pt x="7505" y="100673"/>
                  </a:lnTo>
                  <a:lnTo>
                    <a:pt x="0" y="147193"/>
                  </a:lnTo>
                  <a:lnTo>
                    <a:pt x="0" y="1324991"/>
                  </a:lnTo>
                  <a:lnTo>
                    <a:pt x="7505" y="1371510"/>
                  </a:lnTo>
                  <a:lnTo>
                    <a:pt x="28404" y="1411915"/>
                  </a:lnTo>
                  <a:lnTo>
                    <a:pt x="60273" y="1443780"/>
                  </a:lnTo>
                  <a:lnTo>
                    <a:pt x="100686" y="1464678"/>
                  </a:lnTo>
                  <a:lnTo>
                    <a:pt x="147218" y="1472183"/>
                  </a:lnTo>
                  <a:lnTo>
                    <a:pt x="1709039" y="1472183"/>
                  </a:lnTo>
                  <a:lnTo>
                    <a:pt x="1755558" y="1464678"/>
                  </a:lnTo>
                  <a:lnTo>
                    <a:pt x="1795963" y="1443780"/>
                  </a:lnTo>
                  <a:lnTo>
                    <a:pt x="1827828" y="1411915"/>
                  </a:lnTo>
                  <a:lnTo>
                    <a:pt x="1848726" y="1371510"/>
                  </a:lnTo>
                  <a:lnTo>
                    <a:pt x="1856232" y="1324991"/>
                  </a:lnTo>
                  <a:lnTo>
                    <a:pt x="1856232" y="147193"/>
                  </a:lnTo>
                  <a:lnTo>
                    <a:pt x="1848726" y="100673"/>
                  </a:lnTo>
                  <a:lnTo>
                    <a:pt x="1827828" y="60268"/>
                  </a:lnTo>
                  <a:lnTo>
                    <a:pt x="1795963" y="28403"/>
                  </a:lnTo>
                  <a:lnTo>
                    <a:pt x="1755558" y="7505"/>
                  </a:lnTo>
                  <a:lnTo>
                    <a:pt x="1709039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3087" y="3983736"/>
              <a:ext cx="1856739" cy="1472565"/>
            </a:xfrm>
            <a:custGeom>
              <a:avLst/>
              <a:gdLst/>
              <a:ahLst/>
              <a:cxnLst/>
              <a:rect l="l" t="t" r="r" b="b"/>
              <a:pathLst>
                <a:path w="1856739" h="1472564">
                  <a:moveTo>
                    <a:pt x="0" y="147193"/>
                  </a:moveTo>
                  <a:lnTo>
                    <a:pt x="7505" y="100673"/>
                  </a:lnTo>
                  <a:lnTo>
                    <a:pt x="28404" y="60268"/>
                  </a:lnTo>
                  <a:lnTo>
                    <a:pt x="60273" y="28403"/>
                  </a:lnTo>
                  <a:lnTo>
                    <a:pt x="100686" y="7505"/>
                  </a:lnTo>
                  <a:lnTo>
                    <a:pt x="147218" y="0"/>
                  </a:lnTo>
                  <a:lnTo>
                    <a:pt x="1709039" y="0"/>
                  </a:lnTo>
                  <a:lnTo>
                    <a:pt x="1755558" y="7505"/>
                  </a:lnTo>
                  <a:lnTo>
                    <a:pt x="1795963" y="28403"/>
                  </a:lnTo>
                  <a:lnTo>
                    <a:pt x="1827828" y="60268"/>
                  </a:lnTo>
                  <a:lnTo>
                    <a:pt x="1848726" y="100673"/>
                  </a:lnTo>
                  <a:lnTo>
                    <a:pt x="1856232" y="147193"/>
                  </a:lnTo>
                  <a:lnTo>
                    <a:pt x="1856232" y="1324991"/>
                  </a:lnTo>
                  <a:lnTo>
                    <a:pt x="1848726" y="1371510"/>
                  </a:lnTo>
                  <a:lnTo>
                    <a:pt x="1827828" y="1411915"/>
                  </a:lnTo>
                  <a:lnTo>
                    <a:pt x="1795963" y="1443780"/>
                  </a:lnTo>
                  <a:lnTo>
                    <a:pt x="1755558" y="1464678"/>
                  </a:lnTo>
                  <a:lnTo>
                    <a:pt x="1709039" y="1472183"/>
                  </a:lnTo>
                  <a:lnTo>
                    <a:pt x="147218" y="1472183"/>
                  </a:lnTo>
                  <a:lnTo>
                    <a:pt x="100686" y="1464678"/>
                  </a:lnTo>
                  <a:lnTo>
                    <a:pt x="60273" y="1443780"/>
                  </a:lnTo>
                  <a:lnTo>
                    <a:pt x="28404" y="1411915"/>
                  </a:lnTo>
                  <a:lnTo>
                    <a:pt x="7505" y="1371510"/>
                  </a:lnTo>
                  <a:lnTo>
                    <a:pt x="0" y="1324991"/>
                  </a:lnTo>
                  <a:lnTo>
                    <a:pt x="0" y="147193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8015" y="4022852"/>
            <a:ext cx="1450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Плас</a:t>
            </a:r>
            <a:r>
              <a:rPr sz="2400" spc="5" dirty="0">
                <a:latin typeface="Microsoft Sans Serif"/>
                <a:cs typeface="Microsoft Sans Serif"/>
              </a:rPr>
              <a:t>т</a:t>
            </a:r>
            <a:r>
              <a:rPr sz="2400" spc="-15" dirty="0">
                <a:latin typeface="Microsoft Sans Serif"/>
                <a:cs typeface="Microsoft Sans Serif"/>
              </a:rPr>
              <a:t>ичні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4591" y="4339539"/>
            <a:ext cx="1370965" cy="10229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3810" algn="ctr">
              <a:lnSpc>
                <a:spcPct val="86300"/>
              </a:lnSpc>
              <a:spcBef>
                <a:spcPts val="495"/>
              </a:spcBef>
            </a:pPr>
            <a:r>
              <a:rPr sz="2400" spc="-10" dirty="0">
                <a:latin typeface="Microsoft Sans Serif"/>
                <a:cs typeface="Microsoft Sans Serif"/>
              </a:rPr>
              <a:t>маси, 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ор</a:t>
            </a:r>
            <a:r>
              <a:rPr sz="2400" spc="-105" dirty="0">
                <a:latin typeface="Microsoft Sans Serif"/>
                <a:cs typeface="Microsoft Sans Serif"/>
              </a:rPr>
              <a:t>г</a:t>
            </a:r>
            <a:r>
              <a:rPr sz="2400" spc="5" dirty="0">
                <a:latin typeface="Microsoft Sans Serif"/>
                <a:cs typeface="Microsoft Sans Serif"/>
              </a:rPr>
              <a:t>а</a:t>
            </a:r>
            <a:r>
              <a:rPr sz="2400" spc="-25" dirty="0">
                <a:latin typeface="Microsoft Sans Serif"/>
                <a:cs typeface="Microsoft Sans Serif"/>
              </a:rPr>
              <a:t>ні</a:t>
            </a:r>
            <a:r>
              <a:rPr sz="2400" spc="-20" dirty="0">
                <a:latin typeface="Microsoft Sans Serif"/>
                <a:cs typeface="Microsoft Sans Serif"/>
              </a:rPr>
              <a:t>ч</a:t>
            </a:r>
            <a:r>
              <a:rPr sz="2400" spc="-30" dirty="0">
                <a:latin typeface="Microsoft Sans Serif"/>
                <a:cs typeface="Microsoft Sans Serif"/>
              </a:rPr>
              <a:t>н</a:t>
            </a:r>
            <a:r>
              <a:rPr sz="2400" dirty="0">
                <a:latin typeface="Microsoft Sans Serif"/>
                <a:cs typeface="Microsoft Sans Serif"/>
              </a:rPr>
              <a:t>е  </a:t>
            </a:r>
            <a:r>
              <a:rPr sz="2400" spc="-25" dirty="0">
                <a:latin typeface="Microsoft Sans Serif"/>
                <a:cs typeface="Microsoft Sans Serif"/>
              </a:rPr>
              <a:t>скло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46769" y="4285297"/>
            <a:ext cx="1704339" cy="1533525"/>
            <a:chOff x="2346769" y="4285297"/>
            <a:chExt cx="1704339" cy="1533525"/>
          </a:xfrm>
        </p:grpSpPr>
        <p:sp>
          <p:nvSpPr>
            <p:cNvPr id="18" name="object 18"/>
            <p:cNvSpPr/>
            <p:nvPr/>
          </p:nvSpPr>
          <p:spPr>
            <a:xfrm>
              <a:off x="2359152" y="4297679"/>
              <a:ext cx="1554480" cy="1390015"/>
            </a:xfrm>
            <a:custGeom>
              <a:avLst/>
              <a:gdLst/>
              <a:ahLst/>
              <a:cxnLst/>
              <a:rect l="l" t="t" r="r" b="b"/>
              <a:pathLst>
                <a:path w="1554479" h="1390014">
                  <a:moveTo>
                    <a:pt x="1415542" y="0"/>
                  </a:moveTo>
                  <a:lnTo>
                    <a:pt x="138937" y="0"/>
                  </a:lnTo>
                  <a:lnTo>
                    <a:pt x="95032" y="7085"/>
                  </a:lnTo>
                  <a:lnTo>
                    <a:pt x="56893" y="26814"/>
                  </a:lnTo>
                  <a:lnTo>
                    <a:pt x="26814" y="56893"/>
                  </a:lnTo>
                  <a:lnTo>
                    <a:pt x="7085" y="95032"/>
                  </a:lnTo>
                  <a:lnTo>
                    <a:pt x="0" y="138938"/>
                  </a:lnTo>
                  <a:lnTo>
                    <a:pt x="0" y="1250950"/>
                  </a:lnTo>
                  <a:lnTo>
                    <a:pt x="7085" y="1294855"/>
                  </a:lnTo>
                  <a:lnTo>
                    <a:pt x="26814" y="1332994"/>
                  </a:lnTo>
                  <a:lnTo>
                    <a:pt x="56893" y="1363073"/>
                  </a:lnTo>
                  <a:lnTo>
                    <a:pt x="95032" y="1382802"/>
                  </a:lnTo>
                  <a:lnTo>
                    <a:pt x="138937" y="1389888"/>
                  </a:lnTo>
                  <a:lnTo>
                    <a:pt x="1415542" y="1389888"/>
                  </a:lnTo>
                  <a:lnTo>
                    <a:pt x="1459447" y="1382802"/>
                  </a:lnTo>
                  <a:lnTo>
                    <a:pt x="1497586" y="1363073"/>
                  </a:lnTo>
                  <a:lnTo>
                    <a:pt x="1527665" y="1332994"/>
                  </a:lnTo>
                  <a:lnTo>
                    <a:pt x="1547394" y="1294855"/>
                  </a:lnTo>
                  <a:lnTo>
                    <a:pt x="1554480" y="1250950"/>
                  </a:lnTo>
                  <a:lnTo>
                    <a:pt x="1554480" y="138938"/>
                  </a:lnTo>
                  <a:lnTo>
                    <a:pt x="1547394" y="95032"/>
                  </a:lnTo>
                  <a:lnTo>
                    <a:pt x="1527665" y="56893"/>
                  </a:lnTo>
                  <a:lnTo>
                    <a:pt x="1497586" y="26814"/>
                  </a:lnTo>
                  <a:lnTo>
                    <a:pt x="1459447" y="7085"/>
                  </a:lnTo>
                  <a:lnTo>
                    <a:pt x="141554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59152" y="4297679"/>
              <a:ext cx="1554480" cy="1390015"/>
            </a:xfrm>
            <a:custGeom>
              <a:avLst/>
              <a:gdLst/>
              <a:ahLst/>
              <a:cxnLst/>
              <a:rect l="l" t="t" r="r" b="b"/>
              <a:pathLst>
                <a:path w="1554479" h="1390014">
                  <a:moveTo>
                    <a:pt x="0" y="138938"/>
                  </a:moveTo>
                  <a:lnTo>
                    <a:pt x="7085" y="95032"/>
                  </a:lnTo>
                  <a:lnTo>
                    <a:pt x="26814" y="56893"/>
                  </a:lnTo>
                  <a:lnTo>
                    <a:pt x="56893" y="26814"/>
                  </a:lnTo>
                  <a:lnTo>
                    <a:pt x="95032" y="7085"/>
                  </a:lnTo>
                  <a:lnTo>
                    <a:pt x="138937" y="0"/>
                  </a:lnTo>
                  <a:lnTo>
                    <a:pt x="1415542" y="0"/>
                  </a:lnTo>
                  <a:lnTo>
                    <a:pt x="1459447" y="7085"/>
                  </a:lnTo>
                  <a:lnTo>
                    <a:pt x="1497586" y="26814"/>
                  </a:lnTo>
                  <a:lnTo>
                    <a:pt x="1527665" y="56893"/>
                  </a:lnTo>
                  <a:lnTo>
                    <a:pt x="1547394" y="95032"/>
                  </a:lnTo>
                  <a:lnTo>
                    <a:pt x="1554480" y="138938"/>
                  </a:lnTo>
                  <a:lnTo>
                    <a:pt x="1554480" y="1250950"/>
                  </a:lnTo>
                  <a:lnTo>
                    <a:pt x="1547394" y="1294855"/>
                  </a:lnTo>
                  <a:lnTo>
                    <a:pt x="1527665" y="1332994"/>
                  </a:lnTo>
                  <a:lnTo>
                    <a:pt x="1497586" y="1363073"/>
                  </a:lnTo>
                  <a:lnTo>
                    <a:pt x="1459447" y="1382802"/>
                  </a:lnTo>
                  <a:lnTo>
                    <a:pt x="1415542" y="1389888"/>
                  </a:lnTo>
                  <a:lnTo>
                    <a:pt x="138937" y="1389888"/>
                  </a:lnTo>
                  <a:lnTo>
                    <a:pt x="95032" y="1382802"/>
                  </a:lnTo>
                  <a:lnTo>
                    <a:pt x="56893" y="1363073"/>
                  </a:lnTo>
                  <a:lnTo>
                    <a:pt x="26814" y="1332994"/>
                  </a:lnTo>
                  <a:lnTo>
                    <a:pt x="7085" y="1294855"/>
                  </a:lnTo>
                  <a:lnTo>
                    <a:pt x="0" y="1250950"/>
                  </a:lnTo>
                  <a:lnTo>
                    <a:pt x="0" y="138938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84120" y="4416551"/>
              <a:ext cx="1554480" cy="1390015"/>
            </a:xfrm>
            <a:custGeom>
              <a:avLst/>
              <a:gdLst/>
              <a:ahLst/>
              <a:cxnLst/>
              <a:rect l="l" t="t" r="r" b="b"/>
              <a:pathLst>
                <a:path w="1554479" h="1390014">
                  <a:moveTo>
                    <a:pt x="1415542" y="0"/>
                  </a:moveTo>
                  <a:lnTo>
                    <a:pt x="138937" y="0"/>
                  </a:lnTo>
                  <a:lnTo>
                    <a:pt x="95032" y="7085"/>
                  </a:lnTo>
                  <a:lnTo>
                    <a:pt x="56893" y="26814"/>
                  </a:lnTo>
                  <a:lnTo>
                    <a:pt x="26814" y="56893"/>
                  </a:lnTo>
                  <a:lnTo>
                    <a:pt x="7085" y="95032"/>
                  </a:lnTo>
                  <a:lnTo>
                    <a:pt x="0" y="138937"/>
                  </a:lnTo>
                  <a:lnTo>
                    <a:pt x="0" y="1250899"/>
                  </a:lnTo>
                  <a:lnTo>
                    <a:pt x="7085" y="1294829"/>
                  </a:lnTo>
                  <a:lnTo>
                    <a:pt x="26814" y="1332983"/>
                  </a:lnTo>
                  <a:lnTo>
                    <a:pt x="56893" y="1363070"/>
                  </a:lnTo>
                  <a:lnTo>
                    <a:pt x="95032" y="1382802"/>
                  </a:lnTo>
                  <a:lnTo>
                    <a:pt x="138937" y="1389888"/>
                  </a:lnTo>
                  <a:lnTo>
                    <a:pt x="1415542" y="1389888"/>
                  </a:lnTo>
                  <a:lnTo>
                    <a:pt x="1459447" y="1382802"/>
                  </a:lnTo>
                  <a:lnTo>
                    <a:pt x="1497586" y="1363070"/>
                  </a:lnTo>
                  <a:lnTo>
                    <a:pt x="1527665" y="1332983"/>
                  </a:lnTo>
                  <a:lnTo>
                    <a:pt x="1547394" y="1294829"/>
                  </a:lnTo>
                  <a:lnTo>
                    <a:pt x="1554480" y="1250899"/>
                  </a:lnTo>
                  <a:lnTo>
                    <a:pt x="1554480" y="138937"/>
                  </a:lnTo>
                  <a:lnTo>
                    <a:pt x="1547394" y="95032"/>
                  </a:lnTo>
                  <a:lnTo>
                    <a:pt x="1527665" y="56893"/>
                  </a:lnTo>
                  <a:lnTo>
                    <a:pt x="1497586" y="26814"/>
                  </a:lnTo>
                  <a:lnTo>
                    <a:pt x="1459447" y="7085"/>
                  </a:lnTo>
                  <a:lnTo>
                    <a:pt x="1415542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84120" y="4416551"/>
              <a:ext cx="1554480" cy="1390015"/>
            </a:xfrm>
            <a:custGeom>
              <a:avLst/>
              <a:gdLst/>
              <a:ahLst/>
              <a:cxnLst/>
              <a:rect l="l" t="t" r="r" b="b"/>
              <a:pathLst>
                <a:path w="1554479" h="1390014">
                  <a:moveTo>
                    <a:pt x="0" y="138937"/>
                  </a:moveTo>
                  <a:lnTo>
                    <a:pt x="7085" y="95032"/>
                  </a:lnTo>
                  <a:lnTo>
                    <a:pt x="26814" y="56893"/>
                  </a:lnTo>
                  <a:lnTo>
                    <a:pt x="56893" y="26814"/>
                  </a:lnTo>
                  <a:lnTo>
                    <a:pt x="95032" y="7085"/>
                  </a:lnTo>
                  <a:lnTo>
                    <a:pt x="138937" y="0"/>
                  </a:lnTo>
                  <a:lnTo>
                    <a:pt x="1415542" y="0"/>
                  </a:lnTo>
                  <a:lnTo>
                    <a:pt x="1459447" y="7085"/>
                  </a:lnTo>
                  <a:lnTo>
                    <a:pt x="1497586" y="26814"/>
                  </a:lnTo>
                  <a:lnTo>
                    <a:pt x="1527665" y="56893"/>
                  </a:lnTo>
                  <a:lnTo>
                    <a:pt x="1547394" y="95032"/>
                  </a:lnTo>
                  <a:lnTo>
                    <a:pt x="1554480" y="138937"/>
                  </a:lnTo>
                  <a:lnTo>
                    <a:pt x="1554480" y="1250899"/>
                  </a:lnTo>
                  <a:lnTo>
                    <a:pt x="1547394" y="1294829"/>
                  </a:lnTo>
                  <a:lnTo>
                    <a:pt x="1527665" y="1332983"/>
                  </a:lnTo>
                  <a:lnTo>
                    <a:pt x="1497586" y="1363070"/>
                  </a:lnTo>
                  <a:lnTo>
                    <a:pt x="1459447" y="1382802"/>
                  </a:lnTo>
                  <a:lnTo>
                    <a:pt x="1415542" y="1389888"/>
                  </a:lnTo>
                  <a:lnTo>
                    <a:pt x="138937" y="1389888"/>
                  </a:lnTo>
                  <a:lnTo>
                    <a:pt x="95032" y="1382802"/>
                  </a:lnTo>
                  <a:lnTo>
                    <a:pt x="56893" y="1363070"/>
                  </a:lnTo>
                  <a:lnTo>
                    <a:pt x="26814" y="1332983"/>
                  </a:lnTo>
                  <a:lnTo>
                    <a:pt x="7085" y="1294829"/>
                  </a:lnTo>
                  <a:lnTo>
                    <a:pt x="0" y="1250899"/>
                  </a:lnTo>
                  <a:lnTo>
                    <a:pt x="0" y="138937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07310" y="4413961"/>
            <a:ext cx="1304290" cy="13404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5715" algn="ctr">
              <a:lnSpc>
                <a:spcPct val="86400"/>
              </a:lnSpc>
              <a:spcBef>
                <a:spcPts val="495"/>
              </a:spcBef>
            </a:pPr>
            <a:r>
              <a:rPr sz="2400" spc="-10" dirty="0">
                <a:latin typeface="Microsoft Sans Serif"/>
                <a:cs typeface="Microsoft Sans Serif"/>
              </a:rPr>
              <a:t>Синте- 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тичні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каучуки, 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п</a:t>
            </a:r>
            <a:r>
              <a:rPr sz="2400" spc="-20" dirty="0">
                <a:latin typeface="Microsoft Sans Serif"/>
                <a:cs typeface="Microsoft Sans Serif"/>
              </a:rPr>
              <a:t>л</a:t>
            </a:r>
            <a:r>
              <a:rPr sz="2400" spc="5" dirty="0">
                <a:latin typeface="Microsoft Sans Serif"/>
                <a:cs typeface="Microsoft Sans Serif"/>
              </a:rPr>
              <a:t>а</a:t>
            </a:r>
            <a:r>
              <a:rPr sz="2400" spc="-5" dirty="0">
                <a:latin typeface="Microsoft Sans Serif"/>
                <a:cs typeface="Microsoft Sans Serif"/>
              </a:rPr>
              <a:t>сти</a:t>
            </a:r>
            <a:r>
              <a:rPr sz="2400" spc="-80" dirty="0">
                <a:latin typeface="Microsoft Sans Serif"/>
                <a:cs typeface="Microsoft Sans Serif"/>
              </a:rPr>
              <a:t>ки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218241" y="4428553"/>
            <a:ext cx="1643380" cy="1695450"/>
            <a:chOff x="4218241" y="4428553"/>
            <a:chExt cx="1643380" cy="1695450"/>
          </a:xfrm>
        </p:grpSpPr>
        <p:sp>
          <p:nvSpPr>
            <p:cNvPr id="24" name="object 24"/>
            <p:cNvSpPr/>
            <p:nvPr/>
          </p:nvSpPr>
          <p:spPr>
            <a:xfrm>
              <a:off x="4230623" y="4440935"/>
              <a:ext cx="1493520" cy="1551940"/>
            </a:xfrm>
            <a:custGeom>
              <a:avLst/>
              <a:gdLst/>
              <a:ahLst/>
              <a:cxnLst/>
              <a:rect l="l" t="t" r="r" b="b"/>
              <a:pathLst>
                <a:path w="1493520" h="1551939">
                  <a:moveTo>
                    <a:pt x="1344167" y="0"/>
                  </a:moveTo>
                  <a:lnTo>
                    <a:pt x="149351" y="0"/>
                  </a:lnTo>
                  <a:lnTo>
                    <a:pt x="102168" y="7619"/>
                  </a:lnTo>
                  <a:lnTo>
                    <a:pt x="61173" y="28834"/>
                  </a:lnTo>
                  <a:lnTo>
                    <a:pt x="28834" y="61173"/>
                  </a:lnTo>
                  <a:lnTo>
                    <a:pt x="7620" y="102168"/>
                  </a:lnTo>
                  <a:lnTo>
                    <a:pt x="0" y="149351"/>
                  </a:lnTo>
                  <a:lnTo>
                    <a:pt x="0" y="1402080"/>
                  </a:lnTo>
                  <a:lnTo>
                    <a:pt x="7620" y="1449287"/>
                  </a:lnTo>
                  <a:lnTo>
                    <a:pt x="28834" y="1490286"/>
                  </a:lnTo>
                  <a:lnTo>
                    <a:pt x="61173" y="1522616"/>
                  </a:lnTo>
                  <a:lnTo>
                    <a:pt x="102168" y="1543818"/>
                  </a:lnTo>
                  <a:lnTo>
                    <a:pt x="149351" y="1551432"/>
                  </a:lnTo>
                  <a:lnTo>
                    <a:pt x="1344167" y="1551432"/>
                  </a:lnTo>
                  <a:lnTo>
                    <a:pt x="1391351" y="1543818"/>
                  </a:lnTo>
                  <a:lnTo>
                    <a:pt x="1432346" y="1522616"/>
                  </a:lnTo>
                  <a:lnTo>
                    <a:pt x="1464685" y="1490286"/>
                  </a:lnTo>
                  <a:lnTo>
                    <a:pt x="1485900" y="1449287"/>
                  </a:lnTo>
                  <a:lnTo>
                    <a:pt x="1493520" y="1402080"/>
                  </a:lnTo>
                  <a:lnTo>
                    <a:pt x="1493520" y="149351"/>
                  </a:lnTo>
                  <a:lnTo>
                    <a:pt x="1485900" y="102168"/>
                  </a:lnTo>
                  <a:lnTo>
                    <a:pt x="1464685" y="61173"/>
                  </a:lnTo>
                  <a:lnTo>
                    <a:pt x="1432346" y="28834"/>
                  </a:lnTo>
                  <a:lnTo>
                    <a:pt x="1391351" y="7619"/>
                  </a:lnTo>
                  <a:lnTo>
                    <a:pt x="1344167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30623" y="4440935"/>
              <a:ext cx="1493520" cy="1551940"/>
            </a:xfrm>
            <a:custGeom>
              <a:avLst/>
              <a:gdLst/>
              <a:ahLst/>
              <a:cxnLst/>
              <a:rect l="l" t="t" r="r" b="b"/>
              <a:pathLst>
                <a:path w="1493520" h="1551939">
                  <a:moveTo>
                    <a:pt x="0" y="149351"/>
                  </a:moveTo>
                  <a:lnTo>
                    <a:pt x="7620" y="102168"/>
                  </a:lnTo>
                  <a:lnTo>
                    <a:pt x="28834" y="61173"/>
                  </a:lnTo>
                  <a:lnTo>
                    <a:pt x="61173" y="28834"/>
                  </a:lnTo>
                  <a:lnTo>
                    <a:pt x="102168" y="7619"/>
                  </a:lnTo>
                  <a:lnTo>
                    <a:pt x="149351" y="0"/>
                  </a:lnTo>
                  <a:lnTo>
                    <a:pt x="1344167" y="0"/>
                  </a:lnTo>
                  <a:lnTo>
                    <a:pt x="1391351" y="7619"/>
                  </a:lnTo>
                  <a:lnTo>
                    <a:pt x="1432346" y="28834"/>
                  </a:lnTo>
                  <a:lnTo>
                    <a:pt x="1464685" y="61173"/>
                  </a:lnTo>
                  <a:lnTo>
                    <a:pt x="1485900" y="102168"/>
                  </a:lnTo>
                  <a:lnTo>
                    <a:pt x="1493520" y="149351"/>
                  </a:lnTo>
                  <a:lnTo>
                    <a:pt x="1493520" y="1402080"/>
                  </a:lnTo>
                  <a:lnTo>
                    <a:pt x="1485900" y="1449287"/>
                  </a:lnTo>
                  <a:lnTo>
                    <a:pt x="1464685" y="1490286"/>
                  </a:lnTo>
                  <a:lnTo>
                    <a:pt x="1432346" y="1522616"/>
                  </a:lnTo>
                  <a:lnTo>
                    <a:pt x="1391351" y="1543818"/>
                  </a:lnTo>
                  <a:lnTo>
                    <a:pt x="1344167" y="1551432"/>
                  </a:lnTo>
                  <a:lnTo>
                    <a:pt x="149351" y="1551432"/>
                  </a:lnTo>
                  <a:lnTo>
                    <a:pt x="102168" y="1543818"/>
                  </a:lnTo>
                  <a:lnTo>
                    <a:pt x="61173" y="1522616"/>
                  </a:lnTo>
                  <a:lnTo>
                    <a:pt x="28834" y="1490286"/>
                  </a:lnTo>
                  <a:lnTo>
                    <a:pt x="7620" y="1449287"/>
                  </a:lnTo>
                  <a:lnTo>
                    <a:pt x="0" y="1402080"/>
                  </a:lnTo>
                  <a:lnTo>
                    <a:pt x="0" y="149351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55591" y="4559807"/>
              <a:ext cx="1493520" cy="1551940"/>
            </a:xfrm>
            <a:custGeom>
              <a:avLst/>
              <a:gdLst/>
              <a:ahLst/>
              <a:cxnLst/>
              <a:rect l="l" t="t" r="r" b="b"/>
              <a:pathLst>
                <a:path w="1493520" h="1551939">
                  <a:moveTo>
                    <a:pt x="1344168" y="0"/>
                  </a:moveTo>
                  <a:lnTo>
                    <a:pt x="149352" y="0"/>
                  </a:lnTo>
                  <a:lnTo>
                    <a:pt x="102168" y="7620"/>
                  </a:lnTo>
                  <a:lnTo>
                    <a:pt x="61173" y="28834"/>
                  </a:lnTo>
                  <a:lnTo>
                    <a:pt x="28834" y="61173"/>
                  </a:lnTo>
                  <a:lnTo>
                    <a:pt x="7620" y="102168"/>
                  </a:lnTo>
                  <a:lnTo>
                    <a:pt x="0" y="149352"/>
                  </a:lnTo>
                  <a:lnTo>
                    <a:pt x="0" y="1402080"/>
                  </a:lnTo>
                  <a:lnTo>
                    <a:pt x="7620" y="1449287"/>
                  </a:lnTo>
                  <a:lnTo>
                    <a:pt x="28834" y="1490286"/>
                  </a:lnTo>
                  <a:lnTo>
                    <a:pt x="61173" y="1522616"/>
                  </a:lnTo>
                  <a:lnTo>
                    <a:pt x="102168" y="1543818"/>
                  </a:lnTo>
                  <a:lnTo>
                    <a:pt x="149352" y="1551432"/>
                  </a:lnTo>
                  <a:lnTo>
                    <a:pt x="1344168" y="1551432"/>
                  </a:lnTo>
                  <a:lnTo>
                    <a:pt x="1391351" y="1543818"/>
                  </a:lnTo>
                  <a:lnTo>
                    <a:pt x="1432346" y="1522616"/>
                  </a:lnTo>
                  <a:lnTo>
                    <a:pt x="1464685" y="1490286"/>
                  </a:lnTo>
                  <a:lnTo>
                    <a:pt x="1485900" y="1449287"/>
                  </a:lnTo>
                  <a:lnTo>
                    <a:pt x="1493520" y="1402080"/>
                  </a:lnTo>
                  <a:lnTo>
                    <a:pt x="1493520" y="149352"/>
                  </a:lnTo>
                  <a:lnTo>
                    <a:pt x="1485900" y="102168"/>
                  </a:lnTo>
                  <a:lnTo>
                    <a:pt x="1464685" y="61173"/>
                  </a:lnTo>
                  <a:lnTo>
                    <a:pt x="1432346" y="28834"/>
                  </a:lnTo>
                  <a:lnTo>
                    <a:pt x="1391351" y="7620"/>
                  </a:lnTo>
                  <a:lnTo>
                    <a:pt x="1344168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55591" y="4559807"/>
              <a:ext cx="1493520" cy="1551940"/>
            </a:xfrm>
            <a:custGeom>
              <a:avLst/>
              <a:gdLst/>
              <a:ahLst/>
              <a:cxnLst/>
              <a:rect l="l" t="t" r="r" b="b"/>
              <a:pathLst>
                <a:path w="1493520" h="1551939">
                  <a:moveTo>
                    <a:pt x="0" y="149352"/>
                  </a:moveTo>
                  <a:lnTo>
                    <a:pt x="7620" y="102168"/>
                  </a:lnTo>
                  <a:lnTo>
                    <a:pt x="28834" y="61173"/>
                  </a:lnTo>
                  <a:lnTo>
                    <a:pt x="61173" y="28834"/>
                  </a:lnTo>
                  <a:lnTo>
                    <a:pt x="102168" y="7620"/>
                  </a:lnTo>
                  <a:lnTo>
                    <a:pt x="149352" y="0"/>
                  </a:lnTo>
                  <a:lnTo>
                    <a:pt x="1344168" y="0"/>
                  </a:lnTo>
                  <a:lnTo>
                    <a:pt x="1391351" y="7620"/>
                  </a:lnTo>
                  <a:lnTo>
                    <a:pt x="1432346" y="28834"/>
                  </a:lnTo>
                  <a:lnTo>
                    <a:pt x="1464685" y="61173"/>
                  </a:lnTo>
                  <a:lnTo>
                    <a:pt x="1485900" y="102168"/>
                  </a:lnTo>
                  <a:lnTo>
                    <a:pt x="1493520" y="149352"/>
                  </a:lnTo>
                  <a:lnTo>
                    <a:pt x="1493520" y="1402080"/>
                  </a:lnTo>
                  <a:lnTo>
                    <a:pt x="1485900" y="1449287"/>
                  </a:lnTo>
                  <a:lnTo>
                    <a:pt x="1464685" y="1490286"/>
                  </a:lnTo>
                  <a:lnTo>
                    <a:pt x="1432346" y="1522616"/>
                  </a:lnTo>
                  <a:lnTo>
                    <a:pt x="1391351" y="1543818"/>
                  </a:lnTo>
                  <a:lnTo>
                    <a:pt x="1344168" y="1551432"/>
                  </a:lnTo>
                  <a:lnTo>
                    <a:pt x="149352" y="1551432"/>
                  </a:lnTo>
                  <a:lnTo>
                    <a:pt x="102168" y="1543818"/>
                  </a:lnTo>
                  <a:lnTo>
                    <a:pt x="61173" y="1522616"/>
                  </a:lnTo>
                  <a:lnTo>
                    <a:pt x="28834" y="1490286"/>
                  </a:lnTo>
                  <a:lnTo>
                    <a:pt x="7620" y="1449287"/>
                  </a:lnTo>
                  <a:lnTo>
                    <a:pt x="0" y="1402080"/>
                  </a:lnTo>
                  <a:lnTo>
                    <a:pt x="0" y="149352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16628" y="4640071"/>
            <a:ext cx="1170305" cy="13398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indent="5080" algn="ctr">
              <a:lnSpc>
                <a:spcPct val="86400"/>
              </a:lnSpc>
              <a:spcBef>
                <a:spcPts val="490"/>
              </a:spcBef>
            </a:pPr>
            <a:r>
              <a:rPr sz="2400" spc="-10" dirty="0">
                <a:latin typeface="Microsoft Sans Serif"/>
                <a:cs typeface="Microsoft Sans Serif"/>
              </a:rPr>
              <a:t>Синте- 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тичні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штучні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в</a:t>
            </a:r>
            <a:r>
              <a:rPr sz="2400" spc="-40" dirty="0">
                <a:latin typeface="Microsoft Sans Serif"/>
                <a:cs typeface="Microsoft Sans Serif"/>
              </a:rPr>
              <a:t>о</a:t>
            </a:r>
            <a:r>
              <a:rPr sz="2400" spc="40" dirty="0">
                <a:latin typeface="Microsoft Sans Serif"/>
                <a:cs typeface="Microsoft Sans Serif"/>
              </a:rPr>
              <a:t>л</a:t>
            </a:r>
            <a:r>
              <a:rPr sz="2400" spc="5" dirty="0">
                <a:latin typeface="Microsoft Sans Serif"/>
                <a:cs typeface="Microsoft Sans Serif"/>
              </a:rPr>
              <a:t>о</a:t>
            </a:r>
            <a:r>
              <a:rPr sz="2400" spc="-55" dirty="0">
                <a:latin typeface="Microsoft Sans Serif"/>
                <a:cs typeface="Microsoft Sans Serif"/>
              </a:rPr>
              <a:t>кна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946457" y="4428553"/>
            <a:ext cx="1527810" cy="1332865"/>
            <a:chOff x="5946457" y="4428553"/>
            <a:chExt cx="1527810" cy="1332865"/>
          </a:xfrm>
        </p:grpSpPr>
        <p:sp>
          <p:nvSpPr>
            <p:cNvPr id="30" name="object 30"/>
            <p:cNvSpPr/>
            <p:nvPr/>
          </p:nvSpPr>
          <p:spPr>
            <a:xfrm>
              <a:off x="5958840" y="4440935"/>
              <a:ext cx="1377950" cy="1188720"/>
            </a:xfrm>
            <a:custGeom>
              <a:avLst/>
              <a:gdLst/>
              <a:ahLst/>
              <a:cxnLst/>
              <a:rect l="l" t="t" r="r" b="b"/>
              <a:pathLst>
                <a:path w="1377950" h="1188720">
                  <a:moveTo>
                    <a:pt x="1258824" y="0"/>
                  </a:moveTo>
                  <a:lnTo>
                    <a:pt x="118872" y="0"/>
                  </a:lnTo>
                  <a:lnTo>
                    <a:pt x="72598" y="9340"/>
                  </a:lnTo>
                  <a:lnTo>
                    <a:pt x="34813" y="34813"/>
                  </a:lnTo>
                  <a:lnTo>
                    <a:pt x="9340" y="72598"/>
                  </a:lnTo>
                  <a:lnTo>
                    <a:pt x="0" y="118871"/>
                  </a:lnTo>
                  <a:lnTo>
                    <a:pt x="0" y="1069848"/>
                  </a:lnTo>
                  <a:lnTo>
                    <a:pt x="9340" y="1116121"/>
                  </a:lnTo>
                  <a:lnTo>
                    <a:pt x="34813" y="1153906"/>
                  </a:lnTo>
                  <a:lnTo>
                    <a:pt x="72598" y="1179379"/>
                  </a:lnTo>
                  <a:lnTo>
                    <a:pt x="118872" y="1188720"/>
                  </a:lnTo>
                  <a:lnTo>
                    <a:pt x="1258824" y="1188720"/>
                  </a:lnTo>
                  <a:lnTo>
                    <a:pt x="1305097" y="1179379"/>
                  </a:lnTo>
                  <a:lnTo>
                    <a:pt x="1342882" y="1153906"/>
                  </a:lnTo>
                  <a:lnTo>
                    <a:pt x="1368355" y="1116121"/>
                  </a:lnTo>
                  <a:lnTo>
                    <a:pt x="1377695" y="1069848"/>
                  </a:lnTo>
                  <a:lnTo>
                    <a:pt x="1377695" y="118871"/>
                  </a:lnTo>
                  <a:lnTo>
                    <a:pt x="1368355" y="72598"/>
                  </a:lnTo>
                  <a:lnTo>
                    <a:pt x="1342882" y="34813"/>
                  </a:lnTo>
                  <a:lnTo>
                    <a:pt x="1305097" y="9340"/>
                  </a:lnTo>
                  <a:lnTo>
                    <a:pt x="1258824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58840" y="4440935"/>
              <a:ext cx="1377950" cy="1188720"/>
            </a:xfrm>
            <a:custGeom>
              <a:avLst/>
              <a:gdLst/>
              <a:ahLst/>
              <a:cxnLst/>
              <a:rect l="l" t="t" r="r" b="b"/>
              <a:pathLst>
                <a:path w="1377950" h="1188720">
                  <a:moveTo>
                    <a:pt x="0" y="118871"/>
                  </a:moveTo>
                  <a:lnTo>
                    <a:pt x="9340" y="72598"/>
                  </a:lnTo>
                  <a:lnTo>
                    <a:pt x="34813" y="34813"/>
                  </a:lnTo>
                  <a:lnTo>
                    <a:pt x="72598" y="9340"/>
                  </a:lnTo>
                  <a:lnTo>
                    <a:pt x="118872" y="0"/>
                  </a:lnTo>
                  <a:lnTo>
                    <a:pt x="1258824" y="0"/>
                  </a:lnTo>
                  <a:lnTo>
                    <a:pt x="1305097" y="9340"/>
                  </a:lnTo>
                  <a:lnTo>
                    <a:pt x="1342882" y="34813"/>
                  </a:lnTo>
                  <a:lnTo>
                    <a:pt x="1368355" y="72598"/>
                  </a:lnTo>
                  <a:lnTo>
                    <a:pt x="1377695" y="118871"/>
                  </a:lnTo>
                  <a:lnTo>
                    <a:pt x="1377695" y="1069848"/>
                  </a:lnTo>
                  <a:lnTo>
                    <a:pt x="1368355" y="1116121"/>
                  </a:lnTo>
                  <a:lnTo>
                    <a:pt x="1342882" y="1153906"/>
                  </a:lnTo>
                  <a:lnTo>
                    <a:pt x="1305097" y="1179379"/>
                  </a:lnTo>
                  <a:lnTo>
                    <a:pt x="1258824" y="1188720"/>
                  </a:lnTo>
                  <a:lnTo>
                    <a:pt x="118872" y="1188720"/>
                  </a:lnTo>
                  <a:lnTo>
                    <a:pt x="72598" y="1179379"/>
                  </a:lnTo>
                  <a:lnTo>
                    <a:pt x="34813" y="1153906"/>
                  </a:lnTo>
                  <a:lnTo>
                    <a:pt x="9340" y="1116121"/>
                  </a:lnTo>
                  <a:lnTo>
                    <a:pt x="0" y="1069848"/>
                  </a:lnTo>
                  <a:lnTo>
                    <a:pt x="0" y="118871"/>
                  </a:lnTo>
                  <a:close/>
                </a:path>
              </a:pathLst>
            </a:custGeom>
            <a:ln w="24383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83808" y="4559807"/>
              <a:ext cx="1377950" cy="1188720"/>
            </a:xfrm>
            <a:custGeom>
              <a:avLst/>
              <a:gdLst/>
              <a:ahLst/>
              <a:cxnLst/>
              <a:rect l="l" t="t" r="r" b="b"/>
              <a:pathLst>
                <a:path w="1377950" h="1188720">
                  <a:moveTo>
                    <a:pt x="1258823" y="0"/>
                  </a:moveTo>
                  <a:lnTo>
                    <a:pt x="118871" y="0"/>
                  </a:lnTo>
                  <a:lnTo>
                    <a:pt x="72598" y="9340"/>
                  </a:lnTo>
                  <a:lnTo>
                    <a:pt x="34813" y="34813"/>
                  </a:lnTo>
                  <a:lnTo>
                    <a:pt x="9340" y="72598"/>
                  </a:lnTo>
                  <a:lnTo>
                    <a:pt x="0" y="118872"/>
                  </a:lnTo>
                  <a:lnTo>
                    <a:pt x="0" y="1069848"/>
                  </a:lnTo>
                  <a:lnTo>
                    <a:pt x="9340" y="1116116"/>
                  </a:lnTo>
                  <a:lnTo>
                    <a:pt x="34813" y="1153901"/>
                  </a:lnTo>
                  <a:lnTo>
                    <a:pt x="72598" y="1179377"/>
                  </a:lnTo>
                  <a:lnTo>
                    <a:pt x="118871" y="1188720"/>
                  </a:lnTo>
                  <a:lnTo>
                    <a:pt x="1258823" y="1188720"/>
                  </a:lnTo>
                  <a:lnTo>
                    <a:pt x="1305097" y="1179377"/>
                  </a:lnTo>
                  <a:lnTo>
                    <a:pt x="1342882" y="1153901"/>
                  </a:lnTo>
                  <a:lnTo>
                    <a:pt x="1368355" y="1116116"/>
                  </a:lnTo>
                  <a:lnTo>
                    <a:pt x="1377695" y="1069848"/>
                  </a:lnTo>
                  <a:lnTo>
                    <a:pt x="1377695" y="118872"/>
                  </a:lnTo>
                  <a:lnTo>
                    <a:pt x="1368355" y="72598"/>
                  </a:lnTo>
                  <a:lnTo>
                    <a:pt x="1342882" y="34813"/>
                  </a:lnTo>
                  <a:lnTo>
                    <a:pt x="1305097" y="9340"/>
                  </a:lnTo>
                  <a:lnTo>
                    <a:pt x="1258823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83808" y="4559807"/>
              <a:ext cx="1377950" cy="1188720"/>
            </a:xfrm>
            <a:custGeom>
              <a:avLst/>
              <a:gdLst/>
              <a:ahLst/>
              <a:cxnLst/>
              <a:rect l="l" t="t" r="r" b="b"/>
              <a:pathLst>
                <a:path w="1377950" h="1188720">
                  <a:moveTo>
                    <a:pt x="0" y="118872"/>
                  </a:moveTo>
                  <a:lnTo>
                    <a:pt x="9340" y="72598"/>
                  </a:lnTo>
                  <a:lnTo>
                    <a:pt x="34813" y="34813"/>
                  </a:lnTo>
                  <a:lnTo>
                    <a:pt x="72598" y="9340"/>
                  </a:lnTo>
                  <a:lnTo>
                    <a:pt x="118871" y="0"/>
                  </a:lnTo>
                  <a:lnTo>
                    <a:pt x="1258823" y="0"/>
                  </a:lnTo>
                  <a:lnTo>
                    <a:pt x="1305097" y="9340"/>
                  </a:lnTo>
                  <a:lnTo>
                    <a:pt x="1342882" y="34813"/>
                  </a:lnTo>
                  <a:lnTo>
                    <a:pt x="1368355" y="72598"/>
                  </a:lnTo>
                  <a:lnTo>
                    <a:pt x="1377695" y="118872"/>
                  </a:lnTo>
                  <a:lnTo>
                    <a:pt x="1377695" y="1069848"/>
                  </a:lnTo>
                  <a:lnTo>
                    <a:pt x="1368355" y="1116116"/>
                  </a:lnTo>
                  <a:lnTo>
                    <a:pt x="1342882" y="1153901"/>
                  </a:lnTo>
                  <a:lnTo>
                    <a:pt x="1305097" y="1179377"/>
                  </a:lnTo>
                  <a:lnTo>
                    <a:pt x="1258823" y="1188720"/>
                  </a:lnTo>
                  <a:lnTo>
                    <a:pt x="118871" y="1188720"/>
                  </a:lnTo>
                  <a:lnTo>
                    <a:pt x="72598" y="1179377"/>
                  </a:lnTo>
                  <a:lnTo>
                    <a:pt x="34813" y="1153901"/>
                  </a:lnTo>
                  <a:lnTo>
                    <a:pt x="9340" y="1116116"/>
                  </a:lnTo>
                  <a:lnTo>
                    <a:pt x="0" y="1069848"/>
                  </a:lnTo>
                  <a:lnTo>
                    <a:pt x="0" y="118872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251828" y="4615433"/>
            <a:ext cx="1042035" cy="102235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127635">
              <a:lnSpc>
                <a:spcPct val="86300"/>
              </a:lnSpc>
              <a:spcBef>
                <a:spcPts val="495"/>
              </a:spcBef>
            </a:pPr>
            <a:r>
              <a:rPr sz="2400" spc="-55" dirty="0">
                <a:latin typeface="Microsoft Sans Serif"/>
                <a:cs typeface="Microsoft Sans Serif"/>
              </a:rPr>
              <a:t>Лаки, 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70" dirty="0">
                <a:latin typeface="Microsoft Sans Serif"/>
                <a:cs typeface="Microsoft Sans Serif"/>
              </a:rPr>
              <a:t>кр</a:t>
            </a:r>
            <a:r>
              <a:rPr sz="2400" dirty="0">
                <a:latin typeface="Microsoft Sans Serif"/>
                <a:cs typeface="Microsoft Sans Serif"/>
              </a:rPr>
              <a:t>а</a:t>
            </a:r>
            <a:r>
              <a:rPr sz="2400" spc="-35" dirty="0">
                <a:latin typeface="Microsoft Sans Serif"/>
                <a:cs typeface="Microsoft Sans Serif"/>
              </a:rPr>
              <a:t>ски,  </a:t>
            </a:r>
            <a:r>
              <a:rPr sz="2400" spc="-10" dirty="0">
                <a:latin typeface="Microsoft Sans Serif"/>
                <a:cs typeface="Microsoft Sans Serif"/>
              </a:rPr>
              <a:t>емалі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458456" y="3493008"/>
            <a:ext cx="1374775" cy="1377950"/>
            <a:chOff x="7458456" y="3493008"/>
            <a:chExt cx="1374775" cy="1377950"/>
          </a:xfrm>
        </p:grpSpPr>
        <p:sp>
          <p:nvSpPr>
            <p:cNvPr id="36" name="object 36"/>
            <p:cNvSpPr/>
            <p:nvPr/>
          </p:nvSpPr>
          <p:spPr>
            <a:xfrm>
              <a:off x="7470648" y="3505200"/>
              <a:ext cx="1225550" cy="1234440"/>
            </a:xfrm>
            <a:custGeom>
              <a:avLst/>
              <a:gdLst/>
              <a:ahLst/>
              <a:cxnLst/>
              <a:rect l="l" t="t" r="r" b="b"/>
              <a:pathLst>
                <a:path w="1225550" h="1234439">
                  <a:moveTo>
                    <a:pt x="1102741" y="0"/>
                  </a:moveTo>
                  <a:lnTo>
                    <a:pt x="122554" y="0"/>
                  </a:lnTo>
                  <a:lnTo>
                    <a:pt x="74848" y="9630"/>
                  </a:lnTo>
                  <a:lnTo>
                    <a:pt x="35893" y="35893"/>
                  </a:lnTo>
                  <a:lnTo>
                    <a:pt x="9630" y="74848"/>
                  </a:lnTo>
                  <a:lnTo>
                    <a:pt x="0" y="122555"/>
                  </a:lnTo>
                  <a:lnTo>
                    <a:pt x="0" y="1111885"/>
                  </a:lnTo>
                  <a:lnTo>
                    <a:pt x="9630" y="1159591"/>
                  </a:lnTo>
                  <a:lnTo>
                    <a:pt x="35893" y="1198546"/>
                  </a:lnTo>
                  <a:lnTo>
                    <a:pt x="74848" y="1224809"/>
                  </a:lnTo>
                  <a:lnTo>
                    <a:pt x="122554" y="1234439"/>
                  </a:lnTo>
                  <a:lnTo>
                    <a:pt x="1102741" y="1234439"/>
                  </a:lnTo>
                  <a:lnTo>
                    <a:pt x="1150447" y="1224809"/>
                  </a:lnTo>
                  <a:lnTo>
                    <a:pt x="1189402" y="1198546"/>
                  </a:lnTo>
                  <a:lnTo>
                    <a:pt x="1215665" y="1159591"/>
                  </a:lnTo>
                  <a:lnTo>
                    <a:pt x="1225296" y="1111885"/>
                  </a:lnTo>
                  <a:lnTo>
                    <a:pt x="1225296" y="122555"/>
                  </a:lnTo>
                  <a:lnTo>
                    <a:pt x="1215665" y="74848"/>
                  </a:lnTo>
                  <a:lnTo>
                    <a:pt x="1189402" y="35893"/>
                  </a:lnTo>
                  <a:lnTo>
                    <a:pt x="1150447" y="9630"/>
                  </a:lnTo>
                  <a:lnTo>
                    <a:pt x="1102741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70648" y="3505200"/>
              <a:ext cx="1225550" cy="1234440"/>
            </a:xfrm>
            <a:custGeom>
              <a:avLst/>
              <a:gdLst/>
              <a:ahLst/>
              <a:cxnLst/>
              <a:rect l="l" t="t" r="r" b="b"/>
              <a:pathLst>
                <a:path w="1225550" h="1234439">
                  <a:moveTo>
                    <a:pt x="0" y="122555"/>
                  </a:moveTo>
                  <a:lnTo>
                    <a:pt x="9630" y="74848"/>
                  </a:lnTo>
                  <a:lnTo>
                    <a:pt x="35893" y="35893"/>
                  </a:lnTo>
                  <a:lnTo>
                    <a:pt x="74848" y="9630"/>
                  </a:lnTo>
                  <a:lnTo>
                    <a:pt x="122554" y="0"/>
                  </a:lnTo>
                  <a:lnTo>
                    <a:pt x="1102741" y="0"/>
                  </a:lnTo>
                  <a:lnTo>
                    <a:pt x="1150447" y="9630"/>
                  </a:lnTo>
                  <a:lnTo>
                    <a:pt x="1189402" y="35893"/>
                  </a:lnTo>
                  <a:lnTo>
                    <a:pt x="1215665" y="74848"/>
                  </a:lnTo>
                  <a:lnTo>
                    <a:pt x="1225296" y="122555"/>
                  </a:lnTo>
                  <a:lnTo>
                    <a:pt x="1225296" y="1111885"/>
                  </a:lnTo>
                  <a:lnTo>
                    <a:pt x="1215665" y="1159591"/>
                  </a:lnTo>
                  <a:lnTo>
                    <a:pt x="1189402" y="1198546"/>
                  </a:lnTo>
                  <a:lnTo>
                    <a:pt x="1150447" y="1224809"/>
                  </a:lnTo>
                  <a:lnTo>
                    <a:pt x="1102741" y="1234439"/>
                  </a:lnTo>
                  <a:lnTo>
                    <a:pt x="122554" y="1234439"/>
                  </a:lnTo>
                  <a:lnTo>
                    <a:pt x="74848" y="1224809"/>
                  </a:lnTo>
                  <a:lnTo>
                    <a:pt x="35893" y="1198546"/>
                  </a:lnTo>
                  <a:lnTo>
                    <a:pt x="9630" y="1159591"/>
                  </a:lnTo>
                  <a:lnTo>
                    <a:pt x="0" y="1111885"/>
                  </a:lnTo>
                  <a:lnTo>
                    <a:pt x="0" y="122555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95616" y="3624072"/>
              <a:ext cx="1225550" cy="1234440"/>
            </a:xfrm>
            <a:custGeom>
              <a:avLst/>
              <a:gdLst/>
              <a:ahLst/>
              <a:cxnLst/>
              <a:rect l="l" t="t" r="r" b="b"/>
              <a:pathLst>
                <a:path w="1225550" h="1234439">
                  <a:moveTo>
                    <a:pt x="1102740" y="0"/>
                  </a:moveTo>
                  <a:lnTo>
                    <a:pt x="122554" y="0"/>
                  </a:lnTo>
                  <a:lnTo>
                    <a:pt x="74848" y="9630"/>
                  </a:lnTo>
                  <a:lnTo>
                    <a:pt x="35893" y="35893"/>
                  </a:lnTo>
                  <a:lnTo>
                    <a:pt x="9630" y="74848"/>
                  </a:lnTo>
                  <a:lnTo>
                    <a:pt x="0" y="122554"/>
                  </a:lnTo>
                  <a:lnTo>
                    <a:pt x="0" y="1111884"/>
                  </a:lnTo>
                  <a:lnTo>
                    <a:pt x="9630" y="1159591"/>
                  </a:lnTo>
                  <a:lnTo>
                    <a:pt x="35893" y="1198546"/>
                  </a:lnTo>
                  <a:lnTo>
                    <a:pt x="74848" y="1224809"/>
                  </a:lnTo>
                  <a:lnTo>
                    <a:pt x="122554" y="1234439"/>
                  </a:lnTo>
                  <a:lnTo>
                    <a:pt x="1102740" y="1234439"/>
                  </a:lnTo>
                  <a:lnTo>
                    <a:pt x="1150447" y="1224809"/>
                  </a:lnTo>
                  <a:lnTo>
                    <a:pt x="1189402" y="1198546"/>
                  </a:lnTo>
                  <a:lnTo>
                    <a:pt x="1215665" y="1159591"/>
                  </a:lnTo>
                  <a:lnTo>
                    <a:pt x="1225295" y="1111884"/>
                  </a:lnTo>
                  <a:lnTo>
                    <a:pt x="1225295" y="122554"/>
                  </a:lnTo>
                  <a:lnTo>
                    <a:pt x="1215665" y="74848"/>
                  </a:lnTo>
                  <a:lnTo>
                    <a:pt x="1189402" y="35893"/>
                  </a:lnTo>
                  <a:lnTo>
                    <a:pt x="1150447" y="9630"/>
                  </a:lnTo>
                  <a:lnTo>
                    <a:pt x="1102740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95616" y="3624072"/>
              <a:ext cx="1225550" cy="1234440"/>
            </a:xfrm>
            <a:custGeom>
              <a:avLst/>
              <a:gdLst/>
              <a:ahLst/>
              <a:cxnLst/>
              <a:rect l="l" t="t" r="r" b="b"/>
              <a:pathLst>
                <a:path w="1225550" h="1234439">
                  <a:moveTo>
                    <a:pt x="0" y="122554"/>
                  </a:moveTo>
                  <a:lnTo>
                    <a:pt x="9630" y="74848"/>
                  </a:lnTo>
                  <a:lnTo>
                    <a:pt x="35893" y="35893"/>
                  </a:lnTo>
                  <a:lnTo>
                    <a:pt x="74848" y="9630"/>
                  </a:lnTo>
                  <a:lnTo>
                    <a:pt x="122554" y="0"/>
                  </a:lnTo>
                  <a:lnTo>
                    <a:pt x="1102740" y="0"/>
                  </a:lnTo>
                  <a:lnTo>
                    <a:pt x="1150447" y="9630"/>
                  </a:lnTo>
                  <a:lnTo>
                    <a:pt x="1189402" y="35893"/>
                  </a:lnTo>
                  <a:lnTo>
                    <a:pt x="1215665" y="74848"/>
                  </a:lnTo>
                  <a:lnTo>
                    <a:pt x="1225295" y="122554"/>
                  </a:lnTo>
                  <a:lnTo>
                    <a:pt x="1225295" y="1111884"/>
                  </a:lnTo>
                  <a:lnTo>
                    <a:pt x="1215665" y="1159591"/>
                  </a:lnTo>
                  <a:lnTo>
                    <a:pt x="1189402" y="1198546"/>
                  </a:lnTo>
                  <a:lnTo>
                    <a:pt x="1150447" y="1224809"/>
                  </a:lnTo>
                  <a:lnTo>
                    <a:pt x="1102740" y="1234439"/>
                  </a:lnTo>
                  <a:lnTo>
                    <a:pt x="122554" y="1234439"/>
                  </a:lnTo>
                  <a:lnTo>
                    <a:pt x="74848" y="1224809"/>
                  </a:lnTo>
                  <a:lnTo>
                    <a:pt x="35893" y="1198546"/>
                  </a:lnTo>
                  <a:lnTo>
                    <a:pt x="9630" y="1159591"/>
                  </a:lnTo>
                  <a:lnTo>
                    <a:pt x="0" y="1111884"/>
                  </a:lnTo>
                  <a:lnTo>
                    <a:pt x="0" y="122554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713726" y="3859529"/>
            <a:ext cx="990600" cy="7086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45720">
              <a:lnSpc>
                <a:spcPts val="2500"/>
              </a:lnSpc>
              <a:spcBef>
                <a:spcPts val="5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Біопо-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20" dirty="0">
                <a:latin typeface="Microsoft Sans Serif"/>
                <a:cs typeface="Microsoft Sans Serif"/>
              </a:rPr>
              <a:t>л</a:t>
            </a:r>
            <a:r>
              <a:rPr sz="2400" spc="-30" dirty="0">
                <a:latin typeface="Microsoft Sans Serif"/>
                <a:cs typeface="Microsoft Sans Serif"/>
              </a:rPr>
              <a:t>ім</a:t>
            </a:r>
            <a:r>
              <a:rPr sz="2400" spc="-25" dirty="0">
                <a:latin typeface="Microsoft Sans Serif"/>
                <a:cs typeface="Microsoft Sans Serif"/>
              </a:rPr>
              <a:t>е</a:t>
            </a:r>
            <a:r>
              <a:rPr sz="2400" spc="5" dirty="0">
                <a:latin typeface="Microsoft Sans Serif"/>
                <a:cs typeface="Microsoft Sans Serif"/>
              </a:rPr>
              <a:t>р</a:t>
            </a:r>
            <a:r>
              <a:rPr sz="2400" spc="-5" dirty="0"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99FADB-06EE-AF98-099D-9111F7D460ED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537667C-EBAE-E109-F3B4-F377823A63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164396"/>
              </p:ext>
            </p:extLst>
          </p:nvPr>
        </p:nvGraphicFramePr>
        <p:xfrm>
          <a:off x="914400" y="685800"/>
          <a:ext cx="7467600" cy="5311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535280" imgH="3225960" progId="PBrush">
                  <p:embed/>
                </p:oleObj>
              </mc:Choice>
              <mc:Fallback>
                <p:oleObj name="Bitmap Image" r:id="rId2" imgW="4535280" imgH="32259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467600" cy="5311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74D7B1E-59A5-62A0-6C40-D24C2878C58C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24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8792" y="293573"/>
            <a:ext cx="52736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3.</a:t>
            </a:r>
            <a:r>
              <a:rPr spc="-30" dirty="0"/>
              <a:t> </a:t>
            </a:r>
            <a:r>
              <a:rPr spc="-10" dirty="0"/>
              <a:t>Класифікація</a:t>
            </a:r>
            <a:r>
              <a:rPr spc="-20" dirty="0"/>
              <a:t> полімерів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504" y="839808"/>
            <a:ext cx="8086090" cy="55200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800" b="1" spc="-85" dirty="0">
                <a:latin typeface="Arial"/>
                <a:cs typeface="Arial"/>
              </a:rPr>
              <a:t>ІV.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За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топологією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(за геометрією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скелету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макромолекул):</a:t>
            </a:r>
            <a:endParaRPr sz="2000">
              <a:latin typeface="Arial"/>
              <a:cs typeface="Arial"/>
            </a:endParaRPr>
          </a:p>
          <a:p>
            <a:pPr marL="335280" indent="-323215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335915" algn="l"/>
              </a:tabLst>
            </a:pPr>
            <a:r>
              <a:rPr sz="2300" b="1" dirty="0">
                <a:latin typeface="Arial"/>
                <a:cs typeface="Arial"/>
              </a:rPr>
              <a:t>Лінійні</a:t>
            </a:r>
            <a:r>
              <a:rPr sz="2300" b="1" spc="-7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полімери: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rabicPeriod"/>
            </a:pPr>
            <a:endParaRPr sz="2850">
              <a:latin typeface="Arial"/>
              <a:cs typeface="Arial"/>
            </a:endParaRPr>
          </a:p>
          <a:p>
            <a:pPr marL="335280" indent="-323215">
              <a:lnSpc>
                <a:spcPct val="100000"/>
              </a:lnSpc>
              <a:buAutoNum type="arabicPeriod"/>
              <a:tabLst>
                <a:tab pos="335915" algn="l"/>
              </a:tabLst>
            </a:pPr>
            <a:r>
              <a:rPr sz="2300" b="1" spc="-20" dirty="0">
                <a:latin typeface="Arial"/>
                <a:cs typeface="Arial"/>
              </a:rPr>
              <a:t>Розгалужені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полімери: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2850">
              <a:latin typeface="Arial"/>
              <a:cs typeface="Arial"/>
            </a:endParaRPr>
          </a:p>
          <a:p>
            <a:pPr marL="335915" indent="-323850">
              <a:lnSpc>
                <a:spcPct val="100000"/>
              </a:lnSpc>
              <a:buAutoNum type="arabicPeriod"/>
              <a:tabLst>
                <a:tab pos="336550" algn="l"/>
              </a:tabLst>
            </a:pPr>
            <a:r>
              <a:rPr sz="2300" b="1" spc="-5" dirty="0">
                <a:latin typeface="Arial"/>
                <a:cs typeface="Arial"/>
              </a:rPr>
              <a:t>Зіркоподібні</a:t>
            </a:r>
            <a:r>
              <a:rPr sz="2300" b="1" spc="-8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полімери: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2850">
              <a:latin typeface="Arial"/>
              <a:cs typeface="Arial"/>
            </a:endParaRPr>
          </a:p>
          <a:p>
            <a:pPr marL="335280" indent="-32321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35915" algn="l"/>
              </a:tabLst>
            </a:pPr>
            <a:r>
              <a:rPr sz="2300" b="1" dirty="0">
                <a:latin typeface="Arial"/>
                <a:cs typeface="Arial"/>
              </a:rPr>
              <a:t>Дендримери: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2850">
              <a:latin typeface="Arial"/>
              <a:cs typeface="Arial"/>
            </a:endParaRPr>
          </a:p>
          <a:p>
            <a:pPr marL="335280" indent="-32321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35915" algn="l"/>
              </a:tabLst>
            </a:pPr>
            <a:r>
              <a:rPr sz="2300" b="1" spc="-15" dirty="0">
                <a:latin typeface="Arial"/>
                <a:cs typeface="Arial"/>
              </a:rPr>
              <a:t>Гребнеподібні</a:t>
            </a:r>
            <a:r>
              <a:rPr sz="2300" b="1" spc="-4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полімери: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2850">
              <a:latin typeface="Arial"/>
              <a:cs typeface="Arial"/>
            </a:endParaRPr>
          </a:p>
          <a:p>
            <a:pPr marL="335280" indent="-323215">
              <a:lnSpc>
                <a:spcPct val="100000"/>
              </a:lnSpc>
              <a:buAutoNum type="arabicPeriod"/>
              <a:tabLst>
                <a:tab pos="335915" algn="l"/>
              </a:tabLst>
            </a:pPr>
            <a:r>
              <a:rPr sz="2300" b="1" spc="-10" dirty="0">
                <a:latin typeface="Arial"/>
                <a:cs typeface="Arial"/>
              </a:rPr>
              <a:t>Зшиті</a:t>
            </a:r>
            <a:r>
              <a:rPr sz="2300" b="1" spc="2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(сітчасті)</a:t>
            </a:r>
            <a:r>
              <a:rPr sz="2300" b="1" spc="-4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полімери: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2850">
              <a:latin typeface="Arial"/>
              <a:cs typeface="Arial"/>
            </a:endParaRPr>
          </a:p>
          <a:p>
            <a:pPr marL="335280" indent="-323215">
              <a:lnSpc>
                <a:spcPct val="100000"/>
              </a:lnSpc>
              <a:buAutoNum type="arabicPeriod"/>
              <a:tabLst>
                <a:tab pos="335915" algn="l"/>
              </a:tabLst>
            </a:pPr>
            <a:r>
              <a:rPr sz="2300" b="1" spc="-5" dirty="0">
                <a:latin typeface="Arial"/>
                <a:cs typeface="Arial"/>
              </a:rPr>
              <a:t>Драбинчасті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(ступінчасті)</a:t>
            </a:r>
            <a:r>
              <a:rPr sz="2300" b="1" spc="1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полімери: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7177" y="1484375"/>
            <a:ext cx="2190281" cy="4754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8847" y="2232660"/>
            <a:ext cx="3017116" cy="5405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6741" y="2856155"/>
            <a:ext cx="1661825" cy="54420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1670" y="3579036"/>
            <a:ext cx="1146219" cy="82650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45152" y="4298533"/>
            <a:ext cx="2220378" cy="6164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87348" y="5141499"/>
            <a:ext cx="2170283" cy="51692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42772" y="5997897"/>
            <a:ext cx="2078579" cy="3470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1B70B5-899A-3CCD-778E-DECD4F7DAF91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1BCA727-3E1F-CFDE-DAD1-0A8F3804F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860006"/>
              </p:ext>
            </p:extLst>
          </p:nvPr>
        </p:nvGraphicFramePr>
        <p:xfrm>
          <a:off x="762000" y="914400"/>
          <a:ext cx="7823798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374360" imgH="2428560" progId="PBrush">
                  <p:embed/>
                </p:oleObj>
              </mc:Choice>
              <mc:Fallback>
                <p:oleObj name="Bitmap Image" r:id="rId2" imgW="4374360" imgH="24285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0" y="914400"/>
                        <a:ext cx="7823798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FA6C026-9FCF-30BB-8CF5-D9F1F0585087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8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4845" y="91756"/>
            <a:ext cx="527431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3.</a:t>
            </a:r>
            <a:r>
              <a:rPr spc="-30" dirty="0"/>
              <a:t> </a:t>
            </a:r>
            <a:r>
              <a:rPr spc="-10" dirty="0"/>
              <a:t>Класифікація</a:t>
            </a:r>
            <a:r>
              <a:rPr spc="-15" dirty="0"/>
              <a:t> </a:t>
            </a:r>
            <a:r>
              <a:rPr spc="-20" dirty="0"/>
              <a:t>полімерів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68361" y="2237041"/>
            <a:ext cx="6748780" cy="2863215"/>
            <a:chOff x="1368361" y="2237041"/>
            <a:chExt cx="6748780" cy="2863215"/>
          </a:xfrm>
        </p:grpSpPr>
        <p:sp>
          <p:nvSpPr>
            <p:cNvPr id="4" name="object 4"/>
            <p:cNvSpPr/>
            <p:nvPr/>
          </p:nvSpPr>
          <p:spPr>
            <a:xfrm>
              <a:off x="2045208" y="3240024"/>
              <a:ext cx="5577840" cy="210820"/>
            </a:xfrm>
            <a:custGeom>
              <a:avLst/>
              <a:gdLst/>
              <a:ahLst/>
              <a:cxnLst/>
              <a:rect l="l" t="t" r="r" b="b"/>
              <a:pathLst>
                <a:path w="5577840" h="210820">
                  <a:moveTo>
                    <a:pt x="2843784" y="209803"/>
                  </a:moveTo>
                  <a:lnTo>
                    <a:pt x="5577840" y="85343"/>
                  </a:lnTo>
                </a:path>
                <a:path w="5577840" h="210820">
                  <a:moveTo>
                    <a:pt x="2844800" y="210692"/>
                  </a:moveTo>
                  <a:lnTo>
                    <a:pt x="0" y="0"/>
                  </a:lnTo>
                </a:path>
              </a:pathLst>
            </a:custGeom>
            <a:ln w="24384">
              <a:solidFill>
                <a:srgbClr val="16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52088" y="2249424"/>
              <a:ext cx="2273935" cy="1201420"/>
            </a:xfrm>
            <a:custGeom>
              <a:avLst/>
              <a:gdLst/>
              <a:ahLst/>
              <a:cxnLst/>
              <a:rect l="l" t="t" r="r" b="b"/>
              <a:pathLst>
                <a:path w="2273935" h="1201420">
                  <a:moveTo>
                    <a:pt x="2153666" y="0"/>
                  </a:moveTo>
                  <a:lnTo>
                    <a:pt x="120141" y="0"/>
                  </a:lnTo>
                  <a:lnTo>
                    <a:pt x="73348" y="9431"/>
                  </a:lnTo>
                  <a:lnTo>
                    <a:pt x="35163" y="35163"/>
                  </a:lnTo>
                  <a:lnTo>
                    <a:pt x="9431" y="73348"/>
                  </a:lnTo>
                  <a:lnTo>
                    <a:pt x="0" y="120141"/>
                  </a:lnTo>
                  <a:lnTo>
                    <a:pt x="0" y="1080770"/>
                  </a:lnTo>
                  <a:lnTo>
                    <a:pt x="9431" y="1127563"/>
                  </a:lnTo>
                  <a:lnTo>
                    <a:pt x="35163" y="1165748"/>
                  </a:lnTo>
                  <a:lnTo>
                    <a:pt x="73348" y="1191480"/>
                  </a:lnTo>
                  <a:lnTo>
                    <a:pt x="120141" y="1200912"/>
                  </a:lnTo>
                  <a:lnTo>
                    <a:pt x="2153666" y="1200912"/>
                  </a:lnTo>
                  <a:lnTo>
                    <a:pt x="2200459" y="1191480"/>
                  </a:lnTo>
                  <a:lnTo>
                    <a:pt x="2238644" y="1165748"/>
                  </a:lnTo>
                  <a:lnTo>
                    <a:pt x="2264376" y="1127563"/>
                  </a:lnTo>
                  <a:lnTo>
                    <a:pt x="2273808" y="1080770"/>
                  </a:lnTo>
                  <a:lnTo>
                    <a:pt x="2273808" y="120141"/>
                  </a:lnTo>
                  <a:lnTo>
                    <a:pt x="2264376" y="73348"/>
                  </a:lnTo>
                  <a:lnTo>
                    <a:pt x="2238644" y="35163"/>
                  </a:lnTo>
                  <a:lnTo>
                    <a:pt x="2200459" y="9431"/>
                  </a:lnTo>
                  <a:lnTo>
                    <a:pt x="2153666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52088" y="2249424"/>
              <a:ext cx="2273935" cy="1201420"/>
            </a:xfrm>
            <a:custGeom>
              <a:avLst/>
              <a:gdLst/>
              <a:ahLst/>
              <a:cxnLst/>
              <a:rect l="l" t="t" r="r" b="b"/>
              <a:pathLst>
                <a:path w="2273935" h="1201420">
                  <a:moveTo>
                    <a:pt x="0" y="120141"/>
                  </a:moveTo>
                  <a:lnTo>
                    <a:pt x="9431" y="73348"/>
                  </a:lnTo>
                  <a:lnTo>
                    <a:pt x="35163" y="35163"/>
                  </a:lnTo>
                  <a:lnTo>
                    <a:pt x="73348" y="9431"/>
                  </a:lnTo>
                  <a:lnTo>
                    <a:pt x="120141" y="0"/>
                  </a:lnTo>
                  <a:lnTo>
                    <a:pt x="2153666" y="0"/>
                  </a:lnTo>
                  <a:lnTo>
                    <a:pt x="2200459" y="9431"/>
                  </a:lnTo>
                  <a:lnTo>
                    <a:pt x="2238644" y="35163"/>
                  </a:lnTo>
                  <a:lnTo>
                    <a:pt x="2264376" y="73348"/>
                  </a:lnTo>
                  <a:lnTo>
                    <a:pt x="2273808" y="120141"/>
                  </a:lnTo>
                  <a:lnTo>
                    <a:pt x="2273808" y="1080770"/>
                  </a:lnTo>
                  <a:lnTo>
                    <a:pt x="2264376" y="1127563"/>
                  </a:lnTo>
                  <a:lnTo>
                    <a:pt x="2238644" y="1165748"/>
                  </a:lnTo>
                  <a:lnTo>
                    <a:pt x="2200459" y="1191480"/>
                  </a:lnTo>
                  <a:lnTo>
                    <a:pt x="2153666" y="1200912"/>
                  </a:lnTo>
                  <a:lnTo>
                    <a:pt x="120141" y="1200912"/>
                  </a:lnTo>
                  <a:lnTo>
                    <a:pt x="73348" y="1191480"/>
                  </a:lnTo>
                  <a:lnTo>
                    <a:pt x="35163" y="1165748"/>
                  </a:lnTo>
                  <a:lnTo>
                    <a:pt x="9431" y="1127563"/>
                  </a:lnTo>
                  <a:lnTo>
                    <a:pt x="0" y="1080770"/>
                  </a:lnTo>
                  <a:lnTo>
                    <a:pt x="0" y="120141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92296" y="2383536"/>
              <a:ext cx="2270760" cy="1198245"/>
            </a:xfrm>
            <a:custGeom>
              <a:avLst/>
              <a:gdLst/>
              <a:ahLst/>
              <a:cxnLst/>
              <a:rect l="l" t="t" r="r" b="b"/>
              <a:pathLst>
                <a:path w="2270760" h="1198245">
                  <a:moveTo>
                    <a:pt x="2150999" y="0"/>
                  </a:moveTo>
                  <a:lnTo>
                    <a:pt x="119761" y="0"/>
                  </a:lnTo>
                  <a:lnTo>
                    <a:pt x="73134" y="9407"/>
                  </a:lnTo>
                  <a:lnTo>
                    <a:pt x="35067" y="35067"/>
                  </a:lnTo>
                  <a:lnTo>
                    <a:pt x="9407" y="73134"/>
                  </a:lnTo>
                  <a:lnTo>
                    <a:pt x="0" y="119761"/>
                  </a:lnTo>
                  <a:lnTo>
                    <a:pt x="0" y="1078102"/>
                  </a:lnTo>
                  <a:lnTo>
                    <a:pt x="9407" y="1124729"/>
                  </a:lnTo>
                  <a:lnTo>
                    <a:pt x="35067" y="1162796"/>
                  </a:lnTo>
                  <a:lnTo>
                    <a:pt x="73134" y="1188456"/>
                  </a:lnTo>
                  <a:lnTo>
                    <a:pt x="119761" y="1197864"/>
                  </a:lnTo>
                  <a:lnTo>
                    <a:pt x="2150999" y="1197864"/>
                  </a:lnTo>
                  <a:lnTo>
                    <a:pt x="2197625" y="1188456"/>
                  </a:lnTo>
                  <a:lnTo>
                    <a:pt x="2235692" y="1162796"/>
                  </a:lnTo>
                  <a:lnTo>
                    <a:pt x="2261352" y="1124729"/>
                  </a:lnTo>
                  <a:lnTo>
                    <a:pt x="2270759" y="1078102"/>
                  </a:lnTo>
                  <a:lnTo>
                    <a:pt x="2270759" y="119761"/>
                  </a:lnTo>
                  <a:lnTo>
                    <a:pt x="2261352" y="73134"/>
                  </a:lnTo>
                  <a:lnTo>
                    <a:pt x="2235692" y="35067"/>
                  </a:lnTo>
                  <a:lnTo>
                    <a:pt x="2197625" y="9407"/>
                  </a:lnTo>
                  <a:lnTo>
                    <a:pt x="2150999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92296" y="2383536"/>
              <a:ext cx="2270760" cy="1198245"/>
            </a:xfrm>
            <a:custGeom>
              <a:avLst/>
              <a:gdLst/>
              <a:ahLst/>
              <a:cxnLst/>
              <a:rect l="l" t="t" r="r" b="b"/>
              <a:pathLst>
                <a:path w="2270760" h="1198245">
                  <a:moveTo>
                    <a:pt x="0" y="119761"/>
                  </a:moveTo>
                  <a:lnTo>
                    <a:pt x="9407" y="73134"/>
                  </a:lnTo>
                  <a:lnTo>
                    <a:pt x="35067" y="35067"/>
                  </a:lnTo>
                  <a:lnTo>
                    <a:pt x="73134" y="9407"/>
                  </a:lnTo>
                  <a:lnTo>
                    <a:pt x="119761" y="0"/>
                  </a:lnTo>
                  <a:lnTo>
                    <a:pt x="2150999" y="0"/>
                  </a:lnTo>
                  <a:lnTo>
                    <a:pt x="2197625" y="9407"/>
                  </a:lnTo>
                  <a:lnTo>
                    <a:pt x="2235692" y="35067"/>
                  </a:lnTo>
                  <a:lnTo>
                    <a:pt x="2261352" y="73134"/>
                  </a:lnTo>
                  <a:lnTo>
                    <a:pt x="2270759" y="119761"/>
                  </a:lnTo>
                  <a:lnTo>
                    <a:pt x="2270759" y="1078102"/>
                  </a:lnTo>
                  <a:lnTo>
                    <a:pt x="2261352" y="1124729"/>
                  </a:lnTo>
                  <a:lnTo>
                    <a:pt x="2235692" y="1162796"/>
                  </a:lnTo>
                  <a:lnTo>
                    <a:pt x="2197625" y="1188456"/>
                  </a:lnTo>
                  <a:lnTo>
                    <a:pt x="2150999" y="1197864"/>
                  </a:lnTo>
                  <a:lnTo>
                    <a:pt x="119761" y="1197864"/>
                  </a:lnTo>
                  <a:lnTo>
                    <a:pt x="73134" y="1188456"/>
                  </a:lnTo>
                  <a:lnTo>
                    <a:pt x="35067" y="1162796"/>
                  </a:lnTo>
                  <a:lnTo>
                    <a:pt x="9407" y="1124729"/>
                  </a:lnTo>
                  <a:lnTo>
                    <a:pt x="0" y="1078102"/>
                  </a:lnTo>
                  <a:lnTo>
                    <a:pt x="0" y="119761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0744" y="4538472"/>
              <a:ext cx="6724015" cy="549275"/>
            </a:xfrm>
            <a:custGeom>
              <a:avLst/>
              <a:gdLst/>
              <a:ahLst/>
              <a:cxnLst/>
              <a:rect l="l" t="t" r="r" b="b"/>
              <a:pathLst>
                <a:path w="6724015" h="549275">
                  <a:moveTo>
                    <a:pt x="664463" y="0"/>
                  </a:moveTo>
                  <a:lnTo>
                    <a:pt x="664463" y="397001"/>
                  </a:lnTo>
                  <a:lnTo>
                    <a:pt x="6723507" y="397001"/>
                  </a:lnTo>
                  <a:lnTo>
                    <a:pt x="6723507" y="512825"/>
                  </a:lnTo>
                </a:path>
                <a:path w="6724015" h="549275">
                  <a:moveTo>
                    <a:pt x="664463" y="0"/>
                  </a:moveTo>
                  <a:lnTo>
                    <a:pt x="664463" y="433450"/>
                  </a:lnTo>
                  <a:lnTo>
                    <a:pt x="4653153" y="433450"/>
                  </a:lnTo>
                  <a:lnTo>
                    <a:pt x="4653153" y="549275"/>
                  </a:lnTo>
                </a:path>
                <a:path w="6724015" h="549275">
                  <a:moveTo>
                    <a:pt x="664463" y="0"/>
                  </a:moveTo>
                  <a:lnTo>
                    <a:pt x="664463" y="433450"/>
                  </a:lnTo>
                  <a:lnTo>
                    <a:pt x="2531998" y="433450"/>
                  </a:lnTo>
                  <a:lnTo>
                    <a:pt x="2531998" y="549275"/>
                  </a:lnTo>
                </a:path>
                <a:path w="6724015" h="549275">
                  <a:moveTo>
                    <a:pt x="662178" y="0"/>
                  </a:moveTo>
                  <a:lnTo>
                    <a:pt x="662178" y="411225"/>
                  </a:lnTo>
                  <a:lnTo>
                    <a:pt x="0" y="411225"/>
                  </a:lnTo>
                  <a:lnTo>
                    <a:pt x="0" y="527176"/>
                  </a:lnTo>
                </a:path>
              </a:pathLst>
            </a:custGeom>
            <a:ln w="24384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-30353" y="617488"/>
            <a:ext cx="9144000" cy="1187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3594" marR="541020" algn="ctr">
              <a:lnSpc>
                <a:spcPct val="100000"/>
              </a:lnSpc>
              <a:spcBef>
                <a:spcPts val="100"/>
              </a:spcBef>
            </a:pPr>
            <a:r>
              <a:rPr b="1" spc="-105" dirty="0">
                <a:latin typeface="Arial"/>
                <a:cs typeface="Arial"/>
              </a:rPr>
              <a:t>V.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За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наявністю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в</a:t>
            </a:r>
            <a:r>
              <a:rPr b="1" spc="-25" dirty="0">
                <a:latin typeface="Arial"/>
                <a:cs typeface="Arial"/>
              </a:rPr>
              <a:t> макромолекулі </a:t>
            </a:r>
            <a:r>
              <a:rPr b="1" spc="-655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полімерного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5" dirty="0" err="1">
                <a:latin typeface="Arial"/>
                <a:cs typeface="Arial"/>
              </a:rPr>
              <a:t>ланцюга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15" dirty="0" err="1">
                <a:latin typeface="Arial"/>
                <a:cs typeface="Arial"/>
              </a:rPr>
              <a:t>одного</a:t>
            </a:r>
            <a:r>
              <a:rPr spc="-15" dirty="0">
                <a:latin typeface="Arial"/>
                <a:cs typeface="Arial"/>
              </a:rPr>
              <a:t> </a:t>
            </a:r>
            <a:r>
              <a:rPr b="1" dirty="0" err="1">
                <a:latin typeface="Arial"/>
                <a:cs typeface="Arial"/>
              </a:rPr>
              <a:t>або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декількох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типів</a:t>
            </a:r>
            <a:r>
              <a:rPr b="1" spc="30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мономерних</a:t>
            </a:r>
            <a:r>
              <a:rPr b="1" spc="5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ланок: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95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0745" y="3227641"/>
            <a:ext cx="2966085" cy="1454785"/>
            <a:chOff x="630745" y="3227641"/>
            <a:chExt cx="2966085" cy="1454785"/>
          </a:xfrm>
        </p:grpSpPr>
        <p:sp>
          <p:nvSpPr>
            <p:cNvPr id="12" name="object 12"/>
            <p:cNvSpPr/>
            <p:nvPr/>
          </p:nvSpPr>
          <p:spPr>
            <a:xfrm>
              <a:off x="643128" y="3240024"/>
              <a:ext cx="2801620" cy="1298575"/>
            </a:xfrm>
            <a:custGeom>
              <a:avLst/>
              <a:gdLst/>
              <a:ahLst/>
              <a:cxnLst/>
              <a:rect l="l" t="t" r="r" b="b"/>
              <a:pathLst>
                <a:path w="2801620" h="1298575">
                  <a:moveTo>
                    <a:pt x="2671318" y="0"/>
                  </a:moveTo>
                  <a:lnTo>
                    <a:pt x="129844" y="0"/>
                  </a:lnTo>
                  <a:lnTo>
                    <a:pt x="79300" y="10207"/>
                  </a:lnTo>
                  <a:lnTo>
                    <a:pt x="38028" y="38036"/>
                  </a:lnTo>
                  <a:lnTo>
                    <a:pt x="10203" y="79295"/>
                  </a:lnTo>
                  <a:lnTo>
                    <a:pt x="0" y="129793"/>
                  </a:lnTo>
                  <a:lnTo>
                    <a:pt x="0" y="1168653"/>
                  </a:lnTo>
                  <a:lnTo>
                    <a:pt x="10203" y="1219152"/>
                  </a:lnTo>
                  <a:lnTo>
                    <a:pt x="38028" y="1260411"/>
                  </a:lnTo>
                  <a:lnTo>
                    <a:pt x="79300" y="1288240"/>
                  </a:lnTo>
                  <a:lnTo>
                    <a:pt x="129844" y="1298448"/>
                  </a:lnTo>
                  <a:lnTo>
                    <a:pt x="2671318" y="1298448"/>
                  </a:lnTo>
                  <a:lnTo>
                    <a:pt x="2721816" y="1288240"/>
                  </a:lnTo>
                  <a:lnTo>
                    <a:pt x="2763075" y="1260411"/>
                  </a:lnTo>
                  <a:lnTo>
                    <a:pt x="2790904" y="1219152"/>
                  </a:lnTo>
                  <a:lnTo>
                    <a:pt x="2801112" y="1168653"/>
                  </a:lnTo>
                  <a:lnTo>
                    <a:pt x="2801112" y="129793"/>
                  </a:lnTo>
                  <a:lnTo>
                    <a:pt x="2790904" y="79295"/>
                  </a:lnTo>
                  <a:lnTo>
                    <a:pt x="2763075" y="38036"/>
                  </a:lnTo>
                  <a:lnTo>
                    <a:pt x="2721816" y="10207"/>
                  </a:lnTo>
                  <a:lnTo>
                    <a:pt x="2671318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3128" y="3240024"/>
              <a:ext cx="2801620" cy="1298575"/>
            </a:xfrm>
            <a:custGeom>
              <a:avLst/>
              <a:gdLst/>
              <a:ahLst/>
              <a:cxnLst/>
              <a:rect l="l" t="t" r="r" b="b"/>
              <a:pathLst>
                <a:path w="2801620" h="1298575">
                  <a:moveTo>
                    <a:pt x="0" y="129793"/>
                  </a:moveTo>
                  <a:lnTo>
                    <a:pt x="10203" y="79295"/>
                  </a:lnTo>
                  <a:lnTo>
                    <a:pt x="38028" y="38036"/>
                  </a:lnTo>
                  <a:lnTo>
                    <a:pt x="79300" y="10207"/>
                  </a:lnTo>
                  <a:lnTo>
                    <a:pt x="129844" y="0"/>
                  </a:lnTo>
                  <a:lnTo>
                    <a:pt x="2671318" y="0"/>
                  </a:lnTo>
                  <a:lnTo>
                    <a:pt x="2721816" y="10207"/>
                  </a:lnTo>
                  <a:lnTo>
                    <a:pt x="2763075" y="38036"/>
                  </a:lnTo>
                  <a:lnTo>
                    <a:pt x="2790904" y="79295"/>
                  </a:lnTo>
                  <a:lnTo>
                    <a:pt x="2801112" y="129793"/>
                  </a:lnTo>
                  <a:lnTo>
                    <a:pt x="2801112" y="1168653"/>
                  </a:lnTo>
                  <a:lnTo>
                    <a:pt x="2790904" y="1219152"/>
                  </a:lnTo>
                  <a:lnTo>
                    <a:pt x="2763075" y="1260411"/>
                  </a:lnTo>
                  <a:lnTo>
                    <a:pt x="2721816" y="1288240"/>
                  </a:lnTo>
                  <a:lnTo>
                    <a:pt x="2671318" y="1298448"/>
                  </a:lnTo>
                  <a:lnTo>
                    <a:pt x="129844" y="1298448"/>
                  </a:lnTo>
                  <a:lnTo>
                    <a:pt x="79300" y="1288240"/>
                  </a:lnTo>
                  <a:lnTo>
                    <a:pt x="38028" y="1260411"/>
                  </a:lnTo>
                  <a:lnTo>
                    <a:pt x="10203" y="1219152"/>
                  </a:lnTo>
                  <a:lnTo>
                    <a:pt x="0" y="1168653"/>
                  </a:lnTo>
                  <a:lnTo>
                    <a:pt x="0" y="129793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3336" y="3371088"/>
              <a:ext cx="2801620" cy="1298575"/>
            </a:xfrm>
            <a:custGeom>
              <a:avLst/>
              <a:gdLst/>
              <a:ahLst/>
              <a:cxnLst/>
              <a:rect l="l" t="t" r="r" b="b"/>
              <a:pathLst>
                <a:path w="2801620" h="1298575">
                  <a:moveTo>
                    <a:pt x="2671317" y="0"/>
                  </a:moveTo>
                  <a:lnTo>
                    <a:pt x="129844" y="0"/>
                  </a:lnTo>
                  <a:lnTo>
                    <a:pt x="79300" y="10207"/>
                  </a:lnTo>
                  <a:lnTo>
                    <a:pt x="38028" y="38036"/>
                  </a:lnTo>
                  <a:lnTo>
                    <a:pt x="10203" y="79295"/>
                  </a:lnTo>
                  <a:lnTo>
                    <a:pt x="0" y="129794"/>
                  </a:lnTo>
                  <a:lnTo>
                    <a:pt x="0" y="1168654"/>
                  </a:lnTo>
                  <a:lnTo>
                    <a:pt x="10203" y="1219152"/>
                  </a:lnTo>
                  <a:lnTo>
                    <a:pt x="38028" y="1260411"/>
                  </a:lnTo>
                  <a:lnTo>
                    <a:pt x="79300" y="1288240"/>
                  </a:lnTo>
                  <a:lnTo>
                    <a:pt x="129844" y="1298448"/>
                  </a:lnTo>
                  <a:lnTo>
                    <a:pt x="2671317" y="1298448"/>
                  </a:lnTo>
                  <a:lnTo>
                    <a:pt x="2721816" y="1288240"/>
                  </a:lnTo>
                  <a:lnTo>
                    <a:pt x="2763075" y="1260411"/>
                  </a:lnTo>
                  <a:lnTo>
                    <a:pt x="2790904" y="1219152"/>
                  </a:lnTo>
                  <a:lnTo>
                    <a:pt x="2801112" y="1168654"/>
                  </a:lnTo>
                  <a:lnTo>
                    <a:pt x="2801112" y="129794"/>
                  </a:lnTo>
                  <a:lnTo>
                    <a:pt x="2790904" y="79295"/>
                  </a:lnTo>
                  <a:lnTo>
                    <a:pt x="2763075" y="38036"/>
                  </a:lnTo>
                  <a:lnTo>
                    <a:pt x="2721816" y="10207"/>
                  </a:lnTo>
                  <a:lnTo>
                    <a:pt x="2671317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3336" y="3371088"/>
              <a:ext cx="2801620" cy="1298575"/>
            </a:xfrm>
            <a:custGeom>
              <a:avLst/>
              <a:gdLst/>
              <a:ahLst/>
              <a:cxnLst/>
              <a:rect l="l" t="t" r="r" b="b"/>
              <a:pathLst>
                <a:path w="2801620" h="1298575">
                  <a:moveTo>
                    <a:pt x="0" y="129794"/>
                  </a:moveTo>
                  <a:lnTo>
                    <a:pt x="10203" y="79295"/>
                  </a:lnTo>
                  <a:lnTo>
                    <a:pt x="38028" y="38036"/>
                  </a:lnTo>
                  <a:lnTo>
                    <a:pt x="79300" y="10207"/>
                  </a:lnTo>
                  <a:lnTo>
                    <a:pt x="129844" y="0"/>
                  </a:lnTo>
                  <a:lnTo>
                    <a:pt x="2671317" y="0"/>
                  </a:lnTo>
                  <a:lnTo>
                    <a:pt x="2721816" y="10207"/>
                  </a:lnTo>
                  <a:lnTo>
                    <a:pt x="2763075" y="38036"/>
                  </a:lnTo>
                  <a:lnTo>
                    <a:pt x="2790904" y="79295"/>
                  </a:lnTo>
                  <a:lnTo>
                    <a:pt x="2801112" y="129794"/>
                  </a:lnTo>
                  <a:lnTo>
                    <a:pt x="2801112" y="1168654"/>
                  </a:lnTo>
                  <a:lnTo>
                    <a:pt x="2790904" y="1219152"/>
                  </a:lnTo>
                  <a:lnTo>
                    <a:pt x="2763075" y="1260411"/>
                  </a:lnTo>
                  <a:lnTo>
                    <a:pt x="2721816" y="1288240"/>
                  </a:lnTo>
                  <a:lnTo>
                    <a:pt x="2671317" y="1298448"/>
                  </a:lnTo>
                  <a:lnTo>
                    <a:pt x="129844" y="1298448"/>
                  </a:lnTo>
                  <a:lnTo>
                    <a:pt x="79300" y="1288240"/>
                  </a:lnTo>
                  <a:lnTo>
                    <a:pt x="38028" y="1260411"/>
                  </a:lnTo>
                  <a:lnTo>
                    <a:pt x="10203" y="1219152"/>
                  </a:lnTo>
                  <a:lnTo>
                    <a:pt x="0" y="1168654"/>
                  </a:lnTo>
                  <a:lnTo>
                    <a:pt x="0" y="129794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64437" y="3572078"/>
            <a:ext cx="2038985" cy="8540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83845" marR="5080" indent="-271780">
              <a:lnSpc>
                <a:spcPts val="2060"/>
              </a:lnSpc>
              <a:spcBef>
                <a:spcPts val="445"/>
              </a:spcBef>
            </a:pPr>
            <a:r>
              <a:rPr sz="2000" b="1" spc="-105" dirty="0">
                <a:latin typeface="Arial"/>
                <a:cs typeface="Arial"/>
              </a:rPr>
              <a:t>Г</a:t>
            </a:r>
            <a:r>
              <a:rPr sz="2000" b="1" spc="-35" dirty="0">
                <a:latin typeface="Arial"/>
                <a:cs typeface="Arial"/>
              </a:rPr>
              <a:t>е</a:t>
            </a:r>
            <a:r>
              <a:rPr sz="2000" b="1" spc="-25" dirty="0">
                <a:latin typeface="Arial"/>
                <a:cs typeface="Arial"/>
              </a:rPr>
              <a:t>т</a:t>
            </a:r>
            <a:r>
              <a:rPr sz="2000" b="1" spc="-10" dirty="0">
                <a:latin typeface="Arial"/>
                <a:cs typeface="Arial"/>
              </a:rPr>
              <a:t>ер</a:t>
            </a:r>
            <a:r>
              <a:rPr sz="2000" b="1" spc="5" dirty="0">
                <a:latin typeface="Arial"/>
                <a:cs typeface="Arial"/>
              </a:rPr>
              <a:t>о</a:t>
            </a:r>
            <a:r>
              <a:rPr sz="2000" b="1" spc="-5" dirty="0">
                <a:latin typeface="Arial"/>
                <a:cs typeface="Arial"/>
              </a:rPr>
              <a:t>п</a:t>
            </a:r>
            <a:r>
              <a:rPr sz="2000" b="1" spc="-50" dirty="0">
                <a:latin typeface="Arial"/>
                <a:cs typeface="Arial"/>
              </a:rPr>
              <a:t>о</a:t>
            </a:r>
            <a:r>
              <a:rPr sz="2000" b="1" dirty="0">
                <a:latin typeface="Arial"/>
                <a:cs typeface="Arial"/>
              </a:rPr>
              <a:t>л</a:t>
            </a:r>
            <a:r>
              <a:rPr sz="2000" b="1" spc="-5" dirty="0">
                <a:latin typeface="Arial"/>
                <a:cs typeface="Arial"/>
              </a:rPr>
              <a:t>і</a:t>
            </a:r>
            <a:r>
              <a:rPr sz="2000" b="1" spc="-20" dirty="0">
                <a:latin typeface="Arial"/>
                <a:cs typeface="Arial"/>
              </a:rPr>
              <a:t>м</a:t>
            </a:r>
            <a:r>
              <a:rPr sz="2000" b="1" spc="-10" dirty="0">
                <a:latin typeface="Arial"/>
                <a:cs typeface="Arial"/>
              </a:rPr>
              <a:t>ери  </a:t>
            </a:r>
            <a:r>
              <a:rPr sz="2000" spc="-20" dirty="0">
                <a:latin typeface="Microsoft Sans Serif"/>
                <a:cs typeface="Microsoft Sans Serif"/>
              </a:rPr>
              <a:t>(поліетилен- 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терефталат)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4505" y="5053393"/>
            <a:ext cx="2435860" cy="1308100"/>
            <a:chOff x="234505" y="5053393"/>
            <a:chExt cx="2435860" cy="1308100"/>
          </a:xfrm>
        </p:grpSpPr>
        <p:sp>
          <p:nvSpPr>
            <p:cNvPr id="18" name="object 18"/>
            <p:cNvSpPr/>
            <p:nvPr/>
          </p:nvSpPr>
          <p:spPr>
            <a:xfrm>
              <a:off x="246888" y="5065775"/>
              <a:ext cx="2270760" cy="1152525"/>
            </a:xfrm>
            <a:custGeom>
              <a:avLst/>
              <a:gdLst/>
              <a:ahLst/>
              <a:cxnLst/>
              <a:rect l="l" t="t" r="r" b="b"/>
              <a:pathLst>
                <a:path w="2270760" h="1152525">
                  <a:moveTo>
                    <a:pt x="2155571" y="0"/>
                  </a:moveTo>
                  <a:lnTo>
                    <a:pt x="115214" y="0"/>
                  </a:lnTo>
                  <a:lnTo>
                    <a:pt x="70369" y="9050"/>
                  </a:lnTo>
                  <a:lnTo>
                    <a:pt x="33747" y="33734"/>
                  </a:lnTo>
                  <a:lnTo>
                    <a:pt x="9054" y="70348"/>
                  </a:lnTo>
                  <a:lnTo>
                    <a:pt x="0" y="115188"/>
                  </a:lnTo>
                  <a:lnTo>
                    <a:pt x="0" y="1036929"/>
                  </a:lnTo>
                  <a:lnTo>
                    <a:pt x="9054" y="1081774"/>
                  </a:lnTo>
                  <a:lnTo>
                    <a:pt x="33747" y="1118396"/>
                  </a:lnTo>
                  <a:lnTo>
                    <a:pt x="70369" y="1143089"/>
                  </a:lnTo>
                  <a:lnTo>
                    <a:pt x="115214" y="1152144"/>
                  </a:lnTo>
                  <a:lnTo>
                    <a:pt x="2155571" y="1152144"/>
                  </a:lnTo>
                  <a:lnTo>
                    <a:pt x="2200411" y="1143089"/>
                  </a:lnTo>
                  <a:lnTo>
                    <a:pt x="2237025" y="1118396"/>
                  </a:lnTo>
                  <a:lnTo>
                    <a:pt x="2261709" y="1081774"/>
                  </a:lnTo>
                  <a:lnTo>
                    <a:pt x="2270760" y="1036929"/>
                  </a:lnTo>
                  <a:lnTo>
                    <a:pt x="2270760" y="115188"/>
                  </a:lnTo>
                  <a:lnTo>
                    <a:pt x="2261709" y="70348"/>
                  </a:lnTo>
                  <a:lnTo>
                    <a:pt x="2237025" y="33734"/>
                  </a:lnTo>
                  <a:lnTo>
                    <a:pt x="2200411" y="9050"/>
                  </a:lnTo>
                  <a:lnTo>
                    <a:pt x="2155571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6888" y="5065775"/>
              <a:ext cx="2270760" cy="1152525"/>
            </a:xfrm>
            <a:custGeom>
              <a:avLst/>
              <a:gdLst/>
              <a:ahLst/>
              <a:cxnLst/>
              <a:rect l="l" t="t" r="r" b="b"/>
              <a:pathLst>
                <a:path w="2270760" h="1152525">
                  <a:moveTo>
                    <a:pt x="0" y="115188"/>
                  </a:moveTo>
                  <a:lnTo>
                    <a:pt x="9054" y="70348"/>
                  </a:lnTo>
                  <a:lnTo>
                    <a:pt x="33747" y="33734"/>
                  </a:lnTo>
                  <a:lnTo>
                    <a:pt x="70369" y="9050"/>
                  </a:lnTo>
                  <a:lnTo>
                    <a:pt x="115214" y="0"/>
                  </a:lnTo>
                  <a:lnTo>
                    <a:pt x="2155571" y="0"/>
                  </a:lnTo>
                  <a:lnTo>
                    <a:pt x="2200411" y="9050"/>
                  </a:lnTo>
                  <a:lnTo>
                    <a:pt x="2237025" y="33734"/>
                  </a:lnTo>
                  <a:lnTo>
                    <a:pt x="2261709" y="70348"/>
                  </a:lnTo>
                  <a:lnTo>
                    <a:pt x="2270760" y="115188"/>
                  </a:lnTo>
                  <a:lnTo>
                    <a:pt x="2270760" y="1036929"/>
                  </a:lnTo>
                  <a:lnTo>
                    <a:pt x="2261709" y="1081774"/>
                  </a:lnTo>
                  <a:lnTo>
                    <a:pt x="2237025" y="1118396"/>
                  </a:lnTo>
                  <a:lnTo>
                    <a:pt x="2200411" y="1143089"/>
                  </a:lnTo>
                  <a:lnTo>
                    <a:pt x="2155571" y="1152144"/>
                  </a:lnTo>
                  <a:lnTo>
                    <a:pt x="115214" y="1152144"/>
                  </a:lnTo>
                  <a:lnTo>
                    <a:pt x="70369" y="1143089"/>
                  </a:lnTo>
                  <a:lnTo>
                    <a:pt x="33747" y="1118396"/>
                  </a:lnTo>
                  <a:lnTo>
                    <a:pt x="9054" y="1081774"/>
                  </a:lnTo>
                  <a:lnTo>
                    <a:pt x="0" y="1036929"/>
                  </a:lnTo>
                  <a:lnTo>
                    <a:pt x="0" y="115188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4047" y="5196839"/>
              <a:ext cx="2273935" cy="1152525"/>
            </a:xfrm>
            <a:custGeom>
              <a:avLst/>
              <a:gdLst/>
              <a:ahLst/>
              <a:cxnLst/>
              <a:rect l="l" t="t" r="r" b="b"/>
              <a:pathLst>
                <a:path w="2273935" h="1152525">
                  <a:moveTo>
                    <a:pt x="2158619" y="0"/>
                  </a:moveTo>
                  <a:lnTo>
                    <a:pt x="115214" y="0"/>
                  </a:lnTo>
                  <a:lnTo>
                    <a:pt x="70369" y="9050"/>
                  </a:lnTo>
                  <a:lnTo>
                    <a:pt x="33747" y="33734"/>
                  </a:lnTo>
                  <a:lnTo>
                    <a:pt x="9054" y="70348"/>
                  </a:lnTo>
                  <a:lnTo>
                    <a:pt x="0" y="115189"/>
                  </a:lnTo>
                  <a:lnTo>
                    <a:pt x="0" y="1036929"/>
                  </a:lnTo>
                  <a:lnTo>
                    <a:pt x="9054" y="1081774"/>
                  </a:lnTo>
                  <a:lnTo>
                    <a:pt x="33747" y="1118396"/>
                  </a:lnTo>
                  <a:lnTo>
                    <a:pt x="70369" y="1143089"/>
                  </a:lnTo>
                  <a:lnTo>
                    <a:pt x="115214" y="1152144"/>
                  </a:lnTo>
                  <a:lnTo>
                    <a:pt x="2158619" y="1152144"/>
                  </a:lnTo>
                  <a:lnTo>
                    <a:pt x="2203459" y="1143089"/>
                  </a:lnTo>
                  <a:lnTo>
                    <a:pt x="2240073" y="1118396"/>
                  </a:lnTo>
                  <a:lnTo>
                    <a:pt x="2264757" y="1081774"/>
                  </a:lnTo>
                  <a:lnTo>
                    <a:pt x="2273808" y="1036929"/>
                  </a:lnTo>
                  <a:lnTo>
                    <a:pt x="2273808" y="115189"/>
                  </a:lnTo>
                  <a:lnTo>
                    <a:pt x="2264757" y="70348"/>
                  </a:lnTo>
                  <a:lnTo>
                    <a:pt x="2240073" y="33734"/>
                  </a:lnTo>
                  <a:lnTo>
                    <a:pt x="2203459" y="9050"/>
                  </a:lnTo>
                  <a:lnTo>
                    <a:pt x="2158619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4047" y="5196839"/>
              <a:ext cx="2273935" cy="1152525"/>
            </a:xfrm>
            <a:custGeom>
              <a:avLst/>
              <a:gdLst/>
              <a:ahLst/>
              <a:cxnLst/>
              <a:rect l="l" t="t" r="r" b="b"/>
              <a:pathLst>
                <a:path w="2273935" h="1152525">
                  <a:moveTo>
                    <a:pt x="0" y="115189"/>
                  </a:moveTo>
                  <a:lnTo>
                    <a:pt x="9054" y="70348"/>
                  </a:lnTo>
                  <a:lnTo>
                    <a:pt x="33747" y="33734"/>
                  </a:lnTo>
                  <a:lnTo>
                    <a:pt x="70369" y="9050"/>
                  </a:lnTo>
                  <a:lnTo>
                    <a:pt x="115214" y="0"/>
                  </a:lnTo>
                  <a:lnTo>
                    <a:pt x="2158619" y="0"/>
                  </a:lnTo>
                  <a:lnTo>
                    <a:pt x="2203459" y="9050"/>
                  </a:lnTo>
                  <a:lnTo>
                    <a:pt x="2240073" y="33734"/>
                  </a:lnTo>
                  <a:lnTo>
                    <a:pt x="2264757" y="70348"/>
                  </a:lnTo>
                  <a:lnTo>
                    <a:pt x="2273808" y="115189"/>
                  </a:lnTo>
                  <a:lnTo>
                    <a:pt x="2273808" y="1036929"/>
                  </a:lnTo>
                  <a:lnTo>
                    <a:pt x="2264757" y="1081774"/>
                  </a:lnTo>
                  <a:lnTo>
                    <a:pt x="2240073" y="1118396"/>
                  </a:lnTo>
                  <a:lnTo>
                    <a:pt x="2203459" y="1143089"/>
                  </a:lnTo>
                  <a:lnTo>
                    <a:pt x="2158619" y="1152144"/>
                  </a:lnTo>
                  <a:lnTo>
                    <a:pt x="115214" y="1152144"/>
                  </a:lnTo>
                  <a:lnTo>
                    <a:pt x="70369" y="1143089"/>
                  </a:lnTo>
                  <a:lnTo>
                    <a:pt x="33747" y="1118396"/>
                  </a:lnTo>
                  <a:lnTo>
                    <a:pt x="9054" y="1081774"/>
                  </a:lnTo>
                  <a:lnTo>
                    <a:pt x="0" y="1036929"/>
                  </a:lnTo>
                  <a:lnTo>
                    <a:pt x="0" y="115189"/>
                  </a:lnTo>
                  <a:close/>
                </a:path>
              </a:pathLst>
            </a:custGeom>
            <a:ln w="24383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17956" y="5388091"/>
            <a:ext cx="2008505" cy="66865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sz="1800" b="1" spc="-15" dirty="0">
                <a:latin typeface="Arial"/>
                <a:cs typeface="Arial"/>
              </a:rPr>
              <a:t>статичні: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1600" b="1" spc="-10" dirty="0">
                <a:latin typeface="Arial"/>
                <a:cs typeface="Arial"/>
              </a:rPr>
              <a:t>-А-А-А-В-В-А-В-В-В-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858833" y="5074729"/>
            <a:ext cx="2244090" cy="1302385"/>
            <a:chOff x="2858833" y="5074729"/>
            <a:chExt cx="2244090" cy="1302385"/>
          </a:xfrm>
        </p:grpSpPr>
        <p:sp>
          <p:nvSpPr>
            <p:cNvPr id="24" name="object 24"/>
            <p:cNvSpPr/>
            <p:nvPr/>
          </p:nvSpPr>
          <p:spPr>
            <a:xfrm>
              <a:off x="2871215" y="5087111"/>
              <a:ext cx="2078989" cy="1146175"/>
            </a:xfrm>
            <a:custGeom>
              <a:avLst/>
              <a:gdLst/>
              <a:ahLst/>
              <a:cxnLst/>
              <a:rect l="l" t="t" r="r" b="b"/>
              <a:pathLst>
                <a:path w="2078989" h="1146175">
                  <a:moveTo>
                    <a:pt x="1964182" y="0"/>
                  </a:moveTo>
                  <a:lnTo>
                    <a:pt x="114553" y="0"/>
                  </a:lnTo>
                  <a:lnTo>
                    <a:pt x="69973" y="9005"/>
                  </a:lnTo>
                  <a:lnTo>
                    <a:pt x="33559" y="33559"/>
                  </a:lnTo>
                  <a:lnTo>
                    <a:pt x="9005" y="69973"/>
                  </a:lnTo>
                  <a:lnTo>
                    <a:pt x="0" y="114554"/>
                  </a:lnTo>
                  <a:lnTo>
                    <a:pt x="0" y="1031443"/>
                  </a:lnTo>
                  <a:lnTo>
                    <a:pt x="9005" y="1076053"/>
                  </a:lnTo>
                  <a:lnTo>
                    <a:pt x="33559" y="1112481"/>
                  </a:lnTo>
                  <a:lnTo>
                    <a:pt x="69973" y="1137042"/>
                  </a:lnTo>
                  <a:lnTo>
                    <a:pt x="114553" y="1146048"/>
                  </a:lnTo>
                  <a:lnTo>
                    <a:pt x="1964182" y="1146048"/>
                  </a:lnTo>
                  <a:lnTo>
                    <a:pt x="2008762" y="1137042"/>
                  </a:lnTo>
                  <a:lnTo>
                    <a:pt x="2045176" y="1112481"/>
                  </a:lnTo>
                  <a:lnTo>
                    <a:pt x="2069730" y="1076053"/>
                  </a:lnTo>
                  <a:lnTo>
                    <a:pt x="2078735" y="1031443"/>
                  </a:lnTo>
                  <a:lnTo>
                    <a:pt x="2078735" y="114554"/>
                  </a:lnTo>
                  <a:lnTo>
                    <a:pt x="2069730" y="69973"/>
                  </a:lnTo>
                  <a:lnTo>
                    <a:pt x="2045176" y="33559"/>
                  </a:lnTo>
                  <a:lnTo>
                    <a:pt x="2008762" y="9005"/>
                  </a:lnTo>
                  <a:lnTo>
                    <a:pt x="196418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71215" y="5087111"/>
              <a:ext cx="2078989" cy="1146175"/>
            </a:xfrm>
            <a:custGeom>
              <a:avLst/>
              <a:gdLst/>
              <a:ahLst/>
              <a:cxnLst/>
              <a:rect l="l" t="t" r="r" b="b"/>
              <a:pathLst>
                <a:path w="2078989" h="1146175">
                  <a:moveTo>
                    <a:pt x="0" y="114554"/>
                  </a:moveTo>
                  <a:lnTo>
                    <a:pt x="9005" y="69973"/>
                  </a:lnTo>
                  <a:lnTo>
                    <a:pt x="33559" y="33559"/>
                  </a:lnTo>
                  <a:lnTo>
                    <a:pt x="69973" y="9005"/>
                  </a:lnTo>
                  <a:lnTo>
                    <a:pt x="114553" y="0"/>
                  </a:lnTo>
                  <a:lnTo>
                    <a:pt x="1964182" y="0"/>
                  </a:lnTo>
                  <a:lnTo>
                    <a:pt x="2008762" y="9005"/>
                  </a:lnTo>
                  <a:lnTo>
                    <a:pt x="2045176" y="33559"/>
                  </a:lnTo>
                  <a:lnTo>
                    <a:pt x="2069730" y="69973"/>
                  </a:lnTo>
                  <a:lnTo>
                    <a:pt x="2078735" y="114554"/>
                  </a:lnTo>
                  <a:lnTo>
                    <a:pt x="2078735" y="1031443"/>
                  </a:lnTo>
                  <a:lnTo>
                    <a:pt x="2069730" y="1076053"/>
                  </a:lnTo>
                  <a:lnTo>
                    <a:pt x="2045176" y="1112481"/>
                  </a:lnTo>
                  <a:lnTo>
                    <a:pt x="2008762" y="1137042"/>
                  </a:lnTo>
                  <a:lnTo>
                    <a:pt x="1964182" y="1146048"/>
                  </a:lnTo>
                  <a:lnTo>
                    <a:pt x="114553" y="1146048"/>
                  </a:lnTo>
                  <a:lnTo>
                    <a:pt x="69973" y="1137042"/>
                  </a:lnTo>
                  <a:lnTo>
                    <a:pt x="33559" y="1112481"/>
                  </a:lnTo>
                  <a:lnTo>
                    <a:pt x="9005" y="1076053"/>
                  </a:lnTo>
                  <a:lnTo>
                    <a:pt x="0" y="1031443"/>
                  </a:lnTo>
                  <a:lnTo>
                    <a:pt x="0" y="114554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11423" y="5218175"/>
              <a:ext cx="2078989" cy="1146175"/>
            </a:xfrm>
            <a:custGeom>
              <a:avLst/>
              <a:gdLst/>
              <a:ahLst/>
              <a:cxnLst/>
              <a:rect l="l" t="t" r="r" b="b"/>
              <a:pathLst>
                <a:path w="2078989" h="1146175">
                  <a:moveTo>
                    <a:pt x="1964181" y="0"/>
                  </a:moveTo>
                  <a:lnTo>
                    <a:pt x="114553" y="0"/>
                  </a:lnTo>
                  <a:lnTo>
                    <a:pt x="69973" y="9005"/>
                  </a:lnTo>
                  <a:lnTo>
                    <a:pt x="33559" y="33559"/>
                  </a:lnTo>
                  <a:lnTo>
                    <a:pt x="9005" y="69973"/>
                  </a:lnTo>
                  <a:lnTo>
                    <a:pt x="0" y="114554"/>
                  </a:lnTo>
                  <a:lnTo>
                    <a:pt x="0" y="1031443"/>
                  </a:lnTo>
                  <a:lnTo>
                    <a:pt x="9005" y="1076053"/>
                  </a:lnTo>
                  <a:lnTo>
                    <a:pt x="33559" y="1112481"/>
                  </a:lnTo>
                  <a:lnTo>
                    <a:pt x="69973" y="1137042"/>
                  </a:lnTo>
                  <a:lnTo>
                    <a:pt x="114553" y="1146048"/>
                  </a:lnTo>
                  <a:lnTo>
                    <a:pt x="1964181" y="1146048"/>
                  </a:lnTo>
                  <a:lnTo>
                    <a:pt x="2008762" y="1137042"/>
                  </a:lnTo>
                  <a:lnTo>
                    <a:pt x="2045176" y="1112481"/>
                  </a:lnTo>
                  <a:lnTo>
                    <a:pt x="2069730" y="1076053"/>
                  </a:lnTo>
                  <a:lnTo>
                    <a:pt x="2078736" y="1031443"/>
                  </a:lnTo>
                  <a:lnTo>
                    <a:pt x="2078736" y="114554"/>
                  </a:lnTo>
                  <a:lnTo>
                    <a:pt x="2069730" y="69973"/>
                  </a:lnTo>
                  <a:lnTo>
                    <a:pt x="2045176" y="33559"/>
                  </a:lnTo>
                  <a:lnTo>
                    <a:pt x="2008762" y="9005"/>
                  </a:lnTo>
                  <a:lnTo>
                    <a:pt x="1964181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11423" y="5218175"/>
              <a:ext cx="2078989" cy="1146175"/>
            </a:xfrm>
            <a:custGeom>
              <a:avLst/>
              <a:gdLst/>
              <a:ahLst/>
              <a:cxnLst/>
              <a:rect l="l" t="t" r="r" b="b"/>
              <a:pathLst>
                <a:path w="2078989" h="1146175">
                  <a:moveTo>
                    <a:pt x="0" y="114554"/>
                  </a:moveTo>
                  <a:lnTo>
                    <a:pt x="9005" y="69973"/>
                  </a:lnTo>
                  <a:lnTo>
                    <a:pt x="33559" y="33559"/>
                  </a:lnTo>
                  <a:lnTo>
                    <a:pt x="69973" y="9005"/>
                  </a:lnTo>
                  <a:lnTo>
                    <a:pt x="114553" y="0"/>
                  </a:lnTo>
                  <a:lnTo>
                    <a:pt x="1964181" y="0"/>
                  </a:lnTo>
                  <a:lnTo>
                    <a:pt x="2008762" y="9005"/>
                  </a:lnTo>
                  <a:lnTo>
                    <a:pt x="2045176" y="33559"/>
                  </a:lnTo>
                  <a:lnTo>
                    <a:pt x="2069730" y="69973"/>
                  </a:lnTo>
                  <a:lnTo>
                    <a:pt x="2078736" y="114554"/>
                  </a:lnTo>
                  <a:lnTo>
                    <a:pt x="2078736" y="1031443"/>
                  </a:lnTo>
                  <a:lnTo>
                    <a:pt x="2069730" y="1076053"/>
                  </a:lnTo>
                  <a:lnTo>
                    <a:pt x="2045176" y="1112481"/>
                  </a:lnTo>
                  <a:lnTo>
                    <a:pt x="2008762" y="1137042"/>
                  </a:lnTo>
                  <a:lnTo>
                    <a:pt x="1964181" y="1146048"/>
                  </a:lnTo>
                  <a:lnTo>
                    <a:pt x="114553" y="1146048"/>
                  </a:lnTo>
                  <a:lnTo>
                    <a:pt x="69973" y="1137042"/>
                  </a:lnTo>
                  <a:lnTo>
                    <a:pt x="33559" y="1112481"/>
                  </a:lnTo>
                  <a:lnTo>
                    <a:pt x="9005" y="1076053"/>
                  </a:lnTo>
                  <a:lnTo>
                    <a:pt x="0" y="1031443"/>
                  </a:lnTo>
                  <a:lnTo>
                    <a:pt x="0" y="114554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193542" y="5402119"/>
            <a:ext cx="1719580" cy="65976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1800" b="1" spc="-25" dirty="0">
                <a:latin typeface="Arial"/>
                <a:cs typeface="Arial"/>
              </a:rPr>
              <a:t>альтернативні:</a:t>
            </a:r>
            <a:endParaRPr sz="1800">
              <a:latin typeface="Arial"/>
              <a:cs typeface="Arial"/>
            </a:endParaRPr>
          </a:p>
          <a:p>
            <a:pPr marL="47625" algn="ctr">
              <a:lnSpc>
                <a:spcPct val="100000"/>
              </a:lnSpc>
              <a:spcBef>
                <a:spcPts val="495"/>
              </a:spcBef>
            </a:pPr>
            <a:r>
              <a:rPr sz="1400" b="1" spc="-15" dirty="0">
                <a:latin typeface="Arial"/>
                <a:cs typeface="Arial"/>
              </a:rPr>
              <a:t>-А-В-А-В-А-В-А-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166169" y="5074729"/>
            <a:ext cx="1875155" cy="1259205"/>
            <a:chOff x="5166169" y="5074729"/>
            <a:chExt cx="1875155" cy="1259205"/>
          </a:xfrm>
        </p:grpSpPr>
        <p:sp>
          <p:nvSpPr>
            <p:cNvPr id="30" name="object 30"/>
            <p:cNvSpPr/>
            <p:nvPr/>
          </p:nvSpPr>
          <p:spPr>
            <a:xfrm>
              <a:off x="5178552" y="5087111"/>
              <a:ext cx="1710055" cy="1100455"/>
            </a:xfrm>
            <a:custGeom>
              <a:avLst/>
              <a:gdLst/>
              <a:ahLst/>
              <a:cxnLst/>
              <a:rect l="l" t="t" r="r" b="b"/>
              <a:pathLst>
                <a:path w="1710054" h="1100454">
                  <a:moveTo>
                    <a:pt x="1599946" y="0"/>
                  </a:moveTo>
                  <a:lnTo>
                    <a:pt x="109982" y="0"/>
                  </a:lnTo>
                  <a:lnTo>
                    <a:pt x="67186" y="8647"/>
                  </a:lnTo>
                  <a:lnTo>
                    <a:pt x="32226" y="32226"/>
                  </a:lnTo>
                  <a:lnTo>
                    <a:pt x="8647" y="67186"/>
                  </a:lnTo>
                  <a:lnTo>
                    <a:pt x="0" y="109981"/>
                  </a:lnTo>
                  <a:lnTo>
                    <a:pt x="0" y="990295"/>
                  </a:lnTo>
                  <a:lnTo>
                    <a:pt x="8647" y="1033124"/>
                  </a:lnTo>
                  <a:lnTo>
                    <a:pt x="32226" y="1068100"/>
                  </a:lnTo>
                  <a:lnTo>
                    <a:pt x="67186" y="1091681"/>
                  </a:lnTo>
                  <a:lnTo>
                    <a:pt x="109982" y="1100328"/>
                  </a:lnTo>
                  <a:lnTo>
                    <a:pt x="1599946" y="1100328"/>
                  </a:lnTo>
                  <a:lnTo>
                    <a:pt x="1642741" y="1091681"/>
                  </a:lnTo>
                  <a:lnTo>
                    <a:pt x="1677701" y="1068100"/>
                  </a:lnTo>
                  <a:lnTo>
                    <a:pt x="1701280" y="1033124"/>
                  </a:lnTo>
                  <a:lnTo>
                    <a:pt x="1709927" y="990295"/>
                  </a:lnTo>
                  <a:lnTo>
                    <a:pt x="1709927" y="109981"/>
                  </a:lnTo>
                  <a:lnTo>
                    <a:pt x="1701280" y="67186"/>
                  </a:lnTo>
                  <a:lnTo>
                    <a:pt x="1677701" y="32226"/>
                  </a:lnTo>
                  <a:lnTo>
                    <a:pt x="1642741" y="8647"/>
                  </a:lnTo>
                  <a:lnTo>
                    <a:pt x="1599946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78552" y="5087111"/>
              <a:ext cx="1710055" cy="1100455"/>
            </a:xfrm>
            <a:custGeom>
              <a:avLst/>
              <a:gdLst/>
              <a:ahLst/>
              <a:cxnLst/>
              <a:rect l="l" t="t" r="r" b="b"/>
              <a:pathLst>
                <a:path w="1710054" h="1100454">
                  <a:moveTo>
                    <a:pt x="0" y="109981"/>
                  </a:moveTo>
                  <a:lnTo>
                    <a:pt x="8647" y="67186"/>
                  </a:lnTo>
                  <a:lnTo>
                    <a:pt x="32226" y="32226"/>
                  </a:lnTo>
                  <a:lnTo>
                    <a:pt x="67186" y="8647"/>
                  </a:lnTo>
                  <a:lnTo>
                    <a:pt x="109982" y="0"/>
                  </a:lnTo>
                  <a:lnTo>
                    <a:pt x="1599946" y="0"/>
                  </a:lnTo>
                  <a:lnTo>
                    <a:pt x="1642741" y="8647"/>
                  </a:lnTo>
                  <a:lnTo>
                    <a:pt x="1677701" y="32226"/>
                  </a:lnTo>
                  <a:lnTo>
                    <a:pt x="1701280" y="67186"/>
                  </a:lnTo>
                  <a:lnTo>
                    <a:pt x="1709927" y="109981"/>
                  </a:lnTo>
                  <a:lnTo>
                    <a:pt x="1709927" y="990295"/>
                  </a:lnTo>
                  <a:lnTo>
                    <a:pt x="1701280" y="1033124"/>
                  </a:lnTo>
                  <a:lnTo>
                    <a:pt x="1677701" y="1068100"/>
                  </a:lnTo>
                  <a:lnTo>
                    <a:pt x="1642741" y="1091681"/>
                  </a:lnTo>
                  <a:lnTo>
                    <a:pt x="1599946" y="1100328"/>
                  </a:lnTo>
                  <a:lnTo>
                    <a:pt x="109982" y="1100328"/>
                  </a:lnTo>
                  <a:lnTo>
                    <a:pt x="67186" y="1091681"/>
                  </a:lnTo>
                  <a:lnTo>
                    <a:pt x="32226" y="1068100"/>
                  </a:lnTo>
                  <a:lnTo>
                    <a:pt x="8647" y="1033124"/>
                  </a:lnTo>
                  <a:lnTo>
                    <a:pt x="0" y="990295"/>
                  </a:lnTo>
                  <a:lnTo>
                    <a:pt x="0" y="109981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15712" y="5218175"/>
              <a:ext cx="1713230" cy="1103630"/>
            </a:xfrm>
            <a:custGeom>
              <a:avLst/>
              <a:gdLst/>
              <a:ahLst/>
              <a:cxnLst/>
              <a:rect l="l" t="t" r="r" b="b"/>
              <a:pathLst>
                <a:path w="1713229" h="1103629">
                  <a:moveTo>
                    <a:pt x="1602613" y="0"/>
                  </a:moveTo>
                  <a:lnTo>
                    <a:pt x="110362" y="0"/>
                  </a:lnTo>
                  <a:lnTo>
                    <a:pt x="67401" y="8671"/>
                  </a:lnTo>
                  <a:lnTo>
                    <a:pt x="32321" y="32321"/>
                  </a:lnTo>
                  <a:lnTo>
                    <a:pt x="8671" y="67401"/>
                  </a:lnTo>
                  <a:lnTo>
                    <a:pt x="0" y="110362"/>
                  </a:lnTo>
                  <a:lnTo>
                    <a:pt x="0" y="993038"/>
                  </a:lnTo>
                  <a:lnTo>
                    <a:pt x="8671" y="1035985"/>
                  </a:lnTo>
                  <a:lnTo>
                    <a:pt x="32321" y="1071057"/>
                  </a:lnTo>
                  <a:lnTo>
                    <a:pt x="67401" y="1094704"/>
                  </a:lnTo>
                  <a:lnTo>
                    <a:pt x="110362" y="1103376"/>
                  </a:lnTo>
                  <a:lnTo>
                    <a:pt x="1602613" y="1103376"/>
                  </a:lnTo>
                  <a:lnTo>
                    <a:pt x="1645574" y="1094704"/>
                  </a:lnTo>
                  <a:lnTo>
                    <a:pt x="1680654" y="1071057"/>
                  </a:lnTo>
                  <a:lnTo>
                    <a:pt x="1704304" y="1035985"/>
                  </a:lnTo>
                  <a:lnTo>
                    <a:pt x="1712976" y="993038"/>
                  </a:lnTo>
                  <a:lnTo>
                    <a:pt x="1712976" y="110362"/>
                  </a:lnTo>
                  <a:lnTo>
                    <a:pt x="1704304" y="67401"/>
                  </a:lnTo>
                  <a:lnTo>
                    <a:pt x="1680654" y="32321"/>
                  </a:lnTo>
                  <a:lnTo>
                    <a:pt x="1645574" y="8671"/>
                  </a:lnTo>
                  <a:lnTo>
                    <a:pt x="1602613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15712" y="5218175"/>
              <a:ext cx="1713230" cy="1103630"/>
            </a:xfrm>
            <a:custGeom>
              <a:avLst/>
              <a:gdLst/>
              <a:ahLst/>
              <a:cxnLst/>
              <a:rect l="l" t="t" r="r" b="b"/>
              <a:pathLst>
                <a:path w="1713229" h="1103629">
                  <a:moveTo>
                    <a:pt x="0" y="110362"/>
                  </a:moveTo>
                  <a:lnTo>
                    <a:pt x="8671" y="67401"/>
                  </a:lnTo>
                  <a:lnTo>
                    <a:pt x="32321" y="32321"/>
                  </a:lnTo>
                  <a:lnTo>
                    <a:pt x="67401" y="8671"/>
                  </a:lnTo>
                  <a:lnTo>
                    <a:pt x="110362" y="0"/>
                  </a:lnTo>
                  <a:lnTo>
                    <a:pt x="1602613" y="0"/>
                  </a:lnTo>
                  <a:lnTo>
                    <a:pt x="1645574" y="8671"/>
                  </a:lnTo>
                  <a:lnTo>
                    <a:pt x="1680654" y="32321"/>
                  </a:lnTo>
                  <a:lnTo>
                    <a:pt x="1704304" y="67401"/>
                  </a:lnTo>
                  <a:lnTo>
                    <a:pt x="1712976" y="110362"/>
                  </a:lnTo>
                  <a:lnTo>
                    <a:pt x="1712976" y="993038"/>
                  </a:lnTo>
                  <a:lnTo>
                    <a:pt x="1704304" y="1035985"/>
                  </a:lnTo>
                  <a:lnTo>
                    <a:pt x="1680654" y="1071057"/>
                  </a:lnTo>
                  <a:lnTo>
                    <a:pt x="1645574" y="1094704"/>
                  </a:lnTo>
                  <a:lnTo>
                    <a:pt x="1602613" y="1103376"/>
                  </a:lnTo>
                  <a:lnTo>
                    <a:pt x="110362" y="1103376"/>
                  </a:lnTo>
                  <a:lnTo>
                    <a:pt x="67401" y="1094704"/>
                  </a:lnTo>
                  <a:lnTo>
                    <a:pt x="32321" y="1071057"/>
                  </a:lnTo>
                  <a:lnTo>
                    <a:pt x="8671" y="1035985"/>
                  </a:lnTo>
                  <a:lnTo>
                    <a:pt x="0" y="993038"/>
                  </a:lnTo>
                  <a:lnTo>
                    <a:pt x="0" y="110362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442203" y="5385043"/>
            <a:ext cx="1464310" cy="66865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15"/>
              </a:spcBef>
            </a:pPr>
            <a:r>
              <a:rPr sz="1800" b="1" spc="-20" dirty="0">
                <a:latin typeface="Arial"/>
                <a:cs typeface="Arial"/>
              </a:rPr>
              <a:t>блочні: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1600" b="1" spc="-10" dirty="0">
                <a:latin typeface="Arial"/>
                <a:cs typeface="Arial"/>
              </a:rPr>
              <a:t>-(А)</a:t>
            </a:r>
            <a:r>
              <a:rPr sz="1575" b="1" i="1" spc="-15" baseline="-21164" dirty="0">
                <a:latin typeface="Arial"/>
                <a:cs typeface="Arial"/>
              </a:rPr>
              <a:t>п</a:t>
            </a:r>
            <a:r>
              <a:rPr sz="1600" b="1" spc="-10" dirty="0">
                <a:latin typeface="Arial"/>
                <a:cs typeface="Arial"/>
              </a:rPr>
              <a:t>-(В)</a:t>
            </a:r>
            <a:r>
              <a:rPr sz="1575" b="1" i="1" spc="-15" baseline="-21164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-(А)</a:t>
            </a:r>
            <a:r>
              <a:rPr sz="1575" b="1" i="1" spc="-15" baseline="-21164" dirty="0">
                <a:latin typeface="Arial"/>
                <a:cs typeface="Arial"/>
              </a:rPr>
              <a:t>п</a:t>
            </a:r>
            <a:r>
              <a:rPr sz="1600" b="1" spc="-10" dirty="0"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232713" y="5038153"/>
            <a:ext cx="1881505" cy="1287145"/>
            <a:chOff x="7232713" y="5038153"/>
            <a:chExt cx="1881505" cy="1287145"/>
          </a:xfrm>
        </p:grpSpPr>
        <p:sp>
          <p:nvSpPr>
            <p:cNvPr id="36" name="object 36"/>
            <p:cNvSpPr/>
            <p:nvPr/>
          </p:nvSpPr>
          <p:spPr>
            <a:xfrm>
              <a:off x="7245096" y="5050535"/>
              <a:ext cx="1716405" cy="1130935"/>
            </a:xfrm>
            <a:custGeom>
              <a:avLst/>
              <a:gdLst/>
              <a:ahLst/>
              <a:cxnLst/>
              <a:rect l="l" t="t" r="r" b="b"/>
              <a:pathLst>
                <a:path w="1716404" h="1130935">
                  <a:moveTo>
                    <a:pt x="1602994" y="0"/>
                  </a:moveTo>
                  <a:lnTo>
                    <a:pt x="113029" y="0"/>
                  </a:lnTo>
                  <a:lnTo>
                    <a:pt x="69062" y="8891"/>
                  </a:lnTo>
                  <a:lnTo>
                    <a:pt x="33131" y="33131"/>
                  </a:lnTo>
                  <a:lnTo>
                    <a:pt x="8891" y="69062"/>
                  </a:lnTo>
                  <a:lnTo>
                    <a:pt x="0" y="113030"/>
                  </a:lnTo>
                  <a:lnTo>
                    <a:pt x="0" y="1017727"/>
                  </a:lnTo>
                  <a:lnTo>
                    <a:pt x="8891" y="1061745"/>
                  </a:lnTo>
                  <a:lnTo>
                    <a:pt x="33131" y="1097689"/>
                  </a:lnTo>
                  <a:lnTo>
                    <a:pt x="69062" y="1121922"/>
                  </a:lnTo>
                  <a:lnTo>
                    <a:pt x="113029" y="1130808"/>
                  </a:lnTo>
                  <a:lnTo>
                    <a:pt x="1602994" y="1130808"/>
                  </a:lnTo>
                  <a:lnTo>
                    <a:pt x="1646961" y="1121922"/>
                  </a:lnTo>
                  <a:lnTo>
                    <a:pt x="1682892" y="1097689"/>
                  </a:lnTo>
                  <a:lnTo>
                    <a:pt x="1707132" y="1061745"/>
                  </a:lnTo>
                  <a:lnTo>
                    <a:pt x="1716024" y="1017727"/>
                  </a:lnTo>
                  <a:lnTo>
                    <a:pt x="1716024" y="113030"/>
                  </a:lnTo>
                  <a:lnTo>
                    <a:pt x="1707132" y="69062"/>
                  </a:lnTo>
                  <a:lnTo>
                    <a:pt x="1682892" y="33131"/>
                  </a:lnTo>
                  <a:lnTo>
                    <a:pt x="1646961" y="8891"/>
                  </a:lnTo>
                  <a:lnTo>
                    <a:pt x="1602994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245096" y="5050535"/>
              <a:ext cx="1716405" cy="1130935"/>
            </a:xfrm>
            <a:custGeom>
              <a:avLst/>
              <a:gdLst/>
              <a:ahLst/>
              <a:cxnLst/>
              <a:rect l="l" t="t" r="r" b="b"/>
              <a:pathLst>
                <a:path w="1716404" h="1130935">
                  <a:moveTo>
                    <a:pt x="0" y="113030"/>
                  </a:moveTo>
                  <a:lnTo>
                    <a:pt x="8891" y="69062"/>
                  </a:lnTo>
                  <a:lnTo>
                    <a:pt x="33131" y="33131"/>
                  </a:lnTo>
                  <a:lnTo>
                    <a:pt x="69062" y="8891"/>
                  </a:lnTo>
                  <a:lnTo>
                    <a:pt x="113029" y="0"/>
                  </a:lnTo>
                  <a:lnTo>
                    <a:pt x="1602994" y="0"/>
                  </a:lnTo>
                  <a:lnTo>
                    <a:pt x="1646961" y="8891"/>
                  </a:lnTo>
                  <a:lnTo>
                    <a:pt x="1682892" y="33131"/>
                  </a:lnTo>
                  <a:lnTo>
                    <a:pt x="1707132" y="69062"/>
                  </a:lnTo>
                  <a:lnTo>
                    <a:pt x="1716024" y="113030"/>
                  </a:lnTo>
                  <a:lnTo>
                    <a:pt x="1716024" y="1017727"/>
                  </a:lnTo>
                  <a:lnTo>
                    <a:pt x="1707132" y="1061745"/>
                  </a:lnTo>
                  <a:lnTo>
                    <a:pt x="1682892" y="1097689"/>
                  </a:lnTo>
                  <a:lnTo>
                    <a:pt x="1646961" y="1121922"/>
                  </a:lnTo>
                  <a:lnTo>
                    <a:pt x="1602994" y="1130808"/>
                  </a:lnTo>
                  <a:lnTo>
                    <a:pt x="113029" y="1130808"/>
                  </a:lnTo>
                  <a:lnTo>
                    <a:pt x="69062" y="1121922"/>
                  </a:lnTo>
                  <a:lnTo>
                    <a:pt x="33131" y="1097689"/>
                  </a:lnTo>
                  <a:lnTo>
                    <a:pt x="8891" y="1061745"/>
                  </a:lnTo>
                  <a:lnTo>
                    <a:pt x="0" y="1017727"/>
                  </a:lnTo>
                  <a:lnTo>
                    <a:pt x="0" y="113030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85304" y="5181599"/>
              <a:ext cx="1716405" cy="1130935"/>
            </a:xfrm>
            <a:custGeom>
              <a:avLst/>
              <a:gdLst/>
              <a:ahLst/>
              <a:cxnLst/>
              <a:rect l="l" t="t" r="r" b="b"/>
              <a:pathLst>
                <a:path w="1716404" h="1130935">
                  <a:moveTo>
                    <a:pt x="1602994" y="0"/>
                  </a:moveTo>
                  <a:lnTo>
                    <a:pt x="113029" y="0"/>
                  </a:lnTo>
                  <a:lnTo>
                    <a:pt x="69062" y="8891"/>
                  </a:lnTo>
                  <a:lnTo>
                    <a:pt x="33131" y="33131"/>
                  </a:lnTo>
                  <a:lnTo>
                    <a:pt x="8891" y="69062"/>
                  </a:lnTo>
                  <a:lnTo>
                    <a:pt x="0" y="113030"/>
                  </a:lnTo>
                  <a:lnTo>
                    <a:pt x="0" y="1017727"/>
                  </a:lnTo>
                  <a:lnTo>
                    <a:pt x="8891" y="1061745"/>
                  </a:lnTo>
                  <a:lnTo>
                    <a:pt x="33131" y="1097689"/>
                  </a:lnTo>
                  <a:lnTo>
                    <a:pt x="69062" y="1121922"/>
                  </a:lnTo>
                  <a:lnTo>
                    <a:pt x="113029" y="1130808"/>
                  </a:lnTo>
                  <a:lnTo>
                    <a:pt x="1602994" y="1130808"/>
                  </a:lnTo>
                  <a:lnTo>
                    <a:pt x="1646961" y="1121922"/>
                  </a:lnTo>
                  <a:lnTo>
                    <a:pt x="1682892" y="1097689"/>
                  </a:lnTo>
                  <a:lnTo>
                    <a:pt x="1707132" y="1061745"/>
                  </a:lnTo>
                  <a:lnTo>
                    <a:pt x="1716024" y="1017727"/>
                  </a:lnTo>
                  <a:lnTo>
                    <a:pt x="1716024" y="113030"/>
                  </a:lnTo>
                  <a:lnTo>
                    <a:pt x="1707132" y="69062"/>
                  </a:lnTo>
                  <a:lnTo>
                    <a:pt x="1682892" y="33131"/>
                  </a:lnTo>
                  <a:lnTo>
                    <a:pt x="1646961" y="8891"/>
                  </a:lnTo>
                  <a:lnTo>
                    <a:pt x="1602994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385304" y="5181599"/>
              <a:ext cx="1716405" cy="1130935"/>
            </a:xfrm>
            <a:custGeom>
              <a:avLst/>
              <a:gdLst/>
              <a:ahLst/>
              <a:cxnLst/>
              <a:rect l="l" t="t" r="r" b="b"/>
              <a:pathLst>
                <a:path w="1716404" h="1130935">
                  <a:moveTo>
                    <a:pt x="0" y="113030"/>
                  </a:moveTo>
                  <a:lnTo>
                    <a:pt x="8891" y="69062"/>
                  </a:lnTo>
                  <a:lnTo>
                    <a:pt x="33131" y="33131"/>
                  </a:lnTo>
                  <a:lnTo>
                    <a:pt x="69062" y="8891"/>
                  </a:lnTo>
                  <a:lnTo>
                    <a:pt x="113029" y="0"/>
                  </a:lnTo>
                  <a:lnTo>
                    <a:pt x="1602994" y="0"/>
                  </a:lnTo>
                  <a:lnTo>
                    <a:pt x="1646961" y="8891"/>
                  </a:lnTo>
                  <a:lnTo>
                    <a:pt x="1682892" y="33131"/>
                  </a:lnTo>
                  <a:lnTo>
                    <a:pt x="1707132" y="69062"/>
                  </a:lnTo>
                  <a:lnTo>
                    <a:pt x="1716024" y="113030"/>
                  </a:lnTo>
                  <a:lnTo>
                    <a:pt x="1716024" y="1017727"/>
                  </a:lnTo>
                  <a:lnTo>
                    <a:pt x="1707132" y="1061745"/>
                  </a:lnTo>
                  <a:lnTo>
                    <a:pt x="1682892" y="1097689"/>
                  </a:lnTo>
                  <a:lnTo>
                    <a:pt x="1646961" y="1121922"/>
                  </a:lnTo>
                  <a:lnTo>
                    <a:pt x="1602994" y="1130808"/>
                  </a:lnTo>
                  <a:lnTo>
                    <a:pt x="113029" y="1130808"/>
                  </a:lnTo>
                  <a:lnTo>
                    <a:pt x="69062" y="1121922"/>
                  </a:lnTo>
                  <a:lnTo>
                    <a:pt x="33131" y="1097689"/>
                  </a:lnTo>
                  <a:lnTo>
                    <a:pt x="8891" y="1061745"/>
                  </a:lnTo>
                  <a:lnTo>
                    <a:pt x="0" y="1017727"/>
                  </a:lnTo>
                  <a:lnTo>
                    <a:pt x="0" y="113030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765160" y="5313933"/>
            <a:ext cx="959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п</a:t>
            </a:r>
            <a:r>
              <a:rPr sz="1800" b="1" dirty="0">
                <a:latin typeface="Arial"/>
                <a:cs typeface="Arial"/>
              </a:rPr>
              <a:t>риви</a:t>
            </a:r>
            <a:r>
              <a:rPr sz="1800" b="1" spc="-7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і</a:t>
            </a:r>
            <a:r>
              <a:rPr sz="1600" b="1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229921" y="3312985"/>
            <a:ext cx="2926715" cy="1341755"/>
            <a:chOff x="6229921" y="3312985"/>
            <a:chExt cx="2926715" cy="1341755"/>
          </a:xfrm>
        </p:grpSpPr>
        <p:sp>
          <p:nvSpPr>
            <p:cNvPr id="42" name="object 42"/>
            <p:cNvSpPr/>
            <p:nvPr/>
          </p:nvSpPr>
          <p:spPr>
            <a:xfrm>
              <a:off x="6242304" y="3325367"/>
              <a:ext cx="2761615" cy="1183005"/>
            </a:xfrm>
            <a:custGeom>
              <a:avLst/>
              <a:gdLst/>
              <a:ahLst/>
              <a:cxnLst/>
              <a:rect l="l" t="t" r="r" b="b"/>
              <a:pathLst>
                <a:path w="2761615" h="1183004">
                  <a:moveTo>
                    <a:pt x="2643251" y="0"/>
                  </a:moveTo>
                  <a:lnTo>
                    <a:pt x="118237" y="0"/>
                  </a:lnTo>
                  <a:lnTo>
                    <a:pt x="72223" y="9294"/>
                  </a:lnTo>
                  <a:lnTo>
                    <a:pt x="34639" y="34639"/>
                  </a:lnTo>
                  <a:lnTo>
                    <a:pt x="9294" y="72223"/>
                  </a:lnTo>
                  <a:lnTo>
                    <a:pt x="0" y="118237"/>
                  </a:lnTo>
                  <a:lnTo>
                    <a:pt x="0" y="1064387"/>
                  </a:lnTo>
                  <a:lnTo>
                    <a:pt x="9294" y="1110400"/>
                  </a:lnTo>
                  <a:lnTo>
                    <a:pt x="34639" y="1147984"/>
                  </a:lnTo>
                  <a:lnTo>
                    <a:pt x="72223" y="1173329"/>
                  </a:lnTo>
                  <a:lnTo>
                    <a:pt x="118237" y="1182624"/>
                  </a:lnTo>
                  <a:lnTo>
                    <a:pt x="2643251" y="1182624"/>
                  </a:lnTo>
                  <a:lnTo>
                    <a:pt x="2689264" y="1173329"/>
                  </a:lnTo>
                  <a:lnTo>
                    <a:pt x="2726848" y="1147984"/>
                  </a:lnTo>
                  <a:lnTo>
                    <a:pt x="2752193" y="1110400"/>
                  </a:lnTo>
                  <a:lnTo>
                    <a:pt x="2761488" y="1064387"/>
                  </a:lnTo>
                  <a:lnTo>
                    <a:pt x="2761488" y="118237"/>
                  </a:lnTo>
                  <a:lnTo>
                    <a:pt x="2752193" y="72223"/>
                  </a:lnTo>
                  <a:lnTo>
                    <a:pt x="2726848" y="34639"/>
                  </a:lnTo>
                  <a:lnTo>
                    <a:pt x="2689264" y="9294"/>
                  </a:lnTo>
                  <a:lnTo>
                    <a:pt x="2643251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42304" y="3325367"/>
              <a:ext cx="2761615" cy="1183005"/>
            </a:xfrm>
            <a:custGeom>
              <a:avLst/>
              <a:gdLst/>
              <a:ahLst/>
              <a:cxnLst/>
              <a:rect l="l" t="t" r="r" b="b"/>
              <a:pathLst>
                <a:path w="2761615" h="1183004">
                  <a:moveTo>
                    <a:pt x="0" y="118237"/>
                  </a:moveTo>
                  <a:lnTo>
                    <a:pt x="9294" y="72223"/>
                  </a:lnTo>
                  <a:lnTo>
                    <a:pt x="34639" y="34639"/>
                  </a:lnTo>
                  <a:lnTo>
                    <a:pt x="72223" y="9294"/>
                  </a:lnTo>
                  <a:lnTo>
                    <a:pt x="118237" y="0"/>
                  </a:lnTo>
                  <a:lnTo>
                    <a:pt x="2643251" y="0"/>
                  </a:lnTo>
                  <a:lnTo>
                    <a:pt x="2689264" y="9294"/>
                  </a:lnTo>
                  <a:lnTo>
                    <a:pt x="2726848" y="34639"/>
                  </a:lnTo>
                  <a:lnTo>
                    <a:pt x="2752193" y="72223"/>
                  </a:lnTo>
                  <a:lnTo>
                    <a:pt x="2761488" y="118237"/>
                  </a:lnTo>
                  <a:lnTo>
                    <a:pt x="2761488" y="1064387"/>
                  </a:lnTo>
                  <a:lnTo>
                    <a:pt x="2752193" y="1110400"/>
                  </a:lnTo>
                  <a:lnTo>
                    <a:pt x="2726848" y="1147984"/>
                  </a:lnTo>
                  <a:lnTo>
                    <a:pt x="2689264" y="1173329"/>
                  </a:lnTo>
                  <a:lnTo>
                    <a:pt x="2643251" y="1182624"/>
                  </a:lnTo>
                  <a:lnTo>
                    <a:pt x="118237" y="1182624"/>
                  </a:lnTo>
                  <a:lnTo>
                    <a:pt x="72223" y="1173329"/>
                  </a:lnTo>
                  <a:lnTo>
                    <a:pt x="34639" y="1147984"/>
                  </a:lnTo>
                  <a:lnTo>
                    <a:pt x="9294" y="1110400"/>
                  </a:lnTo>
                  <a:lnTo>
                    <a:pt x="0" y="1064387"/>
                  </a:lnTo>
                  <a:lnTo>
                    <a:pt x="0" y="118237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79464" y="3456431"/>
              <a:ext cx="2764790" cy="1186180"/>
            </a:xfrm>
            <a:custGeom>
              <a:avLst/>
              <a:gdLst/>
              <a:ahLst/>
              <a:cxnLst/>
              <a:rect l="l" t="t" r="r" b="b"/>
              <a:pathLst>
                <a:path w="2764790" h="1186179">
                  <a:moveTo>
                    <a:pt x="2645917" y="0"/>
                  </a:moveTo>
                  <a:lnTo>
                    <a:pt x="118618" y="0"/>
                  </a:lnTo>
                  <a:lnTo>
                    <a:pt x="72437" y="9318"/>
                  </a:lnTo>
                  <a:lnTo>
                    <a:pt x="34734" y="34734"/>
                  </a:lnTo>
                  <a:lnTo>
                    <a:pt x="9318" y="72437"/>
                  </a:lnTo>
                  <a:lnTo>
                    <a:pt x="0" y="118617"/>
                  </a:lnTo>
                  <a:lnTo>
                    <a:pt x="0" y="1067053"/>
                  </a:lnTo>
                  <a:lnTo>
                    <a:pt x="9318" y="1113234"/>
                  </a:lnTo>
                  <a:lnTo>
                    <a:pt x="34734" y="1150937"/>
                  </a:lnTo>
                  <a:lnTo>
                    <a:pt x="72437" y="1176353"/>
                  </a:lnTo>
                  <a:lnTo>
                    <a:pt x="118618" y="1185671"/>
                  </a:lnTo>
                  <a:lnTo>
                    <a:pt x="2645917" y="1185671"/>
                  </a:lnTo>
                  <a:lnTo>
                    <a:pt x="2692098" y="1176353"/>
                  </a:lnTo>
                  <a:lnTo>
                    <a:pt x="2729801" y="1150937"/>
                  </a:lnTo>
                  <a:lnTo>
                    <a:pt x="2755217" y="1113234"/>
                  </a:lnTo>
                  <a:lnTo>
                    <a:pt x="2764536" y="1067053"/>
                  </a:lnTo>
                  <a:lnTo>
                    <a:pt x="2764536" y="118617"/>
                  </a:lnTo>
                  <a:lnTo>
                    <a:pt x="2755217" y="72437"/>
                  </a:lnTo>
                  <a:lnTo>
                    <a:pt x="2729801" y="34734"/>
                  </a:lnTo>
                  <a:lnTo>
                    <a:pt x="2692098" y="9318"/>
                  </a:lnTo>
                  <a:lnTo>
                    <a:pt x="2645917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79464" y="3456431"/>
              <a:ext cx="2764790" cy="1186180"/>
            </a:xfrm>
            <a:custGeom>
              <a:avLst/>
              <a:gdLst/>
              <a:ahLst/>
              <a:cxnLst/>
              <a:rect l="l" t="t" r="r" b="b"/>
              <a:pathLst>
                <a:path w="2764790" h="1186179">
                  <a:moveTo>
                    <a:pt x="0" y="118617"/>
                  </a:moveTo>
                  <a:lnTo>
                    <a:pt x="9318" y="72437"/>
                  </a:lnTo>
                  <a:lnTo>
                    <a:pt x="34734" y="34734"/>
                  </a:lnTo>
                  <a:lnTo>
                    <a:pt x="72437" y="9318"/>
                  </a:lnTo>
                  <a:lnTo>
                    <a:pt x="118618" y="0"/>
                  </a:lnTo>
                  <a:lnTo>
                    <a:pt x="2645917" y="0"/>
                  </a:lnTo>
                  <a:lnTo>
                    <a:pt x="2692098" y="9318"/>
                  </a:lnTo>
                  <a:lnTo>
                    <a:pt x="2729801" y="34734"/>
                  </a:lnTo>
                  <a:lnTo>
                    <a:pt x="2755217" y="72437"/>
                  </a:lnTo>
                  <a:lnTo>
                    <a:pt x="2764536" y="118617"/>
                  </a:lnTo>
                  <a:lnTo>
                    <a:pt x="2764536" y="1067053"/>
                  </a:lnTo>
                  <a:lnTo>
                    <a:pt x="2755217" y="1113234"/>
                  </a:lnTo>
                  <a:lnTo>
                    <a:pt x="2729801" y="1150937"/>
                  </a:lnTo>
                  <a:lnTo>
                    <a:pt x="2692098" y="1176353"/>
                  </a:lnTo>
                  <a:lnTo>
                    <a:pt x="2645917" y="1185671"/>
                  </a:lnTo>
                  <a:lnTo>
                    <a:pt x="118618" y="1185671"/>
                  </a:lnTo>
                  <a:lnTo>
                    <a:pt x="72437" y="1176353"/>
                  </a:lnTo>
                  <a:lnTo>
                    <a:pt x="34734" y="1150937"/>
                  </a:lnTo>
                  <a:lnTo>
                    <a:pt x="9318" y="1113234"/>
                  </a:lnTo>
                  <a:lnTo>
                    <a:pt x="0" y="1067053"/>
                  </a:lnTo>
                  <a:lnTo>
                    <a:pt x="0" y="118617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855968" y="3733038"/>
            <a:ext cx="1816735" cy="591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230"/>
              </a:lnSpc>
              <a:spcBef>
                <a:spcPts val="90"/>
              </a:spcBef>
            </a:pPr>
            <a:r>
              <a:rPr sz="2000" b="1" spc="-25" dirty="0">
                <a:latin typeface="Arial"/>
                <a:cs typeface="Arial"/>
              </a:rPr>
              <a:t>Гомополімери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30"/>
              </a:lnSpc>
            </a:pPr>
            <a:r>
              <a:rPr sz="2000" spc="-20" dirty="0">
                <a:latin typeface="Microsoft Sans Serif"/>
                <a:cs typeface="Microsoft Sans Serif"/>
              </a:rPr>
              <a:t>(поліетилен)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7" name="object 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5511" y="5660135"/>
            <a:ext cx="1511807" cy="502919"/>
          </a:xfrm>
          <a:prstGeom prst="rect">
            <a:avLst/>
          </a:prstGeom>
        </p:spPr>
      </p:pic>
      <p:graphicFrame>
        <p:nvGraphicFramePr>
          <p:cNvPr id="48" name="Объект 47">
            <a:extLst>
              <a:ext uri="{FF2B5EF4-FFF2-40B4-BE49-F238E27FC236}">
                <a16:creationId xmlns:a16="http://schemas.microsoft.com/office/drawing/2014/main" id="{027EC347-D71A-E638-BBBD-186AD28A0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045482"/>
              </p:ext>
            </p:extLst>
          </p:nvPr>
        </p:nvGraphicFramePr>
        <p:xfrm>
          <a:off x="149050" y="946519"/>
          <a:ext cx="2274433" cy="221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145680" imgH="3065040" progId="PBrush">
                  <p:embed/>
                </p:oleObj>
              </mc:Choice>
              <mc:Fallback>
                <p:oleObj name="Bitmap Image" r:id="rId3" imgW="3145680" imgH="30650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050" y="946519"/>
                        <a:ext cx="2274433" cy="2215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DB6542F9-8B1B-A77F-1138-21B7E748725E}"/>
              </a:ext>
            </a:extLst>
          </p:cNvPr>
          <p:cNvSpPr txBox="1"/>
          <p:nvPr/>
        </p:nvSpPr>
        <p:spPr>
          <a:xfrm>
            <a:off x="3883660" y="2482999"/>
            <a:ext cx="2358644" cy="377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pc="-10" dirty="0" err="1">
                <a:latin typeface="Arial"/>
                <a:cs typeface="Arial"/>
              </a:rPr>
              <a:t>Полімери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2875079-A41B-600C-6E1A-C164922C5BF8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8792" y="494487"/>
            <a:ext cx="52736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3.</a:t>
            </a:r>
            <a:r>
              <a:rPr spc="-30" dirty="0"/>
              <a:t> </a:t>
            </a:r>
            <a:r>
              <a:rPr spc="-10" dirty="0"/>
              <a:t>Класифікація</a:t>
            </a:r>
            <a:r>
              <a:rPr spc="-20" dirty="0"/>
              <a:t> полімерів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27441" y="2447353"/>
            <a:ext cx="6105525" cy="2203450"/>
            <a:chOff x="1627441" y="2447353"/>
            <a:chExt cx="6105525" cy="2203450"/>
          </a:xfrm>
        </p:grpSpPr>
        <p:sp>
          <p:nvSpPr>
            <p:cNvPr id="4" name="object 4"/>
            <p:cNvSpPr/>
            <p:nvPr/>
          </p:nvSpPr>
          <p:spPr>
            <a:xfrm>
              <a:off x="2926080" y="3136392"/>
              <a:ext cx="4794885" cy="365760"/>
            </a:xfrm>
            <a:custGeom>
              <a:avLst/>
              <a:gdLst/>
              <a:ahLst/>
              <a:cxnLst/>
              <a:rect l="l" t="t" r="r" b="b"/>
              <a:pathLst>
                <a:path w="4794884" h="365760">
                  <a:moveTo>
                    <a:pt x="2676144" y="0"/>
                  </a:moveTo>
                  <a:lnTo>
                    <a:pt x="2676144" y="299974"/>
                  </a:lnTo>
                  <a:lnTo>
                    <a:pt x="4794504" y="299974"/>
                  </a:lnTo>
                  <a:lnTo>
                    <a:pt x="4794504" y="341503"/>
                  </a:lnTo>
                </a:path>
                <a:path w="4794884" h="365760">
                  <a:moveTo>
                    <a:pt x="2675762" y="0"/>
                  </a:moveTo>
                  <a:lnTo>
                    <a:pt x="2675762" y="324358"/>
                  </a:lnTo>
                  <a:lnTo>
                    <a:pt x="2505456" y="324358"/>
                  </a:lnTo>
                  <a:lnTo>
                    <a:pt x="2505456" y="365760"/>
                  </a:lnTo>
                </a:path>
                <a:path w="4794884" h="365760">
                  <a:moveTo>
                    <a:pt x="2677668" y="0"/>
                  </a:moveTo>
                  <a:lnTo>
                    <a:pt x="2677668" y="174879"/>
                  </a:lnTo>
                  <a:lnTo>
                    <a:pt x="0" y="174879"/>
                  </a:lnTo>
                  <a:lnTo>
                    <a:pt x="0" y="216408"/>
                  </a:lnTo>
                </a:path>
              </a:pathLst>
            </a:custGeom>
            <a:ln w="24384">
              <a:solidFill>
                <a:srgbClr val="16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68368" y="2459736"/>
              <a:ext cx="2268220" cy="676910"/>
            </a:xfrm>
            <a:custGeom>
              <a:avLst/>
              <a:gdLst/>
              <a:ahLst/>
              <a:cxnLst/>
              <a:rect l="l" t="t" r="r" b="b"/>
              <a:pathLst>
                <a:path w="2268220" h="676910">
                  <a:moveTo>
                    <a:pt x="2200021" y="0"/>
                  </a:moveTo>
                  <a:lnTo>
                    <a:pt x="67691" y="0"/>
                  </a:lnTo>
                  <a:lnTo>
                    <a:pt x="41362" y="5326"/>
                  </a:lnTo>
                  <a:lnTo>
                    <a:pt x="19843" y="19843"/>
                  </a:lnTo>
                  <a:lnTo>
                    <a:pt x="5326" y="41362"/>
                  </a:lnTo>
                  <a:lnTo>
                    <a:pt x="0" y="67690"/>
                  </a:lnTo>
                  <a:lnTo>
                    <a:pt x="0" y="608964"/>
                  </a:lnTo>
                  <a:lnTo>
                    <a:pt x="5326" y="635293"/>
                  </a:lnTo>
                  <a:lnTo>
                    <a:pt x="19843" y="656812"/>
                  </a:lnTo>
                  <a:lnTo>
                    <a:pt x="41362" y="671329"/>
                  </a:lnTo>
                  <a:lnTo>
                    <a:pt x="67691" y="676655"/>
                  </a:lnTo>
                  <a:lnTo>
                    <a:pt x="2200021" y="676655"/>
                  </a:lnTo>
                  <a:lnTo>
                    <a:pt x="2226349" y="671329"/>
                  </a:lnTo>
                  <a:lnTo>
                    <a:pt x="2247868" y="656812"/>
                  </a:lnTo>
                  <a:lnTo>
                    <a:pt x="2262385" y="635293"/>
                  </a:lnTo>
                  <a:lnTo>
                    <a:pt x="2267712" y="608964"/>
                  </a:lnTo>
                  <a:lnTo>
                    <a:pt x="2267712" y="67690"/>
                  </a:lnTo>
                  <a:lnTo>
                    <a:pt x="2262385" y="41362"/>
                  </a:lnTo>
                  <a:lnTo>
                    <a:pt x="2247868" y="19843"/>
                  </a:lnTo>
                  <a:lnTo>
                    <a:pt x="2226349" y="5326"/>
                  </a:lnTo>
                  <a:lnTo>
                    <a:pt x="2200021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68368" y="2459736"/>
              <a:ext cx="2268220" cy="676910"/>
            </a:xfrm>
            <a:custGeom>
              <a:avLst/>
              <a:gdLst/>
              <a:ahLst/>
              <a:cxnLst/>
              <a:rect l="l" t="t" r="r" b="b"/>
              <a:pathLst>
                <a:path w="2268220" h="676910">
                  <a:moveTo>
                    <a:pt x="0" y="67690"/>
                  </a:moveTo>
                  <a:lnTo>
                    <a:pt x="5326" y="41362"/>
                  </a:lnTo>
                  <a:lnTo>
                    <a:pt x="19843" y="19843"/>
                  </a:lnTo>
                  <a:lnTo>
                    <a:pt x="41362" y="5326"/>
                  </a:lnTo>
                  <a:lnTo>
                    <a:pt x="67691" y="0"/>
                  </a:lnTo>
                  <a:lnTo>
                    <a:pt x="2200021" y="0"/>
                  </a:lnTo>
                  <a:lnTo>
                    <a:pt x="2226349" y="5326"/>
                  </a:lnTo>
                  <a:lnTo>
                    <a:pt x="2247868" y="19843"/>
                  </a:lnTo>
                  <a:lnTo>
                    <a:pt x="2262385" y="41362"/>
                  </a:lnTo>
                  <a:lnTo>
                    <a:pt x="2267712" y="67690"/>
                  </a:lnTo>
                  <a:lnTo>
                    <a:pt x="2267712" y="608964"/>
                  </a:lnTo>
                  <a:lnTo>
                    <a:pt x="2262385" y="635293"/>
                  </a:lnTo>
                  <a:lnTo>
                    <a:pt x="2247868" y="656812"/>
                  </a:lnTo>
                  <a:lnTo>
                    <a:pt x="2226349" y="671329"/>
                  </a:lnTo>
                  <a:lnTo>
                    <a:pt x="2200021" y="676655"/>
                  </a:lnTo>
                  <a:lnTo>
                    <a:pt x="67691" y="676655"/>
                  </a:lnTo>
                  <a:lnTo>
                    <a:pt x="41362" y="671329"/>
                  </a:lnTo>
                  <a:lnTo>
                    <a:pt x="19843" y="656812"/>
                  </a:lnTo>
                  <a:lnTo>
                    <a:pt x="5326" y="635293"/>
                  </a:lnTo>
                  <a:lnTo>
                    <a:pt x="0" y="608964"/>
                  </a:lnTo>
                  <a:lnTo>
                    <a:pt x="0" y="67690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17136" y="2505456"/>
              <a:ext cx="2270760" cy="680085"/>
            </a:xfrm>
            <a:custGeom>
              <a:avLst/>
              <a:gdLst/>
              <a:ahLst/>
              <a:cxnLst/>
              <a:rect l="l" t="t" r="r" b="b"/>
              <a:pathLst>
                <a:path w="2270759" h="680085">
                  <a:moveTo>
                    <a:pt x="2202815" y="0"/>
                  </a:moveTo>
                  <a:lnTo>
                    <a:pt x="67944" y="0"/>
                  </a:lnTo>
                  <a:lnTo>
                    <a:pt x="41523" y="5347"/>
                  </a:lnTo>
                  <a:lnTo>
                    <a:pt x="19923" y="19923"/>
                  </a:lnTo>
                  <a:lnTo>
                    <a:pt x="5347" y="41523"/>
                  </a:lnTo>
                  <a:lnTo>
                    <a:pt x="0" y="67945"/>
                  </a:lnTo>
                  <a:lnTo>
                    <a:pt x="0" y="611759"/>
                  </a:lnTo>
                  <a:lnTo>
                    <a:pt x="5347" y="638180"/>
                  </a:lnTo>
                  <a:lnTo>
                    <a:pt x="19923" y="659780"/>
                  </a:lnTo>
                  <a:lnTo>
                    <a:pt x="41523" y="674356"/>
                  </a:lnTo>
                  <a:lnTo>
                    <a:pt x="67944" y="679704"/>
                  </a:lnTo>
                  <a:lnTo>
                    <a:pt x="2202815" y="679704"/>
                  </a:lnTo>
                  <a:lnTo>
                    <a:pt x="2229236" y="674356"/>
                  </a:lnTo>
                  <a:lnTo>
                    <a:pt x="2250836" y="659780"/>
                  </a:lnTo>
                  <a:lnTo>
                    <a:pt x="2265412" y="638180"/>
                  </a:lnTo>
                  <a:lnTo>
                    <a:pt x="2270760" y="611759"/>
                  </a:lnTo>
                  <a:lnTo>
                    <a:pt x="2270760" y="67945"/>
                  </a:lnTo>
                  <a:lnTo>
                    <a:pt x="2265412" y="41523"/>
                  </a:lnTo>
                  <a:lnTo>
                    <a:pt x="2250836" y="19923"/>
                  </a:lnTo>
                  <a:lnTo>
                    <a:pt x="2229236" y="5347"/>
                  </a:lnTo>
                  <a:lnTo>
                    <a:pt x="2202815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17136" y="2505456"/>
              <a:ext cx="2270760" cy="680085"/>
            </a:xfrm>
            <a:custGeom>
              <a:avLst/>
              <a:gdLst/>
              <a:ahLst/>
              <a:cxnLst/>
              <a:rect l="l" t="t" r="r" b="b"/>
              <a:pathLst>
                <a:path w="2270759" h="680085">
                  <a:moveTo>
                    <a:pt x="0" y="67945"/>
                  </a:moveTo>
                  <a:lnTo>
                    <a:pt x="5347" y="41523"/>
                  </a:lnTo>
                  <a:lnTo>
                    <a:pt x="19923" y="19923"/>
                  </a:lnTo>
                  <a:lnTo>
                    <a:pt x="41523" y="5347"/>
                  </a:lnTo>
                  <a:lnTo>
                    <a:pt x="67944" y="0"/>
                  </a:lnTo>
                  <a:lnTo>
                    <a:pt x="2202815" y="0"/>
                  </a:lnTo>
                  <a:lnTo>
                    <a:pt x="2229236" y="5347"/>
                  </a:lnTo>
                  <a:lnTo>
                    <a:pt x="2250836" y="19923"/>
                  </a:lnTo>
                  <a:lnTo>
                    <a:pt x="2265412" y="41523"/>
                  </a:lnTo>
                  <a:lnTo>
                    <a:pt x="2270760" y="67945"/>
                  </a:lnTo>
                  <a:lnTo>
                    <a:pt x="2270760" y="611759"/>
                  </a:lnTo>
                  <a:lnTo>
                    <a:pt x="2265412" y="638180"/>
                  </a:lnTo>
                  <a:lnTo>
                    <a:pt x="2250836" y="659780"/>
                  </a:lnTo>
                  <a:lnTo>
                    <a:pt x="2229236" y="674356"/>
                  </a:lnTo>
                  <a:lnTo>
                    <a:pt x="2202815" y="679704"/>
                  </a:lnTo>
                  <a:lnTo>
                    <a:pt x="67944" y="679704"/>
                  </a:lnTo>
                  <a:lnTo>
                    <a:pt x="41523" y="674356"/>
                  </a:lnTo>
                  <a:lnTo>
                    <a:pt x="19923" y="659780"/>
                  </a:lnTo>
                  <a:lnTo>
                    <a:pt x="5347" y="638180"/>
                  </a:lnTo>
                  <a:lnTo>
                    <a:pt x="0" y="611759"/>
                  </a:lnTo>
                  <a:lnTo>
                    <a:pt x="0" y="67945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39824" y="4367783"/>
              <a:ext cx="3159760" cy="270510"/>
            </a:xfrm>
            <a:custGeom>
              <a:avLst/>
              <a:gdLst/>
              <a:ahLst/>
              <a:cxnLst/>
              <a:rect l="l" t="t" r="r" b="b"/>
              <a:pathLst>
                <a:path w="3159760" h="270510">
                  <a:moveTo>
                    <a:pt x="1286256" y="0"/>
                  </a:moveTo>
                  <a:lnTo>
                    <a:pt x="1286256" y="228727"/>
                  </a:lnTo>
                  <a:lnTo>
                    <a:pt x="3159633" y="228727"/>
                  </a:lnTo>
                  <a:lnTo>
                    <a:pt x="3159633" y="270129"/>
                  </a:lnTo>
                </a:path>
                <a:path w="3159760" h="270510">
                  <a:moveTo>
                    <a:pt x="1283843" y="0"/>
                  </a:moveTo>
                  <a:lnTo>
                    <a:pt x="1283843" y="228727"/>
                  </a:lnTo>
                  <a:lnTo>
                    <a:pt x="0" y="228727"/>
                  </a:lnTo>
                  <a:lnTo>
                    <a:pt x="0" y="270129"/>
                  </a:lnTo>
                </a:path>
              </a:pathLst>
            </a:custGeom>
            <a:ln w="24384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VI.</a:t>
            </a:r>
            <a:r>
              <a:rPr spc="-25" dirty="0"/>
              <a:t> </a:t>
            </a:r>
            <a:r>
              <a:rPr dirty="0"/>
              <a:t>Хімічна</a:t>
            </a:r>
            <a:r>
              <a:rPr spc="-30" dirty="0"/>
              <a:t> </a:t>
            </a:r>
            <a:r>
              <a:rPr spc="-5" dirty="0"/>
              <a:t>класифікація</a:t>
            </a:r>
          </a:p>
          <a:p>
            <a:pPr marL="77470">
              <a:lnSpc>
                <a:spcPct val="100000"/>
              </a:lnSpc>
            </a:pPr>
            <a:endParaRPr spc="-5" dirty="0"/>
          </a:p>
          <a:p>
            <a:pPr marL="2432685">
              <a:lnSpc>
                <a:spcPct val="100000"/>
              </a:lnSpc>
              <a:spcBef>
                <a:spcPts val="1995"/>
              </a:spcBef>
            </a:pPr>
            <a:r>
              <a:rPr sz="2800" spc="-10" dirty="0">
                <a:latin typeface="Arial"/>
                <a:cs typeface="Arial"/>
              </a:rPr>
              <a:t>Полімери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95665" y="3340417"/>
            <a:ext cx="2110105" cy="1085850"/>
            <a:chOff x="1895665" y="3340417"/>
            <a:chExt cx="2110105" cy="1085850"/>
          </a:xfrm>
        </p:grpSpPr>
        <p:sp>
          <p:nvSpPr>
            <p:cNvPr id="12" name="object 12"/>
            <p:cNvSpPr/>
            <p:nvPr/>
          </p:nvSpPr>
          <p:spPr>
            <a:xfrm>
              <a:off x="1908047" y="3352799"/>
              <a:ext cx="2033270" cy="1015365"/>
            </a:xfrm>
            <a:custGeom>
              <a:avLst/>
              <a:gdLst/>
              <a:ahLst/>
              <a:cxnLst/>
              <a:rect l="l" t="t" r="r" b="b"/>
              <a:pathLst>
                <a:path w="2033270" h="1015364">
                  <a:moveTo>
                    <a:pt x="1931542" y="0"/>
                  </a:moveTo>
                  <a:lnTo>
                    <a:pt x="101472" y="0"/>
                  </a:lnTo>
                  <a:lnTo>
                    <a:pt x="61989" y="7979"/>
                  </a:lnTo>
                  <a:lnTo>
                    <a:pt x="29733" y="29733"/>
                  </a:lnTo>
                  <a:lnTo>
                    <a:pt x="7979" y="61989"/>
                  </a:lnTo>
                  <a:lnTo>
                    <a:pt x="0" y="101473"/>
                  </a:lnTo>
                  <a:lnTo>
                    <a:pt x="0" y="913511"/>
                  </a:lnTo>
                  <a:lnTo>
                    <a:pt x="7979" y="952994"/>
                  </a:lnTo>
                  <a:lnTo>
                    <a:pt x="29733" y="985250"/>
                  </a:lnTo>
                  <a:lnTo>
                    <a:pt x="61989" y="1007004"/>
                  </a:lnTo>
                  <a:lnTo>
                    <a:pt x="101472" y="1014983"/>
                  </a:lnTo>
                  <a:lnTo>
                    <a:pt x="1931542" y="1014983"/>
                  </a:lnTo>
                  <a:lnTo>
                    <a:pt x="1971026" y="1007004"/>
                  </a:lnTo>
                  <a:lnTo>
                    <a:pt x="2003282" y="985250"/>
                  </a:lnTo>
                  <a:lnTo>
                    <a:pt x="2025036" y="952994"/>
                  </a:lnTo>
                  <a:lnTo>
                    <a:pt x="2033015" y="913511"/>
                  </a:lnTo>
                  <a:lnTo>
                    <a:pt x="2033015" y="101473"/>
                  </a:lnTo>
                  <a:lnTo>
                    <a:pt x="2025036" y="61989"/>
                  </a:lnTo>
                  <a:lnTo>
                    <a:pt x="2003282" y="29733"/>
                  </a:lnTo>
                  <a:lnTo>
                    <a:pt x="1971026" y="7979"/>
                  </a:lnTo>
                  <a:lnTo>
                    <a:pt x="193154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08047" y="3352799"/>
              <a:ext cx="2033270" cy="1015365"/>
            </a:xfrm>
            <a:custGeom>
              <a:avLst/>
              <a:gdLst/>
              <a:ahLst/>
              <a:cxnLst/>
              <a:rect l="l" t="t" r="r" b="b"/>
              <a:pathLst>
                <a:path w="2033270" h="1015364">
                  <a:moveTo>
                    <a:pt x="0" y="101473"/>
                  </a:moveTo>
                  <a:lnTo>
                    <a:pt x="7979" y="61989"/>
                  </a:lnTo>
                  <a:lnTo>
                    <a:pt x="29733" y="29733"/>
                  </a:lnTo>
                  <a:lnTo>
                    <a:pt x="61989" y="7979"/>
                  </a:lnTo>
                  <a:lnTo>
                    <a:pt x="101472" y="0"/>
                  </a:lnTo>
                  <a:lnTo>
                    <a:pt x="1931542" y="0"/>
                  </a:lnTo>
                  <a:lnTo>
                    <a:pt x="1971026" y="7979"/>
                  </a:lnTo>
                  <a:lnTo>
                    <a:pt x="2003282" y="29733"/>
                  </a:lnTo>
                  <a:lnTo>
                    <a:pt x="2025036" y="61989"/>
                  </a:lnTo>
                  <a:lnTo>
                    <a:pt x="2033015" y="101473"/>
                  </a:lnTo>
                  <a:lnTo>
                    <a:pt x="2033015" y="913511"/>
                  </a:lnTo>
                  <a:lnTo>
                    <a:pt x="2025036" y="952994"/>
                  </a:lnTo>
                  <a:lnTo>
                    <a:pt x="2003282" y="985250"/>
                  </a:lnTo>
                  <a:lnTo>
                    <a:pt x="1971026" y="1007004"/>
                  </a:lnTo>
                  <a:lnTo>
                    <a:pt x="1931542" y="1014983"/>
                  </a:lnTo>
                  <a:lnTo>
                    <a:pt x="101472" y="1014983"/>
                  </a:lnTo>
                  <a:lnTo>
                    <a:pt x="61989" y="1007004"/>
                  </a:lnTo>
                  <a:lnTo>
                    <a:pt x="29733" y="985250"/>
                  </a:lnTo>
                  <a:lnTo>
                    <a:pt x="7979" y="952994"/>
                  </a:lnTo>
                  <a:lnTo>
                    <a:pt x="0" y="913511"/>
                  </a:lnTo>
                  <a:lnTo>
                    <a:pt x="0" y="101473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56815" y="3401567"/>
              <a:ext cx="2036445" cy="1012190"/>
            </a:xfrm>
            <a:custGeom>
              <a:avLst/>
              <a:gdLst/>
              <a:ahLst/>
              <a:cxnLst/>
              <a:rect l="l" t="t" r="r" b="b"/>
              <a:pathLst>
                <a:path w="2036445" h="1012189">
                  <a:moveTo>
                    <a:pt x="1934845" y="0"/>
                  </a:moveTo>
                  <a:lnTo>
                    <a:pt x="101218" y="0"/>
                  </a:lnTo>
                  <a:lnTo>
                    <a:pt x="61829" y="7957"/>
                  </a:lnTo>
                  <a:lnTo>
                    <a:pt x="29654" y="29654"/>
                  </a:lnTo>
                  <a:lnTo>
                    <a:pt x="7957" y="61829"/>
                  </a:lnTo>
                  <a:lnTo>
                    <a:pt x="0" y="101219"/>
                  </a:lnTo>
                  <a:lnTo>
                    <a:pt x="0" y="910717"/>
                  </a:lnTo>
                  <a:lnTo>
                    <a:pt x="7957" y="950106"/>
                  </a:lnTo>
                  <a:lnTo>
                    <a:pt x="29654" y="982281"/>
                  </a:lnTo>
                  <a:lnTo>
                    <a:pt x="61829" y="1003978"/>
                  </a:lnTo>
                  <a:lnTo>
                    <a:pt x="101218" y="1011936"/>
                  </a:lnTo>
                  <a:lnTo>
                    <a:pt x="1934845" y="1011936"/>
                  </a:lnTo>
                  <a:lnTo>
                    <a:pt x="1974234" y="1003978"/>
                  </a:lnTo>
                  <a:lnTo>
                    <a:pt x="2006409" y="982281"/>
                  </a:lnTo>
                  <a:lnTo>
                    <a:pt x="2028106" y="950106"/>
                  </a:lnTo>
                  <a:lnTo>
                    <a:pt x="2036063" y="910717"/>
                  </a:lnTo>
                  <a:lnTo>
                    <a:pt x="2036063" y="101219"/>
                  </a:lnTo>
                  <a:lnTo>
                    <a:pt x="2028106" y="61829"/>
                  </a:lnTo>
                  <a:lnTo>
                    <a:pt x="2006409" y="29654"/>
                  </a:lnTo>
                  <a:lnTo>
                    <a:pt x="1974234" y="7957"/>
                  </a:lnTo>
                  <a:lnTo>
                    <a:pt x="1934845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56815" y="3401567"/>
              <a:ext cx="2036445" cy="1012190"/>
            </a:xfrm>
            <a:custGeom>
              <a:avLst/>
              <a:gdLst/>
              <a:ahLst/>
              <a:cxnLst/>
              <a:rect l="l" t="t" r="r" b="b"/>
              <a:pathLst>
                <a:path w="2036445" h="1012189">
                  <a:moveTo>
                    <a:pt x="0" y="101219"/>
                  </a:moveTo>
                  <a:lnTo>
                    <a:pt x="7957" y="61829"/>
                  </a:lnTo>
                  <a:lnTo>
                    <a:pt x="29654" y="29654"/>
                  </a:lnTo>
                  <a:lnTo>
                    <a:pt x="61829" y="7957"/>
                  </a:lnTo>
                  <a:lnTo>
                    <a:pt x="101218" y="0"/>
                  </a:lnTo>
                  <a:lnTo>
                    <a:pt x="1934845" y="0"/>
                  </a:lnTo>
                  <a:lnTo>
                    <a:pt x="1974234" y="7957"/>
                  </a:lnTo>
                  <a:lnTo>
                    <a:pt x="2006409" y="29654"/>
                  </a:lnTo>
                  <a:lnTo>
                    <a:pt x="2028106" y="61829"/>
                  </a:lnTo>
                  <a:lnTo>
                    <a:pt x="2036063" y="101219"/>
                  </a:lnTo>
                  <a:lnTo>
                    <a:pt x="2036063" y="910717"/>
                  </a:lnTo>
                  <a:lnTo>
                    <a:pt x="2028106" y="950106"/>
                  </a:lnTo>
                  <a:lnTo>
                    <a:pt x="2006409" y="982281"/>
                  </a:lnTo>
                  <a:lnTo>
                    <a:pt x="1974234" y="1003978"/>
                  </a:lnTo>
                  <a:lnTo>
                    <a:pt x="1934845" y="1011936"/>
                  </a:lnTo>
                  <a:lnTo>
                    <a:pt x="101218" y="1011936"/>
                  </a:lnTo>
                  <a:lnTo>
                    <a:pt x="61829" y="1003978"/>
                  </a:lnTo>
                  <a:lnTo>
                    <a:pt x="29654" y="982281"/>
                  </a:lnTo>
                  <a:lnTo>
                    <a:pt x="7957" y="950106"/>
                  </a:lnTo>
                  <a:lnTo>
                    <a:pt x="0" y="910717"/>
                  </a:lnTo>
                  <a:lnTo>
                    <a:pt x="0" y="101219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42820" y="3683965"/>
            <a:ext cx="1460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Органічні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32041" y="4626673"/>
            <a:ext cx="2667635" cy="1177290"/>
            <a:chOff x="332041" y="4626673"/>
            <a:chExt cx="2667635" cy="1177290"/>
          </a:xfrm>
        </p:grpSpPr>
        <p:sp>
          <p:nvSpPr>
            <p:cNvPr id="18" name="object 18"/>
            <p:cNvSpPr/>
            <p:nvPr/>
          </p:nvSpPr>
          <p:spPr>
            <a:xfrm>
              <a:off x="344424" y="4639055"/>
              <a:ext cx="2590800" cy="1103630"/>
            </a:xfrm>
            <a:custGeom>
              <a:avLst/>
              <a:gdLst/>
              <a:ahLst/>
              <a:cxnLst/>
              <a:rect l="l" t="t" r="r" b="b"/>
              <a:pathLst>
                <a:path w="2590800" h="1103629">
                  <a:moveTo>
                    <a:pt x="2480437" y="0"/>
                  </a:moveTo>
                  <a:lnTo>
                    <a:pt x="110337" y="0"/>
                  </a:lnTo>
                  <a:lnTo>
                    <a:pt x="67390" y="8671"/>
                  </a:lnTo>
                  <a:lnTo>
                    <a:pt x="32318" y="32321"/>
                  </a:lnTo>
                  <a:lnTo>
                    <a:pt x="8671" y="67401"/>
                  </a:lnTo>
                  <a:lnTo>
                    <a:pt x="0" y="110363"/>
                  </a:lnTo>
                  <a:lnTo>
                    <a:pt x="0" y="993038"/>
                  </a:lnTo>
                  <a:lnTo>
                    <a:pt x="8671" y="1035985"/>
                  </a:lnTo>
                  <a:lnTo>
                    <a:pt x="32318" y="1071057"/>
                  </a:lnTo>
                  <a:lnTo>
                    <a:pt x="67390" y="1094704"/>
                  </a:lnTo>
                  <a:lnTo>
                    <a:pt x="110337" y="1103376"/>
                  </a:lnTo>
                  <a:lnTo>
                    <a:pt x="2480437" y="1103376"/>
                  </a:lnTo>
                  <a:lnTo>
                    <a:pt x="2523398" y="1094704"/>
                  </a:lnTo>
                  <a:lnTo>
                    <a:pt x="2558478" y="1071057"/>
                  </a:lnTo>
                  <a:lnTo>
                    <a:pt x="2582128" y="1035985"/>
                  </a:lnTo>
                  <a:lnTo>
                    <a:pt x="2590800" y="993038"/>
                  </a:lnTo>
                  <a:lnTo>
                    <a:pt x="2590800" y="110363"/>
                  </a:lnTo>
                  <a:lnTo>
                    <a:pt x="2582128" y="67401"/>
                  </a:lnTo>
                  <a:lnTo>
                    <a:pt x="2558478" y="32321"/>
                  </a:lnTo>
                  <a:lnTo>
                    <a:pt x="2523398" y="8671"/>
                  </a:lnTo>
                  <a:lnTo>
                    <a:pt x="2480437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424" y="4639055"/>
              <a:ext cx="2590800" cy="1103630"/>
            </a:xfrm>
            <a:custGeom>
              <a:avLst/>
              <a:gdLst/>
              <a:ahLst/>
              <a:cxnLst/>
              <a:rect l="l" t="t" r="r" b="b"/>
              <a:pathLst>
                <a:path w="2590800" h="1103629">
                  <a:moveTo>
                    <a:pt x="0" y="110363"/>
                  </a:moveTo>
                  <a:lnTo>
                    <a:pt x="8671" y="67401"/>
                  </a:lnTo>
                  <a:lnTo>
                    <a:pt x="32318" y="32321"/>
                  </a:lnTo>
                  <a:lnTo>
                    <a:pt x="67390" y="8671"/>
                  </a:lnTo>
                  <a:lnTo>
                    <a:pt x="110337" y="0"/>
                  </a:lnTo>
                  <a:lnTo>
                    <a:pt x="2480437" y="0"/>
                  </a:lnTo>
                  <a:lnTo>
                    <a:pt x="2523398" y="8671"/>
                  </a:lnTo>
                  <a:lnTo>
                    <a:pt x="2558478" y="32321"/>
                  </a:lnTo>
                  <a:lnTo>
                    <a:pt x="2582128" y="67401"/>
                  </a:lnTo>
                  <a:lnTo>
                    <a:pt x="2590800" y="110363"/>
                  </a:lnTo>
                  <a:lnTo>
                    <a:pt x="2590800" y="993038"/>
                  </a:lnTo>
                  <a:lnTo>
                    <a:pt x="2582128" y="1035985"/>
                  </a:lnTo>
                  <a:lnTo>
                    <a:pt x="2558478" y="1071057"/>
                  </a:lnTo>
                  <a:lnTo>
                    <a:pt x="2523398" y="1094704"/>
                  </a:lnTo>
                  <a:lnTo>
                    <a:pt x="2480437" y="1103376"/>
                  </a:lnTo>
                  <a:lnTo>
                    <a:pt x="110337" y="1103376"/>
                  </a:lnTo>
                  <a:lnTo>
                    <a:pt x="67390" y="1094704"/>
                  </a:lnTo>
                  <a:lnTo>
                    <a:pt x="32318" y="1071057"/>
                  </a:lnTo>
                  <a:lnTo>
                    <a:pt x="8671" y="1035985"/>
                  </a:lnTo>
                  <a:lnTo>
                    <a:pt x="0" y="993038"/>
                  </a:lnTo>
                  <a:lnTo>
                    <a:pt x="0" y="110363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6240" y="4684775"/>
              <a:ext cx="2590800" cy="1106805"/>
            </a:xfrm>
            <a:custGeom>
              <a:avLst/>
              <a:gdLst/>
              <a:ahLst/>
              <a:cxnLst/>
              <a:rect l="l" t="t" r="r" b="b"/>
              <a:pathLst>
                <a:path w="2590800" h="1106804">
                  <a:moveTo>
                    <a:pt x="2480183" y="0"/>
                  </a:moveTo>
                  <a:lnTo>
                    <a:pt x="110642" y="0"/>
                  </a:lnTo>
                  <a:lnTo>
                    <a:pt x="67572" y="8693"/>
                  </a:lnTo>
                  <a:lnTo>
                    <a:pt x="32404" y="32400"/>
                  </a:lnTo>
                  <a:lnTo>
                    <a:pt x="8693" y="67562"/>
                  </a:lnTo>
                  <a:lnTo>
                    <a:pt x="0" y="110617"/>
                  </a:lnTo>
                  <a:lnTo>
                    <a:pt x="0" y="995781"/>
                  </a:lnTo>
                  <a:lnTo>
                    <a:pt x="8693" y="1038845"/>
                  </a:lnTo>
                  <a:lnTo>
                    <a:pt x="32404" y="1074015"/>
                  </a:lnTo>
                  <a:lnTo>
                    <a:pt x="67572" y="1097728"/>
                  </a:lnTo>
                  <a:lnTo>
                    <a:pt x="110642" y="1106424"/>
                  </a:lnTo>
                  <a:lnTo>
                    <a:pt x="2480183" y="1106424"/>
                  </a:lnTo>
                  <a:lnTo>
                    <a:pt x="2523237" y="1097728"/>
                  </a:lnTo>
                  <a:lnTo>
                    <a:pt x="2558399" y="1074015"/>
                  </a:lnTo>
                  <a:lnTo>
                    <a:pt x="2582106" y="1038845"/>
                  </a:lnTo>
                  <a:lnTo>
                    <a:pt x="2590800" y="995781"/>
                  </a:lnTo>
                  <a:lnTo>
                    <a:pt x="2590800" y="110617"/>
                  </a:lnTo>
                  <a:lnTo>
                    <a:pt x="2582106" y="67562"/>
                  </a:lnTo>
                  <a:lnTo>
                    <a:pt x="2558399" y="32400"/>
                  </a:lnTo>
                  <a:lnTo>
                    <a:pt x="2523237" y="8693"/>
                  </a:lnTo>
                  <a:lnTo>
                    <a:pt x="2480183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6240" y="4684775"/>
              <a:ext cx="2590800" cy="1106805"/>
            </a:xfrm>
            <a:custGeom>
              <a:avLst/>
              <a:gdLst/>
              <a:ahLst/>
              <a:cxnLst/>
              <a:rect l="l" t="t" r="r" b="b"/>
              <a:pathLst>
                <a:path w="2590800" h="1106804">
                  <a:moveTo>
                    <a:pt x="0" y="110617"/>
                  </a:moveTo>
                  <a:lnTo>
                    <a:pt x="8693" y="67562"/>
                  </a:lnTo>
                  <a:lnTo>
                    <a:pt x="32404" y="32400"/>
                  </a:lnTo>
                  <a:lnTo>
                    <a:pt x="67572" y="8693"/>
                  </a:lnTo>
                  <a:lnTo>
                    <a:pt x="110642" y="0"/>
                  </a:lnTo>
                  <a:lnTo>
                    <a:pt x="2480183" y="0"/>
                  </a:lnTo>
                  <a:lnTo>
                    <a:pt x="2523237" y="8693"/>
                  </a:lnTo>
                  <a:lnTo>
                    <a:pt x="2558399" y="32400"/>
                  </a:lnTo>
                  <a:lnTo>
                    <a:pt x="2582106" y="67562"/>
                  </a:lnTo>
                  <a:lnTo>
                    <a:pt x="2590800" y="110617"/>
                  </a:lnTo>
                  <a:lnTo>
                    <a:pt x="2590800" y="995781"/>
                  </a:lnTo>
                  <a:lnTo>
                    <a:pt x="2582106" y="1038845"/>
                  </a:lnTo>
                  <a:lnTo>
                    <a:pt x="2558399" y="1074015"/>
                  </a:lnTo>
                  <a:lnTo>
                    <a:pt x="2523237" y="1097728"/>
                  </a:lnTo>
                  <a:lnTo>
                    <a:pt x="2480183" y="1106424"/>
                  </a:lnTo>
                  <a:lnTo>
                    <a:pt x="110642" y="1106424"/>
                  </a:lnTo>
                  <a:lnTo>
                    <a:pt x="67572" y="1097728"/>
                  </a:lnTo>
                  <a:lnTo>
                    <a:pt x="32404" y="1074015"/>
                  </a:lnTo>
                  <a:lnTo>
                    <a:pt x="8693" y="1038845"/>
                  </a:lnTo>
                  <a:lnTo>
                    <a:pt x="0" y="995781"/>
                  </a:lnTo>
                  <a:lnTo>
                    <a:pt x="0" y="110617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22223" y="4856733"/>
            <a:ext cx="2338070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90"/>
              </a:lnSpc>
              <a:spcBef>
                <a:spcPts val="100"/>
              </a:spcBef>
            </a:pPr>
            <a:r>
              <a:rPr sz="2400" b="1" spc="-30" dirty="0">
                <a:latin typeface="Arial"/>
                <a:cs typeface="Arial"/>
              </a:rPr>
              <a:t>Гомоланцюгові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690"/>
              </a:lnSpc>
            </a:pPr>
            <a:r>
              <a:rPr sz="2400" spc="-15" dirty="0">
                <a:latin typeface="Microsoft Sans Serif"/>
                <a:cs typeface="Microsoft Sans Serif"/>
              </a:rPr>
              <a:t>(поліетилен)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88017" y="4626673"/>
            <a:ext cx="3268345" cy="1213485"/>
            <a:chOff x="3188017" y="4626673"/>
            <a:chExt cx="3268345" cy="1213485"/>
          </a:xfrm>
        </p:grpSpPr>
        <p:sp>
          <p:nvSpPr>
            <p:cNvPr id="24" name="object 24"/>
            <p:cNvSpPr/>
            <p:nvPr/>
          </p:nvSpPr>
          <p:spPr>
            <a:xfrm>
              <a:off x="3200399" y="4639055"/>
              <a:ext cx="3194685" cy="1143000"/>
            </a:xfrm>
            <a:custGeom>
              <a:avLst/>
              <a:gdLst/>
              <a:ahLst/>
              <a:cxnLst/>
              <a:rect l="l" t="t" r="r" b="b"/>
              <a:pathLst>
                <a:path w="3194685" h="1143000">
                  <a:moveTo>
                    <a:pt x="3080004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1028700"/>
                  </a:lnTo>
                  <a:lnTo>
                    <a:pt x="8983" y="1073193"/>
                  </a:lnTo>
                  <a:lnTo>
                    <a:pt x="33480" y="1109524"/>
                  </a:lnTo>
                  <a:lnTo>
                    <a:pt x="69812" y="1134018"/>
                  </a:lnTo>
                  <a:lnTo>
                    <a:pt x="114300" y="1143000"/>
                  </a:lnTo>
                  <a:lnTo>
                    <a:pt x="3080004" y="1143000"/>
                  </a:lnTo>
                  <a:lnTo>
                    <a:pt x="3124491" y="1134018"/>
                  </a:lnTo>
                  <a:lnTo>
                    <a:pt x="3160823" y="1109524"/>
                  </a:lnTo>
                  <a:lnTo>
                    <a:pt x="3185320" y="1073193"/>
                  </a:lnTo>
                  <a:lnTo>
                    <a:pt x="3194304" y="1028700"/>
                  </a:lnTo>
                  <a:lnTo>
                    <a:pt x="3194304" y="114300"/>
                  </a:lnTo>
                  <a:lnTo>
                    <a:pt x="3185320" y="69812"/>
                  </a:lnTo>
                  <a:lnTo>
                    <a:pt x="3160823" y="33480"/>
                  </a:lnTo>
                  <a:lnTo>
                    <a:pt x="3124491" y="8983"/>
                  </a:lnTo>
                  <a:lnTo>
                    <a:pt x="3080004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00399" y="4639055"/>
              <a:ext cx="3194685" cy="1143000"/>
            </a:xfrm>
            <a:custGeom>
              <a:avLst/>
              <a:gdLst/>
              <a:ahLst/>
              <a:cxnLst/>
              <a:rect l="l" t="t" r="r" b="b"/>
              <a:pathLst>
                <a:path w="3194685" h="11430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3080004" y="0"/>
                  </a:lnTo>
                  <a:lnTo>
                    <a:pt x="3124491" y="8983"/>
                  </a:lnTo>
                  <a:lnTo>
                    <a:pt x="3160823" y="33480"/>
                  </a:lnTo>
                  <a:lnTo>
                    <a:pt x="3185320" y="69812"/>
                  </a:lnTo>
                  <a:lnTo>
                    <a:pt x="3194304" y="114300"/>
                  </a:lnTo>
                  <a:lnTo>
                    <a:pt x="3194304" y="1028700"/>
                  </a:lnTo>
                  <a:lnTo>
                    <a:pt x="3185320" y="1073193"/>
                  </a:lnTo>
                  <a:lnTo>
                    <a:pt x="3160823" y="1109524"/>
                  </a:lnTo>
                  <a:lnTo>
                    <a:pt x="3124491" y="1134018"/>
                  </a:lnTo>
                  <a:lnTo>
                    <a:pt x="3080004" y="1143000"/>
                  </a:lnTo>
                  <a:lnTo>
                    <a:pt x="114300" y="1143000"/>
                  </a:lnTo>
                  <a:lnTo>
                    <a:pt x="69812" y="1134018"/>
                  </a:lnTo>
                  <a:lnTo>
                    <a:pt x="33480" y="1109524"/>
                  </a:lnTo>
                  <a:lnTo>
                    <a:pt x="8983" y="1073193"/>
                  </a:lnTo>
                  <a:lnTo>
                    <a:pt x="0" y="1028700"/>
                  </a:lnTo>
                  <a:lnTo>
                    <a:pt x="0" y="114300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52215" y="4684775"/>
              <a:ext cx="3191510" cy="1143000"/>
            </a:xfrm>
            <a:custGeom>
              <a:avLst/>
              <a:gdLst/>
              <a:ahLst/>
              <a:cxnLst/>
              <a:rect l="l" t="t" r="r" b="b"/>
              <a:pathLst>
                <a:path w="3191510" h="1143000">
                  <a:moveTo>
                    <a:pt x="3076956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1028700"/>
                  </a:lnTo>
                  <a:lnTo>
                    <a:pt x="8983" y="1073187"/>
                  </a:lnTo>
                  <a:lnTo>
                    <a:pt x="33480" y="1109519"/>
                  </a:lnTo>
                  <a:lnTo>
                    <a:pt x="69812" y="1134016"/>
                  </a:lnTo>
                  <a:lnTo>
                    <a:pt x="114300" y="1143000"/>
                  </a:lnTo>
                  <a:lnTo>
                    <a:pt x="3076956" y="1143000"/>
                  </a:lnTo>
                  <a:lnTo>
                    <a:pt x="3121443" y="1134016"/>
                  </a:lnTo>
                  <a:lnTo>
                    <a:pt x="3157775" y="1109519"/>
                  </a:lnTo>
                  <a:lnTo>
                    <a:pt x="3182272" y="1073187"/>
                  </a:lnTo>
                  <a:lnTo>
                    <a:pt x="3191256" y="1028700"/>
                  </a:lnTo>
                  <a:lnTo>
                    <a:pt x="3191256" y="114300"/>
                  </a:lnTo>
                  <a:lnTo>
                    <a:pt x="3182272" y="69812"/>
                  </a:lnTo>
                  <a:lnTo>
                    <a:pt x="3157775" y="33480"/>
                  </a:lnTo>
                  <a:lnTo>
                    <a:pt x="3121443" y="8983"/>
                  </a:lnTo>
                  <a:lnTo>
                    <a:pt x="3076956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52215" y="4684775"/>
              <a:ext cx="3191510" cy="1143000"/>
            </a:xfrm>
            <a:custGeom>
              <a:avLst/>
              <a:gdLst/>
              <a:ahLst/>
              <a:cxnLst/>
              <a:rect l="l" t="t" r="r" b="b"/>
              <a:pathLst>
                <a:path w="3191510" h="11430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3076956" y="0"/>
                  </a:lnTo>
                  <a:lnTo>
                    <a:pt x="3121443" y="8983"/>
                  </a:lnTo>
                  <a:lnTo>
                    <a:pt x="3157775" y="33480"/>
                  </a:lnTo>
                  <a:lnTo>
                    <a:pt x="3182272" y="69812"/>
                  </a:lnTo>
                  <a:lnTo>
                    <a:pt x="3191256" y="114300"/>
                  </a:lnTo>
                  <a:lnTo>
                    <a:pt x="3191256" y="1028700"/>
                  </a:lnTo>
                  <a:lnTo>
                    <a:pt x="3182272" y="1073187"/>
                  </a:lnTo>
                  <a:lnTo>
                    <a:pt x="3157775" y="1109519"/>
                  </a:lnTo>
                  <a:lnTo>
                    <a:pt x="3121443" y="1134016"/>
                  </a:lnTo>
                  <a:lnTo>
                    <a:pt x="3076956" y="1143000"/>
                  </a:lnTo>
                  <a:lnTo>
                    <a:pt x="114300" y="1143000"/>
                  </a:lnTo>
                  <a:lnTo>
                    <a:pt x="69812" y="1134016"/>
                  </a:lnTo>
                  <a:lnTo>
                    <a:pt x="33480" y="1109519"/>
                  </a:lnTo>
                  <a:lnTo>
                    <a:pt x="8983" y="1073187"/>
                  </a:lnTo>
                  <a:lnTo>
                    <a:pt x="0" y="1028700"/>
                  </a:lnTo>
                  <a:lnTo>
                    <a:pt x="0" y="114300"/>
                  </a:lnTo>
                  <a:close/>
                </a:path>
              </a:pathLst>
            </a:custGeom>
            <a:ln w="24383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544951" y="4718430"/>
            <a:ext cx="2606040" cy="1022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90"/>
              </a:lnSpc>
              <a:spcBef>
                <a:spcPts val="100"/>
              </a:spcBef>
            </a:pPr>
            <a:r>
              <a:rPr sz="2400" b="1" spc="-20" dirty="0">
                <a:latin typeface="Arial"/>
                <a:cs typeface="Arial"/>
              </a:rPr>
              <a:t>Гетероланцюгові</a:t>
            </a:r>
            <a:endParaRPr sz="2400" dirty="0">
              <a:latin typeface="Arial"/>
              <a:cs typeface="Arial"/>
            </a:endParaRPr>
          </a:p>
          <a:p>
            <a:pPr marL="1905" algn="ctr">
              <a:lnSpc>
                <a:spcPts val="2485"/>
              </a:lnSpc>
            </a:pPr>
            <a:r>
              <a:rPr sz="2400" spc="-10" dirty="0">
                <a:latin typeface="Microsoft Sans Serif"/>
                <a:cs typeface="Microsoft Sans Serif"/>
              </a:rPr>
              <a:t>(</a:t>
            </a:r>
            <a:r>
              <a:rPr sz="2400" spc="-10" dirty="0" err="1">
                <a:latin typeface="Microsoft Sans Serif"/>
                <a:cs typeface="Microsoft Sans Serif"/>
              </a:rPr>
              <a:t>поліефір</a:t>
            </a:r>
            <a:r>
              <a:rPr sz="2400" spc="-10" dirty="0">
                <a:latin typeface="Microsoft Sans Serif"/>
                <a:cs typeface="Microsoft Sans Serif"/>
              </a:rPr>
              <a:t>,</a:t>
            </a:r>
            <a:endParaRPr sz="2400" dirty="0">
              <a:latin typeface="Microsoft Sans Serif"/>
              <a:cs typeface="Microsoft Sans Serif"/>
            </a:endParaRPr>
          </a:p>
          <a:p>
            <a:pPr algn="ctr">
              <a:lnSpc>
                <a:spcPts val="2675"/>
              </a:lnSpc>
            </a:pPr>
            <a:r>
              <a:rPr sz="2400" spc="-15" dirty="0" err="1">
                <a:latin typeface="Microsoft Sans Serif"/>
                <a:cs typeface="Microsoft Sans Serif"/>
              </a:rPr>
              <a:t>полісечовина</a:t>
            </a:r>
            <a:r>
              <a:rPr sz="2400" spc="-15" dirty="0">
                <a:latin typeface="Microsoft Sans Serif"/>
                <a:cs typeface="Microsoft Sans Serif"/>
              </a:rPr>
              <a:t>)</a:t>
            </a:r>
            <a:endParaRPr sz="2400" dirty="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306633" y="3489769"/>
            <a:ext cx="2301875" cy="655955"/>
            <a:chOff x="4306633" y="3489769"/>
            <a:chExt cx="2301875" cy="655955"/>
          </a:xfrm>
        </p:grpSpPr>
        <p:sp>
          <p:nvSpPr>
            <p:cNvPr id="30" name="object 30"/>
            <p:cNvSpPr/>
            <p:nvPr/>
          </p:nvSpPr>
          <p:spPr>
            <a:xfrm>
              <a:off x="4319016" y="3502152"/>
              <a:ext cx="2228215" cy="582295"/>
            </a:xfrm>
            <a:custGeom>
              <a:avLst/>
              <a:gdLst/>
              <a:ahLst/>
              <a:cxnLst/>
              <a:rect l="l" t="t" r="r" b="b"/>
              <a:pathLst>
                <a:path w="2228215" h="582295">
                  <a:moveTo>
                    <a:pt x="2169922" y="0"/>
                  </a:moveTo>
                  <a:lnTo>
                    <a:pt x="58166" y="0"/>
                  </a:lnTo>
                  <a:lnTo>
                    <a:pt x="35522" y="4570"/>
                  </a:lnTo>
                  <a:lnTo>
                    <a:pt x="17033" y="17033"/>
                  </a:lnTo>
                  <a:lnTo>
                    <a:pt x="4570" y="35522"/>
                  </a:lnTo>
                  <a:lnTo>
                    <a:pt x="0" y="58165"/>
                  </a:lnTo>
                  <a:lnTo>
                    <a:pt x="0" y="524002"/>
                  </a:lnTo>
                  <a:lnTo>
                    <a:pt x="4570" y="546645"/>
                  </a:lnTo>
                  <a:lnTo>
                    <a:pt x="17033" y="565134"/>
                  </a:lnTo>
                  <a:lnTo>
                    <a:pt x="35522" y="577597"/>
                  </a:lnTo>
                  <a:lnTo>
                    <a:pt x="58166" y="582168"/>
                  </a:lnTo>
                  <a:lnTo>
                    <a:pt x="2169922" y="582168"/>
                  </a:lnTo>
                  <a:lnTo>
                    <a:pt x="2192565" y="577597"/>
                  </a:lnTo>
                  <a:lnTo>
                    <a:pt x="2211054" y="565134"/>
                  </a:lnTo>
                  <a:lnTo>
                    <a:pt x="2223517" y="546645"/>
                  </a:lnTo>
                  <a:lnTo>
                    <a:pt x="2228088" y="524002"/>
                  </a:lnTo>
                  <a:lnTo>
                    <a:pt x="2228088" y="58165"/>
                  </a:lnTo>
                  <a:lnTo>
                    <a:pt x="2223517" y="35522"/>
                  </a:lnTo>
                  <a:lnTo>
                    <a:pt x="2211054" y="17033"/>
                  </a:lnTo>
                  <a:lnTo>
                    <a:pt x="2192565" y="4570"/>
                  </a:lnTo>
                  <a:lnTo>
                    <a:pt x="216992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19016" y="3502152"/>
              <a:ext cx="2228215" cy="582295"/>
            </a:xfrm>
            <a:custGeom>
              <a:avLst/>
              <a:gdLst/>
              <a:ahLst/>
              <a:cxnLst/>
              <a:rect l="l" t="t" r="r" b="b"/>
              <a:pathLst>
                <a:path w="2228215" h="582295">
                  <a:moveTo>
                    <a:pt x="0" y="58165"/>
                  </a:moveTo>
                  <a:lnTo>
                    <a:pt x="4570" y="35522"/>
                  </a:lnTo>
                  <a:lnTo>
                    <a:pt x="17033" y="17033"/>
                  </a:lnTo>
                  <a:lnTo>
                    <a:pt x="35522" y="4570"/>
                  </a:lnTo>
                  <a:lnTo>
                    <a:pt x="58166" y="0"/>
                  </a:lnTo>
                  <a:lnTo>
                    <a:pt x="2169922" y="0"/>
                  </a:lnTo>
                  <a:lnTo>
                    <a:pt x="2192565" y="4570"/>
                  </a:lnTo>
                  <a:lnTo>
                    <a:pt x="2211054" y="17033"/>
                  </a:lnTo>
                  <a:lnTo>
                    <a:pt x="2223517" y="35522"/>
                  </a:lnTo>
                  <a:lnTo>
                    <a:pt x="2228088" y="58165"/>
                  </a:lnTo>
                  <a:lnTo>
                    <a:pt x="2228088" y="524002"/>
                  </a:lnTo>
                  <a:lnTo>
                    <a:pt x="2223517" y="546645"/>
                  </a:lnTo>
                  <a:lnTo>
                    <a:pt x="2211054" y="565134"/>
                  </a:lnTo>
                  <a:lnTo>
                    <a:pt x="2192565" y="577597"/>
                  </a:lnTo>
                  <a:lnTo>
                    <a:pt x="2169922" y="582168"/>
                  </a:lnTo>
                  <a:lnTo>
                    <a:pt x="58166" y="582168"/>
                  </a:lnTo>
                  <a:lnTo>
                    <a:pt x="35522" y="577597"/>
                  </a:lnTo>
                  <a:lnTo>
                    <a:pt x="17033" y="565134"/>
                  </a:lnTo>
                  <a:lnTo>
                    <a:pt x="4570" y="546645"/>
                  </a:lnTo>
                  <a:lnTo>
                    <a:pt x="0" y="524002"/>
                  </a:lnTo>
                  <a:lnTo>
                    <a:pt x="0" y="58165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67784" y="3550920"/>
              <a:ext cx="2228215" cy="582295"/>
            </a:xfrm>
            <a:custGeom>
              <a:avLst/>
              <a:gdLst/>
              <a:ahLst/>
              <a:cxnLst/>
              <a:rect l="l" t="t" r="r" b="b"/>
              <a:pathLst>
                <a:path w="2228215" h="582295">
                  <a:moveTo>
                    <a:pt x="2169921" y="0"/>
                  </a:moveTo>
                  <a:lnTo>
                    <a:pt x="58165" y="0"/>
                  </a:lnTo>
                  <a:lnTo>
                    <a:pt x="35522" y="4570"/>
                  </a:lnTo>
                  <a:lnTo>
                    <a:pt x="17033" y="17033"/>
                  </a:lnTo>
                  <a:lnTo>
                    <a:pt x="4570" y="35522"/>
                  </a:lnTo>
                  <a:lnTo>
                    <a:pt x="0" y="58165"/>
                  </a:lnTo>
                  <a:lnTo>
                    <a:pt x="0" y="524001"/>
                  </a:lnTo>
                  <a:lnTo>
                    <a:pt x="4570" y="546645"/>
                  </a:lnTo>
                  <a:lnTo>
                    <a:pt x="17033" y="565134"/>
                  </a:lnTo>
                  <a:lnTo>
                    <a:pt x="35522" y="577597"/>
                  </a:lnTo>
                  <a:lnTo>
                    <a:pt x="58165" y="582167"/>
                  </a:lnTo>
                  <a:lnTo>
                    <a:pt x="2169921" y="582167"/>
                  </a:lnTo>
                  <a:lnTo>
                    <a:pt x="2192565" y="577597"/>
                  </a:lnTo>
                  <a:lnTo>
                    <a:pt x="2211054" y="565134"/>
                  </a:lnTo>
                  <a:lnTo>
                    <a:pt x="2223517" y="546645"/>
                  </a:lnTo>
                  <a:lnTo>
                    <a:pt x="2228088" y="524001"/>
                  </a:lnTo>
                  <a:lnTo>
                    <a:pt x="2228088" y="58165"/>
                  </a:lnTo>
                  <a:lnTo>
                    <a:pt x="2223517" y="35522"/>
                  </a:lnTo>
                  <a:lnTo>
                    <a:pt x="2211054" y="17033"/>
                  </a:lnTo>
                  <a:lnTo>
                    <a:pt x="2192565" y="4570"/>
                  </a:lnTo>
                  <a:lnTo>
                    <a:pt x="2169921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67784" y="3550920"/>
              <a:ext cx="2228215" cy="582295"/>
            </a:xfrm>
            <a:custGeom>
              <a:avLst/>
              <a:gdLst/>
              <a:ahLst/>
              <a:cxnLst/>
              <a:rect l="l" t="t" r="r" b="b"/>
              <a:pathLst>
                <a:path w="2228215" h="582295">
                  <a:moveTo>
                    <a:pt x="0" y="58165"/>
                  </a:moveTo>
                  <a:lnTo>
                    <a:pt x="4570" y="35522"/>
                  </a:lnTo>
                  <a:lnTo>
                    <a:pt x="17033" y="17033"/>
                  </a:lnTo>
                  <a:lnTo>
                    <a:pt x="35522" y="4570"/>
                  </a:lnTo>
                  <a:lnTo>
                    <a:pt x="58165" y="0"/>
                  </a:lnTo>
                  <a:lnTo>
                    <a:pt x="2169921" y="0"/>
                  </a:lnTo>
                  <a:lnTo>
                    <a:pt x="2192565" y="4570"/>
                  </a:lnTo>
                  <a:lnTo>
                    <a:pt x="2211054" y="17033"/>
                  </a:lnTo>
                  <a:lnTo>
                    <a:pt x="2223517" y="35522"/>
                  </a:lnTo>
                  <a:lnTo>
                    <a:pt x="2228088" y="58165"/>
                  </a:lnTo>
                  <a:lnTo>
                    <a:pt x="2228088" y="524001"/>
                  </a:lnTo>
                  <a:lnTo>
                    <a:pt x="2223517" y="546645"/>
                  </a:lnTo>
                  <a:lnTo>
                    <a:pt x="2211054" y="565134"/>
                  </a:lnTo>
                  <a:lnTo>
                    <a:pt x="2192565" y="577597"/>
                  </a:lnTo>
                  <a:lnTo>
                    <a:pt x="2169921" y="582167"/>
                  </a:lnTo>
                  <a:lnTo>
                    <a:pt x="58165" y="582167"/>
                  </a:lnTo>
                  <a:lnTo>
                    <a:pt x="35522" y="577597"/>
                  </a:lnTo>
                  <a:lnTo>
                    <a:pt x="17033" y="565134"/>
                  </a:lnTo>
                  <a:lnTo>
                    <a:pt x="4570" y="546645"/>
                  </a:lnTo>
                  <a:lnTo>
                    <a:pt x="0" y="524001"/>
                  </a:lnTo>
                  <a:lnTo>
                    <a:pt x="0" y="58165"/>
                  </a:lnTo>
                  <a:close/>
                </a:path>
              </a:pathLst>
            </a:custGeom>
            <a:ln w="24383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583938" y="3459937"/>
            <a:ext cx="1801495" cy="70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9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Неорганічні</a:t>
            </a:r>
            <a:endParaRPr sz="2400">
              <a:latin typeface="Arial"/>
              <a:cs typeface="Arial"/>
            </a:endParaRPr>
          </a:p>
          <a:p>
            <a:pPr marL="91440">
              <a:lnSpc>
                <a:spcPts val="2690"/>
              </a:lnSpc>
            </a:pPr>
            <a:r>
              <a:rPr sz="2400" spc="-10" dirty="0">
                <a:latin typeface="Microsoft Sans Serif"/>
                <a:cs typeface="Microsoft Sans Serif"/>
              </a:rPr>
              <a:t>(полісилан)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678168" y="3465576"/>
            <a:ext cx="2133600" cy="1353820"/>
            <a:chOff x="6678168" y="3465576"/>
            <a:chExt cx="2133600" cy="1353820"/>
          </a:xfrm>
        </p:grpSpPr>
        <p:sp>
          <p:nvSpPr>
            <p:cNvPr id="36" name="object 36"/>
            <p:cNvSpPr/>
            <p:nvPr/>
          </p:nvSpPr>
          <p:spPr>
            <a:xfrm>
              <a:off x="6690360" y="3477768"/>
              <a:ext cx="2060575" cy="1280160"/>
            </a:xfrm>
            <a:custGeom>
              <a:avLst/>
              <a:gdLst/>
              <a:ahLst/>
              <a:cxnLst/>
              <a:rect l="l" t="t" r="r" b="b"/>
              <a:pathLst>
                <a:path w="2060575" h="1280160">
                  <a:moveTo>
                    <a:pt x="1932432" y="0"/>
                  </a:moveTo>
                  <a:lnTo>
                    <a:pt x="128016" y="0"/>
                  </a:lnTo>
                  <a:lnTo>
                    <a:pt x="78170" y="10054"/>
                  </a:lnTo>
                  <a:lnTo>
                    <a:pt x="37480" y="37480"/>
                  </a:lnTo>
                  <a:lnTo>
                    <a:pt x="10054" y="78170"/>
                  </a:lnTo>
                  <a:lnTo>
                    <a:pt x="0" y="128016"/>
                  </a:lnTo>
                  <a:lnTo>
                    <a:pt x="0" y="1152144"/>
                  </a:lnTo>
                  <a:lnTo>
                    <a:pt x="10054" y="1201989"/>
                  </a:lnTo>
                  <a:lnTo>
                    <a:pt x="37480" y="1242679"/>
                  </a:lnTo>
                  <a:lnTo>
                    <a:pt x="78170" y="1270105"/>
                  </a:lnTo>
                  <a:lnTo>
                    <a:pt x="128016" y="1280160"/>
                  </a:lnTo>
                  <a:lnTo>
                    <a:pt x="1932432" y="1280160"/>
                  </a:lnTo>
                  <a:lnTo>
                    <a:pt x="1982277" y="1270105"/>
                  </a:lnTo>
                  <a:lnTo>
                    <a:pt x="2022967" y="1242679"/>
                  </a:lnTo>
                  <a:lnTo>
                    <a:pt x="2050393" y="1201989"/>
                  </a:lnTo>
                  <a:lnTo>
                    <a:pt x="2060448" y="1152144"/>
                  </a:lnTo>
                  <a:lnTo>
                    <a:pt x="2060448" y="128016"/>
                  </a:lnTo>
                  <a:lnTo>
                    <a:pt x="2050393" y="78170"/>
                  </a:lnTo>
                  <a:lnTo>
                    <a:pt x="2022967" y="37480"/>
                  </a:lnTo>
                  <a:lnTo>
                    <a:pt x="1982277" y="10054"/>
                  </a:lnTo>
                  <a:lnTo>
                    <a:pt x="193243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90360" y="3477768"/>
              <a:ext cx="2060575" cy="1280160"/>
            </a:xfrm>
            <a:custGeom>
              <a:avLst/>
              <a:gdLst/>
              <a:ahLst/>
              <a:cxnLst/>
              <a:rect l="l" t="t" r="r" b="b"/>
              <a:pathLst>
                <a:path w="2060575" h="1280160">
                  <a:moveTo>
                    <a:pt x="0" y="128016"/>
                  </a:moveTo>
                  <a:lnTo>
                    <a:pt x="10054" y="78170"/>
                  </a:lnTo>
                  <a:lnTo>
                    <a:pt x="37480" y="37480"/>
                  </a:lnTo>
                  <a:lnTo>
                    <a:pt x="78170" y="10054"/>
                  </a:lnTo>
                  <a:lnTo>
                    <a:pt x="128016" y="0"/>
                  </a:lnTo>
                  <a:lnTo>
                    <a:pt x="1932432" y="0"/>
                  </a:lnTo>
                  <a:lnTo>
                    <a:pt x="1982277" y="10054"/>
                  </a:lnTo>
                  <a:lnTo>
                    <a:pt x="2022967" y="37480"/>
                  </a:lnTo>
                  <a:lnTo>
                    <a:pt x="2050393" y="78170"/>
                  </a:lnTo>
                  <a:lnTo>
                    <a:pt x="2060448" y="128016"/>
                  </a:lnTo>
                  <a:lnTo>
                    <a:pt x="2060448" y="1152144"/>
                  </a:lnTo>
                  <a:lnTo>
                    <a:pt x="2050393" y="1201989"/>
                  </a:lnTo>
                  <a:lnTo>
                    <a:pt x="2022967" y="1242679"/>
                  </a:lnTo>
                  <a:lnTo>
                    <a:pt x="1982277" y="1270105"/>
                  </a:lnTo>
                  <a:lnTo>
                    <a:pt x="1932432" y="1280160"/>
                  </a:lnTo>
                  <a:lnTo>
                    <a:pt x="128016" y="1280160"/>
                  </a:lnTo>
                  <a:lnTo>
                    <a:pt x="78170" y="1270105"/>
                  </a:lnTo>
                  <a:lnTo>
                    <a:pt x="37480" y="1242679"/>
                  </a:lnTo>
                  <a:lnTo>
                    <a:pt x="10054" y="1201989"/>
                  </a:lnTo>
                  <a:lnTo>
                    <a:pt x="0" y="1152144"/>
                  </a:lnTo>
                  <a:lnTo>
                    <a:pt x="0" y="128016"/>
                  </a:lnTo>
                  <a:close/>
                </a:path>
              </a:pathLst>
            </a:custGeom>
            <a:ln w="24383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39128" y="3526536"/>
              <a:ext cx="2060575" cy="1280160"/>
            </a:xfrm>
            <a:custGeom>
              <a:avLst/>
              <a:gdLst/>
              <a:ahLst/>
              <a:cxnLst/>
              <a:rect l="l" t="t" r="r" b="b"/>
              <a:pathLst>
                <a:path w="2060575" h="1280160">
                  <a:moveTo>
                    <a:pt x="1932431" y="0"/>
                  </a:moveTo>
                  <a:lnTo>
                    <a:pt x="128016" y="0"/>
                  </a:lnTo>
                  <a:lnTo>
                    <a:pt x="78170" y="10054"/>
                  </a:lnTo>
                  <a:lnTo>
                    <a:pt x="37480" y="37480"/>
                  </a:lnTo>
                  <a:lnTo>
                    <a:pt x="10054" y="78170"/>
                  </a:lnTo>
                  <a:lnTo>
                    <a:pt x="0" y="128015"/>
                  </a:lnTo>
                  <a:lnTo>
                    <a:pt x="0" y="1152144"/>
                  </a:lnTo>
                  <a:lnTo>
                    <a:pt x="10054" y="1201989"/>
                  </a:lnTo>
                  <a:lnTo>
                    <a:pt x="37480" y="1242679"/>
                  </a:lnTo>
                  <a:lnTo>
                    <a:pt x="78170" y="1270105"/>
                  </a:lnTo>
                  <a:lnTo>
                    <a:pt x="128016" y="1280159"/>
                  </a:lnTo>
                  <a:lnTo>
                    <a:pt x="1932431" y="1280159"/>
                  </a:lnTo>
                  <a:lnTo>
                    <a:pt x="1982277" y="1270105"/>
                  </a:lnTo>
                  <a:lnTo>
                    <a:pt x="2022967" y="1242679"/>
                  </a:lnTo>
                  <a:lnTo>
                    <a:pt x="2050393" y="1201989"/>
                  </a:lnTo>
                  <a:lnTo>
                    <a:pt x="2060448" y="1152144"/>
                  </a:lnTo>
                  <a:lnTo>
                    <a:pt x="2060448" y="128015"/>
                  </a:lnTo>
                  <a:lnTo>
                    <a:pt x="2050393" y="78170"/>
                  </a:lnTo>
                  <a:lnTo>
                    <a:pt x="2022967" y="37480"/>
                  </a:lnTo>
                  <a:lnTo>
                    <a:pt x="1982277" y="10054"/>
                  </a:lnTo>
                  <a:lnTo>
                    <a:pt x="1932431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39128" y="3526536"/>
              <a:ext cx="2060575" cy="1280160"/>
            </a:xfrm>
            <a:custGeom>
              <a:avLst/>
              <a:gdLst/>
              <a:ahLst/>
              <a:cxnLst/>
              <a:rect l="l" t="t" r="r" b="b"/>
              <a:pathLst>
                <a:path w="2060575" h="1280160">
                  <a:moveTo>
                    <a:pt x="0" y="128015"/>
                  </a:moveTo>
                  <a:lnTo>
                    <a:pt x="10054" y="78170"/>
                  </a:lnTo>
                  <a:lnTo>
                    <a:pt x="37480" y="37480"/>
                  </a:lnTo>
                  <a:lnTo>
                    <a:pt x="78170" y="10054"/>
                  </a:lnTo>
                  <a:lnTo>
                    <a:pt x="128016" y="0"/>
                  </a:lnTo>
                  <a:lnTo>
                    <a:pt x="1932431" y="0"/>
                  </a:lnTo>
                  <a:lnTo>
                    <a:pt x="1982277" y="10054"/>
                  </a:lnTo>
                  <a:lnTo>
                    <a:pt x="2022967" y="37480"/>
                  </a:lnTo>
                  <a:lnTo>
                    <a:pt x="2050393" y="78170"/>
                  </a:lnTo>
                  <a:lnTo>
                    <a:pt x="2060448" y="128015"/>
                  </a:lnTo>
                  <a:lnTo>
                    <a:pt x="2060448" y="1152144"/>
                  </a:lnTo>
                  <a:lnTo>
                    <a:pt x="2050393" y="1201989"/>
                  </a:lnTo>
                  <a:lnTo>
                    <a:pt x="2022967" y="1242679"/>
                  </a:lnTo>
                  <a:lnTo>
                    <a:pt x="1982277" y="1270105"/>
                  </a:lnTo>
                  <a:lnTo>
                    <a:pt x="1932431" y="1280159"/>
                  </a:lnTo>
                  <a:lnTo>
                    <a:pt x="128016" y="1280159"/>
                  </a:lnTo>
                  <a:lnTo>
                    <a:pt x="78170" y="1270105"/>
                  </a:lnTo>
                  <a:lnTo>
                    <a:pt x="37480" y="1242679"/>
                  </a:lnTo>
                  <a:lnTo>
                    <a:pt x="10054" y="1201989"/>
                  </a:lnTo>
                  <a:lnTo>
                    <a:pt x="0" y="1152144"/>
                  </a:lnTo>
                  <a:lnTo>
                    <a:pt x="0" y="128015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894956" y="3469004"/>
            <a:ext cx="1755775" cy="13398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490"/>
              </a:spcBef>
            </a:pPr>
            <a:r>
              <a:rPr sz="2400" b="1" spc="-15" dirty="0">
                <a:latin typeface="Arial"/>
                <a:cs typeface="Arial"/>
              </a:rPr>
              <a:t>Елементо- 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органічні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(</a:t>
            </a:r>
            <a:r>
              <a:rPr sz="2400" spc="-20" dirty="0" err="1">
                <a:latin typeface="Microsoft Sans Serif"/>
                <a:cs typeface="Microsoft Sans Serif"/>
              </a:rPr>
              <a:t>п</a:t>
            </a:r>
            <a:r>
              <a:rPr sz="2400" spc="-65" dirty="0" err="1">
                <a:latin typeface="Microsoft Sans Serif"/>
                <a:cs typeface="Microsoft Sans Serif"/>
              </a:rPr>
              <a:t>о</a:t>
            </a:r>
            <a:r>
              <a:rPr sz="2400" spc="20" dirty="0" err="1">
                <a:latin typeface="Microsoft Sans Serif"/>
                <a:cs typeface="Microsoft Sans Serif"/>
              </a:rPr>
              <a:t>л</a:t>
            </a:r>
            <a:r>
              <a:rPr sz="2400" spc="-10" dirty="0" err="1">
                <a:latin typeface="Microsoft Sans Serif"/>
                <a:cs typeface="Microsoft Sans Serif"/>
              </a:rPr>
              <a:t>іо</a:t>
            </a:r>
            <a:r>
              <a:rPr sz="2400" dirty="0" err="1">
                <a:latin typeface="Microsoft Sans Serif"/>
                <a:cs typeface="Microsoft Sans Serif"/>
              </a:rPr>
              <a:t>р</a:t>
            </a:r>
            <a:r>
              <a:rPr sz="2400" spc="-105" dirty="0" err="1">
                <a:latin typeface="Microsoft Sans Serif"/>
                <a:cs typeface="Microsoft Sans Serif"/>
              </a:rPr>
              <a:t>г</a:t>
            </a:r>
            <a:r>
              <a:rPr sz="2400" spc="5" dirty="0" err="1">
                <a:latin typeface="Microsoft Sans Serif"/>
                <a:cs typeface="Microsoft Sans Serif"/>
              </a:rPr>
              <a:t>а</a:t>
            </a:r>
            <a:r>
              <a:rPr sz="2400" spc="-10" dirty="0" err="1">
                <a:latin typeface="Microsoft Sans Serif"/>
                <a:cs typeface="Microsoft Sans Serif"/>
              </a:rPr>
              <a:t>н</a:t>
            </a:r>
            <a:r>
              <a:rPr sz="2400" dirty="0" err="1">
                <a:latin typeface="Microsoft Sans Serif"/>
                <a:cs typeface="Microsoft Sans Serif"/>
              </a:rPr>
              <a:t>о</a:t>
            </a:r>
            <a:r>
              <a:rPr sz="2400" dirty="0">
                <a:latin typeface="Microsoft Sans Serif"/>
                <a:cs typeface="Microsoft Sans Serif"/>
              </a:rPr>
              <a:t>-  </a:t>
            </a:r>
            <a:r>
              <a:rPr sz="2400" dirty="0" err="1">
                <a:latin typeface="Microsoft Sans Serif"/>
                <a:cs typeface="Microsoft Sans Serif"/>
              </a:rPr>
              <a:t>силан</a:t>
            </a:r>
            <a:r>
              <a:rPr sz="2400" dirty="0">
                <a:latin typeface="Microsoft Sans Serif"/>
                <a:cs typeface="Microsoft Sans Serif"/>
              </a:rPr>
              <a:t>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1A6316-E34E-9107-A056-F383655C5B65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5657" y="568832"/>
            <a:ext cx="54794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4.</a:t>
            </a:r>
            <a:r>
              <a:rPr spc="-40" dirty="0"/>
              <a:t> </a:t>
            </a:r>
            <a:r>
              <a:rPr spc="-10" dirty="0"/>
              <a:t>Номенклатура</a:t>
            </a:r>
            <a:r>
              <a:rPr spc="75" dirty="0"/>
              <a:t> </a:t>
            </a:r>
            <a:r>
              <a:rPr spc="-20" dirty="0"/>
              <a:t>полімерів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96961" y="1231201"/>
            <a:ext cx="5888990" cy="2185670"/>
            <a:chOff x="1596961" y="1231201"/>
            <a:chExt cx="5888990" cy="2185670"/>
          </a:xfrm>
        </p:grpSpPr>
        <p:sp>
          <p:nvSpPr>
            <p:cNvPr id="4" name="object 4"/>
            <p:cNvSpPr/>
            <p:nvPr/>
          </p:nvSpPr>
          <p:spPr>
            <a:xfrm>
              <a:off x="1609344" y="2688336"/>
              <a:ext cx="5864225" cy="716280"/>
            </a:xfrm>
            <a:custGeom>
              <a:avLst/>
              <a:gdLst/>
              <a:ahLst/>
              <a:cxnLst/>
              <a:rect l="l" t="t" r="r" b="b"/>
              <a:pathLst>
                <a:path w="5864225" h="716279">
                  <a:moveTo>
                    <a:pt x="2584704" y="0"/>
                  </a:moveTo>
                  <a:lnTo>
                    <a:pt x="2584704" y="433324"/>
                  </a:lnTo>
                  <a:lnTo>
                    <a:pt x="5864098" y="433324"/>
                  </a:lnTo>
                  <a:lnTo>
                    <a:pt x="5864098" y="644016"/>
                  </a:lnTo>
                </a:path>
                <a:path w="5864225" h="716279">
                  <a:moveTo>
                    <a:pt x="2584704" y="0"/>
                  </a:moveTo>
                  <a:lnTo>
                    <a:pt x="2584704" y="433324"/>
                  </a:lnTo>
                  <a:lnTo>
                    <a:pt x="3053715" y="433324"/>
                  </a:lnTo>
                  <a:lnTo>
                    <a:pt x="3053715" y="644016"/>
                  </a:lnTo>
                </a:path>
                <a:path w="5864225" h="716279">
                  <a:moveTo>
                    <a:pt x="2583307" y="0"/>
                  </a:moveTo>
                  <a:lnTo>
                    <a:pt x="2583307" y="505333"/>
                  </a:lnTo>
                  <a:lnTo>
                    <a:pt x="0" y="505333"/>
                  </a:lnTo>
                  <a:lnTo>
                    <a:pt x="0" y="716026"/>
                  </a:lnTo>
                </a:path>
              </a:pathLst>
            </a:custGeom>
            <a:ln w="24384">
              <a:solidFill>
                <a:srgbClr val="16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0800" y="1243583"/>
              <a:ext cx="3203575" cy="1445260"/>
            </a:xfrm>
            <a:custGeom>
              <a:avLst/>
              <a:gdLst/>
              <a:ahLst/>
              <a:cxnLst/>
              <a:rect l="l" t="t" r="r" b="b"/>
              <a:pathLst>
                <a:path w="3203575" h="1445260">
                  <a:moveTo>
                    <a:pt x="3058922" y="0"/>
                  </a:moveTo>
                  <a:lnTo>
                    <a:pt x="144525" y="0"/>
                  </a:lnTo>
                  <a:lnTo>
                    <a:pt x="98820" y="7361"/>
                  </a:lnTo>
                  <a:lnTo>
                    <a:pt x="59143" y="27866"/>
                  </a:lnTo>
                  <a:lnTo>
                    <a:pt x="27866" y="59143"/>
                  </a:lnTo>
                  <a:lnTo>
                    <a:pt x="7361" y="98820"/>
                  </a:lnTo>
                  <a:lnTo>
                    <a:pt x="0" y="144525"/>
                  </a:lnTo>
                  <a:lnTo>
                    <a:pt x="0" y="1300226"/>
                  </a:lnTo>
                  <a:lnTo>
                    <a:pt x="7361" y="1345931"/>
                  </a:lnTo>
                  <a:lnTo>
                    <a:pt x="27866" y="1385608"/>
                  </a:lnTo>
                  <a:lnTo>
                    <a:pt x="59143" y="1416885"/>
                  </a:lnTo>
                  <a:lnTo>
                    <a:pt x="98820" y="1437390"/>
                  </a:lnTo>
                  <a:lnTo>
                    <a:pt x="144525" y="1444752"/>
                  </a:lnTo>
                  <a:lnTo>
                    <a:pt x="3058922" y="1444752"/>
                  </a:lnTo>
                  <a:lnTo>
                    <a:pt x="3104627" y="1437390"/>
                  </a:lnTo>
                  <a:lnTo>
                    <a:pt x="3144304" y="1416885"/>
                  </a:lnTo>
                  <a:lnTo>
                    <a:pt x="3175581" y="1385608"/>
                  </a:lnTo>
                  <a:lnTo>
                    <a:pt x="3196086" y="1345931"/>
                  </a:lnTo>
                  <a:lnTo>
                    <a:pt x="3203448" y="1300226"/>
                  </a:lnTo>
                  <a:lnTo>
                    <a:pt x="3203448" y="144525"/>
                  </a:lnTo>
                  <a:lnTo>
                    <a:pt x="3196086" y="98820"/>
                  </a:lnTo>
                  <a:lnTo>
                    <a:pt x="3175581" y="59143"/>
                  </a:lnTo>
                  <a:lnTo>
                    <a:pt x="3144304" y="27866"/>
                  </a:lnTo>
                  <a:lnTo>
                    <a:pt x="3104627" y="7361"/>
                  </a:lnTo>
                  <a:lnTo>
                    <a:pt x="305892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90800" y="1243583"/>
              <a:ext cx="3203575" cy="1445260"/>
            </a:xfrm>
            <a:custGeom>
              <a:avLst/>
              <a:gdLst/>
              <a:ahLst/>
              <a:cxnLst/>
              <a:rect l="l" t="t" r="r" b="b"/>
              <a:pathLst>
                <a:path w="3203575" h="1445260">
                  <a:moveTo>
                    <a:pt x="0" y="144525"/>
                  </a:moveTo>
                  <a:lnTo>
                    <a:pt x="7361" y="98820"/>
                  </a:lnTo>
                  <a:lnTo>
                    <a:pt x="27866" y="59143"/>
                  </a:lnTo>
                  <a:lnTo>
                    <a:pt x="59143" y="27866"/>
                  </a:lnTo>
                  <a:lnTo>
                    <a:pt x="98820" y="7361"/>
                  </a:lnTo>
                  <a:lnTo>
                    <a:pt x="144525" y="0"/>
                  </a:lnTo>
                  <a:lnTo>
                    <a:pt x="3058922" y="0"/>
                  </a:lnTo>
                  <a:lnTo>
                    <a:pt x="3104627" y="7361"/>
                  </a:lnTo>
                  <a:lnTo>
                    <a:pt x="3144304" y="27866"/>
                  </a:lnTo>
                  <a:lnTo>
                    <a:pt x="3175581" y="59143"/>
                  </a:lnTo>
                  <a:lnTo>
                    <a:pt x="3196086" y="98820"/>
                  </a:lnTo>
                  <a:lnTo>
                    <a:pt x="3203448" y="144525"/>
                  </a:lnTo>
                  <a:lnTo>
                    <a:pt x="3203448" y="1300226"/>
                  </a:lnTo>
                  <a:lnTo>
                    <a:pt x="3196086" y="1345931"/>
                  </a:lnTo>
                  <a:lnTo>
                    <a:pt x="3175581" y="1385608"/>
                  </a:lnTo>
                  <a:lnTo>
                    <a:pt x="3144304" y="1416885"/>
                  </a:lnTo>
                  <a:lnTo>
                    <a:pt x="3104627" y="1437390"/>
                  </a:lnTo>
                  <a:lnTo>
                    <a:pt x="3058922" y="1444752"/>
                  </a:lnTo>
                  <a:lnTo>
                    <a:pt x="144525" y="1444752"/>
                  </a:lnTo>
                  <a:lnTo>
                    <a:pt x="98820" y="1437390"/>
                  </a:lnTo>
                  <a:lnTo>
                    <a:pt x="59143" y="1416885"/>
                  </a:lnTo>
                  <a:lnTo>
                    <a:pt x="27866" y="1385608"/>
                  </a:lnTo>
                  <a:lnTo>
                    <a:pt x="7361" y="1345931"/>
                  </a:lnTo>
                  <a:lnTo>
                    <a:pt x="0" y="1300226"/>
                  </a:lnTo>
                  <a:lnTo>
                    <a:pt x="0" y="144525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43784" y="1484375"/>
              <a:ext cx="3203575" cy="1445260"/>
            </a:xfrm>
            <a:custGeom>
              <a:avLst/>
              <a:gdLst/>
              <a:ahLst/>
              <a:cxnLst/>
              <a:rect l="l" t="t" r="r" b="b"/>
              <a:pathLst>
                <a:path w="3203575" h="1445260">
                  <a:moveTo>
                    <a:pt x="3058922" y="0"/>
                  </a:moveTo>
                  <a:lnTo>
                    <a:pt x="144526" y="0"/>
                  </a:lnTo>
                  <a:lnTo>
                    <a:pt x="98820" y="7361"/>
                  </a:lnTo>
                  <a:lnTo>
                    <a:pt x="59143" y="27866"/>
                  </a:lnTo>
                  <a:lnTo>
                    <a:pt x="27866" y="59143"/>
                  </a:lnTo>
                  <a:lnTo>
                    <a:pt x="7361" y="98820"/>
                  </a:lnTo>
                  <a:lnTo>
                    <a:pt x="0" y="144525"/>
                  </a:lnTo>
                  <a:lnTo>
                    <a:pt x="0" y="1300226"/>
                  </a:lnTo>
                  <a:lnTo>
                    <a:pt x="7361" y="1345931"/>
                  </a:lnTo>
                  <a:lnTo>
                    <a:pt x="27866" y="1385608"/>
                  </a:lnTo>
                  <a:lnTo>
                    <a:pt x="59143" y="1416885"/>
                  </a:lnTo>
                  <a:lnTo>
                    <a:pt x="98820" y="1437390"/>
                  </a:lnTo>
                  <a:lnTo>
                    <a:pt x="144526" y="1444752"/>
                  </a:lnTo>
                  <a:lnTo>
                    <a:pt x="3058922" y="1444752"/>
                  </a:lnTo>
                  <a:lnTo>
                    <a:pt x="3104627" y="1437390"/>
                  </a:lnTo>
                  <a:lnTo>
                    <a:pt x="3144304" y="1416885"/>
                  </a:lnTo>
                  <a:lnTo>
                    <a:pt x="3175581" y="1385608"/>
                  </a:lnTo>
                  <a:lnTo>
                    <a:pt x="3196086" y="1345931"/>
                  </a:lnTo>
                  <a:lnTo>
                    <a:pt x="3203448" y="1300226"/>
                  </a:lnTo>
                  <a:lnTo>
                    <a:pt x="3203448" y="144525"/>
                  </a:lnTo>
                  <a:lnTo>
                    <a:pt x="3196086" y="98820"/>
                  </a:lnTo>
                  <a:lnTo>
                    <a:pt x="3175581" y="59143"/>
                  </a:lnTo>
                  <a:lnTo>
                    <a:pt x="3144304" y="27866"/>
                  </a:lnTo>
                  <a:lnTo>
                    <a:pt x="3104627" y="7361"/>
                  </a:lnTo>
                  <a:lnTo>
                    <a:pt x="3058922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43784" y="1484375"/>
              <a:ext cx="3203575" cy="1445260"/>
            </a:xfrm>
            <a:custGeom>
              <a:avLst/>
              <a:gdLst/>
              <a:ahLst/>
              <a:cxnLst/>
              <a:rect l="l" t="t" r="r" b="b"/>
              <a:pathLst>
                <a:path w="3203575" h="1445260">
                  <a:moveTo>
                    <a:pt x="0" y="144525"/>
                  </a:moveTo>
                  <a:lnTo>
                    <a:pt x="7361" y="98820"/>
                  </a:lnTo>
                  <a:lnTo>
                    <a:pt x="27866" y="59143"/>
                  </a:lnTo>
                  <a:lnTo>
                    <a:pt x="59143" y="27866"/>
                  </a:lnTo>
                  <a:lnTo>
                    <a:pt x="98820" y="7361"/>
                  </a:lnTo>
                  <a:lnTo>
                    <a:pt x="144526" y="0"/>
                  </a:lnTo>
                  <a:lnTo>
                    <a:pt x="3058922" y="0"/>
                  </a:lnTo>
                  <a:lnTo>
                    <a:pt x="3104627" y="7361"/>
                  </a:lnTo>
                  <a:lnTo>
                    <a:pt x="3144304" y="27866"/>
                  </a:lnTo>
                  <a:lnTo>
                    <a:pt x="3175581" y="59143"/>
                  </a:lnTo>
                  <a:lnTo>
                    <a:pt x="3196086" y="98820"/>
                  </a:lnTo>
                  <a:lnTo>
                    <a:pt x="3203448" y="144525"/>
                  </a:lnTo>
                  <a:lnTo>
                    <a:pt x="3203448" y="1300226"/>
                  </a:lnTo>
                  <a:lnTo>
                    <a:pt x="3196086" y="1345931"/>
                  </a:lnTo>
                  <a:lnTo>
                    <a:pt x="3175581" y="1385608"/>
                  </a:lnTo>
                  <a:lnTo>
                    <a:pt x="3144304" y="1416885"/>
                  </a:lnTo>
                  <a:lnTo>
                    <a:pt x="3104627" y="1437390"/>
                  </a:lnTo>
                  <a:lnTo>
                    <a:pt x="3058922" y="1444752"/>
                  </a:lnTo>
                  <a:lnTo>
                    <a:pt x="144526" y="1444752"/>
                  </a:lnTo>
                  <a:lnTo>
                    <a:pt x="98820" y="1437390"/>
                  </a:lnTo>
                  <a:lnTo>
                    <a:pt x="59143" y="1416885"/>
                  </a:lnTo>
                  <a:lnTo>
                    <a:pt x="27866" y="1385608"/>
                  </a:lnTo>
                  <a:lnTo>
                    <a:pt x="7361" y="1345931"/>
                  </a:lnTo>
                  <a:lnTo>
                    <a:pt x="0" y="1300226"/>
                  </a:lnTo>
                  <a:lnTo>
                    <a:pt x="0" y="144525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70047" y="1946859"/>
            <a:ext cx="25539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0" dirty="0">
                <a:latin typeface="Arial"/>
                <a:cs typeface="Arial"/>
              </a:rPr>
              <a:t>Номенклатура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0977" y="3392233"/>
            <a:ext cx="3070225" cy="1710689"/>
            <a:chOff x="200977" y="3392233"/>
            <a:chExt cx="3070225" cy="1710689"/>
          </a:xfrm>
        </p:grpSpPr>
        <p:sp>
          <p:nvSpPr>
            <p:cNvPr id="11" name="object 11"/>
            <p:cNvSpPr/>
            <p:nvPr/>
          </p:nvSpPr>
          <p:spPr>
            <a:xfrm>
              <a:off x="213359" y="3404616"/>
              <a:ext cx="2792095" cy="1445260"/>
            </a:xfrm>
            <a:custGeom>
              <a:avLst/>
              <a:gdLst/>
              <a:ahLst/>
              <a:cxnLst/>
              <a:rect l="l" t="t" r="r" b="b"/>
              <a:pathLst>
                <a:path w="2792095" h="1445260">
                  <a:moveTo>
                    <a:pt x="2647441" y="0"/>
                  </a:moveTo>
                  <a:lnTo>
                    <a:pt x="144475" y="0"/>
                  </a:lnTo>
                  <a:lnTo>
                    <a:pt x="98808" y="7361"/>
                  </a:lnTo>
                  <a:lnTo>
                    <a:pt x="59148" y="27866"/>
                  </a:lnTo>
                  <a:lnTo>
                    <a:pt x="27874" y="59143"/>
                  </a:lnTo>
                  <a:lnTo>
                    <a:pt x="7365" y="98820"/>
                  </a:lnTo>
                  <a:lnTo>
                    <a:pt x="0" y="144525"/>
                  </a:lnTo>
                  <a:lnTo>
                    <a:pt x="0" y="1300226"/>
                  </a:lnTo>
                  <a:lnTo>
                    <a:pt x="7365" y="1345931"/>
                  </a:lnTo>
                  <a:lnTo>
                    <a:pt x="27874" y="1385608"/>
                  </a:lnTo>
                  <a:lnTo>
                    <a:pt x="59148" y="1416885"/>
                  </a:lnTo>
                  <a:lnTo>
                    <a:pt x="98808" y="1437390"/>
                  </a:lnTo>
                  <a:lnTo>
                    <a:pt x="144475" y="1444752"/>
                  </a:lnTo>
                  <a:lnTo>
                    <a:pt x="2647441" y="1444752"/>
                  </a:lnTo>
                  <a:lnTo>
                    <a:pt x="2693147" y="1437390"/>
                  </a:lnTo>
                  <a:lnTo>
                    <a:pt x="2732824" y="1416885"/>
                  </a:lnTo>
                  <a:lnTo>
                    <a:pt x="2764101" y="1385608"/>
                  </a:lnTo>
                  <a:lnTo>
                    <a:pt x="2784606" y="1345931"/>
                  </a:lnTo>
                  <a:lnTo>
                    <a:pt x="2791967" y="1300226"/>
                  </a:lnTo>
                  <a:lnTo>
                    <a:pt x="2791967" y="144525"/>
                  </a:lnTo>
                  <a:lnTo>
                    <a:pt x="2784606" y="98820"/>
                  </a:lnTo>
                  <a:lnTo>
                    <a:pt x="2764101" y="59143"/>
                  </a:lnTo>
                  <a:lnTo>
                    <a:pt x="2732824" y="27866"/>
                  </a:lnTo>
                  <a:lnTo>
                    <a:pt x="2693147" y="7361"/>
                  </a:lnTo>
                  <a:lnTo>
                    <a:pt x="2647441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359" y="3404616"/>
              <a:ext cx="2792095" cy="1445260"/>
            </a:xfrm>
            <a:custGeom>
              <a:avLst/>
              <a:gdLst/>
              <a:ahLst/>
              <a:cxnLst/>
              <a:rect l="l" t="t" r="r" b="b"/>
              <a:pathLst>
                <a:path w="2792095" h="1445260">
                  <a:moveTo>
                    <a:pt x="0" y="144525"/>
                  </a:moveTo>
                  <a:lnTo>
                    <a:pt x="7365" y="98820"/>
                  </a:lnTo>
                  <a:lnTo>
                    <a:pt x="27874" y="59143"/>
                  </a:lnTo>
                  <a:lnTo>
                    <a:pt x="59148" y="27866"/>
                  </a:lnTo>
                  <a:lnTo>
                    <a:pt x="98808" y="7361"/>
                  </a:lnTo>
                  <a:lnTo>
                    <a:pt x="144475" y="0"/>
                  </a:lnTo>
                  <a:lnTo>
                    <a:pt x="2647441" y="0"/>
                  </a:lnTo>
                  <a:lnTo>
                    <a:pt x="2693147" y="7361"/>
                  </a:lnTo>
                  <a:lnTo>
                    <a:pt x="2732824" y="27866"/>
                  </a:lnTo>
                  <a:lnTo>
                    <a:pt x="2764101" y="59143"/>
                  </a:lnTo>
                  <a:lnTo>
                    <a:pt x="2784606" y="98820"/>
                  </a:lnTo>
                  <a:lnTo>
                    <a:pt x="2791967" y="144525"/>
                  </a:lnTo>
                  <a:lnTo>
                    <a:pt x="2791967" y="1300226"/>
                  </a:lnTo>
                  <a:lnTo>
                    <a:pt x="2784606" y="1345931"/>
                  </a:lnTo>
                  <a:lnTo>
                    <a:pt x="2764101" y="1385608"/>
                  </a:lnTo>
                  <a:lnTo>
                    <a:pt x="2732824" y="1416885"/>
                  </a:lnTo>
                  <a:lnTo>
                    <a:pt x="2693147" y="1437390"/>
                  </a:lnTo>
                  <a:lnTo>
                    <a:pt x="2647441" y="1444752"/>
                  </a:lnTo>
                  <a:lnTo>
                    <a:pt x="144475" y="1444752"/>
                  </a:lnTo>
                  <a:lnTo>
                    <a:pt x="98808" y="1437390"/>
                  </a:lnTo>
                  <a:lnTo>
                    <a:pt x="59148" y="1416885"/>
                  </a:lnTo>
                  <a:lnTo>
                    <a:pt x="27874" y="1385608"/>
                  </a:lnTo>
                  <a:lnTo>
                    <a:pt x="7365" y="1345931"/>
                  </a:lnTo>
                  <a:lnTo>
                    <a:pt x="0" y="1300226"/>
                  </a:lnTo>
                  <a:lnTo>
                    <a:pt x="0" y="144525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6344" y="3645408"/>
              <a:ext cx="2792095" cy="1445260"/>
            </a:xfrm>
            <a:custGeom>
              <a:avLst/>
              <a:gdLst/>
              <a:ahLst/>
              <a:cxnLst/>
              <a:rect l="l" t="t" r="r" b="b"/>
              <a:pathLst>
                <a:path w="2792095" h="1445260">
                  <a:moveTo>
                    <a:pt x="2647442" y="0"/>
                  </a:moveTo>
                  <a:lnTo>
                    <a:pt x="144475" y="0"/>
                  </a:lnTo>
                  <a:lnTo>
                    <a:pt x="98808" y="7361"/>
                  </a:lnTo>
                  <a:lnTo>
                    <a:pt x="59148" y="27866"/>
                  </a:lnTo>
                  <a:lnTo>
                    <a:pt x="27874" y="59143"/>
                  </a:lnTo>
                  <a:lnTo>
                    <a:pt x="7365" y="98820"/>
                  </a:lnTo>
                  <a:lnTo>
                    <a:pt x="0" y="144526"/>
                  </a:lnTo>
                  <a:lnTo>
                    <a:pt x="0" y="1300226"/>
                  </a:lnTo>
                  <a:lnTo>
                    <a:pt x="7365" y="1345931"/>
                  </a:lnTo>
                  <a:lnTo>
                    <a:pt x="27874" y="1385608"/>
                  </a:lnTo>
                  <a:lnTo>
                    <a:pt x="59148" y="1416885"/>
                  </a:lnTo>
                  <a:lnTo>
                    <a:pt x="98808" y="1437390"/>
                  </a:lnTo>
                  <a:lnTo>
                    <a:pt x="144475" y="1444752"/>
                  </a:lnTo>
                  <a:lnTo>
                    <a:pt x="2647442" y="1444752"/>
                  </a:lnTo>
                  <a:lnTo>
                    <a:pt x="2693147" y="1437390"/>
                  </a:lnTo>
                  <a:lnTo>
                    <a:pt x="2732824" y="1416885"/>
                  </a:lnTo>
                  <a:lnTo>
                    <a:pt x="2764101" y="1385608"/>
                  </a:lnTo>
                  <a:lnTo>
                    <a:pt x="2784606" y="1345931"/>
                  </a:lnTo>
                  <a:lnTo>
                    <a:pt x="2791968" y="1300226"/>
                  </a:lnTo>
                  <a:lnTo>
                    <a:pt x="2791968" y="144526"/>
                  </a:lnTo>
                  <a:lnTo>
                    <a:pt x="2784606" y="98820"/>
                  </a:lnTo>
                  <a:lnTo>
                    <a:pt x="2764101" y="59143"/>
                  </a:lnTo>
                  <a:lnTo>
                    <a:pt x="2732824" y="27866"/>
                  </a:lnTo>
                  <a:lnTo>
                    <a:pt x="2693147" y="7361"/>
                  </a:lnTo>
                  <a:lnTo>
                    <a:pt x="2647442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6344" y="3645408"/>
              <a:ext cx="2792095" cy="1445260"/>
            </a:xfrm>
            <a:custGeom>
              <a:avLst/>
              <a:gdLst/>
              <a:ahLst/>
              <a:cxnLst/>
              <a:rect l="l" t="t" r="r" b="b"/>
              <a:pathLst>
                <a:path w="2792095" h="1445260">
                  <a:moveTo>
                    <a:pt x="0" y="144526"/>
                  </a:moveTo>
                  <a:lnTo>
                    <a:pt x="7365" y="98820"/>
                  </a:lnTo>
                  <a:lnTo>
                    <a:pt x="27874" y="59143"/>
                  </a:lnTo>
                  <a:lnTo>
                    <a:pt x="59148" y="27866"/>
                  </a:lnTo>
                  <a:lnTo>
                    <a:pt x="98808" y="7361"/>
                  </a:lnTo>
                  <a:lnTo>
                    <a:pt x="144475" y="0"/>
                  </a:lnTo>
                  <a:lnTo>
                    <a:pt x="2647442" y="0"/>
                  </a:lnTo>
                  <a:lnTo>
                    <a:pt x="2693147" y="7361"/>
                  </a:lnTo>
                  <a:lnTo>
                    <a:pt x="2732824" y="27866"/>
                  </a:lnTo>
                  <a:lnTo>
                    <a:pt x="2764101" y="59143"/>
                  </a:lnTo>
                  <a:lnTo>
                    <a:pt x="2784606" y="98820"/>
                  </a:lnTo>
                  <a:lnTo>
                    <a:pt x="2791968" y="144526"/>
                  </a:lnTo>
                  <a:lnTo>
                    <a:pt x="2791968" y="1300226"/>
                  </a:lnTo>
                  <a:lnTo>
                    <a:pt x="2784606" y="1345931"/>
                  </a:lnTo>
                  <a:lnTo>
                    <a:pt x="2764101" y="1385608"/>
                  </a:lnTo>
                  <a:lnTo>
                    <a:pt x="2732824" y="1416885"/>
                  </a:lnTo>
                  <a:lnTo>
                    <a:pt x="2693147" y="1437390"/>
                  </a:lnTo>
                  <a:lnTo>
                    <a:pt x="2647442" y="1444752"/>
                  </a:lnTo>
                  <a:lnTo>
                    <a:pt x="144475" y="1444752"/>
                  </a:lnTo>
                  <a:lnTo>
                    <a:pt x="98808" y="1437390"/>
                  </a:lnTo>
                  <a:lnTo>
                    <a:pt x="59148" y="1416885"/>
                  </a:lnTo>
                  <a:lnTo>
                    <a:pt x="27874" y="1385608"/>
                  </a:lnTo>
                  <a:lnTo>
                    <a:pt x="7365" y="1345931"/>
                  </a:lnTo>
                  <a:lnTo>
                    <a:pt x="0" y="1300226"/>
                  </a:lnTo>
                  <a:lnTo>
                    <a:pt x="0" y="144526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34390" y="3986276"/>
            <a:ext cx="2463165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" algn="ctr">
              <a:lnSpc>
                <a:spcPts val="269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Раціональна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690"/>
              </a:lnSpc>
            </a:pPr>
            <a:r>
              <a:rPr sz="2400" spc="-10" dirty="0">
                <a:latin typeface="Microsoft Sans Serif"/>
                <a:cs typeface="Microsoft Sans Serif"/>
              </a:rPr>
              <a:t>(полівінілхлорид)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70897" y="3319081"/>
            <a:ext cx="2835275" cy="1710689"/>
            <a:chOff x="3370897" y="3319081"/>
            <a:chExt cx="2835275" cy="1710689"/>
          </a:xfrm>
        </p:grpSpPr>
        <p:sp>
          <p:nvSpPr>
            <p:cNvPr id="17" name="object 17"/>
            <p:cNvSpPr/>
            <p:nvPr/>
          </p:nvSpPr>
          <p:spPr>
            <a:xfrm>
              <a:off x="3383279" y="3331464"/>
              <a:ext cx="2557780" cy="1445260"/>
            </a:xfrm>
            <a:custGeom>
              <a:avLst/>
              <a:gdLst/>
              <a:ahLst/>
              <a:cxnLst/>
              <a:rect l="l" t="t" r="r" b="b"/>
              <a:pathLst>
                <a:path w="2557779" h="1445260">
                  <a:moveTo>
                    <a:pt x="2412746" y="0"/>
                  </a:moveTo>
                  <a:lnTo>
                    <a:pt x="144525" y="0"/>
                  </a:lnTo>
                  <a:lnTo>
                    <a:pt x="98820" y="7361"/>
                  </a:lnTo>
                  <a:lnTo>
                    <a:pt x="59143" y="27866"/>
                  </a:lnTo>
                  <a:lnTo>
                    <a:pt x="27866" y="59143"/>
                  </a:lnTo>
                  <a:lnTo>
                    <a:pt x="7361" y="98820"/>
                  </a:lnTo>
                  <a:lnTo>
                    <a:pt x="0" y="144525"/>
                  </a:lnTo>
                  <a:lnTo>
                    <a:pt x="0" y="1300226"/>
                  </a:lnTo>
                  <a:lnTo>
                    <a:pt x="7361" y="1345931"/>
                  </a:lnTo>
                  <a:lnTo>
                    <a:pt x="27866" y="1385608"/>
                  </a:lnTo>
                  <a:lnTo>
                    <a:pt x="59143" y="1416885"/>
                  </a:lnTo>
                  <a:lnTo>
                    <a:pt x="98820" y="1437390"/>
                  </a:lnTo>
                  <a:lnTo>
                    <a:pt x="144525" y="1444752"/>
                  </a:lnTo>
                  <a:lnTo>
                    <a:pt x="2412746" y="1444752"/>
                  </a:lnTo>
                  <a:lnTo>
                    <a:pt x="2458451" y="1437390"/>
                  </a:lnTo>
                  <a:lnTo>
                    <a:pt x="2498128" y="1416885"/>
                  </a:lnTo>
                  <a:lnTo>
                    <a:pt x="2529405" y="1385608"/>
                  </a:lnTo>
                  <a:lnTo>
                    <a:pt x="2549910" y="1345931"/>
                  </a:lnTo>
                  <a:lnTo>
                    <a:pt x="2557272" y="1300226"/>
                  </a:lnTo>
                  <a:lnTo>
                    <a:pt x="2557272" y="144525"/>
                  </a:lnTo>
                  <a:lnTo>
                    <a:pt x="2549910" y="98820"/>
                  </a:lnTo>
                  <a:lnTo>
                    <a:pt x="2529405" y="59143"/>
                  </a:lnTo>
                  <a:lnTo>
                    <a:pt x="2498128" y="27866"/>
                  </a:lnTo>
                  <a:lnTo>
                    <a:pt x="2458451" y="7361"/>
                  </a:lnTo>
                  <a:lnTo>
                    <a:pt x="2412746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83279" y="3331464"/>
              <a:ext cx="2557780" cy="1445260"/>
            </a:xfrm>
            <a:custGeom>
              <a:avLst/>
              <a:gdLst/>
              <a:ahLst/>
              <a:cxnLst/>
              <a:rect l="l" t="t" r="r" b="b"/>
              <a:pathLst>
                <a:path w="2557779" h="1445260">
                  <a:moveTo>
                    <a:pt x="0" y="144525"/>
                  </a:moveTo>
                  <a:lnTo>
                    <a:pt x="7361" y="98820"/>
                  </a:lnTo>
                  <a:lnTo>
                    <a:pt x="27866" y="59143"/>
                  </a:lnTo>
                  <a:lnTo>
                    <a:pt x="59143" y="27866"/>
                  </a:lnTo>
                  <a:lnTo>
                    <a:pt x="98820" y="7361"/>
                  </a:lnTo>
                  <a:lnTo>
                    <a:pt x="144525" y="0"/>
                  </a:lnTo>
                  <a:lnTo>
                    <a:pt x="2412746" y="0"/>
                  </a:lnTo>
                  <a:lnTo>
                    <a:pt x="2458451" y="7361"/>
                  </a:lnTo>
                  <a:lnTo>
                    <a:pt x="2498128" y="27866"/>
                  </a:lnTo>
                  <a:lnTo>
                    <a:pt x="2529405" y="59143"/>
                  </a:lnTo>
                  <a:lnTo>
                    <a:pt x="2549910" y="98820"/>
                  </a:lnTo>
                  <a:lnTo>
                    <a:pt x="2557272" y="144525"/>
                  </a:lnTo>
                  <a:lnTo>
                    <a:pt x="2557272" y="1300226"/>
                  </a:lnTo>
                  <a:lnTo>
                    <a:pt x="2549910" y="1345931"/>
                  </a:lnTo>
                  <a:lnTo>
                    <a:pt x="2529405" y="1385608"/>
                  </a:lnTo>
                  <a:lnTo>
                    <a:pt x="2498128" y="1416885"/>
                  </a:lnTo>
                  <a:lnTo>
                    <a:pt x="2458451" y="1437390"/>
                  </a:lnTo>
                  <a:lnTo>
                    <a:pt x="2412746" y="1444752"/>
                  </a:lnTo>
                  <a:lnTo>
                    <a:pt x="144525" y="1444752"/>
                  </a:lnTo>
                  <a:lnTo>
                    <a:pt x="98820" y="1437390"/>
                  </a:lnTo>
                  <a:lnTo>
                    <a:pt x="59143" y="1416885"/>
                  </a:lnTo>
                  <a:lnTo>
                    <a:pt x="27866" y="1385608"/>
                  </a:lnTo>
                  <a:lnTo>
                    <a:pt x="7361" y="1345931"/>
                  </a:lnTo>
                  <a:lnTo>
                    <a:pt x="0" y="1300226"/>
                  </a:lnTo>
                  <a:lnTo>
                    <a:pt x="0" y="144525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36263" y="3572256"/>
              <a:ext cx="2557780" cy="1445260"/>
            </a:xfrm>
            <a:custGeom>
              <a:avLst/>
              <a:gdLst/>
              <a:ahLst/>
              <a:cxnLst/>
              <a:rect l="l" t="t" r="r" b="b"/>
              <a:pathLst>
                <a:path w="2557779" h="1445260">
                  <a:moveTo>
                    <a:pt x="2412746" y="0"/>
                  </a:moveTo>
                  <a:lnTo>
                    <a:pt x="144525" y="0"/>
                  </a:lnTo>
                  <a:lnTo>
                    <a:pt x="98820" y="7361"/>
                  </a:lnTo>
                  <a:lnTo>
                    <a:pt x="59143" y="27866"/>
                  </a:lnTo>
                  <a:lnTo>
                    <a:pt x="27866" y="59143"/>
                  </a:lnTo>
                  <a:lnTo>
                    <a:pt x="7361" y="98820"/>
                  </a:lnTo>
                  <a:lnTo>
                    <a:pt x="0" y="144526"/>
                  </a:lnTo>
                  <a:lnTo>
                    <a:pt x="0" y="1300226"/>
                  </a:lnTo>
                  <a:lnTo>
                    <a:pt x="7361" y="1345931"/>
                  </a:lnTo>
                  <a:lnTo>
                    <a:pt x="27866" y="1385608"/>
                  </a:lnTo>
                  <a:lnTo>
                    <a:pt x="59143" y="1416885"/>
                  </a:lnTo>
                  <a:lnTo>
                    <a:pt x="98820" y="1437390"/>
                  </a:lnTo>
                  <a:lnTo>
                    <a:pt x="144525" y="1444752"/>
                  </a:lnTo>
                  <a:lnTo>
                    <a:pt x="2412746" y="1444752"/>
                  </a:lnTo>
                  <a:lnTo>
                    <a:pt x="2458451" y="1437390"/>
                  </a:lnTo>
                  <a:lnTo>
                    <a:pt x="2498128" y="1416885"/>
                  </a:lnTo>
                  <a:lnTo>
                    <a:pt x="2529405" y="1385608"/>
                  </a:lnTo>
                  <a:lnTo>
                    <a:pt x="2549910" y="1345931"/>
                  </a:lnTo>
                  <a:lnTo>
                    <a:pt x="2557272" y="1300226"/>
                  </a:lnTo>
                  <a:lnTo>
                    <a:pt x="2557272" y="144526"/>
                  </a:lnTo>
                  <a:lnTo>
                    <a:pt x="2549910" y="98820"/>
                  </a:lnTo>
                  <a:lnTo>
                    <a:pt x="2529405" y="59143"/>
                  </a:lnTo>
                  <a:lnTo>
                    <a:pt x="2498128" y="27866"/>
                  </a:lnTo>
                  <a:lnTo>
                    <a:pt x="2458451" y="7361"/>
                  </a:lnTo>
                  <a:lnTo>
                    <a:pt x="2412746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36263" y="3572256"/>
              <a:ext cx="2557780" cy="1445260"/>
            </a:xfrm>
            <a:custGeom>
              <a:avLst/>
              <a:gdLst/>
              <a:ahLst/>
              <a:cxnLst/>
              <a:rect l="l" t="t" r="r" b="b"/>
              <a:pathLst>
                <a:path w="2557779" h="1445260">
                  <a:moveTo>
                    <a:pt x="0" y="144526"/>
                  </a:moveTo>
                  <a:lnTo>
                    <a:pt x="7361" y="98820"/>
                  </a:lnTo>
                  <a:lnTo>
                    <a:pt x="27866" y="59143"/>
                  </a:lnTo>
                  <a:lnTo>
                    <a:pt x="59143" y="27866"/>
                  </a:lnTo>
                  <a:lnTo>
                    <a:pt x="98820" y="7361"/>
                  </a:lnTo>
                  <a:lnTo>
                    <a:pt x="144525" y="0"/>
                  </a:lnTo>
                  <a:lnTo>
                    <a:pt x="2412746" y="0"/>
                  </a:lnTo>
                  <a:lnTo>
                    <a:pt x="2458451" y="7361"/>
                  </a:lnTo>
                  <a:lnTo>
                    <a:pt x="2498128" y="27866"/>
                  </a:lnTo>
                  <a:lnTo>
                    <a:pt x="2529405" y="59143"/>
                  </a:lnTo>
                  <a:lnTo>
                    <a:pt x="2549910" y="98820"/>
                  </a:lnTo>
                  <a:lnTo>
                    <a:pt x="2557272" y="144526"/>
                  </a:lnTo>
                  <a:lnTo>
                    <a:pt x="2557272" y="1300226"/>
                  </a:lnTo>
                  <a:lnTo>
                    <a:pt x="2549910" y="1345931"/>
                  </a:lnTo>
                  <a:lnTo>
                    <a:pt x="2529405" y="1385608"/>
                  </a:lnTo>
                  <a:lnTo>
                    <a:pt x="2498128" y="1416885"/>
                  </a:lnTo>
                  <a:lnTo>
                    <a:pt x="2458451" y="1437390"/>
                  </a:lnTo>
                  <a:lnTo>
                    <a:pt x="2412746" y="1444752"/>
                  </a:lnTo>
                  <a:lnTo>
                    <a:pt x="144525" y="1444752"/>
                  </a:lnTo>
                  <a:lnTo>
                    <a:pt x="98820" y="1437390"/>
                  </a:lnTo>
                  <a:lnTo>
                    <a:pt x="59143" y="1416885"/>
                  </a:lnTo>
                  <a:lnTo>
                    <a:pt x="27866" y="1385608"/>
                  </a:lnTo>
                  <a:lnTo>
                    <a:pt x="7361" y="1345931"/>
                  </a:lnTo>
                  <a:lnTo>
                    <a:pt x="0" y="1300226"/>
                  </a:lnTo>
                  <a:lnTo>
                    <a:pt x="0" y="144526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31463" y="3913708"/>
            <a:ext cx="2166620" cy="70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90"/>
              </a:lnSpc>
              <a:spcBef>
                <a:spcPts val="100"/>
              </a:spcBef>
            </a:pPr>
            <a:r>
              <a:rPr sz="2400" b="1" spc="-15" dirty="0">
                <a:latin typeface="Arial"/>
                <a:cs typeface="Arial"/>
              </a:rPr>
              <a:t>Систематична</a:t>
            </a:r>
            <a:endParaRPr sz="2400">
              <a:latin typeface="Arial"/>
              <a:cs typeface="Arial"/>
            </a:endParaRPr>
          </a:p>
          <a:p>
            <a:pPr marL="42545">
              <a:lnSpc>
                <a:spcPts val="2690"/>
              </a:lnSpc>
            </a:pPr>
            <a:r>
              <a:rPr sz="2400" spc="-10" dirty="0">
                <a:latin typeface="Microsoft Sans Serif"/>
                <a:cs typeface="Microsoft Sans Serif"/>
              </a:rPr>
              <a:t>(поліхлорвініл)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324600" y="3319271"/>
            <a:ext cx="2551430" cy="1710055"/>
            <a:chOff x="6324600" y="3319271"/>
            <a:chExt cx="2551430" cy="1710055"/>
          </a:xfrm>
        </p:grpSpPr>
        <p:sp>
          <p:nvSpPr>
            <p:cNvPr id="23" name="object 23"/>
            <p:cNvSpPr/>
            <p:nvPr/>
          </p:nvSpPr>
          <p:spPr>
            <a:xfrm>
              <a:off x="6336791" y="3331463"/>
              <a:ext cx="2273935" cy="1445260"/>
            </a:xfrm>
            <a:custGeom>
              <a:avLst/>
              <a:gdLst/>
              <a:ahLst/>
              <a:cxnLst/>
              <a:rect l="l" t="t" r="r" b="b"/>
              <a:pathLst>
                <a:path w="2273934" h="1445260">
                  <a:moveTo>
                    <a:pt x="2129282" y="0"/>
                  </a:moveTo>
                  <a:lnTo>
                    <a:pt x="144525" y="0"/>
                  </a:lnTo>
                  <a:lnTo>
                    <a:pt x="98820" y="7361"/>
                  </a:lnTo>
                  <a:lnTo>
                    <a:pt x="59143" y="27866"/>
                  </a:lnTo>
                  <a:lnTo>
                    <a:pt x="27866" y="59143"/>
                  </a:lnTo>
                  <a:lnTo>
                    <a:pt x="7361" y="98820"/>
                  </a:lnTo>
                  <a:lnTo>
                    <a:pt x="0" y="144525"/>
                  </a:lnTo>
                  <a:lnTo>
                    <a:pt x="0" y="1300226"/>
                  </a:lnTo>
                  <a:lnTo>
                    <a:pt x="7361" y="1345931"/>
                  </a:lnTo>
                  <a:lnTo>
                    <a:pt x="27866" y="1385608"/>
                  </a:lnTo>
                  <a:lnTo>
                    <a:pt x="59143" y="1416885"/>
                  </a:lnTo>
                  <a:lnTo>
                    <a:pt x="98820" y="1437390"/>
                  </a:lnTo>
                  <a:lnTo>
                    <a:pt x="144525" y="1444752"/>
                  </a:lnTo>
                  <a:lnTo>
                    <a:pt x="2129282" y="1444752"/>
                  </a:lnTo>
                  <a:lnTo>
                    <a:pt x="2174987" y="1437390"/>
                  </a:lnTo>
                  <a:lnTo>
                    <a:pt x="2214664" y="1416885"/>
                  </a:lnTo>
                  <a:lnTo>
                    <a:pt x="2245941" y="1385608"/>
                  </a:lnTo>
                  <a:lnTo>
                    <a:pt x="2266446" y="1345931"/>
                  </a:lnTo>
                  <a:lnTo>
                    <a:pt x="2273808" y="1300226"/>
                  </a:lnTo>
                  <a:lnTo>
                    <a:pt x="2273808" y="144525"/>
                  </a:lnTo>
                  <a:lnTo>
                    <a:pt x="2266446" y="98820"/>
                  </a:lnTo>
                  <a:lnTo>
                    <a:pt x="2245941" y="59143"/>
                  </a:lnTo>
                  <a:lnTo>
                    <a:pt x="2214664" y="27866"/>
                  </a:lnTo>
                  <a:lnTo>
                    <a:pt x="2174987" y="7361"/>
                  </a:lnTo>
                  <a:lnTo>
                    <a:pt x="212928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36791" y="3331463"/>
              <a:ext cx="2273935" cy="1445260"/>
            </a:xfrm>
            <a:custGeom>
              <a:avLst/>
              <a:gdLst/>
              <a:ahLst/>
              <a:cxnLst/>
              <a:rect l="l" t="t" r="r" b="b"/>
              <a:pathLst>
                <a:path w="2273934" h="1445260">
                  <a:moveTo>
                    <a:pt x="0" y="144525"/>
                  </a:moveTo>
                  <a:lnTo>
                    <a:pt x="7361" y="98820"/>
                  </a:lnTo>
                  <a:lnTo>
                    <a:pt x="27866" y="59143"/>
                  </a:lnTo>
                  <a:lnTo>
                    <a:pt x="59143" y="27866"/>
                  </a:lnTo>
                  <a:lnTo>
                    <a:pt x="98820" y="7361"/>
                  </a:lnTo>
                  <a:lnTo>
                    <a:pt x="144525" y="0"/>
                  </a:lnTo>
                  <a:lnTo>
                    <a:pt x="2129282" y="0"/>
                  </a:lnTo>
                  <a:lnTo>
                    <a:pt x="2174987" y="7361"/>
                  </a:lnTo>
                  <a:lnTo>
                    <a:pt x="2214664" y="27866"/>
                  </a:lnTo>
                  <a:lnTo>
                    <a:pt x="2245941" y="59143"/>
                  </a:lnTo>
                  <a:lnTo>
                    <a:pt x="2266446" y="98820"/>
                  </a:lnTo>
                  <a:lnTo>
                    <a:pt x="2273808" y="144525"/>
                  </a:lnTo>
                  <a:lnTo>
                    <a:pt x="2273808" y="1300226"/>
                  </a:lnTo>
                  <a:lnTo>
                    <a:pt x="2266446" y="1345931"/>
                  </a:lnTo>
                  <a:lnTo>
                    <a:pt x="2245941" y="1385608"/>
                  </a:lnTo>
                  <a:lnTo>
                    <a:pt x="2214664" y="1416885"/>
                  </a:lnTo>
                  <a:lnTo>
                    <a:pt x="2174987" y="1437390"/>
                  </a:lnTo>
                  <a:lnTo>
                    <a:pt x="2129282" y="1444752"/>
                  </a:lnTo>
                  <a:lnTo>
                    <a:pt x="144525" y="1444752"/>
                  </a:lnTo>
                  <a:lnTo>
                    <a:pt x="98820" y="1437390"/>
                  </a:lnTo>
                  <a:lnTo>
                    <a:pt x="59143" y="1416885"/>
                  </a:lnTo>
                  <a:lnTo>
                    <a:pt x="27866" y="1385608"/>
                  </a:lnTo>
                  <a:lnTo>
                    <a:pt x="7361" y="1345931"/>
                  </a:lnTo>
                  <a:lnTo>
                    <a:pt x="0" y="1300226"/>
                  </a:lnTo>
                  <a:lnTo>
                    <a:pt x="0" y="144525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86727" y="3572255"/>
              <a:ext cx="2277110" cy="1445260"/>
            </a:xfrm>
            <a:custGeom>
              <a:avLst/>
              <a:gdLst/>
              <a:ahLst/>
              <a:cxnLst/>
              <a:rect l="l" t="t" r="r" b="b"/>
              <a:pathLst>
                <a:path w="2277109" h="1445260">
                  <a:moveTo>
                    <a:pt x="2132329" y="0"/>
                  </a:moveTo>
                  <a:lnTo>
                    <a:pt x="144525" y="0"/>
                  </a:lnTo>
                  <a:lnTo>
                    <a:pt x="98820" y="7361"/>
                  </a:lnTo>
                  <a:lnTo>
                    <a:pt x="59143" y="27866"/>
                  </a:lnTo>
                  <a:lnTo>
                    <a:pt x="27866" y="59143"/>
                  </a:lnTo>
                  <a:lnTo>
                    <a:pt x="7361" y="98820"/>
                  </a:lnTo>
                  <a:lnTo>
                    <a:pt x="0" y="144526"/>
                  </a:lnTo>
                  <a:lnTo>
                    <a:pt x="0" y="1300226"/>
                  </a:lnTo>
                  <a:lnTo>
                    <a:pt x="7361" y="1345931"/>
                  </a:lnTo>
                  <a:lnTo>
                    <a:pt x="27866" y="1385608"/>
                  </a:lnTo>
                  <a:lnTo>
                    <a:pt x="59143" y="1416885"/>
                  </a:lnTo>
                  <a:lnTo>
                    <a:pt x="98820" y="1437390"/>
                  </a:lnTo>
                  <a:lnTo>
                    <a:pt x="144525" y="1444752"/>
                  </a:lnTo>
                  <a:lnTo>
                    <a:pt x="2132329" y="1444752"/>
                  </a:lnTo>
                  <a:lnTo>
                    <a:pt x="2178035" y="1437390"/>
                  </a:lnTo>
                  <a:lnTo>
                    <a:pt x="2217712" y="1416885"/>
                  </a:lnTo>
                  <a:lnTo>
                    <a:pt x="2248989" y="1385608"/>
                  </a:lnTo>
                  <a:lnTo>
                    <a:pt x="2269494" y="1345931"/>
                  </a:lnTo>
                  <a:lnTo>
                    <a:pt x="2276855" y="1300226"/>
                  </a:lnTo>
                  <a:lnTo>
                    <a:pt x="2276855" y="144526"/>
                  </a:lnTo>
                  <a:lnTo>
                    <a:pt x="2269494" y="98820"/>
                  </a:lnTo>
                  <a:lnTo>
                    <a:pt x="2248989" y="59143"/>
                  </a:lnTo>
                  <a:lnTo>
                    <a:pt x="2217712" y="27866"/>
                  </a:lnTo>
                  <a:lnTo>
                    <a:pt x="2178035" y="7361"/>
                  </a:lnTo>
                  <a:lnTo>
                    <a:pt x="2132329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86727" y="3572255"/>
              <a:ext cx="2277110" cy="1445260"/>
            </a:xfrm>
            <a:custGeom>
              <a:avLst/>
              <a:gdLst/>
              <a:ahLst/>
              <a:cxnLst/>
              <a:rect l="l" t="t" r="r" b="b"/>
              <a:pathLst>
                <a:path w="2277109" h="1445260">
                  <a:moveTo>
                    <a:pt x="0" y="144526"/>
                  </a:moveTo>
                  <a:lnTo>
                    <a:pt x="7361" y="98820"/>
                  </a:lnTo>
                  <a:lnTo>
                    <a:pt x="27866" y="59143"/>
                  </a:lnTo>
                  <a:lnTo>
                    <a:pt x="59143" y="27866"/>
                  </a:lnTo>
                  <a:lnTo>
                    <a:pt x="98820" y="7361"/>
                  </a:lnTo>
                  <a:lnTo>
                    <a:pt x="144525" y="0"/>
                  </a:lnTo>
                  <a:lnTo>
                    <a:pt x="2132329" y="0"/>
                  </a:lnTo>
                  <a:lnTo>
                    <a:pt x="2178035" y="7361"/>
                  </a:lnTo>
                  <a:lnTo>
                    <a:pt x="2217712" y="27866"/>
                  </a:lnTo>
                  <a:lnTo>
                    <a:pt x="2248989" y="59143"/>
                  </a:lnTo>
                  <a:lnTo>
                    <a:pt x="2269494" y="98820"/>
                  </a:lnTo>
                  <a:lnTo>
                    <a:pt x="2276855" y="144526"/>
                  </a:lnTo>
                  <a:lnTo>
                    <a:pt x="2276855" y="1300226"/>
                  </a:lnTo>
                  <a:lnTo>
                    <a:pt x="2269494" y="1345931"/>
                  </a:lnTo>
                  <a:lnTo>
                    <a:pt x="2248989" y="1385608"/>
                  </a:lnTo>
                  <a:lnTo>
                    <a:pt x="2217712" y="1416885"/>
                  </a:lnTo>
                  <a:lnTo>
                    <a:pt x="2178035" y="1437390"/>
                  </a:lnTo>
                  <a:lnTo>
                    <a:pt x="2132329" y="1444752"/>
                  </a:lnTo>
                  <a:lnTo>
                    <a:pt x="144525" y="1444752"/>
                  </a:lnTo>
                  <a:lnTo>
                    <a:pt x="98820" y="1437390"/>
                  </a:lnTo>
                  <a:lnTo>
                    <a:pt x="59143" y="1416885"/>
                  </a:lnTo>
                  <a:lnTo>
                    <a:pt x="27866" y="1385608"/>
                  </a:lnTo>
                  <a:lnTo>
                    <a:pt x="7361" y="1345931"/>
                  </a:lnTo>
                  <a:lnTo>
                    <a:pt x="0" y="1300226"/>
                  </a:lnTo>
                  <a:lnTo>
                    <a:pt x="0" y="144526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94703" y="3913708"/>
            <a:ext cx="1663700" cy="70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90"/>
              </a:lnSpc>
              <a:spcBef>
                <a:spcPts val="100"/>
              </a:spcBef>
            </a:pPr>
            <a:r>
              <a:rPr sz="2400" b="1" spc="-15" dirty="0">
                <a:latin typeface="Arial"/>
                <a:cs typeface="Arial"/>
              </a:rPr>
              <a:t>Випадкова</a:t>
            </a:r>
            <a:endParaRPr sz="2400">
              <a:latin typeface="Arial"/>
              <a:cs typeface="Arial"/>
            </a:endParaRPr>
          </a:p>
          <a:p>
            <a:pPr marL="97790">
              <a:lnSpc>
                <a:spcPts val="2690"/>
              </a:lnSpc>
            </a:pPr>
            <a:r>
              <a:rPr sz="2400" spc="-10" dirty="0">
                <a:latin typeface="Microsoft Sans Serif"/>
                <a:cs typeface="Microsoft Sans Serif"/>
              </a:rPr>
              <a:t>(вініпласт)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4012" y="5362752"/>
            <a:ext cx="2908300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приставка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«полі»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  <a:p>
            <a:pPr marL="5715" algn="ctr">
              <a:lnSpc>
                <a:spcPts val="2735"/>
              </a:lnSpc>
            </a:pPr>
            <a:r>
              <a:rPr sz="2400" b="1" spc="-5" dirty="0">
                <a:latin typeface="Arial"/>
                <a:cs typeface="Arial"/>
              </a:rPr>
              <a:t>назва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мономеру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94075" y="5039614"/>
            <a:ext cx="3006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 algn="just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приставка </a:t>
            </a:r>
            <a:r>
              <a:rPr sz="2400" b="1" spc="-15" dirty="0">
                <a:latin typeface="Arial"/>
                <a:cs typeface="Arial"/>
              </a:rPr>
              <a:t>«полі» </a:t>
            </a:r>
            <a:r>
              <a:rPr sz="2400" b="1" dirty="0">
                <a:latin typeface="Arial"/>
                <a:cs typeface="Arial"/>
              </a:rPr>
              <a:t>+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складова </a:t>
            </a:r>
            <a:r>
              <a:rPr sz="2400" b="1" spc="-20" dirty="0">
                <a:latin typeface="Arial"/>
                <a:cs typeface="Arial"/>
              </a:rPr>
              <a:t>повторю-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вальна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ланка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(СПЛ)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94652" y="5111622"/>
            <a:ext cx="16427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Arial"/>
                <a:cs typeface="Arial"/>
              </a:rPr>
              <a:t>з</a:t>
            </a:r>
            <a:r>
              <a:rPr sz="2400" b="1" spc="5" dirty="0">
                <a:latin typeface="Arial"/>
                <a:cs typeface="Arial"/>
              </a:rPr>
              <a:t>а</a:t>
            </a:r>
            <a:r>
              <a:rPr sz="2400" b="1" spc="-30" dirty="0">
                <a:latin typeface="Arial"/>
                <a:cs typeface="Arial"/>
              </a:rPr>
              <a:t>к</a:t>
            </a:r>
            <a:r>
              <a:rPr sz="2400" b="1" dirty="0">
                <a:latin typeface="Arial"/>
                <a:cs typeface="Arial"/>
              </a:rPr>
              <a:t>о</a:t>
            </a:r>
            <a:r>
              <a:rPr sz="2400" b="1" spc="-15" dirty="0">
                <a:latin typeface="Arial"/>
                <a:cs typeface="Arial"/>
              </a:rPr>
              <a:t>н</a:t>
            </a:r>
            <a:r>
              <a:rPr sz="2400" b="1" spc="-30" dirty="0">
                <a:latin typeface="Arial"/>
                <a:cs typeface="Arial"/>
              </a:rPr>
              <a:t>о</a:t>
            </a:r>
            <a:r>
              <a:rPr sz="2400" b="1" spc="-25" dirty="0">
                <a:latin typeface="Arial"/>
                <a:cs typeface="Arial"/>
              </a:rPr>
              <a:t>м</a:t>
            </a:r>
            <a:r>
              <a:rPr sz="2400" b="1" dirty="0">
                <a:latin typeface="Arial"/>
                <a:cs typeface="Arial"/>
              </a:rPr>
              <a:t>і</a:t>
            </a:r>
            <a:r>
              <a:rPr sz="2400" b="1" spc="5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-  </a:t>
            </a:r>
            <a:r>
              <a:rPr sz="2400" b="1" spc="-10" dirty="0">
                <a:latin typeface="Arial"/>
                <a:cs typeface="Arial"/>
              </a:rPr>
              <a:t>ностей</a:t>
            </a:r>
            <a:endParaRPr sz="2400">
              <a:latin typeface="Arial"/>
              <a:cs typeface="Arial"/>
            </a:endParaRPr>
          </a:p>
          <a:p>
            <a:pPr marL="292735" marR="289560" algn="ctr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назві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не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має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5BFB32-1ECA-4E09-0706-9E9448151273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6025" marR="5080" indent="-13462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5.</a:t>
            </a:r>
            <a:r>
              <a:rPr spc="-50" dirty="0"/>
              <a:t> </a:t>
            </a:r>
            <a:r>
              <a:rPr spc="-15" dirty="0"/>
              <a:t>Конфігурація,</a:t>
            </a:r>
            <a:r>
              <a:rPr spc="45" dirty="0"/>
              <a:t> </a:t>
            </a:r>
            <a:r>
              <a:rPr spc="-25" dirty="0"/>
              <a:t>конформація, </a:t>
            </a:r>
            <a:r>
              <a:rPr spc="-875" dirty="0"/>
              <a:t> </a:t>
            </a:r>
            <a:r>
              <a:rPr spc="-35" dirty="0"/>
              <a:t>молекулярна</a:t>
            </a:r>
            <a:r>
              <a:rPr spc="85" dirty="0"/>
              <a:t> </a:t>
            </a:r>
            <a:r>
              <a:rPr spc="-10" dirty="0"/>
              <a:t>маса</a:t>
            </a:r>
            <a:r>
              <a:rPr spc="-25" dirty="0"/>
              <a:t> </a:t>
            </a:r>
            <a:r>
              <a:rPr spc="-20" dirty="0"/>
              <a:t>полімерів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89913" y="1339258"/>
            <a:ext cx="5682615" cy="2167255"/>
            <a:chOff x="1603057" y="1923097"/>
            <a:chExt cx="5682615" cy="2167255"/>
          </a:xfrm>
        </p:grpSpPr>
        <p:sp>
          <p:nvSpPr>
            <p:cNvPr id="4" name="object 4"/>
            <p:cNvSpPr/>
            <p:nvPr/>
          </p:nvSpPr>
          <p:spPr>
            <a:xfrm>
              <a:off x="1615439" y="3404616"/>
              <a:ext cx="5657850" cy="673100"/>
            </a:xfrm>
            <a:custGeom>
              <a:avLst/>
              <a:gdLst/>
              <a:ahLst/>
              <a:cxnLst/>
              <a:rect l="l" t="t" r="r" b="b"/>
              <a:pathLst>
                <a:path w="5657850" h="673100">
                  <a:moveTo>
                    <a:pt x="2828544" y="0"/>
                  </a:moveTo>
                  <a:lnTo>
                    <a:pt x="2828544" y="458724"/>
                  </a:lnTo>
                  <a:lnTo>
                    <a:pt x="5657469" y="458724"/>
                  </a:lnTo>
                  <a:lnTo>
                    <a:pt x="5657469" y="673100"/>
                  </a:lnTo>
                </a:path>
                <a:path w="5657850" h="673100">
                  <a:moveTo>
                    <a:pt x="2828544" y="0"/>
                  </a:moveTo>
                  <a:lnTo>
                    <a:pt x="2828544" y="673100"/>
                  </a:lnTo>
                </a:path>
                <a:path w="5657850" h="673100">
                  <a:moveTo>
                    <a:pt x="2828925" y="0"/>
                  </a:moveTo>
                  <a:lnTo>
                    <a:pt x="2828925" y="458724"/>
                  </a:lnTo>
                  <a:lnTo>
                    <a:pt x="0" y="458724"/>
                  </a:lnTo>
                  <a:lnTo>
                    <a:pt x="0" y="673100"/>
                  </a:lnTo>
                </a:path>
              </a:pathLst>
            </a:custGeom>
            <a:ln w="24384">
              <a:solidFill>
                <a:srgbClr val="16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57272" y="1935480"/>
              <a:ext cx="3773804" cy="1469390"/>
            </a:xfrm>
            <a:custGeom>
              <a:avLst/>
              <a:gdLst/>
              <a:ahLst/>
              <a:cxnLst/>
              <a:rect l="l" t="t" r="r" b="b"/>
              <a:pathLst>
                <a:path w="3773804" h="1469389">
                  <a:moveTo>
                    <a:pt x="3626485" y="0"/>
                  </a:moveTo>
                  <a:lnTo>
                    <a:pt x="146938" y="0"/>
                  </a:lnTo>
                  <a:lnTo>
                    <a:pt x="100494" y="7490"/>
                  </a:lnTo>
                  <a:lnTo>
                    <a:pt x="60158" y="28350"/>
                  </a:lnTo>
                  <a:lnTo>
                    <a:pt x="28350" y="60158"/>
                  </a:lnTo>
                  <a:lnTo>
                    <a:pt x="7490" y="100494"/>
                  </a:lnTo>
                  <a:lnTo>
                    <a:pt x="0" y="146939"/>
                  </a:lnTo>
                  <a:lnTo>
                    <a:pt x="0" y="1322197"/>
                  </a:lnTo>
                  <a:lnTo>
                    <a:pt x="7490" y="1368641"/>
                  </a:lnTo>
                  <a:lnTo>
                    <a:pt x="28350" y="1408977"/>
                  </a:lnTo>
                  <a:lnTo>
                    <a:pt x="60158" y="1440785"/>
                  </a:lnTo>
                  <a:lnTo>
                    <a:pt x="100494" y="1461645"/>
                  </a:lnTo>
                  <a:lnTo>
                    <a:pt x="146938" y="1469136"/>
                  </a:lnTo>
                  <a:lnTo>
                    <a:pt x="3626485" y="1469136"/>
                  </a:lnTo>
                  <a:lnTo>
                    <a:pt x="3672929" y="1461645"/>
                  </a:lnTo>
                  <a:lnTo>
                    <a:pt x="3713265" y="1440785"/>
                  </a:lnTo>
                  <a:lnTo>
                    <a:pt x="3745073" y="1408977"/>
                  </a:lnTo>
                  <a:lnTo>
                    <a:pt x="3765933" y="1368641"/>
                  </a:lnTo>
                  <a:lnTo>
                    <a:pt x="3773424" y="1322197"/>
                  </a:lnTo>
                  <a:lnTo>
                    <a:pt x="3773424" y="146939"/>
                  </a:lnTo>
                  <a:lnTo>
                    <a:pt x="3765933" y="100494"/>
                  </a:lnTo>
                  <a:lnTo>
                    <a:pt x="3745073" y="60158"/>
                  </a:lnTo>
                  <a:lnTo>
                    <a:pt x="3713265" y="28350"/>
                  </a:lnTo>
                  <a:lnTo>
                    <a:pt x="3672929" y="7490"/>
                  </a:lnTo>
                  <a:lnTo>
                    <a:pt x="3626485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7272" y="1935480"/>
              <a:ext cx="3773804" cy="1469390"/>
            </a:xfrm>
            <a:custGeom>
              <a:avLst/>
              <a:gdLst/>
              <a:ahLst/>
              <a:cxnLst/>
              <a:rect l="l" t="t" r="r" b="b"/>
              <a:pathLst>
                <a:path w="3773804" h="1469389">
                  <a:moveTo>
                    <a:pt x="0" y="146939"/>
                  </a:moveTo>
                  <a:lnTo>
                    <a:pt x="7490" y="100494"/>
                  </a:lnTo>
                  <a:lnTo>
                    <a:pt x="28350" y="60158"/>
                  </a:lnTo>
                  <a:lnTo>
                    <a:pt x="60158" y="28350"/>
                  </a:lnTo>
                  <a:lnTo>
                    <a:pt x="100494" y="7490"/>
                  </a:lnTo>
                  <a:lnTo>
                    <a:pt x="146938" y="0"/>
                  </a:lnTo>
                  <a:lnTo>
                    <a:pt x="3626485" y="0"/>
                  </a:lnTo>
                  <a:lnTo>
                    <a:pt x="3672929" y="7490"/>
                  </a:lnTo>
                  <a:lnTo>
                    <a:pt x="3713265" y="28350"/>
                  </a:lnTo>
                  <a:lnTo>
                    <a:pt x="3745073" y="60158"/>
                  </a:lnTo>
                  <a:lnTo>
                    <a:pt x="3765933" y="100494"/>
                  </a:lnTo>
                  <a:lnTo>
                    <a:pt x="3773424" y="146939"/>
                  </a:lnTo>
                  <a:lnTo>
                    <a:pt x="3773424" y="1322197"/>
                  </a:lnTo>
                  <a:lnTo>
                    <a:pt x="3765933" y="1368641"/>
                  </a:lnTo>
                  <a:lnTo>
                    <a:pt x="3745073" y="1408977"/>
                  </a:lnTo>
                  <a:lnTo>
                    <a:pt x="3713265" y="1440785"/>
                  </a:lnTo>
                  <a:lnTo>
                    <a:pt x="3672929" y="1461645"/>
                  </a:lnTo>
                  <a:lnTo>
                    <a:pt x="3626485" y="1469136"/>
                  </a:lnTo>
                  <a:lnTo>
                    <a:pt x="146938" y="1469136"/>
                  </a:lnTo>
                  <a:lnTo>
                    <a:pt x="100494" y="1461645"/>
                  </a:lnTo>
                  <a:lnTo>
                    <a:pt x="60158" y="1440785"/>
                  </a:lnTo>
                  <a:lnTo>
                    <a:pt x="28350" y="1408977"/>
                  </a:lnTo>
                  <a:lnTo>
                    <a:pt x="7490" y="1368641"/>
                  </a:lnTo>
                  <a:lnTo>
                    <a:pt x="0" y="1322197"/>
                  </a:lnTo>
                  <a:lnTo>
                    <a:pt x="0" y="146939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13303" y="2179320"/>
              <a:ext cx="3773804" cy="1469390"/>
            </a:xfrm>
            <a:custGeom>
              <a:avLst/>
              <a:gdLst/>
              <a:ahLst/>
              <a:cxnLst/>
              <a:rect l="l" t="t" r="r" b="b"/>
              <a:pathLst>
                <a:path w="3773804" h="1469389">
                  <a:moveTo>
                    <a:pt x="3626484" y="0"/>
                  </a:moveTo>
                  <a:lnTo>
                    <a:pt x="146938" y="0"/>
                  </a:lnTo>
                  <a:lnTo>
                    <a:pt x="100494" y="7490"/>
                  </a:lnTo>
                  <a:lnTo>
                    <a:pt x="60158" y="28350"/>
                  </a:lnTo>
                  <a:lnTo>
                    <a:pt x="28350" y="60158"/>
                  </a:lnTo>
                  <a:lnTo>
                    <a:pt x="7490" y="100494"/>
                  </a:lnTo>
                  <a:lnTo>
                    <a:pt x="0" y="146938"/>
                  </a:lnTo>
                  <a:lnTo>
                    <a:pt x="0" y="1322196"/>
                  </a:lnTo>
                  <a:lnTo>
                    <a:pt x="7490" y="1368641"/>
                  </a:lnTo>
                  <a:lnTo>
                    <a:pt x="28350" y="1408977"/>
                  </a:lnTo>
                  <a:lnTo>
                    <a:pt x="60158" y="1440785"/>
                  </a:lnTo>
                  <a:lnTo>
                    <a:pt x="100494" y="1461645"/>
                  </a:lnTo>
                  <a:lnTo>
                    <a:pt x="146938" y="1469135"/>
                  </a:lnTo>
                  <a:lnTo>
                    <a:pt x="3626484" y="1469135"/>
                  </a:lnTo>
                  <a:lnTo>
                    <a:pt x="3672929" y="1461645"/>
                  </a:lnTo>
                  <a:lnTo>
                    <a:pt x="3713265" y="1440785"/>
                  </a:lnTo>
                  <a:lnTo>
                    <a:pt x="3745073" y="1408977"/>
                  </a:lnTo>
                  <a:lnTo>
                    <a:pt x="3765933" y="1368641"/>
                  </a:lnTo>
                  <a:lnTo>
                    <a:pt x="3773424" y="1322196"/>
                  </a:lnTo>
                  <a:lnTo>
                    <a:pt x="3773424" y="146938"/>
                  </a:lnTo>
                  <a:lnTo>
                    <a:pt x="3765933" y="100494"/>
                  </a:lnTo>
                  <a:lnTo>
                    <a:pt x="3745073" y="60158"/>
                  </a:lnTo>
                  <a:lnTo>
                    <a:pt x="3713265" y="28350"/>
                  </a:lnTo>
                  <a:lnTo>
                    <a:pt x="3672929" y="7490"/>
                  </a:lnTo>
                  <a:lnTo>
                    <a:pt x="3626484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13303" y="2179320"/>
              <a:ext cx="3773804" cy="1469390"/>
            </a:xfrm>
            <a:custGeom>
              <a:avLst/>
              <a:gdLst/>
              <a:ahLst/>
              <a:cxnLst/>
              <a:rect l="l" t="t" r="r" b="b"/>
              <a:pathLst>
                <a:path w="3773804" h="1469389">
                  <a:moveTo>
                    <a:pt x="0" y="146938"/>
                  </a:moveTo>
                  <a:lnTo>
                    <a:pt x="7490" y="100494"/>
                  </a:lnTo>
                  <a:lnTo>
                    <a:pt x="28350" y="60158"/>
                  </a:lnTo>
                  <a:lnTo>
                    <a:pt x="60158" y="28350"/>
                  </a:lnTo>
                  <a:lnTo>
                    <a:pt x="100494" y="7490"/>
                  </a:lnTo>
                  <a:lnTo>
                    <a:pt x="146938" y="0"/>
                  </a:lnTo>
                  <a:lnTo>
                    <a:pt x="3626484" y="0"/>
                  </a:lnTo>
                  <a:lnTo>
                    <a:pt x="3672929" y="7490"/>
                  </a:lnTo>
                  <a:lnTo>
                    <a:pt x="3713265" y="28350"/>
                  </a:lnTo>
                  <a:lnTo>
                    <a:pt x="3745073" y="60158"/>
                  </a:lnTo>
                  <a:lnTo>
                    <a:pt x="3765933" y="100494"/>
                  </a:lnTo>
                  <a:lnTo>
                    <a:pt x="3773424" y="146938"/>
                  </a:lnTo>
                  <a:lnTo>
                    <a:pt x="3773424" y="1322196"/>
                  </a:lnTo>
                  <a:lnTo>
                    <a:pt x="3765933" y="1368641"/>
                  </a:lnTo>
                  <a:lnTo>
                    <a:pt x="3745073" y="1408977"/>
                  </a:lnTo>
                  <a:lnTo>
                    <a:pt x="3713265" y="1440785"/>
                  </a:lnTo>
                  <a:lnTo>
                    <a:pt x="3672929" y="1461645"/>
                  </a:lnTo>
                  <a:lnTo>
                    <a:pt x="3626484" y="1469135"/>
                  </a:lnTo>
                  <a:lnTo>
                    <a:pt x="146938" y="1469135"/>
                  </a:lnTo>
                  <a:lnTo>
                    <a:pt x="100494" y="1461645"/>
                  </a:lnTo>
                  <a:lnTo>
                    <a:pt x="60158" y="1440785"/>
                  </a:lnTo>
                  <a:lnTo>
                    <a:pt x="28350" y="1408977"/>
                  </a:lnTo>
                  <a:lnTo>
                    <a:pt x="7490" y="1368641"/>
                  </a:lnTo>
                  <a:lnTo>
                    <a:pt x="0" y="1322196"/>
                  </a:lnTo>
                  <a:lnTo>
                    <a:pt x="0" y="146938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06241" y="1819944"/>
            <a:ext cx="2961640" cy="7086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99085" marR="5080" indent="-287020">
              <a:lnSpc>
                <a:spcPts val="2500"/>
              </a:lnSpc>
              <a:spcBef>
                <a:spcPts val="500"/>
              </a:spcBef>
            </a:pPr>
            <a:r>
              <a:rPr sz="2400" b="1" spc="-5" dirty="0">
                <a:latin typeface="Arial"/>
                <a:cs typeface="Arial"/>
              </a:rPr>
              <a:t>Основні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параметри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макромолекули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0591" y="3491774"/>
            <a:ext cx="2454619" cy="1559249"/>
            <a:chOff x="444817" y="4065841"/>
            <a:chExt cx="2597785" cy="1737995"/>
          </a:xfrm>
        </p:grpSpPr>
        <p:sp>
          <p:nvSpPr>
            <p:cNvPr id="11" name="object 11"/>
            <p:cNvSpPr/>
            <p:nvPr/>
          </p:nvSpPr>
          <p:spPr>
            <a:xfrm>
              <a:off x="457200" y="4078223"/>
              <a:ext cx="2313940" cy="1469390"/>
            </a:xfrm>
            <a:custGeom>
              <a:avLst/>
              <a:gdLst/>
              <a:ahLst/>
              <a:cxnLst/>
              <a:rect l="l" t="t" r="r" b="b"/>
              <a:pathLst>
                <a:path w="2313940" h="1469389">
                  <a:moveTo>
                    <a:pt x="2166493" y="0"/>
                  </a:moveTo>
                  <a:lnTo>
                    <a:pt x="146913" y="0"/>
                  </a:lnTo>
                  <a:lnTo>
                    <a:pt x="100476" y="7490"/>
                  </a:lnTo>
                  <a:lnTo>
                    <a:pt x="60147" y="28350"/>
                  </a:lnTo>
                  <a:lnTo>
                    <a:pt x="28345" y="60158"/>
                  </a:lnTo>
                  <a:lnTo>
                    <a:pt x="7489" y="100494"/>
                  </a:lnTo>
                  <a:lnTo>
                    <a:pt x="0" y="146938"/>
                  </a:lnTo>
                  <a:lnTo>
                    <a:pt x="0" y="1322197"/>
                  </a:lnTo>
                  <a:lnTo>
                    <a:pt x="7489" y="1368641"/>
                  </a:lnTo>
                  <a:lnTo>
                    <a:pt x="28345" y="1408977"/>
                  </a:lnTo>
                  <a:lnTo>
                    <a:pt x="60147" y="1440785"/>
                  </a:lnTo>
                  <a:lnTo>
                    <a:pt x="100476" y="1461645"/>
                  </a:lnTo>
                  <a:lnTo>
                    <a:pt x="146913" y="1469136"/>
                  </a:lnTo>
                  <a:lnTo>
                    <a:pt x="2166493" y="1469136"/>
                  </a:lnTo>
                  <a:lnTo>
                    <a:pt x="2212937" y="1461645"/>
                  </a:lnTo>
                  <a:lnTo>
                    <a:pt x="2253273" y="1440785"/>
                  </a:lnTo>
                  <a:lnTo>
                    <a:pt x="2285081" y="1408977"/>
                  </a:lnTo>
                  <a:lnTo>
                    <a:pt x="2305941" y="1368641"/>
                  </a:lnTo>
                  <a:lnTo>
                    <a:pt x="2313432" y="1322197"/>
                  </a:lnTo>
                  <a:lnTo>
                    <a:pt x="2313432" y="146938"/>
                  </a:lnTo>
                  <a:lnTo>
                    <a:pt x="2305941" y="100494"/>
                  </a:lnTo>
                  <a:lnTo>
                    <a:pt x="2285081" y="60158"/>
                  </a:lnTo>
                  <a:lnTo>
                    <a:pt x="2253273" y="28350"/>
                  </a:lnTo>
                  <a:lnTo>
                    <a:pt x="2212937" y="7490"/>
                  </a:lnTo>
                  <a:lnTo>
                    <a:pt x="2166493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" y="4078223"/>
              <a:ext cx="2313940" cy="1469390"/>
            </a:xfrm>
            <a:custGeom>
              <a:avLst/>
              <a:gdLst/>
              <a:ahLst/>
              <a:cxnLst/>
              <a:rect l="l" t="t" r="r" b="b"/>
              <a:pathLst>
                <a:path w="2313940" h="1469389">
                  <a:moveTo>
                    <a:pt x="0" y="146938"/>
                  </a:moveTo>
                  <a:lnTo>
                    <a:pt x="7489" y="100494"/>
                  </a:lnTo>
                  <a:lnTo>
                    <a:pt x="28345" y="60158"/>
                  </a:lnTo>
                  <a:lnTo>
                    <a:pt x="60147" y="28350"/>
                  </a:lnTo>
                  <a:lnTo>
                    <a:pt x="100476" y="7490"/>
                  </a:lnTo>
                  <a:lnTo>
                    <a:pt x="146913" y="0"/>
                  </a:lnTo>
                  <a:lnTo>
                    <a:pt x="2166493" y="0"/>
                  </a:lnTo>
                  <a:lnTo>
                    <a:pt x="2212937" y="7490"/>
                  </a:lnTo>
                  <a:lnTo>
                    <a:pt x="2253273" y="28350"/>
                  </a:lnTo>
                  <a:lnTo>
                    <a:pt x="2285081" y="60158"/>
                  </a:lnTo>
                  <a:lnTo>
                    <a:pt x="2305941" y="100494"/>
                  </a:lnTo>
                  <a:lnTo>
                    <a:pt x="2313432" y="146938"/>
                  </a:lnTo>
                  <a:lnTo>
                    <a:pt x="2313432" y="1322197"/>
                  </a:lnTo>
                  <a:lnTo>
                    <a:pt x="2305941" y="1368641"/>
                  </a:lnTo>
                  <a:lnTo>
                    <a:pt x="2285081" y="1408977"/>
                  </a:lnTo>
                  <a:lnTo>
                    <a:pt x="2253273" y="1440785"/>
                  </a:lnTo>
                  <a:lnTo>
                    <a:pt x="2212937" y="1461645"/>
                  </a:lnTo>
                  <a:lnTo>
                    <a:pt x="2166493" y="1469136"/>
                  </a:lnTo>
                  <a:lnTo>
                    <a:pt x="146913" y="1469136"/>
                  </a:lnTo>
                  <a:lnTo>
                    <a:pt x="100476" y="1461645"/>
                  </a:lnTo>
                  <a:lnTo>
                    <a:pt x="60147" y="1440785"/>
                  </a:lnTo>
                  <a:lnTo>
                    <a:pt x="28345" y="1408977"/>
                  </a:lnTo>
                  <a:lnTo>
                    <a:pt x="7489" y="1368641"/>
                  </a:lnTo>
                  <a:lnTo>
                    <a:pt x="0" y="1322197"/>
                  </a:lnTo>
                  <a:lnTo>
                    <a:pt x="0" y="146938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3232" y="4322063"/>
              <a:ext cx="2316480" cy="1469390"/>
            </a:xfrm>
            <a:custGeom>
              <a:avLst/>
              <a:gdLst/>
              <a:ahLst/>
              <a:cxnLst/>
              <a:rect l="l" t="t" r="r" b="b"/>
              <a:pathLst>
                <a:path w="2316480" h="1469389">
                  <a:moveTo>
                    <a:pt x="2169541" y="0"/>
                  </a:moveTo>
                  <a:lnTo>
                    <a:pt x="146913" y="0"/>
                  </a:lnTo>
                  <a:lnTo>
                    <a:pt x="100476" y="7490"/>
                  </a:lnTo>
                  <a:lnTo>
                    <a:pt x="60147" y="28350"/>
                  </a:lnTo>
                  <a:lnTo>
                    <a:pt x="28345" y="60158"/>
                  </a:lnTo>
                  <a:lnTo>
                    <a:pt x="7489" y="100494"/>
                  </a:lnTo>
                  <a:lnTo>
                    <a:pt x="0" y="146938"/>
                  </a:lnTo>
                  <a:lnTo>
                    <a:pt x="0" y="1322222"/>
                  </a:lnTo>
                  <a:lnTo>
                    <a:pt x="7489" y="1368659"/>
                  </a:lnTo>
                  <a:lnTo>
                    <a:pt x="28345" y="1408988"/>
                  </a:lnTo>
                  <a:lnTo>
                    <a:pt x="60147" y="1440790"/>
                  </a:lnTo>
                  <a:lnTo>
                    <a:pt x="100476" y="1461646"/>
                  </a:lnTo>
                  <a:lnTo>
                    <a:pt x="146913" y="1469136"/>
                  </a:lnTo>
                  <a:lnTo>
                    <a:pt x="2169541" y="1469136"/>
                  </a:lnTo>
                  <a:lnTo>
                    <a:pt x="2215985" y="1461646"/>
                  </a:lnTo>
                  <a:lnTo>
                    <a:pt x="2256321" y="1440790"/>
                  </a:lnTo>
                  <a:lnTo>
                    <a:pt x="2288129" y="1408988"/>
                  </a:lnTo>
                  <a:lnTo>
                    <a:pt x="2308989" y="1368659"/>
                  </a:lnTo>
                  <a:lnTo>
                    <a:pt x="2316480" y="1322222"/>
                  </a:lnTo>
                  <a:lnTo>
                    <a:pt x="2316480" y="146938"/>
                  </a:lnTo>
                  <a:lnTo>
                    <a:pt x="2308989" y="100494"/>
                  </a:lnTo>
                  <a:lnTo>
                    <a:pt x="2288129" y="60158"/>
                  </a:lnTo>
                  <a:lnTo>
                    <a:pt x="2256321" y="28350"/>
                  </a:lnTo>
                  <a:lnTo>
                    <a:pt x="2215985" y="7490"/>
                  </a:lnTo>
                  <a:lnTo>
                    <a:pt x="2169541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3232" y="4322063"/>
              <a:ext cx="2316480" cy="1469390"/>
            </a:xfrm>
            <a:custGeom>
              <a:avLst/>
              <a:gdLst/>
              <a:ahLst/>
              <a:cxnLst/>
              <a:rect l="l" t="t" r="r" b="b"/>
              <a:pathLst>
                <a:path w="2316480" h="1469389">
                  <a:moveTo>
                    <a:pt x="0" y="146938"/>
                  </a:moveTo>
                  <a:lnTo>
                    <a:pt x="7489" y="100494"/>
                  </a:lnTo>
                  <a:lnTo>
                    <a:pt x="28345" y="60158"/>
                  </a:lnTo>
                  <a:lnTo>
                    <a:pt x="60147" y="28350"/>
                  </a:lnTo>
                  <a:lnTo>
                    <a:pt x="100476" y="7490"/>
                  </a:lnTo>
                  <a:lnTo>
                    <a:pt x="146913" y="0"/>
                  </a:lnTo>
                  <a:lnTo>
                    <a:pt x="2169541" y="0"/>
                  </a:lnTo>
                  <a:lnTo>
                    <a:pt x="2215985" y="7490"/>
                  </a:lnTo>
                  <a:lnTo>
                    <a:pt x="2256321" y="28350"/>
                  </a:lnTo>
                  <a:lnTo>
                    <a:pt x="2288129" y="60158"/>
                  </a:lnTo>
                  <a:lnTo>
                    <a:pt x="2308989" y="100494"/>
                  </a:lnTo>
                  <a:lnTo>
                    <a:pt x="2316480" y="146938"/>
                  </a:lnTo>
                  <a:lnTo>
                    <a:pt x="2316480" y="1322222"/>
                  </a:lnTo>
                  <a:lnTo>
                    <a:pt x="2308989" y="1368659"/>
                  </a:lnTo>
                  <a:lnTo>
                    <a:pt x="2288129" y="1408988"/>
                  </a:lnTo>
                  <a:lnTo>
                    <a:pt x="2256321" y="1440790"/>
                  </a:lnTo>
                  <a:lnTo>
                    <a:pt x="2215985" y="1461646"/>
                  </a:lnTo>
                  <a:lnTo>
                    <a:pt x="2169541" y="1469136"/>
                  </a:lnTo>
                  <a:lnTo>
                    <a:pt x="146913" y="1469136"/>
                  </a:lnTo>
                  <a:lnTo>
                    <a:pt x="100476" y="1461646"/>
                  </a:lnTo>
                  <a:lnTo>
                    <a:pt x="60147" y="1440790"/>
                  </a:lnTo>
                  <a:lnTo>
                    <a:pt x="28345" y="1408988"/>
                  </a:lnTo>
                  <a:lnTo>
                    <a:pt x="7489" y="1368659"/>
                  </a:lnTo>
                  <a:lnTo>
                    <a:pt x="0" y="1322222"/>
                  </a:lnTo>
                  <a:lnTo>
                    <a:pt x="0" y="146938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16546" y="4164082"/>
            <a:ext cx="201866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latin typeface="Arial"/>
                <a:cs typeface="Arial"/>
              </a:rPr>
              <a:t>Конфігурація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017543" y="3491236"/>
            <a:ext cx="2450305" cy="1469390"/>
            <a:chOff x="3273361" y="4065841"/>
            <a:chExt cx="2597785" cy="1737995"/>
          </a:xfrm>
        </p:grpSpPr>
        <p:sp>
          <p:nvSpPr>
            <p:cNvPr id="17" name="object 17"/>
            <p:cNvSpPr/>
            <p:nvPr/>
          </p:nvSpPr>
          <p:spPr>
            <a:xfrm>
              <a:off x="3285743" y="4078223"/>
              <a:ext cx="2313940" cy="1469390"/>
            </a:xfrm>
            <a:custGeom>
              <a:avLst/>
              <a:gdLst/>
              <a:ahLst/>
              <a:cxnLst/>
              <a:rect l="l" t="t" r="r" b="b"/>
              <a:pathLst>
                <a:path w="2313940" h="1469389">
                  <a:moveTo>
                    <a:pt x="2166492" y="0"/>
                  </a:moveTo>
                  <a:lnTo>
                    <a:pt x="146938" y="0"/>
                  </a:lnTo>
                  <a:lnTo>
                    <a:pt x="100494" y="7490"/>
                  </a:lnTo>
                  <a:lnTo>
                    <a:pt x="60158" y="28350"/>
                  </a:lnTo>
                  <a:lnTo>
                    <a:pt x="28350" y="60158"/>
                  </a:lnTo>
                  <a:lnTo>
                    <a:pt x="7490" y="100494"/>
                  </a:lnTo>
                  <a:lnTo>
                    <a:pt x="0" y="146938"/>
                  </a:lnTo>
                  <a:lnTo>
                    <a:pt x="0" y="1322197"/>
                  </a:lnTo>
                  <a:lnTo>
                    <a:pt x="7490" y="1368641"/>
                  </a:lnTo>
                  <a:lnTo>
                    <a:pt x="28350" y="1408977"/>
                  </a:lnTo>
                  <a:lnTo>
                    <a:pt x="60158" y="1440785"/>
                  </a:lnTo>
                  <a:lnTo>
                    <a:pt x="100494" y="1461645"/>
                  </a:lnTo>
                  <a:lnTo>
                    <a:pt x="146938" y="1469136"/>
                  </a:lnTo>
                  <a:lnTo>
                    <a:pt x="2166492" y="1469136"/>
                  </a:lnTo>
                  <a:lnTo>
                    <a:pt x="2212937" y="1461645"/>
                  </a:lnTo>
                  <a:lnTo>
                    <a:pt x="2253273" y="1440785"/>
                  </a:lnTo>
                  <a:lnTo>
                    <a:pt x="2285081" y="1408977"/>
                  </a:lnTo>
                  <a:lnTo>
                    <a:pt x="2305941" y="1368641"/>
                  </a:lnTo>
                  <a:lnTo>
                    <a:pt x="2313431" y="1322197"/>
                  </a:lnTo>
                  <a:lnTo>
                    <a:pt x="2313431" y="146938"/>
                  </a:lnTo>
                  <a:lnTo>
                    <a:pt x="2305941" y="100494"/>
                  </a:lnTo>
                  <a:lnTo>
                    <a:pt x="2285081" y="60158"/>
                  </a:lnTo>
                  <a:lnTo>
                    <a:pt x="2253273" y="28350"/>
                  </a:lnTo>
                  <a:lnTo>
                    <a:pt x="2212937" y="7490"/>
                  </a:lnTo>
                  <a:lnTo>
                    <a:pt x="216649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85743" y="4078223"/>
              <a:ext cx="2313940" cy="1469390"/>
            </a:xfrm>
            <a:custGeom>
              <a:avLst/>
              <a:gdLst/>
              <a:ahLst/>
              <a:cxnLst/>
              <a:rect l="l" t="t" r="r" b="b"/>
              <a:pathLst>
                <a:path w="2313940" h="1469389">
                  <a:moveTo>
                    <a:pt x="0" y="146938"/>
                  </a:moveTo>
                  <a:lnTo>
                    <a:pt x="7490" y="100494"/>
                  </a:lnTo>
                  <a:lnTo>
                    <a:pt x="28350" y="60158"/>
                  </a:lnTo>
                  <a:lnTo>
                    <a:pt x="60158" y="28350"/>
                  </a:lnTo>
                  <a:lnTo>
                    <a:pt x="100494" y="7490"/>
                  </a:lnTo>
                  <a:lnTo>
                    <a:pt x="146938" y="0"/>
                  </a:lnTo>
                  <a:lnTo>
                    <a:pt x="2166492" y="0"/>
                  </a:lnTo>
                  <a:lnTo>
                    <a:pt x="2212937" y="7490"/>
                  </a:lnTo>
                  <a:lnTo>
                    <a:pt x="2253273" y="28350"/>
                  </a:lnTo>
                  <a:lnTo>
                    <a:pt x="2285081" y="60158"/>
                  </a:lnTo>
                  <a:lnTo>
                    <a:pt x="2305941" y="100494"/>
                  </a:lnTo>
                  <a:lnTo>
                    <a:pt x="2313431" y="146938"/>
                  </a:lnTo>
                  <a:lnTo>
                    <a:pt x="2313431" y="1322197"/>
                  </a:lnTo>
                  <a:lnTo>
                    <a:pt x="2305941" y="1368641"/>
                  </a:lnTo>
                  <a:lnTo>
                    <a:pt x="2285081" y="1408977"/>
                  </a:lnTo>
                  <a:lnTo>
                    <a:pt x="2253273" y="1440785"/>
                  </a:lnTo>
                  <a:lnTo>
                    <a:pt x="2212937" y="1461645"/>
                  </a:lnTo>
                  <a:lnTo>
                    <a:pt x="2166492" y="1469136"/>
                  </a:lnTo>
                  <a:lnTo>
                    <a:pt x="146938" y="1469136"/>
                  </a:lnTo>
                  <a:lnTo>
                    <a:pt x="100494" y="1461645"/>
                  </a:lnTo>
                  <a:lnTo>
                    <a:pt x="60158" y="1440785"/>
                  </a:lnTo>
                  <a:lnTo>
                    <a:pt x="28350" y="1408977"/>
                  </a:lnTo>
                  <a:lnTo>
                    <a:pt x="7490" y="1368641"/>
                  </a:lnTo>
                  <a:lnTo>
                    <a:pt x="0" y="1322197"/>
                  </a:lnTo>
                  <a:lnTo>
                    <a:pt x="0" y="146938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41775" y="4322063"/>
              <a:ext cx="2316480" cy="1469390"/>
            </a:xfrm>
            <a:custGeom>
              <a:avLst/>
              <a:gdLst/>
              <a:ahLst/>
              <a:cxnLst/>
              <a:rect l="l" t="t" r="r" b="b"/>
              <a:pathLst>
                <a:path w="2316479" h="1469389">
                  <a:moveTo>
                    <a:pt x="2169541" y="0"/>
                  </a:moveTo>
                  <a:lnTo>
                    <a:pt x="146938" y="0"/>
                  </a:lnTo>
                  <a:lnTo>
                    <a:pt x="100494" y="7490"/>
                  </a:lnTo>
                  <a:lnTo>
                    <a:pt x="60158" y="28350"/>
                  </a:lnTo>
                  <a:lnTo>
                    <a:pt x="28350" y="60158"/>
                  </a:lnTo>
                  <a:lnTo>
                    <a:pt x="7490" y="100494"/>
                  </a:lnTo>
                  <a:lnTo>
                    <a:pt x="0" y="146938"/>
                  </a:lnTo>
                  <a:lnTo>
                    <a:pt x="0" y="1322222"/>
                  </a:lnTo>
                  <a:lnTo>
                    <a:pt x="7490" y="1368659"/>
                  </a:lnTo>
                  <a:lnTo>
                    <a:pt x="28350" y="1408988"/>
                  </a:lnTo>
                  <a:lnTo>
                    <a:pt x="60158" y="1440790"/>
                  </a:lnTo>
                  <a:lnTo>
                    <a:pt x="100494" y="1461646"/>
                  </a:lnTo>
                  <a:lnTo>
                    <a:pt x="146938" y="1469136"/>
                  </a:lnTo>
                  <a:lnTo>
                    <a:pt x="2169541" y="1469136"/>
                  </a:lnTo>
                  <a:lnTo>
                    <a:pt x="2215985" y="1461646"/>
                  </a:lnTo>
                  <a:lnTo>
                    <a:pt x="2256321" y="1440790"/>
                  </a:lnTo>
                  <a:lnTo>
                    <a:pt x="2288129" y="1408988"/>
                  </a:lnTo>
                  <a:lnTo>
                    <a:pt x="2308989" y="1368659"/>
                  </a:lnTo>
                  <a:lnTo>
                    <a:pt x="2316479" y="1322222"/>
                  </a:lnTo>
                  <a:lnTo>
                    <a:pt x="2316479" y="146938"/>
                  </a:lnTo>
                  <a:lnTo>
                    <a:pt x="2308989" y="100494"/>
                  </a:lnTo>
                  <a:lnTo>
                    <a:pt x="2288129" y="60158"/>
                  </a:lnTo>
                  <a:lnTo>
                    <a:pt x="2256321" y="28350"/>
                  </a:lnTo>
                  <a:lnTo>
                    <a:pt x="2215985" y="7490"/>
                  </a:lnTo>
                  <a:lnTo>
                    <a:pt x="2169541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41775" y="4322063"/>
              <a:ext cx="2316480" cy="1469390"/>
            </a:xfrm>
            <a:custGeom>
              <a:avLst/>
              <a:gdLst/>
              <a:ahLst/>
              <a:cxnLst/>
              <a:rect l="l" t="t" r="r" b="b"/>
              <a:pathLst>
                <a:path w="2316479" h="1469389">
                  <a:moveTo>
                    <a:pt x="0" y="146938"/>
                  </a:moveTo>
                  <a:lnTo>
                    <a:pt x="7490" y="100494"/>
                  </a:lnTo>
                  <a:lnTo>
                    <a:pt x="28350" y="60158"/>
                  </a:lnTo>
                  <a:lnTo>
                    <a:pt x="60158" y="28350"/>
                  </a:lnTo>
                  <a:lnTo>
                    <a:pt x="100494" y="7490"/>
                  </a:lnTo>
                  <a:lnTo>
                    <a:pt x="146938" y="0"/>
                  </a:lnTo>
                  <a:lnTo>
                    <a:pt x="2169541" y="0"/>
                  </a:lnTo>
                  <a:lnTo>
                    <a:pt x="2215985" y="7490"/>
                  </a:lnTo>
                  <a:lnTo>
                    <a:pt x="2256321" y="28350"/>
                  </a:lnTo>
                  <a:lnTo>
                    <a:pt x="2288129" y="60158"/>
                  </a:lnTo>
                  <a:lnTo>
                    <a:pt x="2308989" y="100494"/>
                  </a:lnTo>
                  <a:lnTo>
                    <a:pt x="2316479" y="146938"/>
                  </a:lnTo>
                  <a:lnTo>
                    <a:pt x="2316479" y="1322222"/>
                  </a:lnTo>
                  <a:lnTo>
                    <a:pt x="2308989" y="1368659"/>
                  </a:lnTo>
                  <a:lnTo>
                    <a:pt x="2288129" y="1408988"/>
                  </a:lnTo>
                  <a:lnTo>
                    <a:pt x="2256321" y="1440790"/>
                  </a:lnTo>
                  <a:lnTo>
                    <a:pt x="2215985" y="1461646"/>
                  </a:lnTo>
                  <a:lnTo>
                    <a:pt x="2169541" y="1469136"/>
                  </a:lnTo>
                  <a:lnTo>
                    <a:pt x="146938" y="1469136"/>
                  </a:lnTo>
                  <a:lnTo>
                    <a:pt x="100494" y="1461646"/>
                  </a:lnTo>
                  <a:lnTo>
                    <a:pt x="60158" y="1440790"/>
                  </a:lnTo>
                  <a:lnTo>
                    <a:pt x="28350" y="1408988"/>
                  </a:lnTo>
                  <a:lnTo>
                    <a:pt x="7490" y="1368659"/>
                  </a:lnTo>
                  <a:lnTo>
                    <a:pt x="0" y="1322222"/>
                  </a:lnTo>
                  <a:lnTo>
                    <a:pt x="0" y="146938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494243" y="4195643"/>
            <a:ext cx="20466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Arial"/>
                <a:cs typeface="Arial"/>
              </a:rPr>
              <a:t>Конформація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876106" y="3459618"/>
            <a:ext cx="2597150" cy="1737360"/>
            <a:chOff x="6102096" y="4066032"/>
            <a:chExt cx="2597150" cy="1737360"/>
          </a:xfrm>
        </p:grpSpPr>
        <p:sp>
          <p:nvSpPr>
            <p:cNvPr id="23" name="object 23"/>
            <p:cNvSpPr/>
            <p:nvPr/>
          </p:nvSpPr>
          <p:spPr>
            <a:xfrm>
              <a:off x="6114288" y="4078224"/>
              <a:ext cx="2316480" cy="1469390"/>
            </a:xfrm>
            <a:custGeom>
              <a:avLst/>
              <a:gdLst/>
              <a:ahLst/>
              <a:cxnLst/>
              <a:rect l="l" t="t" r="r" b="b"/>
              <a:pathLst>
                <a:path w="2316479" h="1469389">
                  <a:moveTo>
                    <a:pt x="2169541" y="0"/>
                  </a:moveTo>
                  <a:lnTo>
                    <a:pt x="146938" y="0"/>
                  </a:lnTo>
                  <a:lnTo>
                    <a:pt x="100494" y="7490"/>
                  </a:lnTo>
                  <a:lnTo>
                    <a:pt x="60158" y="28350"/>
                  </a:lnTo>
                  <a:lnTo>
                    <a:pt x="28350" y="60158"/>
                  </a:lnTo>
                  <a:lnTo>
                    <a:pt x="7490" y="100494"/>
                  </a:lnTo>
                  <a:lnTo>
                    <a:pt x="0" y="146938"/>
                  </a:lnTo>
                  <a:lnTo>
                    <a:pt x="0" y="1322197"/>
                  </a:lnTo>
                  <a:lnTo>
                    <a:pt x="7490" y="1368641"/>
                  </a:lnTo>
                  <a:lnTo>
                    <a:pt x="28350" y="1408977"/>
                  </a:lnTo>
                  <a:lnTo>
                    <a:pt x="60158" y="1440785"/>
                  </a:lnTo>
                  <a:lnTo>
                    <a:pt x="100494" y="1461645"/>
                  </a:lnTo>
                  <a:lnTo>
                    <a:pt x="146938" y="1469136"/>
                  </a:lnTo>
                  <a:lnTo>
                    <a:pt x="2169541" y="1469136"/>
                  </a:lnTo>
                  <a:lnTo>
                    <a:pt x="2215985" y="1461645"/>
                  </a:lnTo>
                  <a:lnTo>
                    <a:pt x="2256321" y="1440785"/>
                  </a:lnTo>
                  <a:lnTo>
                    <a:pt x="2288129" y="1408977"/>
                  </a:lnTo>
                  <a:lnTo>
                    <a:pt x="2308989" y="1368641"/>
                  </a:lnTo>
                  <a:lnTo>
                    <a:pt x="2316480" y="1322197"/>
                  </a:lnTo>
                  <a:lnTo>
                    <a:pt x="2316480" y="146938"/>
                  </a:lnTo>
                  <a:lnTo>
                    <a:pt x="2308989" y="100494"/>
                  </a:lnTo>
                  <a:lnTo>
                    <a:pt x="2288129" y="60158"/>
                  </a:lnTo>
                  <a:lnTo>
                    <a:pt x="2256321" y="28350"/>
                  </a:lnTo>
                  <a:lnTo>
                    <a:pt x="2215985" y="7490"/>
                  </a:lnTo>
                  <a:lnTo>
                    <a:pt x="2169541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14288" y="4078224"/>
              <a:ext cx="2316480" cy="1469390"/>
            </a:xfrm>
            <a:custGeom>
              <a:avLst/>
              <a:gdLst/>
              <a:ahLst/>
              <a:cxnLst/>
              <a:rect l="l" t="t" r="r" b="b"/>
              <a:pathLst>
                <a:path w="2316479" h="1469389">
                  <a:moveTo>
                    <a:pt x="0" y="146938"/>
                  </a:moveTo>
                  <a:lnTo>
                    <a:pt x="7490" y="100494"/>
                  </a:lnTo>
                  <a:lnTo>
                    <a:pt x="28350" y="60158"/>
                  </a:lnTo>
                  <a:lnTo>
                    <a:pt x="60158" y="28350"/>
                  </a:lnTo>
                  <a:lnTo>
                    <a:pt x="100494" y="7490"/>
                  </a:lnTo>
                  <a:lnTo>
                    <a:pt x="146938" y="0"/>
                  </a:lnTo>
                  <a:lnTo>
                    <a:pt x="2169541" y="0"/>
                  </a:lnTo>
                  <a:lnTo>
                    <a:pt x="2215985" y="7490"/>
                  </a:lnTo>
                  <a:lnTo>
                    <a:pt x="2256321" y="28350"/>
                  </a:lnTo>
                  <a:lnTo>
                    <a:pt x="2288129" y="60158"/>
                  </a:lnTo>
                  <a:lnTo>
                    <a:pt x="2308989" y="100494"/>
                  </a:lnTo>
                  <a:lnTo>
                    <a:pt x="2316480" y="146938"/>
                  </a:lnTo>
                  <a:lnTo>
                    <a:pt x="2316480" y="1322197"/>
                  </a:lnTo>
                  <a:lnTo>
                    <a:pt x="2308989" y="1368641"/>
                  </a:lnTo>
                  <a:lnTo>
                    <a:pt x="2288129" y="1408977"/>
                  </a:lnTo>
                  <a:lnTo>
                    <a:pt x="2256321" y="1440785"/>
                  </a:lnTo>
                  <a:lnTo>
                    <a:pt x="2215985" y="1461645"/>
                  </a:lnTo>
                  <a:lnTo>
                    <a:pt x="2169541" y="1469136"/>
                  </a:lnTo>
                  <a:lnTo>
                    <a:pt x="146938" y="1469136"/>
                  </a:lnTo>
                  <a:lnTo>
                    <a:pt x="100494" y="1461645"/>
                  </a:lnTo>
                  <a:lnTo>
                    <a:pt x="60158" y="1440785"/>
                  </a:lnTo>
                  <a:lnTo>
                    <a:pt x="28350" y="1408977"/>
                  </a:lnTo>
                  <a:lnTo>
                    <a:pt x="7490" y="1368641"/>
                  </a:lnTo>
                  <a:lnTo>
                    <a:pt x="0" y="1322197"/>
                  </a:lnTo>
                  <a:lnTo>
                    <a:pt x="0" y="146938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73368" y="4322064"/>
              <a:ext cx="2313940" cy="1469390"/>
            </a:xfrm>
            <a:custGeom>
              <a:avLst/>
              <a:gdLst/>
              <a:ahLst/>
              <a:cxnLst/>
              <a:rect l="l" t="t" r="r" b="b"/>
              <a:pathLst>
                <a:path w="2313940" h="1469389">
                  <a:moveTo>
                    <a:pt x="2166492" y="0"/>
                  </a:moveTo>
                  <a:lnTo>
                    <a:pt x="146938" y="0"/>
                  </a:lnTo>
                  <a:lnTo>
                    <a:pt x="100494" y="7490"/>
                  </a:lnTo>
                  <a:lnTo>
                    <a:pt x="60158" y="28350"/>
                  </a:lnTo>
                  <a:lnTo>
                    <a:pt x="28350" y="60158"/>
                  </a:lnTo>
                  <a:lnTo>
                    <a:pt x="7490" y="100494"/>
                  </a:lnTo>
                  <a:lnTo>
                    <a:pt x="0" y="146938"/>
                  </a:lnTo>
                  <a:lnTo>
                    <a:pt x="0" y="1322222"/>
                  </a:lnTo>
                  <a:lnTo>
                    <a:pt x="7490" y="1368659"/>
                  </a:lnTo>
                  <a:lnTo>
                    <a:pt x="28350" y="1408988"/>
                  </a:lnTo>
                  <a:lnTo>
                    <a:pt x="60158" y="1440790"/>
                  </a:lnTo>
                  <a:lnTo>
                    <a:pt x="100494" y="1461646"/>
                  </a:lnTo>
                  <a:lnTo>
                    <a:pt x="146938" y="1469136"/>
                  </a:lnTo>
                  <a:lnTo>
                    <a:pt x="2166492" y="1469136"/>
                  </a:lnTo>
                  <a:lnTo>
                    <a:pt x="2212937" y="1461646"/>
                  </a:lnTo>
                  <a:lnTo>
                    <a:pt x="2253273" y="1440790"/>
                  </a:lnTo>
                  <a:lnTo>
                    <a:pt x="2285081" y="1408988"/>
                  </a:lnTo>
                  <a:lnTo>
                    <a:pt x="2305941" y="1368659"/>
                  </a:lnTo>
                  <a:lnTo>
                    <a:pt x="2313432" y="1322222"/>
                  </a:lnTo>
                  <a:lnTo>
                    <a:pt x="2313432" y="146938"/>
                  </a:lnTo>
                  <a:lnTo>
                    <a:pt x="2305941" y="100494"/>
                  </a:lnTo>
                  <a:lnTo>
                    <a:pt x="2285081" y="60158"/>
                  </a:lnTo>
                  <a:lnTo>
                    <a:pt x="2253273" y="28350"/>
                  </a:lnTo>
                  <a:lnTo>
                    <a:pt x="2212937" y="7490"/>
                  </a:lnTo>
                  <a:lnTo>
                    <a:pt x="2166492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73368" y="4322064"/>
              <a:ext cx="2313940" cy="1469390"/>
            </a:xfrm>
            <a:custGeom>
              <a:avLst/>
              <a:gdLst/>
              <a:ahLst/>
              <a:cxnLst/>
              <a:rect l="l" t="t" r="r" b="b"/>
              <a:pathLst>
                <a:path w="2313940" h="1469389">
                  <a:moveTo>
                    <a:pt x="0" y="146938"/>
                  </a:moveTo>
                  <a:lnTo>
                    <a:pt x="7490" y="100494"/>
                  </a:lnTo>
                  <a:lnTo>
                    <a:pt x="28350" y="60158"/>
                  </a:lnTo>
                  <a:lnTo>
                    <a:pt x="60158" y="28350"/>
                  </a:lnTo>
                  <a:lnTo>
                    <a:pt x="100494" y="7490"/>
                  </a:lnTo>
                  <a:lnTo>
                    <a:pt x="146938" y="0"/>
                  </a:lnTo>
                  <a:lnTo>
                    <a:pt x="2166492" y="0"/>
                  </a:lnTo>
                  <a:lnTo>
                    <a:pt x="2212937" y="7490"/>
                  </a:lnTo>
                  <a:lnTo>
                    <a:pt x="2253273" y="28350"/>
                  </a:lnTo>
                  <a:lnTo>
                    <a:pt x="2285081" y="60158"/>
                  </a:lnTo>
                  <a:lnTo>
                    <a:pt x="2305941" y="100494"/>
                  </a:lnTo>
                  <a:lnTo>
                    <a:pt x="2313432" y="146938"/>
                  </a:lnTo>
                  <a:lnTo>
                    <a:pt x="2313432" y="1322222"/>
                  </a:lnTo>
                  <a:lnTo>
                    <a:pt x="2305941" y="1368659"/>
                  </a:lnTo>
                  <a:lnTo>
                    <a:pt x="2285081" y="1408988"/>
                  </a:lnTo>
                  <a:lnTo>
                    <a:pt x="2253273" y="1440790"/>
                  </a:lnTo>
                  <a:lnTo>
                    <a:pt x="2212937" y="1461646"/>
                  </a:lnTo>
                  <a:lnTo>
                    <a:pt x="2166492" y="1469136"/>
                  </a:lnTo>
                  <a:lnTo>
                    <a:pt x="146938" y="1469136"/>
                  </a:lnTo>
                  <a:lnTo>
                    <a:pt x="100494" y="1461646"/>
                  </a:lnTo>
                  <a:lnTo>
                    <a:pt x="60158" y="1440790"/>
                  </a:lnTo>
                  <a:lnTo>
                    <a:pt x="28350" y="1408988"/>
                  </a:lnTo>
                  <a:lnTo>
                    <a:pt x="7490" y="1368659"/>
                  </a:lnTo>
                  <a:lnTo>
                    <a:pt x="0" y="1322222"/>
                  </a:lnTo>
                  <a:lnTo>
                    <a:pt x="0" y="146938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395812" y="4020065"/>
            <a:ext cx="2038350" cy="7423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652780" marR="5080" indent="-640715">
              <a:lnSpc>
                <a:spcPts val="2760"/>
              </a:lnSpc>
              <a:spcBef>
                <a:spcPts val="290"/>
              </a:spcBef>
            </a:pPr>
            <a:r>
              <a:rPr sz="2000" b="1" spc="-10" dirty="0">
                <a:latin typeface="Arial"/>
                <a:cs typeface="Arial"/>
              </a:rPr>
              <a:t>М</a:t>
            </a:r>
            <a:r>
              <a:rPr sz="2000" b="1" spc="-75" dirty="0">
                <a:latin typeface="Arial"/>
                <a:cs typeface="Arial"/>
              </a:rPr>
              <a:t>о</a:t>
            </a:r>
            <a:r>
              <a:rPr sz="2000" b="1" spc="-15" dirty="0">
                <a:latin typeface="Arial"/>
                <a:cs typeface="Arial"/>
              </a:rPr>
              <a:t>л</a:t>
            </a:r>
            <a:r>
              <a:rPr sz="2000" b="1" spc="5" dirty="0">
                <a:latin typeface="Arial"/>
                <a:cs typeface="Arial"/>
              </a:rPr>
              <a:t>е</a:t>
            </a:r>
            <a:r>
              <a:rPr sz="2000" b="1" spc="-5" dirty="0">
                <a:latin typeface="Arial"/>
                <a:cs typeface="Arial"/>
              </a:rPr>
              <a:t>к</a:t>
            </a:r>
            <a:r>
              <a:rPr sz="2000" b="1" spc="-90" dirty="0">
                <a:latin typeface="Arial"/>
                <a:cs typeface="Arial"/>
              </a:rPr>
              <a:t>у</a:t>
            </a:r>
            <a:r>
              <a:rPr sz="2000" b="1" spc="5" dirty="0">
                <a:latin typeface="Arial"/>
                <a:cs typeface="Arial"/>
              </a:rPr>
              <a:t>л</a:t>
            </a:r>
            <a:r>
              <a:rPr sz="2000" b="1" spc="-10" dirty="0">
                <a:latin typeface="Arial"/>
                <a:cs typeface="Arial"/>
              </a:rPr>
              <a:t>я</a:t>
            </a:r>
            <a:r>
              <a:rPr sz="2000" b="1" dirty="0">
                <a:latin typeface="Arial"/>
                <a:cs typeface="Arial"/>
              </a:rPr>
              <a:t>р</a:t>
            </a:r>
            <a:r>
              <a:rPr sz="2000" b="1" spc="-15" dirty="0">
                <a:latin typeface="Arial"/>
                <a:cs typeface="Arial"/>
              </a:rPr>
              <a:t>н</a:t>
            </a:r>
            <a:r>
              <a:rPr sz="2000" b="1" dirty="0">
                <a:latin typeface="Arial"/>
                <a:cs typeface="Arial"/>
              </a:rPr>
              <a:t>а  </a:t>
            </a:r>
            <a:r>
              <a:rPr sz="2000" b="1" spc="-5" dirty="0">
                <a:latin typeface="Arial"/>
                <a:cs typeface="Arial"/>
              </a:rPr>
              <a:t>маса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D9423E-CAEA-1A09-2A8E-4DCB90A7D4AD}"/>
              </a:ext>
            </a:extLst>
          </p:cNvPr>
          <p:cNvSpPr txBox="1"/>
          <p:nvPr/>
        </p:nvSpPr>
        <p:spPr>
          <a:xfrm>
            <a:off x="0" y="5265683"/>
            <a:ext cx="8991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</a:t>
            </a:r>
            <a:r>
              <a:rPr lang="uk-UA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конфігурація </a:t>
            </a:r>
            <a:r>
              <a:rPr lang="uk-UA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дозволяє визначити будову полімеру; формується в процесі синтезу і не може бути порушена інакше, ніж руйнуванням хімічних </a:t>
            </a:r>
            <a:r>
              <a:rPr lang="uk-UA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зв’язків</a:t>
            </a:r>
            <a:r>
              <a:rPr lang="uk-UA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UA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/>
            <a:r>
              <a:rPr lang="uk-UA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</a:t>
            </a:r>
            <a:r>
              <a:rPr lang="uk-UA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конформація </a:t>
            </a:r>
            <a:r>
              <a:rPr lang="uk-UA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дозволяє визначити форму, </a:t>
            </a:r>
            <a:r>
              <a:rPr lang="uk-UA" sz="1200" dirty="0">
                <a:effectLst/>
                <a:latin typeface="Arial" panose="020B0604020202020204" pitchFamily="34" charset="0"/>
                <a:ea typeface="Times New Roman,Bold"/>
                <a:cs typeface="Arial" panose="020B0604020202020204" pitchFamily="34" charset="0"/>
              </a:rPr>
              <a:t>якої набуває полімер даного конфігураційного складу під дією теплового руху або фізичних полів;</a:t>
            </a:r>
            <a:endParaRPr lang="ru-UA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/>
            <a:r>
              <a:rPr lang="uk-UA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</a:t>
            </a:r>
            <a:r>
              <a:rPr lang="uk-UA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молекулярна маса (молекулярно-масове розподілення) </a:t>
            </a:r>
            <a:r>
              <a:rPr lang="uk-UA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дозволяє визначити довжину й розмір полімеру. Діапазон молекулярних мас полімеру характеризує ступінь </a:t>
            </a:r>
            <a:r>
              <a:rPr lang="uk-UA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полідисперсності</a:t>
            </a:r>
            <a:r>
              <a:rPr lang="uk-UA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Визначення </a:t>
            </a:r>
            <a:r>
              <a:rPr lang="uk-UA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полідисперсності</a:t>
            </a:r>
            <a:r>
              <a:rPr lang="uk-UA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полягає в розподіленні полімеру на фракції, що містять полімери, близькі за молекулярною масою, у встановленні маси кожної фракції в полімері та  визначенні середньої молекулярної маси цих фракцій.</a:t>
            </a:r>
            <a:endParaRPr lang="ru-UA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112F7F-E49A-48C2-F4C0-F3E6A1DDBFD7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6515" y="465200"/>
            <a:ext cx="141795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>
                <a:latin typeface="Calibri"/>
                <a:cs typeface="Calibri"/>
              </a:rPr>
              <a:t>ПЛАН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04" y="1249283"/>
            <a:ext cx="8415020" cy="43192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63550" indent="-451484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464184" algn="l"/>
              </a:tabLst>
            </a:pPr>
            <a:r>
              <a:rPr sz="3200" b="1" spc="-20" dirty="0">
                <a:latin typeface="Arial"/>
                <a:cs typeface="Arial"/>
              </a:rPr>
              <a:t>Історія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виникнення</a:t>
            </a:r>
            <a:r>
              <a:rPr sz="3200" b="1" spc="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хімії</a:t>
            </a:r>
            <a:endParaRPr sz="32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r>
              <a:rPr sz="3200" b="1" spc="-30" dirty="0">
                <a:latin typeface="Arial"/>
                <a:cs typeface="Arial"/>
              </a:rPr>
              <a:t>високомолекулярних</a:t>
            </a:r>
            <a:r>
              <a:rPr sz="3200" b="1" spc="100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сполук.</a:t>
            </a:r>
            <a:endParaRPr sz="3200" dirty="0">
              <a:latin typeface="Arial"/>
              <a:cs typeface="Arial"/>
            </a:endParaRPr>
          </a:p>
          <a:p>
            <a:pPr marL="463550" indent="-451484">
              <a:lnSpc>
                <a:spcPct val="100000"/>
              </a:lnSpc>
              <a:spcBef>
                <a:spcPts val="390"/>
              </a:spcBef>
              <a:buAutoNum type="arabicPeriod" startAt="2"/>
              <a:tabLst>
                <a:tab pos="464184" algn="l"/>
              </a:tabLst>
            </a:pPr>
            <a:r>
              <a:rPr sz="3200" b="1" spc="-15" dirty="0">
                <a:latin typeface="Arial"/>
                <a:cs typeface="Arial"/>
              </a:rPr>
              <a:t>Поняття</a:t>
            </a:r>
            <a:r>
              <a:rPr sz="3200" b="1" spc="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в</a:t>
            </a:r>
            <a:r>
              <a:rPr sz="3200" b="1" spc="-10" dirty="0">
                <a:latin typeface="Arial"/>
                <a:cs typeface="Arial"/>
              </a:rPr>
              <a:t> хімії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ВМС.</a:t>
            </a:r>
            <a:endParaRPr sz="3200" dirty="0">
              <a:latin typeface="Arial"/>
              <a:cs typeface="Arial"/>
            </a:endParaRPr>
          </a:p>
          <a:p>
            <a:pPr marL="463550" indent="-451484">
              <a:lnSpc>
                <a:spcPct val="100000"/>
              </a:lnSpc>
              <a:spcBef>
                <a:spcPts val="385"/>
              </a:spcBef>
              <a:buAutoNum type="arabicPeriod" startAt="2"/>
              <a:tabLst>
                <a:tab pos="464184" algn="l"/>
              </a:tabLst>
            </a:pPr>
            <a:r>
              <a:rPr sz="3200" b="1" spc="-10" dirty="0">
                <a:latin typeface="Arial"/>
                <a:cs typeface="Arial"/>
              </a:rPr>
              <a:t>Класифікація</a:t>
            </a:r>
            <a:r>
              <a:rPr sz="3200" b="1" spc="-20" dirty="0">
                <a:latin typeface="Arial"/>
                <a:cs typeface="Arial"/>
              </a:rPr>
              <a:t> полімерів.</a:t>
            </a:r>
            <a:endParaRPr sz="3200" dirty="0">
              <a:latin typeface="Arial"/>
              <a:cs typeface="Arial"/>
            </a:endParaRPr>
          </a:p>
          <a:p>
            <a:pPr marL="463550" indent="-451484">
              <a:lnSpc>
                <a:spcPct val="100000"/>
              </a:lnSpc>
              <a:spcBef>
                <a:spcPts val="385"/>
              </a:spcBef>
              <a:buAutoNum type="arabicPeriod" startAt="2"/>
              <a:tabLst>
                <a:tab pos="464184" algn="l"/>
              </a:tabLst>
            </a:pPr>
            <a:r>
              <a:rPr sz="3200" b="1" spc="-15" dirty="0">
                <a:latin typeface="Arial"/>
                <a:cs typeface="Arial"/>
              </a:rPr>
              <a:t>Номенклатура</a:t>
            </a:r>
            <a:r>
              <a:rPr sz="3200" b="1" spc="80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полімерів.</a:t>
            </a:r>
            <a:endParaRPr sz="3200" dirty="0">
              <a:latin typeface="Arial"/>
              <a:cs typeface="Arial"/>
            </a:endParaRPr>
          </a:p>
          <a:p>
            <a:pPr marL="12700" marR="2292350">
              <a:lnSpc>
                <a:spcPct val="110100"/>
              </a:lnSpc>
              <a:buAutoNum type="arabicPeriod" startAt="2"/>
              <a:tabLst>
                <a:tab pos="464184" algn="l"/>
                <a:tab pos="3973195" algn="l"/>
              </a:tabLst>
            </a:pP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15" dirty="0" err="1">
                <a:latin typeface="Arial"/>
                <a:cs typeface="Arial"/>
              </a:rPr>
              <a:t>Конфігурація</a:t>
            </a:r>
            <a:r>
              <a:rPr sz="3200" b="1" spc="-15" dirty="0">
                <a:latin typeface="Arial"/>
                <a:cs typeface="Arial"/>
              </a:rPr>
              <a:t>,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конформація,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молекулярна</a:t>
            </a:r>
            <a:r>
              <a:rPr sz="3200" b="1" spc="114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маса	</a:t>
            </a:r>
            <a:r>
              <a:rPr sz="3200" b="1" spc="-20" dirty="0">
                <a:latin typeface="Arial"/>
                <a:cs typeface="Arial"/>
              </a:rPr>
              <a:t>полімерів.</a:t>
            </a:r>
            <a:endParaRPr sz="3200" dirty="0">
              <a:latin typeface="Arial"/>
              <a:cs typeface="Arial"/>
            </a:endParaRPr>
          </a:p>
          <a:p>
            <a:pPr marL="463550" indent="-451484">
              <a:lnSpc>
                <a:spcPct val="100000"/>
              </a:lnSpc>
              <a:spcBef>
                <a:spcPts val="385"/>
              </a:spcBef>
              <a:buAutoNum type="arabicPeriod" startAt="2"/>
              <a:tabLst>
                <a:tab pos="464184" algn="l"/>
              </a:tabLst>
            </a:pPr>
            <a:r>
              <a:rPr sz="3200" b="1" spc="-10" dirty="0">
                <a:latin typeface="Arial"/>
                <a:cs typeface="Arial"/>
              </a:rPr>
              <a:t>Основні</a:t>
            </a:r>
            <a:r>
              <a:rPr sz="3200" b="1" spc="20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способи</a:t>
            </a:r>
            <a:r>
              <a:rPr sz="3200" b="1" spc="20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добування</a:t>
            </a:r>
            <a:r>
              <a:rPr sz="3200" b="1" spc="85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полімерів.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E7599-9D9E-F1C6-D3E7-FEA25052AC9B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6025" marR="5080" indent="-13462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5.</a:t>
            </a:r>
            <a:r>
              <a:rPr spc="-50" dirty="0"/>
              <a:t> </a:t>
            </a:r>
            <a:r>
              <a:rPr spc="-15" dirty="0"/>
              <a:t>Конфігурація,</a:t>
            </a:r>
            <a:r>
              <a:rPr spc="45" dirty="0"/>
              <a:t> </a:t>
            </a:r>
            <a:r>
              <a:rPr spc="-25" dirty="0"/>
              <a:t>конформація, </a:t>
            </a:r>
            <a:r>
              <a:rPr spc="-875" dirty="0"/>
              <a:t> </a:t>
            </a:r>
            <a:r>
              <a:rPr spc="-35" dirty="0"/>
              <a:t>молекулярна</a:t>
            </a:r>
            <a:r>
              <a:rPr spc="85" dirty="0"/>
              <a:t> </a:t>
            </a:r>
            <a:r>
              <a:rPr spc="-10" dirty="0"/>
              <a:t>маса</a:t>
            </a:r>
            <a:r>
              <a:rPr spc="-25" dirty="0"/>
              <a:t> </a:t>
            </a:r>
            <a:r>
              <a:rPr spc="-20" dirty="0"/>
              <a:t>полімерів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75625" y="1907857"/>
            <a:ext cx="5741035" cy="2176145"/>
            <a:chOff x="1575625" y="1907857"/>
            <a:chExt cx="5741035" cy="2176145"/>
          </a:xfrm>
        </p:grpSpPr>
        <p:sp>
          <p:nvSpPr>
            <p:cNvPr id="4" name="object 4"/>
            <p:cNvSpPr/>
            <p:nvPr/>
          </p:nvSpPr>
          <p:spPr>
            <a:xfrm>
              <a:off x="1588008" y="3352800"/>
              <a:ext cx="5716270" cy="718820"/>
            </a:xfrm>
            <a:custGeom>
              <a:avLst/>
              <a:gdLst/>
              <a:ahLst/>
              <a:cxnLst/>
              <a:rect l="l" t="t" r="r" b="b"/>
              <a:pathLst>
                <a:path w="5716270" h="718820">
                  <a:moveTo>
                    <a:pt x="2791967" y="0"/>
                  </a:moveTo>
                  <a:lnTo>
                    <a:pt x="2791967" y="509397"/>
                  </a:lnTo>
                  <a:lnTo>
                    <a:pt x="5716016" y="509397"/>
                  </a:lnTo>
                  <a:lnTo>
                    <a:pt x="5716016" y="718438"/>
                  </a:lnTo>
                </a:path>
                <a:path w="5716270" h="718820">
                  <a:moveTo>
                    <a:pt x="2791967" y="0"/>
                  </a:moveTo>
                  <a:lnTo>
                    <a:pt x="2791967" y="509397"/>
                  </a:lnTo>
                  <a:lnTo>
                    <a:pt x="2857500" y="509397"/>
                  </a:lnTo>
                  <a:lnTo>
                    <a:pt x="2857500" y="718438"/>
                  </a:lnTo>
                </a:path>
                <a:path w="5716270" h="718820">
                  <a:moveTo>
                    <a:pt x="2792856" y="0"/>
                  </a:moveTo>
                  <a:lnTo>
                    <a:pt x="2792856" y="509397"/>
                  </a:lnTo>
                  <a:lnTo>
                    <a:pt x="0" y="509397"/>
                  </a:lnTo>
                  <a:lnTo>
                    <a:pt x="0" y="718438"/>
                  </a:lnTo>
                </a:path>
              </a:pathLst>
            </a:custGeom>
            <a:ln w="24384">
              <a:solidFill>
                <a:srgbClr val="16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46248" y="1920240"/>
              <a:ext cx="3267710" cy="1432560"/>
            </a:xfrm>
            <a:custGeom>
              <a:avLst/>
              <a:gdLst/>
              <a:ahLst/>
              <a:cxnLst/>
              <a:rect l="l" t="t" r="r" b="b"/>
              <a:pathLst>
                <a:path w="3267710" h="1432560">
                  <a:moveTo>
                    <a:pt x="3124200" y="0"/>
                  </a:moveTo>
                  <a:lnTo>
                    <a:pt x="143256" y="0"/>
                  </a:ln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6"/>
                  </a:lnTo>
                  <a:lnTo>
                    <a:pt x="0" y="1289304"/>
                  </a:lnTo>
                  <a:lnTo>
                    <a:pt x="7303" y="1334585"/>
                  </a:lnTo>
                  <a:lnTo>
                    <a:pt x="27639" y="1373910"/>
                  </a:lnTo>
                  <a:lnTo>
                    <a:pt x="58649" y="1404920"/>
                  </a:lnTo>
                  <a:lnTo>
                    <a:pt x="97974" y="1425256"/>
                  </a:lnTo>
                  <a:lnTo>
                    <a:pt x="143256" y="1432560"/>
                  </a:lnTo>
                  <a:lnTo>
                    <a:pt x="3124200" y="1432560"/>
                  </a:lnTo>
                  <a:lnTo>
                    <a:pt x="3169481" y="1425256"/>
                  </a:lnTo>
                  <a:lnTo>
                    <a:pt x="3208806" y="1404920"/>
                  </a:lnTo>
                  <a:lnTo>
                    <a:pt x="3239816" y="1373910"/>
                  </a:lnTo>
                  <a:lnTo>
                    <a:pt x="3260152" y="1334585"/>
                  </a:lnTo>
                  <a:lnTo>
                    <a:pt x="3267455" y="1289304"/>
                  </a:lnTo>
                  <a:lnTo>
                    <a:pt x="3267455" y="143256"/>
                  </a:lnTo>
                  <a:lnTo>
                    <a:pt x="3260152" y="97974"/>
                  </a:lnTo>
                  <a:lnTo>
                    <a:pt x="3239816" y="58649"/>
                  </a:lnTo>
                  <a:lnTo>
                    <a:pt x="3208806" y="27639"/>
                  </a:lnTo>
                  <a:lnTo>
                    <a:pt x="3169481" y="7303"/>
                  </a:lnTo>
                  <a:lnTo>
                    <a:pt x="312420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46248" y="1920240"/>
              <a:ext cx="3267710" cy="1432560"/>
            </a:xfrm>
            <a:custGeom>
              <a:avLst/>
              <a:gdLst/>
              <a:ahLst/>
              <a:cxnLst/>
              <a:rect l="l" t="t" r="r" b="b"/>
              <a:pathLst>
                <a:path w="3267710" h="1432560">
                  <a:moveTo>
                    <a:pt x="0" y="143256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6" y="0"/>
                  </a:lnTo>
                  <a:lnTo>
                    <a:pt x="3124200" y="0"/>
                  </a:lnTo>
                  <a:lnTo>
                    <a:pt x="3169481" y="7303"/>
                  </a:lnTo>
                  <a:lnTo>
                    <a:pt x="3208806" y="27639"/>
                  </a:lnTo>
                  <a:lnTo>
                    <a:pt x="3239816" y="58649"/>
                  </a:lnTo>
                  <a:lnTo>
                    <a:pt x="3260152" y="97974"/>
                  </a:lnTo>
                  <a:lnTo>
                    <a:pt x="3267455" y="143256"/>
                  </a:lnTo>
                  <a:lnTo>
                    <a:pt x="3267455" y="1289304"/>
                  </a:lnTo>
                  <a:lnTo>
                    <a:pt x="3260152" y="1334585"/>
                  </a:lnTo>
                  <a:lnTo>
                    <a:pt x="3239816" y="1373910"/>
                  </a:lnTo>
                  <a:lnTo>
                    <a:pt x="3208806" y="1404920"/>
                  </a:lnTo>
                  <a:lnTo>
                    <a:pt x="3169481" y="1425256"/>
                  </a:lnTo>
                  <a:lnTo>
                    <a:pt x="3124200" y="1432560"/>
                  </a:lnTo>
                  <a:lnTo>
                    <a:pt x="143256" y="1432560"/>
                  </a:lnTo>
                  <a:lnTo>
                    <a:pt x="97974" y="1425256"/>
                  </a:lnTo>
                  <a:lnTo>
                    <a:pt x="58649" y="1404920"/>
                  </a:lnTo>
                  <a:lnTo>
                    <a:pt x="27639" y="1373910"/>
                  </a:lnTo>
                  <a:lnTo>
                    <a:pt x="7303" y="1334585"/>
                  </a:lnTo>
                  <a:lnTo>
                    <a:pt x="0" y="1289304"/>
                  </a:lnTo>
                  <a:lnTo>
                    <a:pt x="0" y="143256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99232" y="2157984"/>
              <a:ext cx="3267710" cy="1432560"/>
            </a:xfrm>
            <a:custGeom>
              <a:avLst/>
              <a:gdLst/>
              <a:ahLst/>
              <a:cxnLst/>
              <a:rect l="l" t="t" r="r" b="b"/>
              <a:pathLst>
                <a:path w="3267710" h="1432560">
                  <a:moveTo>
                    <a:pt x="3124200" y="0"/>
                  </a:moveTo>
                  <a:lnTo>
                    <a:pt x="143256" y="0"/>
                  </a:ln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5"/>
                  </a:lnTo>
                  <a:lnTo>
                    <a:pt x="0" y="1289303"/>
                  </a:lnTo>
                  <a:lnTo>
                    <a:pt x="7303" y="1334585"/>
                  </a:lnTo>
                  <a:lnTo>
                    <a:pt x="27639" y="1373910"/>
                  </a:lnTo>
                  <a:lnTo>
                    <a:pt x="58649" y="1404920"/>
                  </a:lnTo>
                  <a:lnTo>
                    <a:pt x="97974" y="1425256"/>
                  </a:lnTo>
                  <a:lnTo>
                    <a:pt x="143256" y="1432560"/>
                  </a:lnTo>
                  <a:lnTo>
                    <a:pt x="3124200" y="1432560"/>
                  </a:lnTo>
                  <a:lnTo>
                    <a:pt x="3169481" y="1425256"/>
                  </a:lnTo>
                  <a:lnTo>
                    <a:pt x="3208806" y="1404920"/>
                  </a:lnTo>
                  <a:lnTo>
                    <a:pt x="3239816" y="1373910"/>
                  </a:lnTo>
                  <a:lnTo>
                    <a:pt x="3260152" y="1334585"/>
                  </a:lnTo>
                  <a:lnTo>
                    <a:pt x="3267455" y="1289303"/>
                  </a:lnTo>
                  <a:lnTo>
                    <a:pt x="3267455" y="143255"/>
                  </a:lnTo>
                  <a:lnTo>
                    <a:pt x="3260152" y="97974"/>
                  </a:lnTo>
                  <a:lnTo>
                    <a:pt x="3239816" y="58649"/>
                  </a:lnTo>
                  <a:lnTo>
                    <a:pt x="3208806" y="27639"/>
                  </a:lnTo>
                  <a:lnTo>
                    <a:pt x="3169481" y="7303"/>
                  </a:lnTo>
                  <a:lnTo>
                    <a:pt x="3124200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99232" y="2157984"/>
              <a:ext cx="3267710" cy="1432560"/>
            </a:xfrm>
            <a:custGeom>
              <a:avLst/>
              <a:gdLst/>
              <a:ahLst/>
              <a:cxnLst/>
              <a:rect l="l" t="t" r="r" b="b"/>
              <a:pathLst>
                <a:path w="3267710" h="1432560">
                  <a:moveTo>
                    <a:pt x="0" y="143255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6" y="0"/>
                  </a:lnTo>
                  <a:lnTo>
                    <a:pt x="3124200" y="0"/>
                  </a:lnTo>
                  <a:lnTo>
                    <a:pt x="3169481" y="7303"/>
                  </a:lnTo>
                  <a:lnTo>
                    <a:pt x="3208806" y="27639"/>
                  </a:lnTo>
                  <a:lnTo>
                    <a:pt x="3239816" y="58649"/>
                  </a:lnTo>
                  <a:lnTo>
                    <a:pt x="3260152" y="97974"/>
                  </a:lnTo>
                  <a:lnTo>
                    <a:pt x="3267455" y="143255"/>
                  </a:lnTo>
                  <a:lnTo>
                    <a:pt x="3267455" y="1289303"/>
                  </a:lnTo>
                  <a:lnTo>
                    <a:pt x="3260152" y="1334585"/>
                  </a:lnTo>
                  <a:lnTo>
                    <a:pt x="3239816" y="1373910"/>
                  </a:lnTo>
                  <a:lnTo>
                    <a:pt x="3208806" y="1404920"/>
                  </a:lnTo>
                  <a:lnTo>
                    <a:pt x="3169481" y="1425256"/>
                  </a:lnTo>
                  <a:lnTo>
                    <a:pt x="3124200" y="1432560"/>
                  </a:lnTo>
                  <a:lnTo>
                    <a:pt x="143256" y="1432560"/>
                  </a:lnTo>
                  <a:lnTo>
                    <a:pt x="97974" y="1425256"/>
                  </a:lnTo>
                  <a:lnTo>
                    <a:pt x="58649" y="1404920"/>
                  </a:lnTo>
                  <a:lnTo>
                    <a:pt x="27639" y="1373910"/>
                  </a:lnTo>
                  <a:lnTo>
                    <a:pt x="7303" y="1334585"/>
                  </a:lnTo>
                  <a:lnTo>
                    <a:pt x="0" y="1289303"/>
                  </a:lnTo>
                  <a:lnTo>
                    <a:pt x="0" y="143255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55289" y="2616199"/>
            <a:ext cx="23552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15" dirty="0">
                <a:latin typeface="Arial"/>
                <a:cs typeface="Arial"/>
              </a:rPr>
              <a:t>Конфігурація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7865" y="4059745"/>
            <a:ext cx="2533650" cy="1695450"/>
            <a:chOff x="447865" y="4059745"/>
            <a:chExt cx="2533650" cy="1695450"/>
          </a:xfrm>
        </p:grpSpPr>
        <p:sp>
          <p:nvSpPr>
            <p:cNvPr id="11" name="object 11"/>
            <p:cNvSpPr/>
            <p:nvPr/>
          </p:nvSpPr>
          <p:spPr>
            <a:xfrm>
              <a:off x="460247" y="4072128"/>
              <a:ext cx="2255520" cy="1432560"/>
            </a:xfrm>
            <a:custGeom>
              <a:avLst/>
              <a:gdLst/>
              <a:ahLst/>
              <a:cxnLst/>
              <a:rect l="l" t="t" r="r" b="b"/>
              <a:pathLst>
                <a:path w="2255520" h="1432560">
                  <a:moveTo>
                    <a:pt x="2112264" y="0"/>
                  </a:moveTo>
                  <a:lnTo>
                    <a:pt x="143256" y="0"/>
                  </a:ln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6"/>
                  </a:lnTo>
                  <a:lnTo>
                    <a:pt x="0" y="1289304"/>
                  </a:lnTo>
                  <a:lnTo>
                    <a:pt x="7303" y="1334585"/>
                  </a:lnTo>
                  <a:lnTo>
                    <a:pt x="27639" y="1373910"/>
                  </a:lnTo>
                  <a:lnTo>
                    <a:pt x="58649" y="1404920"/>
                  </a:lnTo>
                  <a:lnTo>
                    <a:pt x="97974" y="1425256"/>
                  </a:lnTo>
                  <a:lnTo>
                    <a:pt x="143256" y="1432560"/>
                  </a:lnTo>
                  <a:lnTo>
                    <a:pt x="2112264" y="1432560"/>
                  </a:lnTo>
                  <a:lnTo>
                    <a:pt x="2157545" y="1425256"/>
                  </a:lnTo>
                  <a:lnTo>
                    <a:pt x="2196870" y="1404920"/>
                  </a:lnTo>
                  <a:lnTo>
                    <a:pt x="2227880" y="1373910"/>
                  </a:lnTo>
                  <a:lnTo>
                    <a:pt x="2248216" y="1334585"/>
                  </a:lnTo>
                  <a:lnTo>
                    <a:pt x="2255520" y="1289304"/>
                  </a:lnTo>
                  <a:lnTo>
                    <a:pt x="2255520" y="143256"/>
                  </a:lnTo>
                  <a:lnTo>
                    <a:pt x="2248216" y="97974"/>
                  </a:lnTo>
                  <a:lnTo>
                    <a:pt x="2227880" y="58649"/>
                  </a:lnTo>
                  <a:lnTo>
                    <a:pt x="2196870" y="27639"/>
                  </a:lnTo>
                  <a:lnTo>
                    <a:pt x="2157545" y="7303"/>
                  </a:lnTo>
                  <a:lnTo>
                    <a:pt x="2112264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0247" y="4072128"/>
              <a:ext cx="2255520" cy="1432560"/>
            </a:xfrm>
            <a:custGeom>
              <a:avLst/>
              <a:gdLst/>
              <a:ahLst/>
              <a:cxnLst/>
              <a:rect l="l" t="t" r="r" b="b"/>
              <a:pathLst>
                <a:path w="2255520" h="1432560">
                  <a:moveTo>
                    <a:pt x="0" y="143256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6" y="0"/>
                  </a:lnTo>
                  <a:lnTo>
                    <a:pt x="2112264" y="0"/>
                  </a:lnTo>
                  <a:lnTo>
                    <a:pt x="2157545" y="7303"/>
                  </a:lnTo>
                  <a:lnTo>
                    <a:pt x="2196870" y="27639"/>
                  </a:lnTo>
                  <a:lnTo>
                    <a:pt x="2227880" y="58649"/>
                  </a:lnTo>
                  <a:lnTo>
                    <a:pt x="2248216" y="97974"/>
                  </a:lnTo>
                  <a:lnTo>
                    <a:pt x="2255520" y="143256"/>
                  </a:lnTo>
                  <a:lnTo>
                    <a:pt x="2255520" y="1289304"/>
                  </a:lnTo>
                  <a:lnTo>
                    <a:pt x="2248216" y="1334585"/>
                  </a:lnTo>
                  <a:lnTo>
                    <a:pt x="2227880" y="1373910"/>
                  </a:lnTo>
                  <a:lnTo>
                    <a:pt x="2196870" y="1404920"/>
                  </a:lnTo>
                  <a:lnTo>
                    <a:pt x="2157545" y="1425256"/>
                  </a:lnTo>
                  <a:lnTo>
                    <a:pt x="2112264" y="1432560"/>
                  </a:lnTo>
                  <a:lnTo>
                    <a:pt x="143256" y="1432560"/>
                  </a:lnTo>
                  <a:lnTo>
                    <a:pt x="97974" y="1425256"/>
                  </a:lnTo>
                  <a:lnTo>
                    <a:pt x="58649" y="1404920"/>
                  </a:lnTo>
                  <a:lnTo>
                    <a:pt x="27639" y="1373910"/>
                  </a:lnTo>
                  <a:lnTo>
                    <a:pt x="7303" y="1334585"/>
                  </a:lnTo>
                  <a:lnTo>
                    <a:pt x="0" y="1289304"/>
                  </a:lnTo>
                  <a:lnTo>
                    <a:pt x="0" y="143256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0184" y="4309872"/>
              <a:ext cx="2258695" cy="1432560"/>
            </a:xfrm>
            <a:custGeom>
              <a:avLst/>
              <a:gdLst/>
              <a:ahLst/>
              <a:cxnLst/>
              <a:rect l="l" t="t" r="r" b="b"/>
              <a:pathLst>
                <a:path w="2258695" h="1432560">
                  <a:moveTo>
                    <a:pt x="2115312" y="0"/>
                  </a:moveTo>
                  <a:lnTo>
                    <a:pt x="143256" y="0"/>
                  </a:ln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5"/>
                  </a:lnTo>
                  <a:lnTo>
                    <a:pt x="0" y="1289303"/>
                  </a:lnTo>
                  <a:lnTo>
                    <a:pt x="7303" y="1334585"/>
                  </a:lnTo>
                  <a:lnTo>
                    <a:pt x="27639" y="1373910"/>
                  </a:lnTo>
                  <a:lnTo>
                    <a:pt x="58649" y="1404920"/>
                  </a:lnTo>
                  <a:lnTo>
                    <a:pt x="97974" y="1425256"/>
                  </a:lnTo>
                  <a:lnTo>
                    <a:pt x="143256" y="1432559"/>
                  </a:lnTo>
                  <a:lnTo>
                    <a:pt x="2115312" y="1432559"/>
                  </a:lnTo>
                  <a:lnTo>
                    <a:pt x="2160593" y="1425256"/>
                  </a:lnTo>
                  <a:lnTo>
                    <a:pt x="2199918" y="1404920"/>
                  </a:lnTo>
                  <a:lnTo>
                    <a:pt x="2230928" y="1373910"/>
                  </a:lnTo>
                  <a:lnTo>
                    <a:pt x="2251264" y="1334585"/>
                  </a:lnTo>
                  <a:lnTo>
                    <a:pt x="2258567" y="1289303"/>
                  </a:lnTo>
                  <a:lnTo>
                    <a:pt x="2258567" y="143255"/>
                  </a:lnTo>
                  <a:lnTo>
                    <a:pt x="2251264" y="97974"/>
                  </a:lnTo>
                  <a:lnTo>
                    <a:pt x="2230928" y="58649"/>
                  </a:lnTo>
                  <a:lnTo>
                    <a:pt x="2199918" y="27639"/>
                  </a:lnTo>
                  <a:lnTo>
                    <a:pt x="2160593" y="7303"/>
                  </a:lnTo>
                  <a:lnTo>
                    <a:pt x="2115312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0184" y="4309872"/>
              <a:ext cx="2258695" cy="1432560"/>
            </a:xfrm>
            <a:custGeom>
              <a:avLst/>
              <a:gdLst/>
              <a:ahLst/>
              <a:cxnLst/>
              <a:rect l="l" t="t" r="r" b="b"/>
              <a:pathLst>
                <a:path w="2258695" h="1432560">
                  <a:moveTo>
                    <a:pt x="0" y="143255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6" y="0"/>
                  </a:lnTo>
                  <a:lnTo>
                    <a:pt x="2115312" y="0"/>
                  </a:lnTo>
                  <a:lnTo>
                    <a:pt x="2160593" y="7303"/>
                  </a:lnTo>
                  <a:lnTo>
                    <a:pt x="2199918" y="27639"/>
                  </a:lnTo>
                  <a:lnTo>
                    <a:pt x="2230928" y="58649"/>
                  </a:lnTo>
                  <a:lnTo>
                    <a:pt x="2251264" y="97974"/>
                  </a:lnTo>
                  <a:lnTo>
                    <a:pt x="2258567" y="143255"/>
                  </a:lnTo>
                  <a:lnTo>
                    <a:pt x="2258567" y="1289303"/>
                  </a:lnTo>
                  <a:lnTo>
                    <a:pt x="2251264" y="1334585"/>
                  </a:lnTo>
                  <a:lnTo>
                    <a:pt x="2230928" y="1373910"/>
                  </a:lnTo>
                  <a:lnTo>
                    <a:pt x="2199918" y="1404920"/>
                  </a:lnTo>
                  <a:lnTo>
                    <a:pt x="2160593" y="1425256"/>
                  </a:lnTo>
                  <a:lnTo>
                    <a:pt x="2115312" y="1432559"/>
                  </a:lnTo>
                  <a:lnTo>
                    <a:pt x="143256" y="1432559"/>
                  </a:lnTo>
                  <a:lnTo>
                    <a:pt x="97974" y="1425256"/>
                  </a:lnTo>
                  <a:lnTo>
                    <a:pt x="58649" y="1404920"/>
                  </a:lnTo>
                  <a:lnTo>
                    <a:pt x="27639" y="1373910"/>
                  </a:lnTo>
                  <a:lnTo>
                    <a:pt x="7303" y="1334585"/>
                  </a:lnTo>
                  <a:lnTo>
                    <a:pt x="0" y="1289303"/>
                  </a:lnTo>
                  <a:lnTo>
                    <a:pt x="0" y="143255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74852" y="4584573"/>
            <a:ext cx="1729105" cy="8223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31445" marR="5080" indent="-119380">
              <a:lnSpc>
                <a:spcPts val="2900"/>
              </a:lnSpc>
              <a:spcBef>
                <a:spcPts val="585"/>
              </a:spcBef>
            </a:pPr>
            <a:r>
              <a:rPr sz="2800" b="1" spc="5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о</a:t>
            </a:r>
            <a:r>
              <a:rPr sz="2800" b="1" spc="5" dirty="0">
                <a:latin typeface="Arial"/>
                <a:cs typeface="Arial"/>
              </a:rPr>
              <a:t>к</a:t>
            </a:r>
            <a:r>
              <a:rPr sz="2800" b="1" spc="-5" dirty="0">
                <a:latin typeface="Arial"/>
                <a:cs typeface="Arial"/>
              </a:rPr>
              <a:t>альна  </a:t>
            </a:r>
            <a:r>
              <a:rPr sz="2800" b="1" spc="-15" dirty="0">
                <a:latin typeface="Arial"/>
                <a:cs typeface="Arial"/>
              </a:rPr>
              <a:t>ізомерія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06305" y="4059745"/>
            <a:ext cx="2731770" cy="1695450"/>
            <a:chOff x="3206305" y="4059745"/>
            <a:chExt cx="2731770" cy="1695450"/>
          </a:xfrm>
        </p:grpSpPr>
        <p:sp>
          <p:nvSpPr>
            <p:cNvPr id="17" name="object 17"/>
            <p:cNvSpPr/>
            <p:nvPr/>
          </p:nvSpPr>
          <p:spPr>
            <a:xfrm>
              <a:off x="3218687" y="4072128"/>
              <a:ext cx="2456815" cy="1432560"/>
            </a:xfrm>
            <a:custGeom>
              <a:avLst/>
              <a:gdLst/>
              <a:ahLst/>
              <a:cxnLst/>
              <a:rect l="l" t="t" r="r" b="b"/>
              <a:pathLst>
                <a:path w="2456815" h="1432560">
                  <a:moveTo>
                    <a:pt x="2313432" y="0"/>
                  </a:moveTo>
                  <a:lnTo>
                    <a:pt x="143256" y="0"/>
                  </a:ln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6"/>
                  </a:lnTo>
                  <a:lnTo>
                    <a:pt x="0" y="1289304"/>
                  </a:lnTo>
                  <a:lnTo>
                    <a:pt x="7303" y="1334585"/>
                  </a:lnTo>
                  <a:lnTo>
                    <a:pt x="27639" y="1373910"/>
                  </a:lnTo>
                  <a:lnTo>
                    <a:pt x="58649" y="1404920"/>
                  </a:lnTo>
                  <a:lnTo>
                    <a:pt x="97974" y="1425256"/>
                  </a:lnTo>
                  <a:lnTo>
                    <a:pt x="143256" y="1432560"/>
                  </a:lnTo>
                  <a:lnTo>
                    <a:pt x="2313432" y="1432560"/>
                  </a:lnTo>
                  <a:lnTo>
                    <a:pt x="2358713" y="1425256"/>
                  </a:lnTo>
                  <a:lnTo>
                    <a:pt x="2398038" y="1404920"/>
                  </a:lnTo>
                  <a:lnTo>
                    <a:pt x="2429048" y="1373910"/>
                  </a:lnTo>
                  <a:lnTo>
                    <a:pt x="2449384" y="1334585"/>
                  </a:lnTo>
                  <a:lnTo>
                    <a:pt x="2456688" y="1289304"/>
                  </a:lnTo>
                  <a:lnTo>
                    <a:pt x="2456688" y="143256"/>
                  </a:lnTo>
                  <a:lnTo>
                    <a:pt x="2449384" y="97974"/>
                  </a:lnTo>
                  <a:lnTo>
                    <a:pt x="2429048" y="58649"/>
                  </a:lnTo>
                  <a:lnTo>
                    <a:pt x="2398038" y="27639"/>
                  </a:lnTo>
                  <a:lnTo>
                    <a:pt x="2358713" y="7303"/>
                  </a:lnTo>
                  <a:lnTo>
                    <a:pt x="231343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18687" y="4072128"/>
              <a:ext cx="2456815" cy="1432560"/>
            </a:xfrm>
            <a:custGeom>
              <a:avLst/>
              <a:gdLst/>
              <a:ahLst/>
              <a:cxnLst/>
              <a:rect l="l" t="t" r="r" b="b"/>
              <a:pathLst>
                <a:path w="2456815" h="1432560">
                  <a:moveTo>
                    <a:pt x="0" y="143256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6" y="0"/>
                  </a:lnTo>
                  <a:lnTo>
                    <a:pt x="2313432" y="0"/>
                  </a:lnTo>
                  <a:lnTo>
                    <a:pt x="2358713" y="7303"/>
                  </a:lnTo>
                  <a:lnTo>
                    <a:pt x="2398038" y="27639"/>
                  </a:lnTo>
                  <a:lnTo>
                    <a:pt x="2429048" y="58649"/>
                  </a:lnTo>
                  <a:lnTo>
                    <a:pt x="2449384" y="97974"/>
                  </a:lnTo>
                  <a:lnTo>
                    <a:pt x="2456688" y="143256"/>
                  </a:lnTo>
                  <a:lnTo>
                    <a:pt x="2456688" y="1289304"/>
                  </a:lnTo>
                  <a:lnTo>
                    <a:pt x="2449384" y="1334585"/>
                  </a:lnTo>
                  <a:lnTo>
                    <a:pt x="2429048" y="1373910"/>
                  </a:lnTo>
                  <a:lnTo>
                    <a:pt x="2398038" y="1404920"/>
                  </a:lnTo>
                  <a:lnTo>
                    <a:pt x="2358713" y="1425256"/>
                  </a:lnTo>
                  <a:lnTo>
                    <a:pt x="2313432" y="1432560"/>
                  </a:lnTo>
                  <a:lnTo>
                    <a:pt x="143256" y="1432560"/>
                  </a:lnTo>
                  <a:lnTo>
                    <a:pt x="97974" y="1425256"/>
                  </a:lnTo>
                  <a:lnTo>
                    <a:pt x="58649" y="1404920"/>
                  </a:lnTo>
                  <a:lnTo>
                    <a:pt x="27639" y="1373910"/>
                  </a:lnTo>
                  <a:lnTo>
                    <a:pt x="7303" y="1334585"/>
                  </a:lnTo>
                  <a:lnTo>
                    <a:pt x="0" y="1289304"/>
                  </a:lnTo>
                  <a:lnTo>
                    <a:pt x="0" y="143256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68623" y="4309872"/>
              <a:ext cx="2456815" cy="1432560"/>
            </a:xfrm>
            <a:custGeom>
              <a:avLst/>
              <a:gdLst/>
              <a:ahLst/>
              <a:cxnLst/>
              <a:rect l="l" t="t" r="r" b="b"/>
              <a:pathLst>
                <a:path w="2456815" h="1432560">
                  <a:moveTo>
                    <a:pt x="2313431" y="0"/>
                  </a:moveTo>
                  <a:lnTo>
                    <a:pt x="143255" y="0"/>
                  </a:ln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5"/>
                  </a:lnTo>
                  <a:lnTo>
                    <a:pt x="0" y="1289303"/>
                  </a:lnTo>
                  <a:lnTo>
                    <a:pt x="7303" y="1334585"/>
                  </a:lnTo>
                  <a:lnTo>
                    <a:pt x="27639" y="1373910"/>
                  </a:lnTo>
                  <a:lnTo>
                    <a:pt x="58649" y="1404920"/>
                  </a:lnTo>
                  <a:lnTo>
                    <a:pt x="97974" y="1425256"/>
                  </a:lnTo>
                  <a:lnTo>
                    <a:pt x="143255" y="1432559"/>
                  </a:lnTo>
                  <a:lnTo>
                    <a:pt x="2313431" y="1432559"/>
                  </a:lnTo>
                  <a:lnTo>
                    <a:pt x="2358713" y="1425256"/>
                  </a:lnTo>
                  <a:lnTo>
                    <a:pt x="2398038" y="1404920"/>
                  </a:lnTo>
                  <a:lnTo>
                    <a:pt x="2429048" y="1373910"/>
                  </a:lnTo>
                  <a:lnTo>
                    <a:pt x="2449384" y="1334585"/>
                  </a:lnTo>
                  <a:lnTo>
                    <a:pt x="2456688" y="1289303"/>
                  </a:lnTo>
                  <a:lnTo>
                    <a:pt x="2456688" y="143255"/>
                  </a:lnTo>
                  <a:lnTo>
                    <a:pt x="2449384" y="97974"/>
                  </a:lnTo>
                  <a:lnTo>
                    <a:pt x="2429048" y="58649"/>
                  </a:lnTo>
                  <a:lnTo>
                    <a:pt x="2398038" y="27639"/>
                  </a:lnTo>
                  <a:lnTo>
                    <a:pt x="2358713" y="7303"/>
                  </a:lnTo>
                  <a:lnTo>
                    <a:pt x="2313431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68623" y="4309872"/>
              <a:ext cx="2456815" cy="1432560"/>
            </a:xfrm>
            <a:custGeom>
              <a:avLst/>
              <a:gdLst/>
              <a:ahLst/>
              <a:cxnLst/>
              <a:rect l="l" t="t" r="r" b="b"/>
              <a:pathLst>
                <a:path w="2456815" h="1432560">
                  <a:moveTo>
                    <a:pt x="0" y="143255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5" y="0"/>
                  </a:lnTo>
                  <a:lnTo>
                    <a:pt x="2313431" y="0"/>
                  </a:lnTo>
                  <a:lnTo>
                    <a:pt x="2358713" y="7303"/>
                  </a:lnTo>
                  <a:lnTo>
                    <a:pt x="2398038" y="27639"/>
                  </a:lnTo>
                  <a:lnTo>
                    <a:pt x="2429048" y="58649"/>
                  </a:lnTo>
                  <a:lnTo>
                    <a:pt x="2449384" y="97974"/>
                  </a:lnTo>
                  <a:lnTo>
                    <a:pt x="2456688" y="143255"/>
                  </a:lnTo>
                  <a:lnTo>
                    <a:pt x="2456688" y="1289303"/>
                  </a:lnTo>
                  <a:lnTo>
                    <a:pt x="2449384" y="1334585"/>
                  </a:lnTo>
                  <a:lnTo>
                    <a:pt x="2429048" y="1373910"/>
                  </a:lnTo>
                  <a:lnTo>
                    <a:pt x="2398038" y="1404920"/>
                  </a:lnTo>
                  <a:lnTo>
                    <a:pt x="2358713" y="1425256"/>
                  </a:lnTo>
                  <a:lnTo>
                    <a:pt x="2313431" y="1432559"/>
                  </a:lnTo>
                  <a:lnTo>
                    <a:pt x="143255" y="1432559"/>
                  </a:lnTo>
                  <a:lnTo>
                    <a:pt x="97974" y="1425256"/>
                  </a:lnTo>
                  <a:lnTo>
                    <a:pt x="58649" y="1404920"/>
                  </a:lnTo>
                  <a:lnTo>
                    <a:pt x="27639" y="1373910"/>
                  </a:lnTo>
                  <a:lnTo>
                    <a:pt x="7303" y="1334585"/>
                  </a:lnTo>
                  <a:lnTo>
                    <a:pt x="0" y="1289303"/>
                  </a:lnTo>
                  <a:lnTo>
                    <a:pt x="0" y="143255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788790" y="4584573"/>
            <a:ext cx="1822450" cy="8223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77165" marR="5080" indent="-165100">
              <a:lnSpc>
                <a:spcPts val="2900"/>
              </a:lnSpc>
              <a:spcBef>
                <a:spcPts val="585"/>
              </a:spcBef>
            </a:pPr>
            <a:r>
              <a:rPr sz="2800" b="1" dirty="0">
                <a:latin typeface="Arial"/>
                <a:cs typeface="Arial"/>
              </a:rPr>
              <a:t>Ци</a:t>
            </a:r>
            <a:r>
              <a:rPr sz="2800" b="1" spc="-10" dirty="0">
                <a:latin typeface="Arial"/>
                <a:cs typeface="Arial"/>
              </a:rPr>
              <a:t>с</a:t>
            </a:r>
            <a:r>
              <a:rPr sz="2800" b="1" dirty="0">
                <a:latin typeface="Arial"/>
                <a:cs typeface="Arial"/>
              </a:rPr>
              <a:t>-</a:t>
            </a:r>
            <a:r>
              <a:rPr sz="2800" b="1" spc="-35" dirty="0">
                <a:latin typeface="Arial"/>
                <a:cs typeface="Arial"/>
              </a:rPr>
              <a:t>т</a:t>
            </a:r>
            <a:r>
              <a:rPr sz="2800" b="1" spc="-10" dirty="0">
                <a:latin typeface="Arial"/>
                <a:cs typeface="Arial"/>
              </a:rPr>
              <a:t>р</a:t>
            </a:r>
            <a:r>
              <a:rPr sz="2800" b="1" spc="-5" dirty="0">
                <a:latin typeface="Arial"/>
                <a:cs typeface="Arial"/>
              </a:rPr>
              <a:t>а</a:t>
            </a:r>
            <a:r>
              <a:rPr sz="2800" b="1" spc="5" dirty="0">
                <a:latin typeface="Arial"/>
                <a:cs typeface="Arial"/>
              </a:rPr>
              <a:t>н</a:t>
            </a:r>
            <a:r>
              <a:rPr sz="2800" b="1" dirty="0">
                <a:latin typeface="Arial"/>
                <a:cs typeface="Arial"/>
              </a:rPr>
              <a:t>с  </a:t>
            </a:r>
            <a:r>
              <a:rPr sz="2800" b="1" spc="-15" dirty="0">
                <a:latin typeface="Arial"/>
                <a:cs typeface="Arial"/>
              </a:rPr>
              <a:t>ізомерія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163055" y="4059935"/>
            <a:ext cx="2533015" cy="1694814"/>
            <a:chOff x="6163055" y="4059935"/>
            <a:chExt cx="2533015" cy="1694814"/>
          </a:xfrm>
        </p:grpSpPr>
        <p:sp>
          <p:nvSpPr>
            <p:cNvPr id="23" name="object 23"/>
            <p:cNvSpPr/>
            <p:nvPr/>
          </p:nvSpPr>
          <p:spPr>
            <a:xfrm>
              <a:off x="6175247" y="4072127"/>
              <a:ext cx="2258695" cy="1432560"/>
            </a:xfrm>
            <a:custGeom>
              <a:avLst/>
              <a:gdLst/>
              <a:ahLst/>
              <a:cxnLst/>
              <a:rect l="l" t="t" r="r" b="b"/>
              <a:pathLst>
                <a:path w="2258695" h="1432560">
                  <a:moveTo>
                    <a:pt x="2115311" y="0"/>
                  </a:moveTo>
                  <a:lnTo>
                    <a:pt x="143255" y="0"/>
                  </a:ln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6"/>
                  </a:lnTo>
                  <a:lnTo>
                    <a:pt x="0" y="1289304"/>
                  </a:lnTo>
                  <a:lnTo>
                    <a:pt x="7303" y="1334585"/>
                  </a:lnTo>
                  <a:lnTo>
                    <a:pt x="27639" y="1373910"/>
                  </a:lnTo>
                  <a:lnTo>
                    <a:pt x="58649" y="1404920"/>
                  </a:lnTo>
                  <a:lnTo>
                    <a:pt x="97974" y="1425256"/>
                  </a:lnTo>
                  <a:lnTo>
                    <a:pt x="143255" y="1432560"/>
                  </a:lnTo>
                  <a:lnTo>
                    <a:pt x="2115311" y="1432560"/>
                  </a:lnTo>
                  <a:lnTo>
                    <a:pt x="2160593" y="1425256"/>
                  </a:lnTo>
                  <a:lnTo>
                    <a:pt x="2199918" y="1404920"/>
                  </a:lnTo>
                  <a:lnTo>
                    <a:pt x="2230928" y="1373910"/>
                  </a:lnTo>
                  <a:lnTo>
                    <a:pt x="2251264" y="1334585"/>
                  </a:lnTo>
                  <a:lnTo>
                    <a:pt x="2258568" y="1289304"/>
                  </a:lnTo>
                  <a:lnTo>
                    <a:pt x="2258568" y="143256"/>
                  </a:lnTo>
                  <a:lnTo>
                    <a:pt x="2251264" y="97974"/>
                  </a:lnTo>
                  <a:lnTo>
                    <a:pt x="2230928" y="58649"/>
                  </a:lnTo>
                  <a:lnTo>
                    <a:pt x="2199918" y="27639"/>
                  </a:lnTo>
                  <a:lnTo>
                    <a:pt x="2160593" y="7303"/>
                  </a:lnTo>
                  <a:lnTo>
                    <a:pt x="2115311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75247" y="4072127"/>
              <a:ext cx="2258695" cy="1432560"/>
            </a:xfrm>
            <a:custGeom>
              <a:avLst/>
              <a:gdLst/>
              <a:ahLst/>
              <a:cxnLst/>
              <a:rect l="l" t="t" r="r" b="b"/>
              <a:pathLst>
                <a:path w="2258695" h="1432560">
                  <a:moveTo>
                    <a:pt x="0" y="143256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5" y="0"/>
                  </a:lnTo>
                  <a:lnTo>
                    <a:pt x="2115311" y="0"/>
                  </a:lnTo>
                  <a:lnTo>
                    <a:pt x="2160593" y="7303"/>
                  </a:lnTo>
                  <a:lnTo>
                    <a:pt x="2199918" y="27639"/>
                  </a:lnTo>
                  <a:lnTo>
                    <a:pt x="2230928" y="58649"/>
                  </a:lnTo>
                  <a:lnTo>
                    <a:pt x="2251264" y="97974"/>
                  </a:lnTo>
                  <a:lnTo>
                    <a:pt x="2258568" y="143256"/>
                  </a:lnTo>
                  <a:lnTo>
                    <a:pt x="2258568" y="1289304"/>
                  </a:lnTo>
                  <a:lnTo>
                    <a:pt x="2251264" y="1334585"/>
                  </a:lnTo>
                  <a:lnTo>
                    <a:pt x="2230928" y="1373910"/>
                  </a:lnTo>
                  <a:lnTo>
                    <a:pt x="2199918" y="1404920"/>
                  </a:lnTo>
                  <a:lnTo>
                    <a:pt x="2160593" y="1425256"/>
                  </a:lnTo>
                  <a:lnTo>
                    <a:pt x="2115311" y="1432560"/>
                  </a:lnTo>
                  <a:lnTo>
                    <a:pt x="143255" y="1432560"/>
                  </a:lnTo>
                  <a:lnTo>
                    <a:pt x="97974" y="1425256"/>
                  </a:lnTo>
                  <a:lnTo>
                    <a:pt x="58649" y="1404920"/>
                  </a:lnTo>
                  <a:lnTo>
                    <a:pt x="27639" y="1373910"/>
                  </a:lnTo>
                  <a:lnTo>
                    <a:pt x="7303" y="1334585"/>
                  </a:lnTo>
                  <a:lnTo>
                    <a:pt x="0" y="1289304"/>
                  </a:lnTo>
                  <a:lnTo>
                    <a:pt x="0" y="143256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28231" y="4309871"/>
              <a:ext cx="2255520" cy="1432560"/>
            </a:xfrm>
            <a:custGeom>
              <a:avLst/>
              <a:gdLst/>
              <a:ahLst/>
              <a:cxnLst/>
              <a:rect l="l" t="t" r="r" b="b"/>
              <a:pathLst>
                <a:path w="2255520" h="1432560">
                  <a:moveTo>
                    <a:pt x="2112264" y="0"/>
                  </a:moveTo>
                  <a:lnTo>
                    <a:pt x="143256" y="0"/>
                  </a:ln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5"/>
                  </a:lnTo>
                  <a:lnTo>
                    <a:pt x="0" y="1289303"/>
                  </a:lnTo>
                  <a:lnTo>
                    <a:pt x="7303" y="1334585"/>
                  </a:lnTo>
                  <a:lnTo>
                    <a:pt x="27639" y="1373910"/>
                  </a:lnTo>
                  <a:lnTo>
                    <a:pt x="58649" y="1404920"/>
                  </a:lnTo>
                  <a:lnTo>
                    <a:pt x="97974" y="1425256"/>
                  </a:lnTo>
                  <a:lnTo>
                    <a:pt x="143256" y="1432559"/>
                  </a:lnTo>
                  <a:lnTo>
                    <a:pt x="2112264" y="1432559"/>
                  </a:lnTo>
                  <a:lnTo>
                    <a:pt x="2157545" y="1425256"/>
                  </a:lnTo>
                  <a:lnTo>
                    <a:pt x="2196870" y="1404920"/>
                  </a:lnTo>
                  <a:lnTo>
                    <a:pt x="2227880" y="1373910"/>
                  </a:lnTo>
                  <a:lnTo>
                    <a:pt x="2248216" y="1334585"/>
                  </a:lnTo>
                  <a:lnTo>
                    <a:pt x="2255519" y="1289303"/>
                  </a:lnTo>
                  <a:lnTo>
                    <a:pt x="2255519" y="143255"/>
                  </a:lnTo>
                  <a:lnTo>
                    <a:pt x="2248216" y="97974"/>
                  </a:lnTo>
                  <a:lnTo>
                    <a:pt x="2227880" y="58649"/>
                  </a:lnTo>
                  <a:lnTo>
                    <a:pt x="2196870" y="27639"/>
                  </a:lnTo>
                  <a:lnTo>
                    <a:pt x="2157545" y="7303"/>
                  </a:lnTo>
                  <a:lnTo>
                    <a:pt x="2112264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28231" y="4309871"/>
              <a:ext cx="2255520" cy="1432560"/>
            </a:xfrm>
            <a:custGeom>
              <a:avLst/>
              <a:gdLst/>
              <a:ahLst/>
              <a:cxnLst/>
              <a:rect l="l" t="t" r="r" b="b"/>
              <a:pathLst>
                <a:path w="2255520" h="1432560">
                  <a:moveTo>
                    <a:pt x="0" y="143255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6" y="0"/>
                  </a:lnTo>
                  <a:lnTo>
                    <a:pt x="2112264" y="0"/>
                  </a:lnTo>
                  <a:lnTo>
                    <a:pt x="2157545" y="7303"/>
                  </a:lnTo>
                  <a:lnTo>
                    <a:pt x="2196870" y="27639"/>
                  </a:lnTo>
                  <a:lnTo>
                    <a:pt x="2227880" y="58649"/>
                  </a:lnTo>
                  <a:lnTo>
                    <a:pt x="2248216" y="97974"/>
                  </a:lnTo>
                  <a:lnTo>
                    <a:pt x="2255519" y="143255"/>
                  </a:lnTo>
                  <a:lnTo>
                    <a:pt x="2255519" y="1289303"/>
                  </a:lnTo>
                  <a:lnTo>
                    <a:pt x="2248216" y="1334585"/>
                  </a:lnTo>
                  <a:lnTo>
                    <a:pt x="2227880" y="1373910"/>
                  </a:lnTo>
                  <a:lnTo>
                    <a:pt x="2196870" y="1404920"/>
                  </a:lnTo>
                  <a:lnTo>
                    <a:pt x="2157545" y="1425256"/>
                  </a:lnTo>
                  <a:lnTo>
                    <a:pt x="2112264" y="1432559"/>
                  </a:lnTo>
                  <a:lnTo>
                    <a:pt x="143256" y="1432559"/>
                  </a:lnTo>
                  <a:lnTo>
                    <a:pt x="97974" y="1425256"/>
                  </a:lnTo>
                  <a:lnTo>
                    <a:pt x="58649" y="1404920"/>
                  </a:lnTo>
                  <a:lnTo>
                    <a:pt x="27639" y="1373910"/>
                  </a:lnTo>
                  <a:lnTo>
                    <a:pt x="7303" y="1334585"/>
                  </a:lnTo>
                  <a:lnTo>
                    <a:pt x="0" y="1289303"/>
                  </a:lnTo>
                  <a:lnTo>
                    <a:pt x="0" y="143255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791325" y="4584573"/>
            <a:ext cx="1530985" cy="8223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3655" marR="5080" indent="-21590">
              <a:lnSpc>
                <a:spcPts val="2900"/>
              </a:lnSpc>
              <a:spcBef>
                <a:spcPts val="585"/>
              </a:spcBef>
            </a:pPr>
            <a:r>
              <a:rPr sz="2800" b="1" spc="5" dirty="0">
                <a:latin typeface="Arial"/>
                <a:cs typeface="Arial"/>
              </a:rPr>
              <a:t>Оп</a:t>
            </a:r>
            <a:r>
              <a:rPr sz="2800" b="1" spc="-25" dirty="0">
                <a:latin typeface="Arial"/>
                <a:cs typeface="Arial"/>
              </a:rPr>
              <a:t>т</a:t>
            </a:r>
            <a:r>
              <a:rPr sz="2800" b="1" dirty="0">
                <a:latin typeface="Arial"/>
                <a:cs typeface="Arial"/>
              </a:rPr>
              <a:t>ич</a:t>
            </a:r>
            <a:r>
              <a:rPr sz="2800" b="1" spc="5" dirty="0">
                <a:latin typeface="Arial"/>
                <a:cs typeface="Arial"/>
              </a:rPr>
              <a:t>н</a:t>
            </a:r>
            <a:r>
              <a:rPr sz="2800" b="1" dirty="0">
                <a:latin typeface="Arial"/>
                <a:cs typeface="Arial"/>
              </a:rPr>
              <a:t>а  </a:t>
            </a:r>
            <a:r>
              <a:rPr sz="2800" b="1" spc="-15" dirty="0">
                <a:latin typeface="Arial"/>
                <a:cs typeface="Arial"/>
              </a:rPr>
              <a:t>ізомерія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F292BB-0962-8CE3-0907-19546B3C86AF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16025" marR="5080" indent="-134620">
              <a:lnSpc>
                <a:spcPts val="3750"/>
              </a:lnSpc>
              <a:spcBef>
                <a:spcPts val="280"/>
              </a:spcBef>
            </a:pPr>
            <a:r>
              <a:rPr spc="-5" dirty="0"/>
              <a:t>5.</a:t>
            </a:r>
            <a:r>
              <a:rPr spc="-50" dirty="0"/>
              <a:t> </a:t>
            </a:r>
            <a:r>
              <a:rPr spc="-15" dirty="0"/>
              <a:t>Конфігурація,</a:t>
            </a:r>
            <a:r>
              <a:rPr spc="45" dirty="0"/>
              <a:t> </a:t>
            </a:r>
            <a:r>
              <a:rPr spc="-25" dirty="0"/>
              <a:t>конформація, </a:t>
            </a:r>
            <a:r>
              <a:rPr spc="-875" dirty="0"/>
              <a:t> </a:t>
            </a:r>
            <a:r>
              <a:rPr spc="-35" dirty="0"/>
              <a:t>молекулярна</a:t>
            </a:r>
            <a:r>
              <a:rPr spc="85" dirty="0"/>
              <a:t> </a:t>
            </a:r>
            <a:r>
              <a:rPr spc="-10" dirty="0"/>
              <a:t>маса</a:t>
            </a:r>
            <a:r>
              <a:rPr spc="-25" dirty="0"/>
              <a:t> </a:t>
            </a:r>
            <a:r>
              <a:rPr spc="-20" dirty="0"/>
              <a:t>полімерів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89885" y="1621612"/>
            <a:ext cx="329120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Arial"/>
                <a:cs typeface="Arial"/>
              </a:rPr>
              <a:t>Локальна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ізомерія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691" y="5124945"/>
            <a:ext cx="8159750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680"/>
              </a:spcBef>
            </a:pP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поєднання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за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типом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голова-хвіст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Arial"/>
                <a:cs typeface="Arial"/>
              </a:rPr>
              <a:t>2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поєднання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за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типом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голова-голова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або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хвіст-хвіст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2350007"/>
            <a:ext cx="8281416" cy="259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163CE8-AB33-E6D1-E50A-222D197C4870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16025" marR="5080" indent="-134620">
              <a:lnSpc>
                <a:spcPts val="3750"/>
              </a:lnSpc>
              <a:spcBef>
                <a:spcPts val="280"/>
              </a:spcBef>
            </a:pPr>
            <a:r>
              <a:rPr spc="-5" dirty="0"/>
              <a:t>5.</a:t>
            </a:r>
            <a:r>
              <a:rPr spc="-50" dirty="0"/>
              <a:t> </a:t>
            </a:r>
            <a:r>
              <a:rPr spc="-15" dirty="0"/>
              <a:t>Конфігурація,</a:t>
            </a:r>
            <a:r>
              <a:rPr spc="45" dirty="0"/>
              <a:t> </a:t>
            </a:r>
            <a:r>
              <a:rPr spc="-25" dirty="0"/>
              <a:t>конформація, </a:t>
            </a:r>
            <a:r>
              <a:rPr spc="-875" dirty="0"/>
              <a:t> </a:t>
            </a:r>
            <a:r>
              <a:rPr spc="-35" dirty="0"/>
              <a:t>молекулярна</a:t>
            </a:r>
            <a:r>
              <a:rPr spc="85" dirty="0"/>
              <a:t> </a:t>
            </a:r>
            <a:r>
              <a:rPr spc="-10" dirty="0"/>
              <a:t>маса</a:t>
            </a:r>
            <a:r>
              <a:rPr spc="-25" dirty="0"/>
              <a:t> </a:t>
            </a:r>
            <a:r>
              <a:rPr spc="-20" dirty="0"/>
              <a:t>полімерів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504" y="5111303"/>
            <a:ext cx="3353435" cy="1050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955">
              <a:lnSpc>
                <a:spcPct val="1201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1,4-</a:t>
            </a:r>
            <a:r>
              <a:rPr sz="2800" i="1" spc="-5" dirty="0">
                <a:latin typeface="Calibri"/>
                <a:cs typeface="Calibri"/>
              </a:rPr>
              <a:t>цис</a:t>
            </a:r>
            <a:r>
              <a:rPr sz="2800" spc="-5" dirty="0">
                <a:latin typeface="Calibri"/>
                <a:cs typeface="Calibri"/>
              </a:rPr>
              <a:t>-поліізопрен </a:t>
            </a:r>
            <a:r>
              <a:rPr sz="2800" dirty="0">
                <a:latin typeface="Calibri"/>
                <a:cs typeface="Calibri"/>
              </a:rPr>
              <a:t> (</a:t>
            </a:r>
            <a:r>
              <a:rPr sz="2800" b="1" dirty="0">
                <a:latin typeface="Calibri"/>
                <a:cs typeface="Calibri"/>
              </a:rPr>
              <a:t>натуральний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каучук</a:t>
            </a:r>
            <a:r>
              <a:rPr sz="2800" spc="-10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1241" y="5111303"/>
            <a:ext cx="3474085" cy="1050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2305" marR="5080" indent="-649605">
              <a:lnSpc>
                <a:spcPct val="1201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1,4-</a:t>
            </a:r>
            <a:r>
              <a:rPr sz="2800" i="1" spc="-5" dirty="0">
                <a:latin typeface="Calibri"/>
                <a:cs typeface="Calibri"/>
              </a:rPr>
              <a:t>транс</a:t>
            </a:r>
            <a:r>
              <a:rPr sz="2800" spc="-5" dirty="0">
                <a:latin typeface="Calibri"/>
                <a:cs typeface="Calibri"/>
              </a:rPr>
              <a:t>-поліізопрен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b="1" dirty="0">
                <a:latin typeface="Calibri"/>
                <a:cs typeface="Calibri"/>
              </a:rPr>
              <a:t>гуттаперча</a:t>
            </a:r>
            <a:r>
              <a:rPr sz="2800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1627632"/>
            <a:ext cx="8662416" cy="35295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868E4F-F800-8CBE-A1E1-67BB61FECC08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7955" marR="5080" indent="-134620">
              <a:lnSpc>
                <a:spcPts val="3750"/>
              </a:lnSpc>
              <a:spcBef>
                <a:spcPts val="280"/>
              </a:spcBef>
            </a:pPr>
            <a:r>
              <a:rPr spc="-5" dirty="0"/>
              <a:t>5.</a:t>
            </a:r>
            <a:r>
              <a:rPr spc="-50" dirty="0"/>
              <a:t> </a:t>
            </a:r>
            <a:r>
              <a:rPr spc="-15" dirty="0"/>
              <a:t>Конфігурація,</a:t>
            </a:r>
            <a:r>
              <a:rPr spc="45" dirty="0"/>
              <a:t> </a:t>
            </a:r>
            <a:r>
              <a:rPr spc="-25" dirty="0"/>
              <a:t>конформація, </a:t>
            </a:r>
            <a:r>
              <a:rPr spc="-875" dirty="0"/>
              <a:t> </a:t>
            </a:r>
            <a:r>
              <a:rPr spc="-35" dirty="0"/>
              <a:t>молекулярна</a:t>
            </a:r>
            <a:r>
              <a:rPr spc="85" dirty="0"/>
              <a:t> </a:t>
            </a:r>
            <a:r>
              <a:rPr spc="-10" dirty="0"/>
              <a:t>маса</a:t>
            </a:r>
            <a:r>
              <a:rPr spc="-25" dirty="0"/>
              <a:t> </a:t>
            </a:r>
            <a:r>
              <a:rPr spc="-20" dirty="0"/>
              <a:t>полімерів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23997" y="1621612"/>
            <a:ext cx="30988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Arial"/>
                <a:cs typeface="Arial"/>
              </a:rPr>
              <a:t>Оптична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ізомерія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203702"/>
            <a:ext cx="8784336" cy="4532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13156E-202D-AC64-FDD2-C707FF3E37CF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16025" marR="5080" indent="-134620">
              <a:lnSpc>
                <a:spcPts val="3750"/>
              </a:lnSpc>
              <a:spcBef>
                <a:spcPts val="280"/>
              </a:spcBef>
            </a:pPr>
            <a:r>
              <a:rPr spc="-5" dirty="0"/>
              <a:t>5.</a:t>
            </a:r>
            <a:r>
              <a:rPr spc="-50" dirty="0"/>
              <a:t> </a:t>
            </a:r>
            <a:r>
              <a:rPr spc="-15" dirty="0"/>
              <a:t>Конфігурація,</a:t>
            </a:r>
            <a:r>
              <a:rPr spc="45" dirty="0"/>
              <a:t> </a:t>
            </a:r>
            <a:r>
              <a:rPr spc="-25" dirty="0"/>
              <a:t>конформація, </a:t>
            </a:r>
            <a:r>
              <a:rPr spc="-875" dirty="0"/>
              <a:t> </a:t>
            </a:r>
            <a:r>
              <a:rPr spc="-35" dirty="0"/>
              <a:t>молекулярна</a:t>
            </a:r>
            <a:r>
              <a:rPr spc="85" dirty="0"/>
              <a:t> </a:t>
            </a:r>
            <a:r>
              <a:rPr spc="-10" dirty="0"/>
              <a:t>маса</a:t>
            </a:r>
            <a:r>
              <a:rPr spc="-25" dirty="0"/>
              <a:t> </a:t>
            </a:r>
            <a:r>
              <a:rPr spc="-20" dirty="0"/>
              <a:t>полімерів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537131"/>
            <a:ext cx="5668645" cy="472249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420620">
              <a:lnSpc>
                <a:spcPct val="100000"/>
              </a:lnSpc>
              <a:spcBef>
                <a:spcPts val="439"/>
              </a:spcBef>
            </a:pPr>
            <a:r>
              <a:rPr sz="2800" b="1" dirty="0">
                <a:latin typeface="Arial"/>
                <a:cs typeface="Arial"/>
              </a:rPr>
              <a:t>Види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конформації</a:t>
            </a:r>
            <a:endParaRPr sz="280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08940" algn="l"/>
              </a:tabLst>
            </a:pPr>
            <a:r>
              <a:rPr sz="2800" b="1" spc="-15" dirty="0">
                <a:latin typeface="Arial"/>
                <a:cs typeface="Arial"/>
              </a:rPr>
              <a:t>Транс-зигзаг: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3500">
              <a:latin typeface="Arial"/>
              <a:cs typeface="Arial"/>
            </a:endParaRPr>
          </a:p>
          <a:p>
            <a:pPr marL="408940" indent="-396875">
              <a:lnSpc>
                <a:spcPct val="100000"/>
              </a:lnSpc>
              <a:buAutoNum type="arabicPeriod"/>
              <a:tabLst>
                <a:tab pos="409575" algn="l"/>
              </a:tabLst>
            </a:pPr>
            <a:r>
              <a:rPr sz="2800" b="1" spc="-25" dirty="0">
                <a:latin typeface="Arial"/>
                <a:cs typeface="Arial"/>
              </a:rPr>
              <a:t>Клубок: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3500">
              <a:latin typeface="Arial"/>
              <a:cs typeface="Arial"/>
            </a:endParaRPr>
          </a:p>
          <a:p>
            <a:pPr marL="408940" indent="-396875">
              <a:lnSpc>
                <a:spcPct val="100000"/>
              </a:lnSpc>
              <a:buAutoNum type="arabicPeriod"/>
              <a:tabLst>
                <a:tab pos="409575" algn="l"/>
              </a:tabLst>
            </a:pPr>
            <a:r>
              <a:rPr sz="2800" b="1" spc="-50" dirty="0">
                <a:latin typeface="Arial"/>
                <a:cs typeface="Arial"/>
              </a:rPr>
              <a:t>Глобула: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3500">
              <a:latin typeface="Arial"/>
              <a:cs typeface="Arial"/>
            </a:endParaRPr>
          </a:p>
          <a:p>
            <a:pPr marL="408305" indent="-39624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08940" algn="l"/>
              </a:tabLst>
            </a:pPr>
            <a:r>
              <a:rPr sz="2800" b="1" dirty="0">
                <a:latin typeface="Arial"/>
                <a:cs typeface="Arial"/>
              </a:rPr>
              <a:t>Спіраль: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eriod"/>
            </a:pPr>
            <a:endParaRPr sz="3500">
              <a:latin typeface="Arial"/>
              <a:cs typeface="Arial"/>
            </a:endParaRPr>
          </a:p>
          <a:p>
            <a:pPr marL="408940" indent="-39624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08940" algn="l"/>
              </a:tabLst>
            </a:pPr>
            <a:r>
              <a:rPr sz="2800" b="1" spc="5" dirty="0">
                <a:latin typeface="Arial"/>
                <a:cs typeface="Arial"/>
              </a:rPr>
              <a:t>“Складка”: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4688" y="2276855"/>
            <a:ext cx="3739515" cy="4333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8519" y="2865501"/>
            <a:ext cx="1808394" cy="7334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3148" y="3721545"/>
            <a:ext cx="1174782" cy="8565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1684" y="4665746"/>
            <a:ext cx="1739554" cy="8244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91179" y="5590032"/>
            <a:ext cx="2175357" cy="893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D8C614-7B9D-BFA5-7B8C-043C54265083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9522" y="62230"/>
            <a:ext cx="6126480" cy="18789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latin typeface="Arial"/>
                <a:cs typeface="Arial"/>
              </a:rPr>
              <a:t>5.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Конфігурація,</a:t>
            </a:r>
            <a:r>
              <a:rPr sz="3200" b="1" spc="50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конформація,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молекулярна</a:t>
            </a:r>
            <a:r>
              <a:rPr sz="3200" b="1" spc="8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маса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полімерів</a:t>
            </a:r>
            <a:endParaRPr sz="3200">
              <a:latin typeface="Arial"/>
              <a:cs typeface="Arial"/>
            </a:endParaRPr>
          </a:p>
          <a:p>
            <a:pPr marR="617855" algn="ctr">
              <a:lnSpc>
                <a:spcPts val="2690"/>
              </a:lnSpc>
              <a:spcBef>
                <a:spcPts val="1545"/>
              </a:spcBef>
            </a:pPr>
            <a:r>
              <a:rPr sz="2400" b="1" spc="-20" dirty="0">
                <a:latin typeface="Arial"/>
                <a:cs typeface="Arial"/>
              </a:rPr>
              <a:t>Усереднення</a:t>
            </a:r>
            <a:endParaRPr sz="2400">
              <a:latin typeface="Arial"/>
              <a:cs typeface="Arial"/>
            </a:endParaRPr>
          </a:p>
          <a:p>
            <a:pPr marR="614680" algn="ctr">
              <a:lnSpc>
                <a:spcPts val="2690"/>
              </a:lnSpc>
            </a:pPr>
            <a:r>
              <a:rPr sz="2400" b="1" spc="-25" dirty="0">
                <a:latin typeface="Arial"/>
                <a:cs typeface="Arial"/>
              </a:rPr>
              <a:t>молекулярної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маси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3545" y="2465641"/>
            <a:ext cx="2811145" cy="2021205"/>
            <a:chOff x="173545" y="2465641"/>
            <a:chExt cx="2811145" cy="2021205"/>
          </a:xfrm>
        </p:grpSpPr>
        <p:sp>
          <p:nvSpPr>
            <p:cNvPr id="4" name="object 4"/>
            <p:cNvSpPr/>
            <p:nvPr/>
          </p:nvSpPr>
          <p:spPr>
            <a:xfrm>
              <a:off x="185927" y="2478024"/>
              <a:ext cx="2575560" cy="1795780"/>
            </a:xfrm>
            <a:custGeom>
              <a:avLst/>
              <a:gdLst/>
              <a:ahLst/>
              <a:cxnLst/>
              <a:rect l="l" t="t" r="r" b="b"/>
              <a:pathLst>
                <a:path w="2575560" h="1795779">
                  <a:moveTo>
                    <a:pt x="2395982" y="0"/>
                  </a:moveTo>
                  <a:lnTo>
                    <a:pt x="179527" y="0"/>
                  </a:lnTo>
                  <a:lnTo>
                    <a:pt x="131802" y="6414"/>
                  </a:lnTo>
                  <a:lnTo>
                    <a:pt x="88916" y="24515"/>
                  </a:lnTo>
                  <a:lnTo>
                    <a:pt x="52582" y="52593"/>
                  </a:lnTo>
                  <a:lnTo>
                    <a:pt x="24510" y="88937"/>
                  </a:lnTo>
                  <a:lnTo>
                    <a:pt x="6412" y="131835"/>
                  </a:lnTo>
                  <a:lnTo>
                    <a:pt x="0" y="179577"/>
                  </a:lnTo>
                  <a:lnTo>
                    <a:pt x="0" y="1615694"/>
                  </a:lnTo>
                  <a:lnTo>
                    <a:pt x="6412" y="1663436"/>
                  </a:lnTo>
                  <a:lnTo>
                    <a:pt x="24511" y="1706334"/>
                  </a:lnTo>
                  <a:lnTo>
                    <a:pt x="52582" y="1742678"/>
                  </a:lnTo>
                  <a:lnTo>
                    <a:pt x="88916" y="1770756"/>
                  </a:lnTo>
                  <a:lnTo>
                    <a:pt x="131802" y="1788857"/>
                  </a:lnTo>
                  <a:lnTo>
                    <a:pt x="179527" y="1795271"/>
                  </a:lnTo>
                  <a:lnTo>
                    <a:pt x="2395982" y="1795271"/>
                  </a:lnTo>
                  <a:lnTo>
                    <a:pt x="2443724" y="1788857"/>
                  </a:lnTo>
                  <a:lnTo>
                    <a:pt x="2486622" y="1770756"/>
                  </a:lnTo>
                  <a:lnTo>
                    <a:pt x="2522966" y="1742678"/>
                  </a:lnTo>
                  <a:lnTo>
                    <a:pt x="2551044" y="1706334"/>
                  </a:lnTo>
                  <a:lnTo>
                    <a:pt x="2569145" y="1663436"/>
                  </a:lnTo>
                  <a:lnTo>
                    <a:pt x="2575560" y="1615694"/>
                  </a:lnTo>
                  <a:lnTo>
                    <a:pt x="2575560" y="179577"/>
                  </a:lnTo>
                  <a:lnTo>
                    <a:pt x="2569145" y="131835"/>
                  </a:lnTo>
                  <a:lnTo>
                    <a:pt x="2551044" y="88937"/>
                  </a:lnTo>
                  <a:lnTo>
                    <a:pt x="2522966" y="52593"/>
                  </a:lnTo>
                  <a:lnTo>
                    <a:pt x="2486622" y="24515"/>
                  </a:lnTo>
                  <a:lnTo>
                    <a:pt x="2443724" y="6414"/>
                  </a:lnTo>
                  <a:lnTo>
                    <a:pt x="239598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5927" y="2478024"/>
              <a:ext cx="2575560" cy="1795780"/>
            </a:xfrm>
            <a:custGeom>
              <a:avLst/>
              <a:gdLst/>
              <a:ahLst/>
              <a:cxnLst/>
              <a:rect l="l" t="t" r="r" b="b"/>
              <a:pathLst>
                <a:path w="2575560" h="1795779">
                  <a:moveTo>
                    <a:pt x="0" y="179577"/>
                  </a:moveTo>
                  <a:lnTo>
                    <a:pt x="6412" y="131835"/>
                  </a:lnTo>
                  <a:lnTo>
                    <a:pt x="24510" y="88937"/>
                  </a:lnTo>
                  <a:lnTo>
                    <a:pt x="52582" y="52593"/>
                  </a:lnTo>
                  <a:lnTo>
                    <a:pt x="88916" y="24515"/>
                  </a:lnTo>
                  <a:lnTo>
                    <a:pt x="131802" y="6414"/>
                  </a:lnTo>
                  <a:lnTo>
                    <a:pt x="179527" y="0"/>
                  </a:lnTo>
                  <a:lnTo>
                    <a:pt x="2395982" y="0"/>
                  </a:lnTo>
                  <a:lnTo>
                    <a:pt x="2443724" y="6414"/>
                  </a:lnTo>
                  <a:lnTo>
                    <a:pt x="2486622" y="24515"/>
                  </a:lnTo>
                  <a:lnTo>
                    <a:pt x="2522966" y="52593"/>
                  </a:lnTo>
                  <a:lnTo>
                    <a:pt x="2551044" y="88937"/>
                  </a:lnTo>
                  <a:lnTo>
                    <a:pt x="2569145" y="131835"/>
                  </a:lnTo>
                  <a:lnTo>
                    <a:pt x="2575560" y="179577"/>
                  </a:lnTo>
                  <a:lnTo>
                    <a:pt x="2575560" y="1615694"/>
                  </a:lnTo>
                  <a:lnTo>
                    <a:pt x="2569145" y="1663436"/>
                  </a:lnTo>
                  <a:lnTo>
                    <a:pt x="2551044" y="1706334"/>
                  </a:lnTo>
                  <a:lnTo>
                    <a:pt x="2522966" y="1742678"/>
                  </a:lnTo>
                  <a:lnTo>
                    <a:pt x="2486622" y="1770756"/>
                  </a:lnTo>
                  <a:lnTo>
                    <a:pt x="2443724" y="1788857"/>
                  </a:lnTo>
                  <a:lnTo>
                    <a:pt x="2395982" y="1795271"/>
                  </a:lnTo>
                  <a:lnTo>
                    <a:pt x="179527" y="1795271"/>
                  </a:lnTo>
                  <a:lnTo>
                    <a:pt x="131802" y="1788857"/>
                  </a:lnTo>
                  <a:lnTo>
                    <a:pt x="88916" y="1770756"/>
                  </a:lnTo>
                  <a:lnTo>
                    <a:pt x="52582" y="1742678"/>
                  </a:lnTo>
                  <a:lnTo>
                    <a:pt x="24511" y="1706334"/>
                  </a:lnTo>
                  <a:lnTo>
                    <a:pt x="6412" y="1663436"/>
                  </a:lnTo>
                  <a:lnTo>
                    <a:pt x="0" y="1615694"/>
                  </a:lnTo>
                  <a:lnTo>
                    <a:pt x="0" y="179577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6239" y="2676144"/>
              <a:ext cx="2575560" cy="1798320"/>
            </a:xfrm>
            <a:custGeom>
              <a:avLst/>
              <a:gdLst/>
              <a:ahLst/>
              <a:cxnLst/>
              <a:rect l="l" t="t" r="r" b="b"/>
              <a:pathLst>
                <a:path w="2575560" h="1798320">
                  <a:moveTo>
                    <a:pt x="2395728" y="0"/>
                  </a:moveTo>
                  <a:lnTo>
                    <a:pt x="179832" y="0"/>
                  </a:ln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4" y="132027"/>
                  </a:lnTo>
                  <a:lnTo>
                    <a:pt x="0" y="179831"/>
                  </a:lnTo>
                  <a:lnTo>
                    <a:pt x="0" y="1618487"/>
                  </a:lnTo>
                  <a:lnTo>
                    <a:pt x="6424" y="1666292"/>
                  </a:lnTo>
                  <a:lnTo>
                    <a:pt x="24553" y="1709250"/>
                  </a:lnTo>
                  <a:lnTo>
                    <a:pt x="52673" y="1745646"/>
                  </a:lnTo>
                  <a:lnTo>
                    <a:pt x="89069" y="1773766"/>
                  </a:lnTo>
                  <a:lnTo>
                    <a:pt x="132027" y="1791895"/>
                  </a:lnTo>
                  <a:lnTo>
                    <a:pt x="179832" y="1798319"/>
                  </a:lnTo>
                  <a:lnTo>
                    <a:pt x="2395728" y="1798319"/>
                  </a:lnTo>
                  <a:lnTo>
                    <a:pt x="2443532" y="1791895"/>
                  </a:lnTo>
                  <a:lnTo>
                    <a:pt x="2486490" y="1773766"/>
                  </a:lnTo>
                  <a:lnTo>
                    <a:pt x="2522886" y="1745646"/>
                  </a:lnTo>
                  <a:lnTo>
                    <a:pt x="2551006" y="1709250"/>
                  </a:lnTo>
                  <a:lnTo>
                    <a:pt x="2569135" y="1666292"/>
                  </a:lnTo>
                  <a:lnTo>
                    <a:pt x="2575560" y="1618487"/>
                  </a:lnTo>
                  <a:lnTo>
                    <a:pt x="2575560" y="179831"/>
                  </a:lnTo>
                  <a:lnTo>
                    <a:pt x="2569135" y="132027"/>
                  </a:lnTo>
                  <a:lnTo>
                    <a:pt x="2551006" y="89069"/>
                  </a:lnTo>
                  <a:lnTo>
                    <a:pt x="2522886" y="52673"/>
                  </a:lnTo>
                  <a:lnTo>
                    <a:pt x="2486490" y="24553"/>
                  </a:lnTo>
                  <a:lnTo>
                    <a:pt x="2443532" y="6424"/>
                  </a:lnTo>
                  <a:lnTo>
                    <a:pt x="2395728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239" y="2676144"/>
              <a:ext cx="2575560" cy="1798320"/>
            </a:xfrm>
            <a:custGeom>
              <a:avLst/>
              <a:gdLst/>
              <a:ahLst/>
              <a:cxnLst/>
              <a:rect l="l" t="t" r="r" b="b"/>
              <a:pathLst>
                <a:path w="2575560" h="1798320">
                  <a:moveTo>
                    <a:pt x="0" y="179831"/>
                  </a:moveTo>
                  <a:lnTo>
                    <a:pt x="6424" y="132027"/>
                  </a:lnTo>
                  <a:lnTo>
                    <a:pt x="24553" y="89069"/>
                  </a:lnTo>
                  <a:lnTo>
                    <a:pt x="52673" y="52673"/>
                  </a:lnTo>
                  <a:lnTo>
                    <a:pt x="89069" y="24553"/>
                  </a:lnTo>
                  <a:lnTo>
                    <a:pt x="132027" y="6424"/>
                  </a:lnTo>
                  <a:lnTo>
                    <a:pt x="179832" y="0"/>
                  </a:lnTo>
                  <a:lnTo>
                    <a:pt x="2395728" y="0"/>
                  </a:lnTo>
                  <a:lnTo>
                    <a:pt x="2443532" y="6424"/>
                  </a:lnTo>
                  <a:lnTo>
                    <a:pt x="2486490" y="24553"/>
                  </a:lnTo>
                  <a:lnTo>
                    <a:pt x="2522886" y="52673"/>
                  </a:lnTo>
                  <a:lnTo>
                    <a:pt x="2551006" y="89069"/>
                  </a:lnTo>
                  <a:lnTo>
                    <a:pt x="2569135" y="132027"/>
                  </a:lnTo>
                  <a:lnTo>
                    <a:pt x="2575560" y="179831"/>
                  </a:lnTo>
                  <a:lnTo>
                    <a:pt x="2575560" y="1618487"/>
                  </a:lnTo>
                  <a:lnTo>
                    <a:pt x="2569135" y="1666292"/>
                  </a:lnTo>
                  <a:lnTo>
                    <a:pt x="2551006" y="1709250"/>
                  </a:lnTo>
                  <a:lnTo>
                    <a:pt x="2522886" y="1745646"/>
                  </a:lnTo>
                  <a:lnTo>
                    <a:pt x="2486490" y="1773766"/>
                  </a:lnTo>
                  <a:lnTo>
                    <a:pt x="2443532" y="1791895"/>
                  </a:lnTo>
                  <a:lnTo>
                    <a:pt x="2395728" y="1798319"/>
                  </a:lnTo>
                  <a:lnTo>
                    <a:pt x="179832" y="1798319"/>
                  </a:lnTo>
                  <a:lnTo>
                    <a:pt x="132027" y="1791895"/>
                  </a:lnTo>
                  <a:lnTo>
                    <a:pt x="89069" y="1773766"/>
                  </a:lnTo>
                  <a:lnTo>
                    <a:pt x="52673" y="1745646"/>
                  </a:lnTo>
                  <a:lnTo>
                    <a:pt x="24553" y="1709250"/>
                  </a:lnTo>
                  <a:lnTo>
                    <a:pt x="6424" y="1666292"/>
                  </a:lnTo>
                  <a:lnTo>
                    <a:pt x="0" y="1618487"/>
                  </a:lnTo>
                  <a:lnTo>
                    <a:pt x="0" y="179831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9500" y="2660345"/>
            <a:ext cx="2004695" cy="1340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69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Середньо-</a:t>
            </a:r>
            <a:endParaRPr sz="2400">
              <a:latin typeface="Arial"/>
              <a:cs typeface="Arial"/>
            </a:endParaRPr>
          </a:p>
          <a:p>
            <a:pPr marL="12700" marR="5080" indent="3175" algn="ctr">
              <a:lnSpc>
                <a:spcPct val="86300"/>
              </a:lnSpc>
              <a:spcBef>
                <a:spcPts val="204"/>
              </a:spcBef>
            </a:pPr>
            <a:r>
              <a:rPr sz="2400" b="1" dirty="0">
                <a:latin typeface="Arial"/>
                <a:cs typeface="Arial"/>
              </a:rPr>
              <a:t>чисельна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м</a:t>
            </a:r>
            <a:r>
              <a:rPr sz="2400" b="1" spc="-80" dirty="0">
                <a:latin typeface="Arial"/>
                <a:cs typeface="Arial"/>
              </a:rPr>
              <a:t>о</a:t>
            </a:r>
            <a:r>
              <a:rPr sz="2400" b="1" spc="-15" dirty="0">
                <a:latin typeface="Arial"/>
                <a:cs typeface="Arial"/>
              </a:rPr>
              <a:t>л</a:t>
            </a:r>
            <a:r>
              <a:rPr sz="2400" b="1" dirty="0">
                <a:latin typeface="Arial"/>
                <a:cs typeface="Arial"/>
              </a:rPr>
              <a:t>е</a:t>
            </a:r>
            <a:r>
              <a:rPr sz="2400" b="1" spc="-5" dirty="0">
                <a:latin typeface="Arial"/>
                <a:cs typeface="Arial"/>
              </a:rPr>
              <a:t>к</a:t>
            </a:r>
            <a:r>
              <a:rPr sz="2400" b="1" spc="-95" dirty="0">
                <a:latin typeface="Arial"/>
                <a:cs typeface="Arial"/>
              </a:rPr>
              <a:t>у</a:t>
            </a:r>
            <a:r>
              <a:rPr sz="2400" b="1" spc="5" dirty="0">
                <a:latin typeface="Arial"/>
                <a:cs typeface="Arial"/>
              </a:rPr>
              <a:t>л</a:t>
            </a:r>
            <a:r>
              <a:rPr sz="2400" b="1" spc="-15" dirty="0">
                <a:latin typeface="Arial"/>
                <a:cs typeface="Arial"/>
              </a:rPr>
              <a:t>я</a:t>
            </a:r>
            <a:r>
              <a:rPr sz="2400" b="1" dirty="0">
                <a:latin typeface="Arial"/>
                <a:cs typeface="Arial"/>
              </a:rPr>
              <a:t>р</a:t>
            </a:r>
            <a:r>
              <a:rPr sz="2400" b="1" spc="-15" dirty="0">
                <a:latin typeface="Arial"/>
                <a:cs typeface="Arial"/>
              </a:rPr>
              <a:t>н</a:t>
            </a:r>
            <a:r>
              <a:rPr sz="2400" b="1" dirty="0">
                <a:latin typeface="Arial"/>
                <a:cs typeface="Arial"/>
              </a:rPr>
              <a:t>а  </a:t>
            </a:r>
            <a:r>
              <a:rPr sz="2400" b="1" spc="-5" dirty="0">
                <a:latin typeface="Arial"/>
                <a:cs typeface="Arial"/>
              </a:rPr>
              <a:t>маса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70313" y="2569273"/>
            <a:ext cx="2765425" cy="2326005"/>
            <a:chOff x="3270313" y="2569273"/>
            <a:chExt cx="2765425" cy="2326005"/>
          </a:xfrm>
        </p:grpSpPr>
        <p:sp>
          <p:nvSpPr>
            <p:cNvPr id="10" name="object 10"/>
            <p:cNvSpPr/>
            <p:nvPr/>
          </p:nvSpPr>
          <p:spPr>
            <a:xfrm>
              <a:off x="3282696" y="2581655"/>
              <a:ext cx="2529840" cy="2103120"/>
            </a:xfrm>
            <a:custGeom>
              <a:avLst/>
              <a:gdLst/>
              <a:ahLst/>
              <a:cxnLst/>
              <a:rect l="l" t="t" r="r" b="b"/>
              <a:pathLst>
                <a:path w="2529840" h="2103120">
                  <a:moveTo>
                    <a:pt x="2319528" y="0"/>
                  </a:moveTo>
                  <a:lnTo>
                    <a:pt x="210312" y="0"/>
                  </a:lnTo>
                  <a:lnTo>
                    <a:pt x="162072" y="5551"/>
                  </a:lnTo>
                  <a:lnTo>
                    <a:pt x="117798" y="21367"/>
                  </a:lnTo>
                  <a:lnTo>
                    <a:pt x="78750" y="46186"/>
                  </a:lnTo>
                  <a:lnTo>
                    <a:pt x="46186" y="78750"/>
                  </a:lnTo>
                  <a:lnTo>
                    <a:pt x="21367" y="117798"/>
                  </a:lnTo>
                  <a:lnTo>
                    <a:pt x="5551" y="162072"/>
                  </a:lnTo>
                  <a:lnTo>
                    <a:pt x="0" y="210312"/>
                  </a:lnTo>
                  <a:lnTo>
                    <a:pt x="0" y="1892808"/>
                  </a:lnTo>
                  <a:lnTo>
                    <a:pt x="5551" y="1941047"/>
                  </a:lnTo>
                  <a:lnTo>
                    <a:pt x="21367" y="1985321"/>
                  </a:lnTo>
                  <a:lnTo>
                    <a:pt x="46186" y="2024369"/>
                  </a:lnTo>
                  <a:lnTo>
                    <a:pt x="78750" y="2056933"/>
                  </a:lnTo>
                  <a:lnTo>
                    <a:pt x="117798" y="2081752"/>
                  </a:lnTo>
                  <a:lnTo>
                    <a:pt x="162072" y="2097568"/>
                  </a:lnTo>
                  <a:lnTo>
                    <a:pt x="210312" y="2103120"/>
                  </a:lnTo>
                  <a:lnTo>
                    <a:pt x="2319528" y="2103120"/>
                  </a:lnTo>
                  <a:lnTo>
                    <a:pt x="2367767" y="2097568"/>
                  </a:lnTo>
                  <a:lnTo>
                    <a:pt x="2412041" y="2081752"/>
                  </a:lnTo>
                  <a:lnTo>
                    <a:pt x="2451089" y="2056933"/>
                  </a:lnTo>
                  <a:lnTo>
                    <a:pt x="2483653" y="2024369"/>
                  </a:lnTo>
                  <a:lnTo>
                    <a:pt x="2508472" y="1985321"/>
                  </a:lnTo>
                  <a:lnTo>
                    <a:pt x="2524288" y="1941047"/>
                  </a:lnTo>
                  <a:lnTo>
                    <a:pt x="2529840" y="1892808"/>
                  </a:lnTo>
                  <a:lnTo>
                    <a:pt x="2529840" y="210312"/>
                  </a:lnTo>
                  <a:lnTo>
                    <a:pt x="2524288" y="162072"/>
                  </a:lnTo>
                  <a:lnTo>
                    <a:pt x="2508472" y="117798"/>
                  </a:lnTo>
                  <a:lnTo>
                    <a:pt x="2483653" y="78750"/>
                  </a:lnTo>
                  <a:lnTo>
                    <a:pt x="2451089" y="46186"/>
                  </a:lnTo>
                  <a:lnTo>
                    <a:pt x="2412041" y="21367"/>
                  </a:lnTo>
                  <a:lnTo>
                    <a:pt x="2367767" y="5551"/>
                  </a:lnTo>
                  <a:lnTo>
                    <a:pt x="2319528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82696" y="2581655"/>
              <a:ext cx="2529840" cy="2103120"/>
            </a:xfrm>
            <a:custGeom>
              <a:avLst/>
              <a:gdLst/>
              <a:ahLst/>
              <a:cxnLst/>
              <a:rect l="l" t="t" r="r" b="b"/>
              <a:pathLst>
                <a:path w="2529840" h="2103120">
                  <a:moveTo>
                    <a:pt x="0" y="210312"/>
                  </a:moveTo>
                  <a:lnTo>
                    <a:pt x="5551" y="162072"/>
                  </a:lnTo>
                  <a:lnTo>
                    <a:pt x="21367" y="117798"/>
                  </a:lnTo>
                  <a:lnTo>
                    <a:pt x="46186" y="78750"/>
                  </a:lnTo>
                  <a:lnTo>
                    <a:pt x="78750" y="46186"/>
                  </a:lnTo>
                  <a:lnTo>
                    <a:pt x="117798" y="21367"/>
                  </a:lnTo>
                  <a:lnTo>
                    <a:pt x="162072" y="5551"/>
                  </a:lnTo>
                  <a:lnTo>
                    <a:pt x="210312" y="0"/>
                  </a:lnTo>
                  <a:lnTo>
                    <a:pt x="2319528" y="0"/>
                  </a:lnTo>
                  <a:lnTo>
                    <a:pt x="2367767" y="5551"/>
                  </a:lnTo>
                  <a:lnTo>
                    <a:pt x="2412041" y="21367"/>
                  </a:lnTo>
                  <a:lnTo>
                    <a:pt x="2451089" y="46186"/>
                  </a:lnTo>
                  <a:lnTo>
                    <a:pt x="2483653" y="78750"/>
                  </a:lnTo>
                  <a:lnTo>
                    <a:pt x="2508472" y="117798"/>
                  </a:lnTo>
                  <a:lnTo>
                    <a:pt x="2524288" y="162072"/>
                  </a:lnTo>
                  <a:lnTo>
                    <a:pt x="2529840" y="210312"/>
                  </a:lnTo>
                  <a:lnTo>
                    <a:pt x="2529840" y="1892808"/>
                  </a:lnTo>
                  <a:lnTo>
                    <a:pt x="2524288" y="1941047"/>
                  </a:lnTo>
                  <a:lnTo>
                    <a:pt x="2508472" y="1985321"/>
                  </a:lnTo>
                  <a:lnTo>
                    <a:pt x="2483653" y="2024369"/>
                  </a:lnTo>
                  <a:lnTo>
                    <a:pt x="2451089" y="2056933"/>
                  </a:lnTo>
                  <a:lnTo>
                    <a:pt x="2412041" y="2081752"/>
                  </a:lnTo>
                  <a:lnTo>
                    <a:pt x="2367767" y="2097568"/>
                  </a:lnTo>
                  <a:lnTo>
                    <a:pt x="2319528" y="2103120"/>
                  </a:lnTo>
                  <a:lnTo>
                    <a:pt x="210312" y="2103120"/>
                  </a:lnTo>
                  <a:lnTo>
                    <a:pt x="162072" y="2097568"/>
                  </a:lnTo>
                  <a:lnTo>
                    <a:pt x="117798" y="2081752"/>
                  </a:lnTo>
                  <a:lnTo>
                    <a:pt x="78750" y="2056933"/>
                  </a:lnTo>
                  <a:lnTo>
                    <a:pt x="46186" y="2024369"/>
                  </a:lnTo>
                  <a:lnTo>
                    <a:pt x="21367" y="1985321"/>
                  </a:lnTo>
                  <a:lnTo>
                    <a:pt x="5551" y="1941047"/>
                  </a:lnTo>
                  <a:lnTo>
                    <a:pt x="0" y="1892808"/>
                  </a:lnTo>
                  <a:lnTo>
                    <a:pt x="0" y="210312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93008" y="2779775"/>
              <a:ext cx="2529840" cy="2103120"/>
            </a:xfrm>
            <a:custGeom>
              <a:avLst/>
              <a:gdLst/>
              <a:ahLst/>
              <a:cxnLst/>
              <a:rect l="l" t="t" r="r" b="b"/>
              <a:pathLst>
                <a:path w="2529840" h="2103120">
                  <a:moveTo>
                    <a:pt x="2319528" y="0"/>
                  </a:moveTo>
                  <a:lnTo>
                    <a:pt x="210312" y="0"/>
                  </a:lnTo>
                  <a:lnTo>
                    <a:pt x="162072" y="5551"/>
                  </a:lnTo>
                  <a:lnTo>
                    <a:pt x="117798" y="21367"/>
                  </a:lnTo>
                  <a:lnTo>
                    <a:pt x="78750" y="46186"/>
                  </a:lnTo>
                  <a:lnTo>
                    <a:pt x="46186" y="78750"/>
                  </a:lnTo>
                  <a:lnTo>
                    <a:pt x="21367" y="117798"/>
                  </a:lnTo>
                  <a:lnTo>
                    <a:pt x="5551" y="162072"/>
                  </a:lnTo>
                  <a:lnTo>
                    <a:pt x="0" y="210312"/>
                  </a:lnTo>
                  <a:lnTo>
                    <a:pt x="0" y="1892808"/>
                  </a:lnTo>
                  <a:lnTo>
                    <a:pt x="5551" y="1941047"/>
                  </a:lnTo>
                  <a:lnTo>
                    <a:pt x="21367" y="1985321"/>
                  </a:lnTo>
                  <a:lnTo>
                    <a:pt x="46186" y="2024369"/>
                  </a:lnTo>
                  <a:lnTo>
                    <a:pt x="78750" y="2056933"/>
                  </a:lnTo>
                  <a:lnTo>
                    <a:pt x="117798" y="2081752"/>
                  </a:lnTo>
                  <a:lnTo>
                    <a:pt x="162072" y="2097568"/>
                  </a:lnTo>
                  <a:lnTo>
                    <a:pt x="210312" y="2103120"/>
                  </a:lnTo>
                  <a:lnTo>
                    <a:pt x="2319528" y="2103120"/>
                  </a:lnTo>
                  <a:lnTo>
                    <a:pt x="2367767" y="2097568"/>
                  </a:lnTo>
                  <a:lnTo>
                    <a:pt x="2412041" y="2081752"/>
                  </a:lnTo>
                  <a:lnTo>
                    <a:pt x="2451089" y="2056933"/>
                  </a:lnTo>
                  <a:lnTo>
                    <a:pt x="2483653" y="2024369"/>
                  </a:lnTo>
                  <a:lnTo>
                    <a:pt x="2508472" y="1985321"/>
                  </a:lnTo>
                  <a:lnTo>
                    <a:pt x="2524288" y="1941047"/>
                  </a:lnTo>
                  <a:lnTo>
                    <a:pt x="2529840" y="1892808"/>
                  </a:lnTo>
                  <a:lnTo>
                    <a:pt x="2529840" y="210312"/>
                  </a:lnTo>
                  <a:lnTo>
                    <a:pt x="2524288" y="162072"/>
                  </a:lnTo>
                  <a:lnTo>
                    <a:pt x="2508472" y="117798"/>
                  </a:lnTo>
                  <a:lnTo>
                    <a:pt x="2483653" y="78750"/>
                  </a:lnTo>
                  <a:lnTo>
                    <a:pt x="2451089" y="46186"/>
                  </a:lnTo>
                  <a:lnTo>
                    <a:pt x="2412041" y="21367"/>
                  </a:lnTo>
                  <a:lnTo>
                    <a:pt x="2367767" y="5551"/>
                  </a:lnTo>
                  <a:lnTo>
                    <a:pt x="2319528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93008" y="2779775"/>
              <a:ext cx="2529840" cy="2103120"/>
            </a:xfrm>
            <a:custGeom>
              <a:avLst/>
              <a:gdLst/>
              <a:ahLst/>
              <a:cxnLst/>
              <a:rect l="l" t="t" r="r" b="b"/>
              <a:pathLst>
                <a:path w="2529840" h="2103120">
                  <a:moveTo>
                    <a:pt x="0" y="210312"/>
                  </a:moveTo>
                  <a:lnTo>
                    <a:pt x="5551" y="162072"/>
                  </a:lnTo>
                  <a:lnTo>
                    <a:pt x="21367" y="117798"/>
                  </a:lnTo>
                  <a:lnTo>
                    <a:pt x="46186" y="78750"/>
                  </a:lnTo>
                  <a:lnTo>
                    <a:pt x="78750" y="46186"/>
                  </a:lnTo>
                  <a:lnTo>
                    <a:pt x="117798" y="21367"/>
                  </a:lnTo>
                  <a:lnTo>
                    <a:pt x="162072" y="5551"/>
                  </a:lnTo>
                  <a:lnTo>
                    <a:pt x="210312" y="0"/>
                  </a:lnTo>
                  <a:lnTo>
                    <a:pt x="2319528" y="0"/>
                  </a:lnTo>
                  <a:lnTo>
                    <a:pt x="2367767" y="5551"/>
                  </a:lnTo>
                  <a:lnTo>
                    <a:pt x="2412041" y="21367"/>
                  </a:lnTo>
                  <a:lnTo>
                    <a:pt x="2451089" y="46186"/>
                  </a:lnTo>
                  <a:lnTo>
                    <a:pt x="2483653" y="78750"/>
                  </a:lnTo>
                  <a:lnTo>
                    <a:pt x="2508472" y="117798"/>
                  </a:lnTo>
                  <a:lnTo>
                    <a:pt x="2524288" y="162072"/>
                  </a:lnTo>
                  <a:lnTo>
                    <a:pt x="2529840" y="210312"/>
                  </a:lnTo>
                  <a:lnTo>
                    <a:pt x="2529840" y="1892808"/>
                  </a:lnTo>
                  <a:lnTo>
                    <a:pt x="2524288" y="1941047"/>
                  </a:lnTo>
                  <a:lnTo>
                    <a:pt x="2508472" y="1985321"/>
                  </a:lnTo>
                  <a:lnTo>
                    <a:pt x="2483653" y="2024369"/>
                  </a:lnTo>
                  <a:lnTo>
                    <a:pt x="2451089" y="2056933"/>
                  </a:lnTo>
                  <a:lnTo>
                    <a:pt x="2412041" y="2081752"/>
                  </a:lnTo>
                  <a:lnTo>
                    <a:pt x="2367767" y="2097568"/>
                  </a:lnTo>
                  <a:lnTo>
                    <a:pt x="2319528" y="2103120"/>
                  </a:lnTo>
                  <a:lnTo>
                    <a:pt x="210312" y="2103120"/>
                  </a:lnTo>
                  <a:lnTo>
                    <a:pt x="162072" y="2097568"/>
                  </a:lnTo>
                  <a:lnTo>
                    <a:pt x="117798" y="2081752"/>
                  </a:lnTo>
                  <a:lnTo>
                    <a:pt x="78750" y="2056933"/>
                  </a:lnTo>
                  <a:lnTo>
                    <a:pt x="46186" y="2024369"/>
                  </a:lnTo>
                  <a:lnTo>
                    <a:pt x="21367" y="1985321"/>
                  </a:lnTo>
                  <a:lnTo>
                    <a:pt x="5551" y="1941047"/>
                  </a:lnTo>
                  <a:lnTo>
                    <a:pt x="0" y="1892808"/>
                  </a:lnTo>
                  <a:lnTo>
                    <a:pt x="0" y="210312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55516" y="3077413"/>
            <a:ext cx="2004695" cy="13373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635" algn="ctr">
              <a:lnSpc>
                <a:spcPct val="86200"/>
              </a:lnSpc>
              <a:spcBef>
                <a:spcPts val="500"/>
              </a:spcBef>
            </a:pPr>
            <a:r>
              <a:rPr sz="2400" b="1" spc="-5" dirty="0">
                <a:latin typeface="Arial"/>
                <a:cs typeface="Arial"/>
              </a:rPr>
              <a:t>Середньо-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вагова 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м</a:t>
            </a:r>
            <a:r>
              <a:rPr sz="2400" b="1" spc="-80" dirty="0">
                <a:latin typeface="Arial"/>
                <a:cs typeface="Arial"/>
              </a:rPr>
              <a:t>о</a:t>
            </a:r>
            <a:r>
              <a:rPr sz="2400" b="1" spc="-15" dirty="0">
                <a:latin typeface="Arial"/>
                <a:cs typeface="Arial"/>
              </a:rPr>
              <a:t>л</a:t>
            </a:r>
            <a:r>
              <a:rPr sz="2400" b="1" dirty="0">
                <a:latin typeface="Arial"/>
                <a:cs typeface="Arial"/>
              </a:rPr>
              <a:t>е</a:t>
            </a:r>
            <a:r>
              <a:rPr sz="2400" b="1" spc="-5" dirty="0">
                <a:latin typeface="Arial"/>
                <a:cs typeface="Arial"/>
              </a:rPr>
              <a:t>к</a:t>
            </a:r>
            <a:r>
              <a:rPr sz="2400" b="1" spc="-95" dirty="0">
                <a:latin typeface="Arial"/>
                <a:cs typeface="Arial"/>
              </a:rPr>
              <a:t>у</a:t>
            </a:r>
            <a:r>
              <a:rPr sz="2400" b="1" spc="5" dirty="0">
                <a:latin typeface="Arial"/>
                <a:cs typeface="Arial"/>
              </a:rPr>
              <a:t>л</a:t>
            </a:r>
            <a:r>
              <a:rPr sz="2400" b="1" spc="-15" dirty="0">
                <a:latin typeface="Arial"/>
                <a:cs typeface="Arial"/>
              </a:rPr>
              <a:t>я</a:t>
            </a:r>
            <a:r>
              <a:rPr sz="2400" b="1" dirty="0">
                <a:latin typeface="Arial"/>
                <a:cs typeface="Arial"/>
              </a:rPr>
              <a:t>р</a:t>
            </a:r>
            <a:r>
              <a:rPr sz="2400" b="1" spc="-15" dirty="0">
                <a:latin typeface="Arial"/>
                <a:cs typeface="Arial"/>
              </a:rPr>
              <a:t>н</a:t>
            </a:r>
            <a:r>
              <a:rPr sz="2400" b="1" dirty="0">
                <a:latin typeface="Arial"/>
                <a:cs typeface="Arial"/>
              </a:rPr>
              <a:t>а  </a:t>
            </a:r>
            <a:r>
              <a:rPr sz="2400" b="1" spc="-5" dirty="0">
                <a:latin typeface="Arial"/>
                <a:cs typeface="Arial"/>
              </a:rPr>
              <a:t>маса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150673" y="2209609"/>
            <a:ext cx="2567305" cy="1966595"/>
            <a:chOff x="6150673" y="2209609"/>
            <a:chExt cx="2567305" cy="1966595"/>
          </a:xfrm>
        </p:grpSpPr>
        <p:sp>
          <p:nvSpPr>
            <p:cNvPr id="16" name="object 16"/>
            <p:cNvSpPr/>
            <p:nvPr/>
          </p:nvSpPr>
          <p:spPr>
            <a:xfrm>
              <a:off x="6163055" y="2221992"/>
              <a:ext cx="2331720" cy="1743710"/>
            </a:xfrm>
            <a:custGeom>
              <a:avLst/>
              <a:gdLst/>
              <a:ahLst/>
              <a:cxnLst/>
              <a:rect l="l" t="t" r="r" b="b"/>
              <a:pathLst>
                <a:path w="2331720" h="1743710">
                  <a:moveTo>
                    <a:pt x="2157349" y="0"/>
                  </a:moveTo>
                  <a:lnTo>
                    <a:pt x="174371" y="0"/>
                  </a:lnTo>
                  <a:lnTo>
                    <a:pt x="128028" y="6231"/>
                  </a:lnTo>
                  <a:lnTo>
                    <a:pt x="86378" y="23814"/>
                  </a:lnTo>
                  <a:lnTo>
                    <a:pt x="51085" y="51085"/>
                  </a:lnTo>
                  <a:lnTo>
                    <a:pt x="23814" y="86378"/>
                  </a:lnTo>
                  <a:lnTo>
                    <a:pt x="6231" y="128028"/>
                  </a:lnTo>
                  <a:lnTo>
                    <a:pt x="0" y="174371"/>
                  </a:lnTo>
                  <a:lnTo>
                    <a:pt x="0" y="1569085"/>
                  </a:lnTo>
                  <a:lnTo>
                    <a:pt x="6231" y="1615427"/>
                  </a:lnTo>
                  <a:lnTo>
                    <a:pt x="23814" y="1657077"/>
                  </a:lnTo>
                  <a:lnTo>
                    <a:pt x="51085" y="1692370"/>
                  </a:lnTo>
                  <a:lnTo>
                    <a:pt x="86378" y="1719641"/>
                  </a:lnTo>
                  <a:lnTo>
                    <a:pt x="128028" y="1737224"/>
                  </a:lnTo>
                  <a:lnTo>
                    <a:pt x="174371" y="1743456"/>
                  </a:lnTo>
                  <a:lnTo>
                    <a:pt x="2157349" y="1743456"/>
                  </a:lnTo>
                  <a:lnTo>
                    <a:pt x="2203691" y="1737224"/>
                  </a:lnTo>
                  <a:lnTo>
                    <a:pt x="2245341" y="1719641"/>
                  </a:lnTo>
                  <a:lnTo>
                    <a:pt x="2280634" y="1692370"/>
                  </a:lnTo>
                  <a:lnTo>
                    <a:pt x="2307905" y="1657077"/>
                  </a:lnTo>
                  <a:lnTo>
                    <a:pt x="2325488" y="1615427"/>
                  </a:lnTo>
                  <a:lnTo>
                    <a:pt x="2331720" y="1569085"/>
                  </a:lnTo>
                  <a:lnTo>
                    <a:pt x="2331720" y="174371"/>
                  </a:lnTo>
                  <a:lnTo>
                    <a:pt x="2325488" y="128028"/>
                  </a:lnTo>
                  <a:lnTo>
                    <a:pt x="2307905" y="86378"/>
                  </a:lnTo>
                  <a:lnTo>
                    <a:pt x="2280634" y="51085"/>
                  </a:lnTo>
                  <a:lnTo>
                    <a:pt x="2245341" y="23814"/>
                  </a:lnTo>
                  <a:lnTo>
                    <a:pt x="2203691" y="6231"/>
                  </a:lnTo>
                  <a:lnTo>
                    <a:pt x="2157349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63055" y="2221992"/>
              <a:ext cx="2331720" cy="1743710"/>
            </a:xfrm>
            <a:custGeom>
              <a:avLst/>
              <a:gdLst/>
              <a:ahLst/>
              <a:cxnLst/>
              <a:rect l="l" t="t" r="r" b="b"/>
              <a:pathLst>
                <a:path w="2331720" h="1743710">
                  <a:moveTo>
                    <a:pt x="0" y="174371"/>
                  </a:moveTo>
                  <a:lnTo>
                    <a:pt x="6231" y="128028"/>
                  </a:lnTo>
                  <a:lnTo>
                    <a:pt x="23814" y="86378"/>
                  </a:lnTo>
                  <a:lnTo>
                    <a:pt x="51085" y="51085"/>
                  </a:lnTo>
                  <a:lnTo>
                    <a:pt x="86378" y="23814"/>
                  </a:lnTo>
                  <a:lnTo>
                    <a:pt x="128028" y="6231"/>
                  </a:lnTo>
                  <a:lnTo>
                    <a:pt x="174371" y="0"/>
                  </a:lnTo>
                  <a:lnTo>
                    <a:pt x="2157349" y="0"/>
                  </a:lnTo>
                  <a:lnTo>
                    <a:pt x="2203691" y="6231"/>
                  </a:lnTo>
                  <a:lnTo>
                    <a:pt x="2245341" y="23814"/>
                  </a:lnTo>
                  <a:lnTo>
                    <a:pt x="2280634" y="51085"/>
                  </a:lnTo>
                  <a:lnTo>
                    <a:pt x="2307905" y="86378"/>
                  </a:lnTo>
                  <a:lnTo>
                    <a:pt x="2325488" y="128028"/>
                  </a:lnTo>
                  <a:lnTo>
                    <a:pt x="2331720" y="174371"/>
                  </a:lnTo>
                  <a:lnTo>
                    <a:pt x="2331720" y="1569085"/>
                  </a:lnTo>
                  <a:lnTo>
                    <a:pt x="2325488" y="1615427"/>
                  </a:lnTo>
                  <a:lnTo>
                    <a:pt x="2307905" y="1657077"/>
                  </a:lnTo>
                  <a:lnTo>
                    <a:pt x="2280634" y="1692370"/>
                  </a:lnTo>
                  <a:lnTo>
                    <a:pt x="2245341" y="1719641"/>
                  </a:lnTo>
                  <a:lnTo>
                    <a:pt x="2203691" y="1737224"/>
                  </a:lnTo>
                  <a:lnTo>
                    <a:pt x="2157349" y="1743456"/>
                  </a:lnTo>
                  <a:lnTo>
                    <a:pt x="174371" y="1743456"/>
                  </a:lnTo>
                  <a:lnTo>
                    <a:pt x="128028" y="1737224"/>
                  </a:lnTo>
                  <a:lnTo>
                    <a:pt x="86378" y="1719641"/>
                  </a:lnTo>
                  <a:lnTo>
                    <a:pt x="51085" y="1692370"/>
                  </a:lnTo>
                  <a:lnTo>
                    <a:pt x="23814" y="1657077"/>
                  </a:lnTo>
                  <a:lnTo>
                    <a:pt x="6231" y="1615427"/>
                  </a:lnTo>
                  <a:lnTo>
                    <a:pt x="0" y="1569085"/>
                  </a:lnTo>
                  <a:lnTo>
                    <a:pt x="0" y="174371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3367" y="2420112"/>
              <a:ext cx="2331720" cy="1743710"/>
            </a:xfrm>
            <a:custGeom>
              <a:avLst/>
              <a:gdLst/>
              <a:ahLst/>
              <a:cxnLst/>
              <a:rect l="l" t="t" r="r" b="b"/>
              <a:pathLst>
                <a:path w="2331720" h="1743710">
                  <a:moveTo>
                    <a:pt x="2157349" y="0"/>
                  </a:moveTo>
                  <a:lnTo>
                    <a:pt x="174371" y="0"/>
                  </a:lnTo>
                  <a:lnTo>
                    <a:pt x="128028" y="6231"/>
                  </a:lnTo>
                  <a:lnTo>
                    <a:pt x="86378" y="23814"/>
                  </a:lnTo>
                  <a:lnTo>
                    <a:pt x="51085" y="51085"/>
                  </a:lnTo>
                  <a:lnTo>
                    <a:pt x="23814" y="86378"/>
                  </a:lnTo>
                  <a:lnTo>
                    <a:pt x="6231" y="128028"/>
                  </a:lnTo>
                  <a:lnTo>
                    <a:pt x="0" y="174371"/>
                  </a:lnTo>
                  <a:lnTo>
                    <a:pt x="0" y="1569085"/>
                  </a:lnTo>
                  <a:lnTo>
                    <a:pt x="6231" y="1615427"/>
                  </a:lnTo>
                  <a:lnTo>
                    <a:pt x="23814" y="1657077"/>
                  </a:lnTo>
                  <a:lnTo>
                    <a:pt x="51085" y="1692370"/>
                  </a:lnTo>
                  <a:lnTo>
                    <a:pt x="86378" y="1719641"/>
                  </a:lnTo>
                  <a:lnTo>
                    <a:pt x="128028" y="1737224"/>
                  </a:lnTo>
                  <a:lnTo>
                    <a:pt x="174371" y="1743456"/>
                  </a:lnTo>
                  <a:lnTo>
                    <a:pt x="2157349" y="1743456"/>
                  </a:lnTo>
                  <a:lnTo>
                    <a:pt x="2203691" y="1737224"/>
                  </a:lnTo>
                  <a:lnTo>
                    <a:pt x="2245341" y="1719641"/>
                  </a:lnTo>
                  <a:lnTo>
                    <a:pt x="2280634" y="1692370"/>
                  </a:lnTo>
                  <a:lnTo>
                    <a:pt x="2307905" y="1657077"/>
                  </a:lnTo>
                  <a:lnTo>
                    <a:pt x="2325488" y="1615427"/>
                  </a:lnTo>
                  <a:lnTo>
                    <a:pt x="2331720" y="1569085"/>
                  </a:lnTo>
                  <a:lnTo>
                    <a:pt x="2331720" y="174371"/>
                  </a:lnTo>
                  <a:lnTo>
                    <a:pt x="2325488" y="128028"/>
                  </a:lnTo>
                  <a:lnTo>
                    <a:pt x="2307905" y="86378"/>
                  </a:lnTo>
                  <a:lnTo>
                    <a:pt x="2280634" y="51085"/>
                  </a:lnTo>
                  <a:lnTo>
                    <a:pt x="2245341" y="23814"/>
                  </a:lnTo>
                  <a:lnTo>
                    <a:pt x="2203691" y="6231"/>
                  </a:lnTo>
                  <a:lnTo>
                    <a:pt x="2157349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73367" y="2420112"/>
              <a:ext cx="2331720" cy="1743710"/>
            </a:xfrm>
            <a:custGeom>
              <a:avLst/>
              <a:gdLst/>
              <a:ahLst/>
              <a:cxnLst/>
              <a:rect l="l" t="t" r="r" b="b"/>
              <a:pathLst>
                <a:path w="2331720" h="1743710">
                  <a:moveTo>
                    <a:pt x="0" y="174371"/>
                  </a:moveTo>
                  <a:lnTo>
                    <a:pt x="6231" y="128028"/>
                  </a:lnTo>
                  <a:lnTo>
                    <a:pt x="23814" y="86378"/>
                  </a:lnTo>
                  <a:lnTo>
                    <a:pt x="51085" y="51085"/>
                  </a:lnTo>
                  <a:lnTo>
                    <a:pt x="86378" y="23814"/>
                  </a:lnTo>
                  <a:lnTo>
                    <a:pt x="128028" y="6231"/>
                  </a:lnTo>
                  <a:lnTo>
                    <a:pt x="174371" y="0"/>
                  </a:lnTo>
                  <a:lnTo>
                    <a:pt x="2157349" y="0"/>
                  </a:lnTo>
                  <a:lnTo>
                    <a:pt x="2203691" y="6231"/>
                  </a:lnTo>
                  <a:lnTo>
                    <a:pt x="2245341" y="23814"/>
                  </a:lnTo>
                  <a:lnTo>
                    <a:pt x="2280634" y="51085"/>
                  </a:lnTo>
                  <a:lnTo>
                    <a:pt x="2307905" y="86378"/>
                  </a:lnTo>
                  <a:lnTo>
                    <a:pt x="2325488" y="128028"/>
                  </a:lnTo>
                  <a:lnTo>
                    <a:pt x="2331720" y="174371"/>
                  </a:lnTo>
                  <a:lnTo>
                    <a:pt x="2331720" y="1569085"/>
                  </a:lnTo>
                  <a:lnTo>
                    <a:pt x="2325488" y="1615427"/>
                  </a:lnTo>
                  <a:lnTo>
                    <a:pt x="2307905" y="1657077"/>
                  </a:lnTo>
                  <a:lnTo>
                    <a:pt x="2280634" y="1692370"/>
                  </a:lnTo>
                  <a:lnTo>
                    <a:pt x="2245341" y="1719641"/>
                  </a:lnTo>
                  <a:lnTo>
                    <a:pt x="2203691" y="1737224"/>
                  </a:lnTo>
                  <a:lnTo>
                    <a:pt x="2157349" y="1743456"/>
                  </a:lnTo>
                  <a:lnTo>
                    <a:pt x="174371" y="1743456"/>
                  </a:lnTo>
                  <a:lnTo>
                    <a:pt x="128028" y="1737224"/>
                  </a:lnTo>
                  <a:lnTo>
                    <a:pt x="86378" y="1719641"/>
                  </a:lnTo>
                  <a:lnTo>
                    <a:pt x="51085" y="1692370"/>
                  </a:lnTo>
                  <a:lnTo>
                    <a:pt x="23814" y="1657077"/>
                  </a:lnTo>
                  <a:lnTo>
                    <a:pt x="6231" y="1615427"/>
                  </a:lnTo>
                  <a:lnTo>
                    <a:pt x="0" y="1569085"/>
                  </a:lnTo>
                  <a:lnTo>
                    <a:pt x="0" y="174371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537706" y="2537586"/>
            <a:ext cx="2005330" cy="13366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04470" marR="196215" algn="ctr">
              <a:lnSpc>
                <a:spcPts val="2500"/>
              </a:lnSpc>
              <a:spcBef>
                <a:spcPts val="500"/>
              </a:spcBef>
            </a:pPr>
            <a:r>
              <a:rPr sz="2400" b="1" spc="-5" dirty="0">
                <a:latin typeface="Arial"/>
                <a:cs typeface="Arial"/>
              </a:rPr>
              <a:t>С</a:t>
            </a:r>
            <a:r>
              <a:rPr sz="2400" b="1" spc="5" dirty="0">
                <a:latin typeface="Arial"/>
                <a:cs typeface="Arial"/>
              </a:rPr>
              <a:t>е</a:t>
            </a:r>
            <a:r>
              <a:rPr sz="2400" b="1" dirty="0">
                <a:latin typeface="Arial"/>
                <a:cs typeface="Arial"/>
              </a:rPr>
              <a:t>р</a:t>
            </a:r>
            <a:r>
              <a:rPr sz="2400" b="1" spc="10" dirty="0">
                <a:latin typeface="Arial"/>
                <a:cs typeface="Arial"/>
              </a:rPr>
              <a:t>е</a:t>
            </a:r>
            <a:r>
              <a:rPr sz="2400" b="1" spc="-10" dirty="0">
                <a:latin typeface="Arial"/>
                <a:cs typeface="Arial"/>
              </a:rPr>
              <a:t>д</a:t>
            </a:r>
            <a:r>
              <a:rPr sz="2400" b="1" dirty="0">
                <a:latin typeface="Arial"/>
                <a:cs typeface="Arial"/>
              </a:rPr>
              <a:t>н</a:t>
            </a:r>
            <a:r>
              <a:rPr sz="2400" b="1" spc="-20" dirty="0">
                <a:latin typeface="Arial"/>
                <a:cs typeface="Arial"/>
              </a:rPr>
              <a:t>ь</a:t>
            </a:r>
            <a:r>
              <a:rPr sz="2400" b="1" spc="-10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-  </a:t>
            </a:r>
            <a:r>
              <a:rPr sz="2400" b="1" spc="-5" dirty="0">
                <a:latin typeface="Arial"/>
                <a:cs typeface="Arial"/>
              </a:rPr>
              <a:t>в’язкісна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245"/>
              </a:lnSpc>
            </a:pPr>
            <a:r>
              <a:rPr sz="2400" b="1" spc="-25" dirty="0">
                <a:latin typeface="Arial"/>
                <a:cs typeface="Arial"/>
              </a:rPr>
              <a:t>молекулярна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675"/>
              </a:lnSpc>
            </a:pPr>
            <a:r>
              <a:rPr sz="2400" b="1" spc="-5" dirty="0">
                <a:latin typeface="Arial"/>
                <a:cs typeface="Arial"/>
              </a:rPr>
              <a:t>маса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8689" y="5226123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665" y="0"/>
                </a:lnTo>
              </a:path>
            </a:pathLst>
          </a:custGeom>
          <a:ln w="184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9621" y="5518416"/>
            <a:ext cx="1711325" cy="0"/>
          </a:xfrm>
          <a:custGeom>
            <a:avLst/>
            <a:gdLst/>
            <a:ahLst/>
            <a:cxnLst/>
            <a:rect l="l" t="t" r="r" b="b"/>
            <a:pathLst>
              <a:path w="1711325">
                <a:moveTo>
                  <a:pt x="0" y="0"/>
                </a:moveTo>
                <a:lnTo>
                  <a:pt x="1710808" y="0"/>
                </a:lnTo>
              </a:path>
            </a:pathLst>
          </a:custGeom>
          <a:ln w="184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00450" y="5370299"/>
            <a:ext cx="712470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875" spc="-1087" baseline="-6878" dirty="0">
                <a:latin typeface="Symbol"/>
                <a:cs typeface="Symbol"/>
              </a:rPr>
              <a:t></a:t>
            </a:r>
            <a:r>
              <a:rPr sz="4050" i="1" spc="-725" dirty="0">
                <a:latin typeface="Times New Roman"/>
                <a:cs typeface="Times New Roman"/>
              </a:rPr>
              <a:t>N</a:t>
            </a:r>
            <a:endParaRPr sz="4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40221" y="4622852"/>
            <a:ext cx="2521585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042160" algn="l"/>
                <a:tab pos="2482850" algn="l"/>
              </a:tabLst>
            </a:pPr>
            <a:r>
              <a:rPr sz="7875" spc="-1267" baseline="-6878" dirty="0">
                <a:latin typeface="Symbol"/>
                <a:cs typeface="Symbol"/>
              </a:rPr>
              <a:t></a:t>
            </a:r>
            <a:r>
              <a:rPr sz="4050" spc="-190" dirty="0">
                <a:latin typeface="Times New Roman"/>
                <a:cs typeface="Times New Roman"/>
              </a:rPr>
              <a:t>(</a:t>
            </a:r>
            <a:r>
              <a:rPr sz="4050" i="1" spc="-785" dirty="0">
                <a:latin typeface="Times New Roman"/>
                <a:cs typeface="Times New Roman"/>
              </a:rPr>
              <a:t>N</a:t>
            </a:r>
            <a:r>
              <a:rPr sz="4050" i="1" spc="445" dirty="0">
                <a:latin typeface="Times New Roman"/>
                <a:cs typeface="Times New Roman"/>
              </a:rPr>
              <a:t> </a:t>
            </a:r>
            <a:r>
              <a:rPr sz="4050" spc="-295" dirty="0">
                <a:latin typeface="Symbol"/>
                <a:cs typeface="Symbol"/>
              </a:rPr>
              <a:t></a:t>
            </a:r>
            <a:r>
              <a:rPr sz="4050" spc="-475" dirty="0">
                <a:latin typeface="Times New Roman"/>
                <a:cs typeface="Times New Roman"/>
              </a:rPr>
              <a:t> </a:t>
            </a:r>
            <a:r>
              <a:rPr sz="4050" i="1" spc="-980" dirty="0">
                <a:latin typeface="Times New Roman"/>
                <a:cs typeface="Times New Roman"/>
              </a:rPr>
              <a:t>M</a:t>
            </a:r>
            <a:r>
              <a:rPr sz="4050" i="1" spc="140" dirty="0">
                <a:latin typeface="Times New Roman"/>
                <a:cs typeface="Times New Roman"/>
              </a:rPr>
              <a:t> </a:t>
            </a:r>
            <a:r>
              <a:rPr sz="4050" spc="-395" dirty="0">
                <a:latin typeface="Times New Roman"/>
                <a:cs typeface="Times New Roman"/>
              </a:rPr>
              <a:t>)</a:t>
            </a:r>
            <a:r>
              <a:rPr sz="4050" dirty="0">
                <a:latin typeface="Times New Roman"/>
                <a:cs typeface="Times New Roman"/>
              </a:rPr>
              <a:t>	</a:t>
            </a:r>
            <a:r>
              <a:rPr sz="4050" u="heavy" spc="-2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4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2322" y="5116433"/>
            <a:ext cx="795655" cy="648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81660" algn="l"/>
              </a:tabLst>
            </a:pPr>
            <a:r>
              <a:rPr sz="4050" i="1" spc="-980" dirty="0">
                <a:latin typeface="Times New Roman"/>
                <a:cs typeface="Times New Roman"/>
              </a:rPr>
              <a:t>M	</a:t>
            </a:r>
            <a:r>
              <a:rPr sz="4050" spc="-645" dirty="0">
                <a:latin typeface="Symbol"/>
                <a:cs typeface="Symbol"/>
              </a:rPr>
              <a:t></a:t>
            </a:r>
            <a:endParaRPr sz="40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5299" y="5907165"/>
            <a:ext cx="76200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i="1" spc="-170" dirty="0">
                <a:latin typeface="Times New Roman"/>
                <a:cs typeface="Times New Roman"/>
              </a:rPr>
              <a:t>i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50268" y="5159721"/>
            <a:ext cx="745490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81355" algn="l"/>
              </a:tabLst>
            </a:pPr>
            <a:r>
              <a:rPr sz="2050" i="1" spc="-170" dirty="0">
                <a:latin typeface="Times New Roman"/>
                <a:cs typeface="Times New Roman"/>
              </a:rPr>
              <a:t>i	i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5215" y="5505132"/>
            <a:ext cx="116839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i="1" spc="-310" dirty="0">
                <a:latin typeface="Times New Roman"/>
                <a:cs typeface="Times New Roman"/>
              </a:rPr>
              <a:t>n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42389" y="5855122"/>
            <a:ext cx="2033270" cy="14604"/>
          </a:xfrm>
          <a:custGeom>
            <a:avLst/>
            <a:gdLst/>
            <a:ahLst/>
            <a:cxnLst/>
            <a:rect l="l" t="t" r="r" b="b"/>
            <a:pathLst>
              <a:path w="2033270" h="14604">
                <a:moveTo>
                  <a:pt x="0" y="14380"/>
                </a:moveTo>
                <a:lnTo>
                  <a:pt x="2032842" y="14380"/>
                </a:lnTo>
                <a:lnTo>
                  <a:pt x="2032842" y="0"/>
                </a:lnTo>
                <a:lnTo>
                  <a:pt x="0" y="0"/>
                </a:lnTo>
                <a:lnTo>
                  <a:pt x="0" y="14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37872" y="5277017"/>
            <a:ext cx="16637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spc="60" dirty="0">
                <a:latin typeface="Times New Roman"/>
                <a:cs typeface="Times New Roman"/>
              </a:rPr>
              <a:t>)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51349" y="5227262"/>
            <a:ext cx="414020" cy="649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100" spc="130" dirty="0">
                <a:latin typeface="Symbol"/>
                <a:cs typeface="Symbol"/>
              </a:rPr>
              <a:t></a:t>
            </a:r>
            <a:endParaRPr sz="410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78932" y="5277017"/>
            <a:ext cx="1232535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80720" algn="l"/>
              </a:tabLst>
            </a:pPr>
            <a:r>
              <a:rPr sz="3150" spc="295" dirty="0">
                <a:latin typeface="Times New Roman"/>
                <a:cs typeface="Times New Roman"/>
              </a:rPr>
              <a:t>(</a:t>
            </a:r>
            <a:r>
              <a:rPr sz="3150" i="1" spc="120" dirty="0">
                <a:latin typeface="Times New Roman"/>
                <a:cs typeface="Times New Roman"/>
              </a:rPr>
              <a:t>N</a:t>
            </a:r>
            <a:r>
              <a:rPr sz="3150" i="1" dirty="0">
                <a:latin typeface="Times New Roman"/>
                <a:cs typeface="Times New Roman"/>
              </a:rPr>
              <a:t>	</a:t>
            </a:r>
            <a:r>
              <a:rPr sz="3150" spc="45" dirty="0">
                <a:latin typeface="Symbol"/>
                <a:cs typeface="Symbol"/>
              </a:rPr>
              <a:t></a:t>
            </a:r>
            <a:r>
              <a:rPr sz="3150" spc="-160" dirty="0">
                <a:latin typeface="Times New Roman"/>
                <a:cs typeface="Times New Roman"/>
              </a:rPr>
              <a:t> </a:t>
            </a:r>
            <a:r>
              <a:rPr sz="3150" i="1" spc="150" dirty="0">
                <a:latin typeface="Times New Roman"/>
                <a:cs typeface="Times New Roman"/>
              </a:rPr>
              <a:t>M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30615" y="5859551"/>
            <a:ext cx="132207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150" spc="215" dirty="0">
                <a:latin typeface="Times New Roman"/>
                <a:cs typeface="Times New Roman"/>
              </a:rPr>
              <a:t>(</a:t>
            </a:r>
            <a:r>
              <a:rPr sz="3150" i="1" spc="215" dirty="0">
                <a:latin typeface="Times New Roman"/>
                <a:cs typeface="Times New Roman"/>
              </a:rPr>
              <a:t>N</a:t>
            </a:r>
            <a:r>
              <a:rPr sz="2400" i="1" spc="322" baseline="-27777" dirty="0">
                <a:latin typeface="Times New Roman"/>
                <a:cs typeface="Times New Roman"/>
              </a:rPr>
              <a:t>i</a:t>
            </a:r>
            <a:r>
              <a:rPr sz="2400" i="1" spc="-150" baseline="-27777" dirty="0">
                <a:latin typeface="Times New Roman"/>
                <a:cs typeface="Times New Roman"/>
              </a:rPr>
              <a:t> </a:t>
            </a:r>
            <a:r>
              <a:rPr sz="3150" i="1" spc="280" dirty="0">
                <a:latin typeface="Times New Roman"/>
                <a:cs typeface="Times New Roman"/>
              </a:rPr>
              <a:t>M</a:t>
            </a:r>
            <a:r>
              <a:rPr sz="2400" i="1" spc="419" baseline="-27777" dirty="0">
                <a:latin typeface="Times New Roman"/>
                <a:cs typeface="Times New Roman"/>
              </a:rPr>
              <a:t>i</a:t>
            </a:r>
            <a:r>
              <a:rPr sz="2400" i="1" spc="67" baseline="-27777" dirty="0">
                <a:latin typeface="Times New Roman"/>
                <a:cs typeface="Times New Roman"/>
              </a:rPr>
              <a:t> </a:t>
            </a:r>
            <a:r>
              <a:rPr sz="3150" spc="60" dirty="0">
                <a:latin typeface="Times New Roman"/>
                <a:cs typeface="Times New Roman"/>
              </a:rPr>
              <a:t>)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35388" y="5258860"/>
            <a:ext cx="173990" cy="5892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400"/>
              </a:spcBef>
            </a:pPr>
            <a:r>
              <a:rPr sz="1600" spc="30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600" i="1" spc="15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60219" y="5579955"/>
            <a:ext cx="84455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i="1" spc="15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69666" y="5430740"/>
            <a:ext cx="1710689" cy="649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741680" algn="l"/>
                <a:tab pos="1271270" algn="l"/>
              </a:tabLst>
            </a:pPr>
            <a:r>
              <a:rPr sz="3150" i="1" spc="325" dirty="0">
                <a:latin typeface="Times New Roman"/>
                <a:cs typeface="Times New Roman"/>
              </a:rPr>
              <a:t>M</a:t>
            </a:r>
            <a:r>
              <a:rPr sz="2400" i="1" spc="487" baseline="-27777" dirty="0">
                <a:latin typeface="Times New Roman"/>
                <a:cs typeface="Times New Roman"/>
              </a:rPr>
              <a:t>w	</a:t>
            </a:r>
            <a:r>
              <a:rPr sz="3150" spc="100" dirty="0">
                <a:latin typeface="Symbol"/>
                <a:cs typeface="Symbol"/>
              </a:rPr>
              <a:t></a:t>
            </a:r>
            <a:r>
              <a:rPr sz="3150" spc="100" dirty="0">
                <a:latin typeface="Times New Roman"/>
                <a:cs typeface="Times New Roman"/>
              </a:rPr>
              <a:t>	</a:t>
            </a:r>
            <a:r>
              <a:rPr sz="6150" spc="195" baseline="-40650" dirty="0">
                <a:latin typeface="Symbol"/>
                <a:cs typeface="Symbol"/>
              </a:rPr>
              <a:t></a:t>
            </a:r>
            <a:endParaRPr sz="6150" baseline="-40650">
              <a:latin typeface="Symbol"/>
              <a:cs typeface="Symbo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802255" y="487004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71" y="0"/>
                </a:lnTo>
              </a:path>
            </a:pathLst>
          </a:custGeom>
          <a:ln w="151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64449" y="5084241"/>
            <a:ext cx="1464945" cy="0"/>
          </a:xfrm>
          <a:custGeom>
            <a:avLst/>
            <a:gdLst/>
            <a:ahLst/>
            <a:cxnLst/>
            <a:rect l="l" t="t" r="r" b="b"/>
            <a:pathLst>
              <a:path w="1464945">
                <a:moveTo>
                  <a:pt x="0" y="0"/>
                </a:moveTo>
                <a:lnTo>
                  <a:pt x="1464399" y="0"/>
                </a:lnTo>
              </a:path>
            </a:pathLst>
          </a:custGeom>
          <a:ln w="151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366646" y="4427808"/>
            <a:ext cx="292735" cy="681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300" spc="-965" dirty="0">
                <a:latin typeface="Symbol"/>
                <a:cs typeface="Symbol"/>
              </a:rPr>
              <a:t></a:t>
            </a:r>
            <a:endParaRPr sz="430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23399" y="4509288"/>
            <a:ext cx="31369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340" dirty="0">
                <a:latin typeface="Times New Roman"/>
                <a:cs typeface="Times New Roman"/>
              </a:rPr>
              <a:t>1</a:t>
            </a:r>
            <a:r>
              <a:rPr sz="1650" spc="-340" dirty="0">
                <a:latin typeface="Symbol"/>
                <a:cs typeface="Symbol"/>
              </a:rPr>
              <a:t></a:t>
            </a:r>
            <a:r>
              <a:rPr sz="1700" spc="-340" dirty="0">
                <a:latin typeface="Symbol"/>
                <a:cs typeface="Symbol"/>
              </a:rPr>
              <a:t>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41136" y="4728234"/>
            <a:ext cx="817880" cy="6248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42595" algn="l"/>
              </a:tabLst>
            </a:pPr>
            <a:r>
              <a:rPr sz="1650" i="1" spc="-140" dirty="0">
                <a:latin typeface="Times New Roman"/>
                <a:cs typeface="Times New Roman"/>
              </a:rPr>
              <a:t>i	i</a:t>
            </a:r>
            <a:endParaRPr sz="1650">
              <a:latin typeface="Times New Roman"/>
              <a:cs typeface="Times New Roman"/>
            </a:endParaRPr>
          </a:p>
          <a:p>
            <a:pPr marL="535940">
              <a:lnSpc>
                <a:spcPct val="100000"/>
              </a:lnSpc>
              <a:spcBef>
                <a:spcPts val="350"/>
              </a:spcBef>
            </a:pPr>
            <a:r>
              <a:rPr sz="1650" spc="-240" dirty="0">
                <a:latin typeface="Times New Roman"/>
                <a:cs typeface="Times New Roman"/>
              </a:rPr>
              <a:t>1/</a:t>
            </a:r>
            <a:r>
              <a:rPr sz="1700" spc="-240" dirty="0">
                <a:latin typeface="Symbol"/>
                <a:cs typeface="Symbol"/>
              </a:rPr>
              <a:t>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13660" y="5082167"/>
            <a:ext cx="805815" cy="463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850" spc="-155" dirty="0">
                <a:latin typeface="Times New Roman"/>
                <a:cs typeface="Times New Roman"/>
              </a:rPr>
              <a:t>(</a:t>
            </a:r>
            <a:r>
              <a:rPr sz="2850" i="1" spc="-505" dirty="0">
                <a:latin typeface="Times New Roman"/>
                <a:cs typeface="Times New Roman"/>
              </a:rPr>
              <a:t>N</a:t>
            </a:r>
            <a:r>
              <a:rPr sz="2475" i="1" spc="-209" baseline="-23569" dirty="0">
                <a:latin typeface="Times New Roman"/>
                <a:cs typeface="Times New Roman"/>
              </a:rPr>
              <a:t>i</a:t>
            </a:r>
            <a:r>
              <a:rPr sz="2475" i="1" spc="-375" baseline="-23569" dirty="0">
                <a:latin typeface="Times New Roman"/>
                <a:cs typeface="Times New Roman"/>
              </a:rPr>
              <a:t> </a:t>
            </a:r>
            <a:r>
              <a:rPr sz="2850" i="1" spc="-550" dirty="0">
                <a:latin typeface="Times New Roman"/>
                <a:cs typeface="Times New Roman"/>
              </a:rPr>
              <a:t>M</a:t>
            </a:r>
            <a:r>
              <a:rPr sz="2475" i="1" spc="-209" baseline="-23569" dirty="0">
                <a:latin typeface="Times New Roman"/>
                <a:cs typeface="Times New Roman"/>
              </a:rPr>
              <a:t>i</a:t>
            </a:r>
            <a:r>
              <a:rPr sz="2475" i="1" spc="-232" baseline="-23569" dirty="0">
                <a:latin typeface="Times New Roman"/>
                <a:cs typeface="Times New Roman"/>
              </a:rPr>
              <a:t> </a:t>
            </a:r>
            <a:r>
              <a:rPr sz="2850" spc="-295" dirty="0">
                <a:latin typeface="Times New Roman"/>
                <a:cs typeface="Times New Roman"/>
              </a:rPr>
              <a:t>)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61987" y="4525807"/>
            <a:ext cx="890905" cy="463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50" spc="-155" dirty="0">
                <a:latin typeface="Times New Roman"/>
                <a:cs typeface="Times New Roman"/>
              </a:rPr>
              <a:t>(</a:t>
            </a:r>
            <a:r>
              <a:rPr sz="2850" i="1" spc="-595" dirty="0">
                <a:latin typeface="Times New Roman"/>
                <a:cs typeface="Times New Roman"/>
              </a:rPr>
              <a:t>N</a:t>
            </a:r>
            <a:r>
              <a:rPr sz="2850" i="1" spc="165" dirty="0">
                <a:latin typeface="Times New Roman"/>
                <a:cs typeface="Times New Roman"/>
              </a:rPr>
              <a:t> </a:t>
            </a:r>
            <a:r>
              <a:rPr sz="2850" spc="-225" dirty="0">
                <a:latin typeface="Symbol"/>
                <a:cs typeface="Symbol"/>
              </a:rPr>
              <a:t></a:t>
            </a:r>
            <a:r>
              <a:rPr sz="2850" spc="-440" dirty="0">
                <a:latin typeface="Times New Roman"/>
                <a:cs typeface="Times New Roman"/>
              </a:rPr>
              <a:t> </a:t>
            </a:r>
            <a:r>
              <a:rPr sz="2850" i="1" spc="-740" dirty="0">
                <a:latin typeface="Times New Roman"/>
                <a:cs typeface="Times New Roman"/>
              </a:rPr>
              <a:t>M</a:t>
            </a:r>
            <a:r>
              <a:rPr sz="2850" i="1" spc="55" dirty="0">
                <a:latin typeface="Times New Roman"/>
                <a:cs typeface="Times New Roman"/>
              </a:rPr>
              <a:t> </a:t>
            </a:r>
            <a:r>
              <a:rPr sz="2850" spc="-295" dirty="0">
                <a:latin typeface="Times New Roman"/>
                <a:cs typeface="Times New Roman"/>
              </a:rPr>
              <a:t>)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27242" y="4615465"/>
            <a:ext cx="1034415" cy="681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728980" algn="l"/>
              </a:tabLst>
            </a:pPr>
            <a:r>
              <a:rPr sz="2850" i="1" spc="-540" dirty="0">
                <a:latin typeface="Times New Roman"/>
                <a:cs typeface="Times New Roman"/>
              </a:rPr>
              <a:t>M</a:t>
            </a:r>
            <a:r>
              <a:rPr sz="2550" spc="-810" baseline="-22875" dirty="0">
                <a:latin typeface="Symbol"/>
                <a:cs typeface="Symbol"/>
              </a:rPr>
              <a:t></a:t>
            </a:r>
            <a:r>
              <a:rPr sz="2550" spc="-104" baseline="-22875" dirty="0">
                <a:latin typeface="Times New Roman"/>
                <a:cs typeface="Times New Roman"/>
              </a:rPr>
              <a:t> </a:t>
            </a:r>
            <a:r>
              <a:rPr sz="2850" spc="-490" dirty="0">
                <a:latin typeface="Symbol"/>
                <a:cs typeface="Symbol"/>
              </a:rPr>
              <a:t></a:t>
            </a:r>
            <a:r>
              <a:rPr sz="2850" spc="-490" dirty="0">
                <a:latin typeface="Times New Roman"/>
                <a:cs typeface="Times New Roman"/>
              </a:rPr>
              <a:t>	</a:t>
            </a:r>
            <a:r>
              <a:rPr sz="6450" spc="-1447" baseline="-37467" dirty="0">
                <a:latin typeface="Symbol"/>
                <a:cs typeface="Symbol"/>
              </a:rPr>
              <a:t></a:t>
            </a:r>
            <a:endParaRPr sz="6450" baseline="-37467">
              <a:latin typeface="Symbol"/>
              <a:cs typeface="Symbo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4526A5-66FF-EEFD-282F-C02D0FA27EAC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55" y="190832"/>
            <a:ext cx="830135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6. Основні</a:t>
            </a:r>
            <a:r>
              <a:rPr spc="25" dirty="0"/>
              <a:t> </a:t>
            </a:r>
            <a:r>
              <a:rPr spc="-20" dirty="0"/>
              <a:t>способи</a:t>
            </a:r>
            <a:r>
              <a:rPr spc="20" dirty="0"/>
              <a:t> </a:t>
            </a:r>
            <a:r>
              <a:rPr spc="-30" dirty="0"/>
              <a:t>добування</a:t>
            </a:r>
            <a:r>
              <a:rPr spc="120" dirty="0"/>
              <a:t> </a:t>
            </a:r>
            <a:r>
              <a:rPr spc="-20" dirty="0"/>
              <a:t>полімерів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37995" y="870738"/>
            <a:ext cx="5668010" cy="3462020"/>
            <a:chOff x="1441513" y="1630489"/>
            <a:chExt cx="5668010" cy="3462020"/>
          </a:xfrm>
        </p:grpSpPr>
        <p:sp>
          <p:nvSpPr>
            <p:cNvPr id="4" name="object 4"/>
            <p:cNvSpPr/>
            <p:nvPr/>
          </p:nvSpPr>
          <p:spPr>
            <a:xfrm>
              <a:off x="2968751" y="4331207"/>
              <a:ext cx="4128135" cy="748665"/>
            </a:xfrm>
            <a:custGeom>
              <a:avLst/>
              <a:gdLst/>
              <a:ahLst/>
              <a:cxnLst/>
              <a:rect l="l" t="t" r="r" b="b"/>
              <a:pathLst>
                <a:path w="4128134" h="748664">
                  <a:moveTo>
                    <a:pt x="4126483" y="0"/>
                  </a:moveTo>
                  <a:lnTo>
                    <a:pt x="4126483" y="680847"/>
                  </a:lnTo>
                  <a:lnTo>
                    <a:pt x="3883152" y="680847"/>
                  </a:lnTo>
                  <a:lnTo>
                    <a:pt x="3883152" y="748538"/>
                  </a:lnTo>
                </a:path>
                <a:path w="4128134" h="748664">
                  <a:moveTo>
                    <a:pt x="4127880" y="0"/>
                  </a:moveTo>
                  <a:lnTo>
                    <a:pt x="4127880" y="608838"/>
                  </a:lnTo>
                  <a:lnTo>
                    <a:pt x="0" y="608838"/>
                  </a:lnTo>
                  <a:lnTo>
                    <a:pt x="0" y="676529"/>
                  </a:lnTo>
                </a:path>
              </a:pathLst>
            </a:custGeom>
            <a:ln w="24384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53895" y="2697479"/>
              <a:ext cx="5641340" cy="954405"/>
            </a:xfrm>
            <a:custGeom>
              <a:avLst/>
              <a:gdLst/>
              <a:ahLst/>
              <a:cxnLst/>
              <a:rect l="l" t="t" r="r" b="b"/>
              <a:pathLst>
                <a:path w="5641340" h="954404">
                  <a:moveTo>
                    <a:pt x="2749295" y="0"/>
                  </a:moveTo>
                  <a:lnTo>
                    <a:pt x="2749295" y="851154"/>
                  </a:lnTo>
                  <a:lnTo>
                    <a:pt x="5641339" y="851154"/>
                  </a:lnTo>
                  <a:lnTo>
                    <a:pt x="5641339" y="918845"/>
                  </a:lnTo>
                </a:path>
                <a:path w="5641340" h="954404">
                  <a:moveTo>
                    <a:pt x="2749295" y="0"/>
                  </a:moveTo>
                  <a:lnTo>
                    <a:pt x="2749295" y="886333"/>
                  </a:lnTo>
                  <a:lnTo>
                    <a:pt x="2805049" y="886333"/>
                  </a:lnTo>
                  <a:lnTo>
                    <a:pt x="2805049" y="954024"/>
                  </a:lnTo>
                </a:path>
                <a:path w="5641340" h="954404">
                  <a:moveTo>
                    <a:pt x="2751328" y="0"/>
                  </a:moveTo>
                  <a:lnTo>
                    <a:pt x="2751328" y="813435"/>
                  </a:lnTo>
                  <a:lnTo>
                    <a:pt x="0" y="813435"/>
                  </a:lnTo>
                  <a:lnTo>
                    <a:pt x="0" y="881126"/>
                  </a:lnTo>
                </a:path>
              </a:pathLst>
            </a:custGeom>
            <a:ln w="24384">
              <a:solidFill>
                <a:srgbClr val="1638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28087" y="1642871"/>
              <a:ext cx="3953510" cy="1054735"/>
            </a:xfrm>
            <a:custGeom>
              <a:avLst/>
              <a:gdLst/>
              <a:ahLst/>
              <a:cxnLst/>
              <a:rect l="l" t="t" r="r" b="b"/>
              <a:pathLst>
                <a:path w="3953510" h="1054735">
                  <a:moveTo>
                    <a:pt x="3847846" y="0"/>
                  </a:moveTo>
                  <a:lnTo>
                    <a:pt x="105410" y="0"/>
                  </a:lnTo>
                  <a:lnTo>
                    <a:pt x="64400" y="8290"/>
                  </a:lnTo>
                  <a:lnTo>
                    <a:pt x="30892" y="30892"/>
                  </a:lnTo>
                  <a:lnTo>
                    <a:pt x="8290" y="64400"/>
                  </a:lnTo>
                  <a:lnTo>
                    <a:pt x="0" y="105410"/>
                  </a:lnTo>
                  <a:lnTo>
                    <a:pt x="0" y="949198"/>
                  </a:lnTo>
                  <a:lnTo>
                    <a:pt x="8290" y="990207"/>
                  </a:lnTo>
                  <a:lnTo>
                    <a:pt x="30892" y="1023715"/>
                  </a:lnTo>
                  <a:lnTo>
                    <a:pt x="64400" y="1046317"/>
                  </a:lnTo>
                  <a:lnTo>
                    <a:pt x="105410" y="1054607"/>
                  </a:lnTo>
                  <a:lnTo>
                    <a:pt x="3847846" y="1054607"/>
                  </a:lnTo>
                  <a:lnTo>
                    <a:pt x="3888855" y="1046317"/>
                  </a:lnTo>
                  <a:lnTo>
                    <a:pt x="3922363" y="1023715"/>
                  </a:lnTo>
                  <a:lnTo>
                    <a:pt x="3944965" y="990207"/>
                  </a:lnTo>
                  <a:lnTo>
                    <a:pt x="3953256" y="949198"/>
                  </a:lnTo>
                  <a:lnTo>
                    <a:pt x="3953256" y="105410"/>
                  </a:lnTo>
                  <a:lnTo>
                    <a:pt x="3944965" y="64400"/>
                  </a:lnTo>
                  <a:lnTo>
                    <a:pt x="3922363" y="30892"/>
                  </a:lnTo>
                  <a:lnTo>
                    <a:pt x="3888855" y="8290"/>
                  </a:lnTo>
                  <a:lnTo>
                    <a:pt x="3847846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8087" y="1642871"/>
              <a:ext cx="3953510" cy="1054735"/>
            </a:xfrm>
            <a:custGeom>
              <a:avLst/>
              <a:gdLst/>
              <a:ahLst/>
              <a:cxnLst/>
              <a:rect l="l" t="t" r="r" b="b"/>
              <a:pathLst>
                <a:path w="3953510" h="1054735">
                  <a:moveTo>
                    <a:pt x="0" y="105410"/>
                  </a:moveTo>
                  <a:lnTo>
                    <a:pt x="8290" y="64400"/>
                  </a:lnTo>
                  <a:lnTo>
                    <a:pt x="30892" y="30892"/>
                  </a:lnTo>
                  <a:lnTo>
                    <a:pt x="64400" y="8290"/>
                  </a:lnTo>
                  <a:lnTo>
                    <a:pt x="105410" y="0"/>
                  </a:lnTo>
                  <a:lnTo>
                    <a:pt x="3847846" y="0"/>
                  </a:lnTo>
                  <a:lnTo>
                    <a:pt x="3888855" y="8290"/>
                  </a:lnTo>
                  <a:lnTo>
                    <a:pt x="3922363" y="30892"/>
                  </a:lnTo>
                  <a:lnTo>
                    <a:pt x="3944965" y="64400"/>
                  </a:lnTo>
                  <a:lnTo>
                    <a:pt x="3953256" y="105410"/>
                  </a:lnTo>
                  <a:lnTo>
                    <a:pt x="3953256" y="949198"/>
                  </a:lnTo>
                  <a:lnTo>
                    <a:pt x="3944965" y="990207"/>
                  </a:lnTo>
                  <a:lnTo>
                    <a:pt x="3922363" y="1023715"/>
                  </a:lnTo>
                  <a:lnTo>
                    <a:pt x="3888855" y="1046317"/>
                  </a:lnTo>
                  <a:lnTo>
                    <a:pt x="3847846" y="1054607"/>
                  </a:lnTo>
                  <a:lnTo>
                    <a:pt x="105410" y="1054607"/>
                  </a:lnTo>
                  <a:lnTo>
                    <a:pt x="64400" y="1046317"/>
                  </a:lnTo>
                  <a:lnTo>
                    <a:pt x="30892" y="1023715"/>
                  </a:lnTo>
                  <a:lnTo>
                    <a:pt x="8290" y="990207"/>
                  </a:lnTo>
                  <a:lnTo>
                    <a:pt x="0" y="949198"/>
                  </a:lnTo>
                  <a:lnTo>
                    <a:pt x="0" y="105410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10383" y="1719071"/>
              <a:ext cx="3950335" cy="1054735"/>
            </a:xfrm>
            <a:custGeom>
              <a:avLst/>
              <a:gdLst/>
              <a:ahLst/>
              <a:cxnLst/>
              <a:rect l="l" t="t" r="r" b="b"/>
              <a:pathLst>
                <a:path w="3950335" h="1054735">
                  <a:moveTo>
                    <a:pt x="3844798" y="0"/>
                  </a:moveTo>
                  <a:lnTo>
                    <a:pt x="105410" y="0"/>
                  </a:lnTo>
                  <a:lnTo>
                    <a:pt x="64400" y="8290"/>
                  </a:lnTo>
                  <a:lnTo>
                    <a:pt x="30892" y="30892"/>
                  </a:lnTo>
                  <a:lnTo>
                    <a:pt x="8290" y="64400"/>
                  </a:lnTo>
                  <a:lnTo>
                    <a:pt x="0" y="105410"/>
                  </a:lnTo>
                  <a:lnTo>
                    <a:pt x="0" y="949198"/>
                  </a:lnTo>
                  <a:lnTo>
                    <a:pt x="8290" y="990207"/>
                  </a:lnTo>
                  <a:lnTo>
                    <a:pt x="30892" y="1023715"/>
                  </a:lnTo>
                  <a:lnTo>
                    <a:pt x="64400" y="1046317"/>
                  </a:lnTo>
                  <a:lnTo>
                    <a:pt x="105410" y="1054607"/>
                  </a:lnTo>
                  <a:lnTo>
                    <a:pt x="3844798" y="1054607"/>
                  </a:lnTo>
                  <a:lnTo>
                    <a:pt x="3885807" y="1046317"/>
                  </a:lnTo>
                  <a:lnTo>
                    <a:pt x="3919315" y="1023715"/>
                  </a:lnTo>
                  <a:lnTo>
                    <a:pt x="3941917" y="990207"/>
                  </a:lnTo>
                  <a:lnTo>
                    <a:pt x="3950207" y="949198"/>
                  </a:lnTo>
                  <a:lnTo>
                    <a:pt x="3950207" y="105410"/>
                  </a:lnTo>
                  <a:lnTo>
                    <a:pt x="3941917" y="64400"/>
                  </a:lnTo>
                  <a:lnTo>
                    <a:pt x="3919315" y="30892"/>
                  </a:lnTo>
                  <a:lnTo>
                    <a:pt x="3885807" y="8290"/>
                  </a:lnTo>
                  <a:lnTo>
                    <a:pt x="3844798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10383" y="1719071"/>
              <a:ext cx="3950335" cy="1054735"/>
            </a:xfrm>
            <a:custGeom>
              <a:avLst/>
              <a:gdLst/>
              <a:ahLst/>
              <a:cxnLst/>
              <a:rect l="l" t="t" r="r" b="b"/>
              <a:pathLst>
                <a:path w="3950335" h="1054735">
                  <a:moveTo>
                    <a:pt x="0" y="105410"/>
                  </a:moveTo>
                  <a:lnTo>
                    <a:pt x="8290" y="64400"/>
                  </a:lnTo>
                  <a:lnTo>
                    <a:pt x="30892" y="30892"/>
                  </a:lnTo>
                  <a:lnTo>
                    <a:pt x="64400" y="8290"/>
                  </a:lnTo>
                  <a:lnTo>
                    <a:pt x="105410" y="0"/>
                  </a:lnTo>
                  <a:lnTo>
                    <a:pt x="3844798" y="0"/>
                  </a:lnTo>
                  <a:lnTo>
                    <a:pt x="3885807" y="8290"/>
                  </a:lnTo>
                  <a:lnTo>
                    <a:pt x="3919315" y="30892"/>
                  </a:lnTo>
                  <a:lnTo>
                    <a:pt x="3941917" y="64400"/>
                  </a:lnTo>
                  <a:lnTo>
                    <a:pt x="3950207" y="105410"/>
                  </a:lnTo>
                  <a:lnTo>
                    <a:pt x="3950207" y="949198"/>
                  </a:lnTo>
                  <a:lnTo>
                    <a:pt x="3941917" y="990207"/>
                  </a:lnTo>
                  <a:lnTo>
                    <a:pt x="3919315" y="1023715"/>
                  </a:lnTo>
                  <a:lnTo>
                    <a:pt x="3885807" y="1046317"/>
                  </a:lnTo>
                  <a:lnTo>
                    <a:pt x="3844798" y="1054607"/>
                  </a:lnTo>
                  <a:lnTo>
                    <a:pt x="105410" y="1054607"/>
                  </a:lnTo>
                  <a:lnTo>
                    <a:pt x="64400" y="1046317"/>
                  </a:lnTo>
                  <a:lnTo>
                    <a:pt x="30892" y="1023715"/>
                  </a:lnTo>
                  <a:lnTo>
                    <a:pt x="8290" y="990207"/>
                  </a:lnTo>
                  <a:lnTo>
                    <a:pt x="0" y="949198"/>
                  </a:lnTo>
                  <a:lnTo>
                    <a:pt x="0" y="105410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13252" y="1112006"/>
            <a:ext cx="3231515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269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Способи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ts val="2690"/>
              </a:lnSpc>
            </a:pPr>
            <a:r>
              <a:rPr sz="2400" b="1" spc="-20" dirty="0">
                <a:latin typeface="Arial"/>
                <a:cs typeface="Arial"/>
              </a:rPr>
              <a:t>добування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полімерів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9843" y="2818331"/>
            <a:ext cx="2359660" cy="799465"/>
            <a:chOff x="313753" y="3565969"/>
            <a:chExt cx="2359660" cy="799465"/>
          </a:xfrm>
        </p:grpSpPr>
        <p:sp>
          <p:nvSpPr>
            <p:cNvPr id="12" name="object 12"/>
            <p:cNvSpPr/>
            <p:nvPr/>
          </p:nvSpPr>
          <p:spPr>
            <a:xfrm>
              <a:off x="326135" y="3578352"/>
              <a:ext cx="2252980" cy="698500"/>
            </a:xfrm>
            <a:custGeom>
              <a:avLst/>
              <a:gdLst/>
              <a:ahLst/>
              <a:cxnLst/>
              <a:rect l="l" t="t" r="r" b="b"/>
              <a:pathLst>
                <a:path w="2252980" h="698500">
                  <a:moveTo>
                    <a:pt x="2182622" y="0"/>
                  </a:moveTo>
                  <a:lnTo>
                    <a:pt x="69799" y="0"/>
                  </a:lnTo>
                  <a:lnTo>
                    <a:pt x="42632" y="5484"/>
                  </a:lnTo>
                  <a:lnTo>
                    <a:pt x="20445" y="20447"/>
                  </a:lnTo>
                  <a:lnTo>
                    <a:pt x="5485" y="42648"/>
                  </a:lnTo>
                  <a:lnTo>
                    <a:pt x="0" y="69850"/>
                  </a:lnTo>
                  <a:lnTo>
                    <a:pt x="0" y="628142"/>
                  </a:lnTo>
                  <a:lnTo>
                    <a:pt x="5485" y="655343"/>
                  </a:lnTo>
                  <a:lnTo>
                    <a:pt x="20445" y="677545"/>
                  </a:lnTo>
                  <a:lnTo>
                    <a:pt x="42632" y="692507"/>
                  </a:lnTo>
                  <a:lnTo>
                    <a:pt x="69799" y="697992"/>
                  </a:lnTo>
                  <a:lnTo>
                    <a:pt x="2182622" y="697992"/>
                  </a:lnTo>
                  <a:lnTo>
                    <a:pt x="2209823" y="692507"/>
                  </a:lnTo>
                  <a:lnTo>
                    <a:pt x="2232025" y="677544"/>
                  </a:lnTo>
                  <a:lnTo>
                    <a:pt x="2246987" y="655343"/>
                  </a:lnTo>
                  <a:lnTo>
                    <a:pt x="2252472" y="628142"/>
                  </a:lnTo>
                  <a:lnTo>
                    <a:pt x="2252472" y="69850"/>
                  </a:lnTo>
                  <a:lnTo>
                    <a:pt x="2246987" y="42648"/>
                  </a:lnTo>
                  <a:lnTo>
                    <a:pt x="2232024" y="20447"/>
                  </a:lnTo>
                  <a:lnTo>
                    <a:pt x="2209823" y="5484"/>
                  </a:lnTo>
                  <a:lnTo>
                    <a:pt x="218262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6135" y="3578352"/>
              <a:ext cx="2252980" cy="698500"/>
            </a:xfrm>
            <a:custGeom>
              <a:avLst/>
              <a:gdLst/>
              <a:ahLst/>
              <a:cxnLst/>
              <a:rect l="l" t="t" r="r" b="b"/>
              <a:pathLst>
                <a:path w="2252980" h="698500">
                  <a:moveTo>
                    <a:pt x="0" y="69850"/>
                  </a:moveTo>
                  <a:lnTo>
                    <a:pt x="5485" y="42648"/>
                  </a:lnTo>
                  <a:lnTo>
                    <a:pt x="20445" y="20447"/>
                  </a:lnTo>
                  <a:lnTo>
                    <a:pt x="42632" y="5484"/>
                  </a:lnTo>
                  <a:lnTo>
                    <a:pt x="69799" y="0"/>
                  </a:lnTo>
                  <a:lnTo>
                    <a:pt x="2182622" y="0"/>
                  </a:lnTo>
                  <a:lnTo>
                    <a:pt x="2209823" y="5484"/>
                  </a:lnTo>
                  <a:lnTo>
                    <a:pt x="2232024" y="20447"/>
                  </a:lnTo>
                  <a:lnTo>
                    <a:pt x="2246987" y="42648"/>
                  </a:lnTo>
                  <a:lnTo>
                    <a:pt x="2252472" y="69850"/>
                  </a:lnTo>
                  <a:lnTo>
                    <a:pt x="2252472" y="628142"/>
                  </a:lnTo>
                  <a:lnTo>
                    <a:pt x="2246987" y="655343"/>
                  </a:lnTo>
                  <a:lnTo>
                    <a:pt x="2232025" y="677544"/>
                  </a:lnTo>
                  <a:lnTo>
                    <a:pt x="2209823" y="692507"/>
                  </a:lnTo>
                  <a:lnTo>
                    <a:pt x="2182622" y="697992"/>
                  </a:lnTo>
                  <a:lnTo>
                    <a:pt x="69799" y="697992"/>
                  </a:lnTo>
                  <a:lnTo>
                    <a:pt x="42632" y="692507"/>
                  </a:lnTo>
                  <a:lnTo>
                    <a:pt x="20445" y="677545"/>
                  </a:lnTo>
                  <a:lnTo>
                    <a:pt x="5485" y="655343"/>
                  </a:lnTo>
                  <a:lnTo>
                    <a:pt x="0" y="628142"/>
                  </a:lnTo>
                  <a:lnTo>
                    <a:pt x="0" y="69850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8431" y="3654552"/>
              <a:ext cx="2252980" cy="698500"/>
            </a:xfrm>
            <a:custGeom>
              <a:avLst/>
              <a:gdLst/>
              <a:ahLst/>
              <a:cxnLst/>
              <a:rect l="l" t="t" r="r" b="b"/>
              <a:pathLst>
                <a:path w="2252980" h="698500">
                  <a:moveTo>
                    <a:pt x="2182622" y="0"/>
                  </a:moveTo>
                  <a:lnTo>
                    <a:pt x="69799" y="0"/>
                  </a:lnTo>
                  <a:lnTo>
                    <a:pt x="42632" y="5484"/>
                  </a:lnTo>
                  <a:lnTo>
                    <a:pt x="20445" y="20447"/>
                  </a:lnTo>
                  <a:lnTo>
                    <a:pt x="5485" y="42648"/>
                  </a:lnTo>
                  <a:lnTo>
                    <a:pt x="0" y="69850"/>
                  </a:lnTo>
                  <a:lnTo>
                    <a:pt x="0" y="628142"/>
                  </a:lnTo>
                  <a:lnTo>
                    <a:pt x="5485" y="655343"/>
                  </a:lnTo>
                  <a:lnTo>
                    <a:pt x="20445" y="677545"/>
                  </a:lnTo>
                  <a:lnTo>
                    <a:pt x="42632" y="692507"/>
                  </a:lnTo>
                  <a:lnTo>
                    <a:pt x="69799" y="697992"/>
                  </a:lnTo>
                  <a:lnTo>
                    <a:pt x="2182622" y="697992"/>
                  </a:lnTo>
                  <a:lnTo>
                    <a:pt x="2209823" y="692507"/>
                  </a:lnTo>
                  <a:lnTo>
                    <a:pt x="2232025" y="677544"/>
                  </a:lnTo>
                  <a:lnTo>
                    <a:pt x="2246987" y="655343"/>
                  </a:lnTo>
                  <a:lnTo>
                    <a:pt x="2252472" y="628142"/>
                  </a:lnTo>
                  <a:lnTo>
                    <a:pt x="2252472" y="69850"/>
                  </a:lnTo>
                  <a:lnTo>
                    <a:pt x="2246987" y="42648"/>
                  </a:lnTo>
                  <a:lnTo>
                    <a:pt x="2232025" y="20446"/>
                  </a:lnTo>
                  <a:lnTo>
                    <a:pt x="2209823" y="5484"/>
                  </a:lnTo>
                  <a:lnTo>
                    <a:pt x="2182622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8431" y="3654552"/>
              <a:ext cx="2252980" cy="698500"/>
            </a:xfrm>
            <a:custGeom>
              <a:avLst/>
              <a:gdLst/>
              <a:ahLst/>
              <a:cxnLst/>
              <a:rect l="l" t="t" r="r" b="b"/>
              <a:pathLst>
                <a:path w="2252980" h="698500">
                  <a:moveTo>
                    <a:pt x="0" y="69850"/>
                  </a:moveTo>
                  <a:lnTo>
                    <a:pt x="5485" y="42648"/>
                  </a:lnTo>
                  <a:lnTo>
                    <a:pt x="20445" y="20447"/>
                  </a:lnTo>
                  <a:lnTo>
                    <a:pt x="42632" y="5484"/>
                  </a:lnTo>
                  <a:lnTo>
                    <a:pt x="69799" y="0"/>
                  </a:lnTo>
                  <a:lnTo>
                    <a:pt x="2182622" y="0"/>
                  </a:lnTo>
                  <a:lnTo>
                    <a:pt x="2209823" y="5484"/>
                  </a:lnTo>
                  <a:lnTo>
                    <a:pt x="2232025" y="20446"/>
                  </a:lnTo>
                  <a:lnTo>
                    <a:pt x="2246987" y="42648"/>
                  </a:lnTo>
                  <a:lnTo>
                    <a:pt x="2252472" y="69850"/>
                  </a:lnTo>
                  <a:lnTo>
                    <a:pt x="2252472" y="628142"/>
                  </a:lnTo>
                  <a:lnTo>
                    <a:pt x="2246987" y="655343"/>
                  </a:lnTo>
                  <a:lnTo>
                    <a:pt x="2232025" y="677544"/>
                  </a:lnTo>
                  <a:lnTo>
                    <a:pt x="2209823" y="692507"/>
                  </a:lnTo>
                  <a:lnTo>
                    <a:pt x="2182622" y="697992"/>
                  </a:lnTo>
                  <a:lnTo>
                    <a:pt x="69799" y="697992"/>
                  </a:lnTo>
                  <a:lnTo>
                    <a:pt x="42632" y="692507"/>
                  </a:lnTo>
                  <a:lnTo>
                    <a:pt x="20445" y="677545"/>
                  </a:lnTo>
                  <a:lnTo>
                    <a:pt x="5485" y="655343"/>
                  </a:lnTo>
                  <a:lnTo>
                    <a:pt x="0" y="628142"/>
                  </a:lnTo>
                  <a:lnTo>
                    <a:pt x="0" y="69850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53372" y="2958015"/>
            <a:ext cx="1861185" cy="591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230"/>
              </a:lnSpc>
              <a:spcBef>
                <a:spcPts val="90"/>
              </a:spcBef>
            </a:pPr>
            <a:r>
              <a:rPr sz="2000" b="1" spc="-15" dirty="0">
                <a:latin typeface="Arial"/>
                <a:cs typeface="Arial"/>
              </a:rPr>
              <a:t>Полімеризація</a:t>
            </a:r>
            <a:endParaRPr sz="2000" dirty="0">
              <a:latin typeface="Arial"/>
              <a:cs typeface="Arial"/>
            </a:endParaRPr>
          </a:p>
          <a:p>
            <a:pPr marL="1270" algn="ctr">
              <a:lnSpc>
                <a:spcPts val="2230"/>
              </a:lnSpc>
            </a:pPr>
            <a:r>
              <a:rPr sz="2000" spc="-20" dirty="0">
                <a:latin typeface="Microsoft Sans Serif"/>
                <a:cs typeface="Microsoft Sans Serif"/>
              </a:rPr>
              <a:t>(поліетилен)</a:t>
            </a:r>
            <a:endParaRPr sz="2000" dirty="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312434" y="2854851"/>
            <a:ext cx="2347595" cy="710565"/>
            <a:chOff x="3127057" y="3639121"/>
            <a:chExt cx="2347595" cy="710565"/>
          </a:xfrm>
        </p:grpSpPr>
        <p:sp>
          <p:nvSpPr>
            <p:cNvPr id="18" name="object 18"/>
            <p:cNvSpPr/>
            <p:nvPr/>
          </p:nvSpPr>
          <p:spPr>
            <a:xfrm>
              <a:off x="3139440" y="3651504"/>
              <a:ext cx="2240280" cy="609600"/>
            </a:xfrm>
            <a:custGeom>
              <a:avLst/>
              <a:gdLst/>
              <a:ahLst/>
              <a:cxnLst/>
              <a:rect l="l" t="t" r="r" b="b"/>
              <a:pathLst>
                <a:path w="2240279" h="609600">
                  <a:moveTo>
                    <a:pt x="2179320" y="0"/>
                  </a:moveTo>
                  <a:lnTo>
                    <a:pt x="60960" y="0"/>
                  </a:lnTo>
                  <a:lnTo>
                    <a:pt x="37236" y="4792"/>
                  </a:lnTo>
                  <a:lnTo>
                    <a:pt x="17859" y="17859"/>
                  </a:lnTo>
                  <a:lnTo>
                    <a:pt x="4792" y="37236"/>
                  </a:lnTo>
                  <a:lnTo>
                    <a:pt x="0" y="60960"/>
                  </a:lnTo>
                  <a:lnTo>
                    <a:pt x="0" y="548640"/>
                  </a:lnTo>
                  <a:lnTo>
                    <a:pt x="4792" y="572363"/>
                  </a:lnTo>
                  <a:lnTo>
                    <a:pt x="17859" y="591740"/>
                  </a:lnTo>
                  <a:lnTo>
                    <a:pt x="37236" y="604807"/>
                  </a:lnTo>
                  <a:lnTo>
                    <a:pt x="60960" y="609600"/>
                  </a:lnTo>
                  <a:lnTo>
                    <a:pt x="2179320" y="609600"/>
                  </a:lnTo>
                  <a:lnTo>
                    <a:pt x="2203043" y="604807"/>
                  </a:lnTo>
                  <a:lnTo>
                    <a:pt x="2222420" y="591740"/>
                  </a:lnTo>
                  <a:lnTo>
                    <a:pt x="2235487" y="572363"/>
                  </a:lnTo>
                  <a:lnTo>
                    <a:pt x="2240280" y="548640"/>
                  </a:lnTo>
                  <a:lnTo>
                    <a:pt x="2240280" y="60960"/>
                  </a:lnTo>
                  <a:lnTo>
                    <a:pt x="2235487" y="37236"/>
                  </a:lnTo>
                  <a:lnTo>
                    <a:pt x="2222420" y="17859"/>
                  </a:lnTo>
                  <a:lnTo>
                    <a:pt x="2203043" y="4792"/>
                  </a:lnTo>
                  <a:lnTo>
                    <a:pt x="217932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39440" y="3651504"/>
              <a:ext cx="2240280" cy="609600"/>
            </a:xfrm>
            <a:custGeom>
              <a:avLst/>
              <a:gdLst/>
              <a:ahLst/>
              <a:cxnLst/>
              <a:rect l="l" t="t" r="r" b="b"/>
              <a:pathLst>
                <a:path w="2240279" h="60960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2179320" y="0"/>
                  </a:lnTo>
                  <a:lnTo>
                    <a:pt x="2203043" y="4792"/>
                  </a:lnTo>
                  <a:lnTo>
                    <a:pt x="2222420" y="17859"/>
                  </a:lnTo>
                  <a:lnTo>
                    <a:pt x="2235487" y="37236"/>
                  </a:lnTo>
                  <a:lnTo>
                    <a:pt x="2240280" y="60960"/>
                  </a:lnTo>
                  <a:lnTo>
                    <a:pt x="2240280" y="548640"/>
                  </a:lnTo>
                  <a:lnTo>
                    <a:pt x="2235487" y="572363"/>
                  </a:lnTo>
                  <a:lnTo>
                    <a:pt x="2222420" y="591740"/>
                  </a:lnTo>
                  <a:lnTo>
                    <a:pt x="2203043" y="604807"/>
                  </a:lnTo>
                  <a:lnTo>
                    <a:pt x="2179320" y="609600"/>
                  </a:lnTo>
                  <a:lnTo>
                    <a:pt x="60960" y="609600"/>
                  </a:lnTo>
                  <a:lnTo>
                    <a:pt x="37236" y="604807"/>
                  </a:lnTo>
                  <a:lnTo>
                    <a:pt x="17859" y="591740"/>
                  </a:lnTo>
                  <a:lnTo>
                    <a:pt x="4792" y="572363"/>
                  </a:lnTo>
                  <a:lnTo>
                    <a:pt x="0" y="548640"/>
                  </a:lnTo>
                  <a:lnTo>
                    <a:pt x="0" y="60960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21736" y="3727704"/>
              <a:ext cx="2240280" cy="609600"/>
            </a:xfrm>
            <a:custGeom>
              <a:avLst/>
              <a:gdLst/>
              <a:ahLst/>
              <a:cxnLst/>
              <a:rect l="l" t="t" r="r" b="b"/>
              <a:pathLst>
                <a:path w="2240279" h="609600">
                  <a:moveTo>
                    <a:pt x="2179319" y="0"/>
                  </a:moveTo>
                  <a:lnTo>
                    <a:pt x="60960" y="0"/>
                  </a:lnTo>
                  <a:lnTo>
                    <a:pt x="37236" y="4792"/>
                  </a:lnTo>
                  <a:lnTo>
                    <a:pt x="17859" y="17859"/>
                  </a:lnTo>
                  <a:lnTo>
                    <a:pt x="4792" y="37236"/>
                  </a:lnTo>
                  <a:lnTo>
                    <a:pt x="0" y="60960"/>
                  </a:lnTo>
                  <a:lnTo>
                    <a:pt x="0" y="548640"/>
                  </a:lnTo>
                  <a:lnTo>
                    <a:pt x="4792" y="572363"/>
                  </a:lnTo>
                  <a:lnTo>
                    <a:pt x="17859" y="591740"/>
                  </a:lnTo>
                  <a:lnTo>
                    <a:pt x="37236" y="604807"/>
                  </a:lnTo>
                  <a:lnTo>
                    <a:pt x="60960" y="609600"/>
                  </a:lnTo>
                  <a:lnTo>
                    <a:pt x="2179319" y="609600"/>
                  </a:lnTo>
                  <a:lnTo>
                    <a:pt x="2203043" y="604807"/>
                  </a:lnTo>
                  <a:lnTo>
                    <a:pt x="2222420" y="591740"/>
                  </a:lnTo>
                  <a:lnTo>
                    <a:pt x="2235487" y="572363"/>
                  </a:lnTo>
                  <a:lnTo>
                    <a:pt x="2240279" y="548640"/>
                  </a:lnTo>
                  <a:lnTo>
                    <a:pt x="2240279" y="60960"/>
                  </a:lnTo>
                  <a:lnTo>
                    <a:pt x="2235487" y="37236"/>
                  </a:lnTo>
                  <a:lnTo>
                    <a:pt x="2222420" y="17859"/>
                  </a:lnTo>
                  <a:lnTo>
                    <a:pt x="2203043" y="4792"/>
                  </a:lnTo>
                  <a:lnTo>
                    <a:pt x="2179319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21736" y="3727704"/>
              <a:ext cx="2240280" cy="609600"/>
            </a:xfrm>
            <a:custGeom>
              <a:avLst/>
              <a:gdLst/>
              <a:ahLst/>
              <a:cxnLst/>
              <a:rect l="l" t="t" r="r" b="b"/>
              <a:pathLst>
                <a:path w="2240279" h="609600">
                  <a:moveTo>
                    <a:pt x="0" y="60960"/>
                  </a:move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2179319" y="0"/>
                  </a:lnTo>
                  <a:lnTo>
                    <a:pt x="2203043" y="4792"/>
                  </a:lnTo>
                  <a:lnTo>
                    <a:pt x="2222420" y="17859"/>
                  </a:lnTo>
                  <a:lnTo>
                    <a:pt x="2235487" y="37236"/>
                  </a:lnTo>
                  <a:lnTo>
                    <a:pt x="2240279" y="60960"/>
                  </a:lnTo>
                  <a:lnTo>
                    <a:pt x="2240279" y="548640"/>
                  </a:lnTo>
                  <a:lnTo>
                    <a:pt x="2235487" y="572363"/>
                  </a:lnTo>
                  <a:lnTo>
                    <a:pt x="2222420" y="591740"/>
                  </a:lnTo>
                  <a:lnTo>
                    <a:pt x="2203043" y="604807"/>
                  </a:lnTo>
                  <a:lnTo>
                    <a:pt x="2179319" y="609600"/>
                  </a:lnTo>
                  <a:lnTo>
                    <a:pt x="60960" y="609600"/>
                  </a:lnTo>
                  <a:lnTo>
                    <a:pt x="37236" y="604807"/>
                  </a:lnTo>
                  <a:lnTo>
                    <a:pt x="17859" y="591740"/>
                  </a:lnTo>
                  <a:lnTo>
                    <a:pt x="4792" y="572363"/>
                  </a:lnTo>
                  <a:lnTo>
                    <a:pt x="0" y="548640"/>
                  </a:lnTo>
                  <a:lnTo>
                    <a:pt x="0" y="60960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11888" y="2954265"/>
            <a:ext cx="2030730" cy="565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125"/>
              </a:lnSpc>
              <a:spcBef>
                <a:spcPts val="95"/>
              </a:spcBef>
            </a:pPr>
            <a:r>
              <a:rPr sz="1900" b="1" spc="-10" dirty="0">
                <a:latin typeface="Arial"/>
                <a:cs typeface="Arial"/>
              </a:rPr>
              <a:t>Поліконденсація</a:t>
            </a:r>
            <a:endParaRPr sz="1900" dirty="0">
              <a:latin typeface="Arial"/>
              <a:cs typeface="Arial"/>
            </a:endParaRPr>
          </a:p>
          <a:p>
            <a:pPr algn="ctr">
              <a:lnSpc>
                <a:spcPts val="2125"/>
              </a:lnSpc>
            </a:pPr>
            <a:r>
              <a:rPr sz="1900" spc="-20" dirty="0">
                <a:latin typeface="Microsoft Sans Serif"/>
                <a:cs typeface="Microsoft Sans Serif"/>
              </a:rPr>
              <a:t>(поліаміди)</a:t>
            </a:r>
            <a:endParaRPr sz="1900" dirty="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295136" y="2830714"/>
            <a:ext cx="2009139" cy="817244"/>
            <a:chOff x="6132385" y="3602545"/>
            <a:chExt cx="2009139" cy="817244"/>
          </a:xfrm>
        </p:grpSpPr>
        <p:sp>
          <p:nvSpPr>
            <p:cNvPr id="24" name="object 24"/>
            <p:cNvSpPr/>
            <p:nvPr/>
          </p:nvSpPr>
          <p:spPr>
            <a:xfrm>
              <a:off x="6144767" y="3614928"/>
              <a:ext cx="1902460" cy="716280"/>
            </a:xfrm>
            <a:custGeom>
              <a:avLst/>
              <a:gdLst/>
              <a:ahLst/>
              <a:cxnLst/>
              <a:rect l="l" t="t" r="r" b="b"/>
              <a:pathLst>
                <a:path w="1902459" h="716279">
                  <a:moveTo>
                    <a:pt x="1830324" y="0"/>
                  </a:moveTo>
                  <a:lnTo>
                    <a:pt x="71628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8"/>
                  </a:lnTo>
                  <a:lnTo>
                    <a:pt x="0" y="644652"/>
                  </a:lnTo>
                  <a:lnTo>
                    <a:pt x="5637" y="672506"/>
                  </a:lnTo>
                  <a:lnTo>
                    <a:pt x="21002" y="695277"/>
                  </a:lnTo>
                  <a:lnTo>
                    <a:pt x="43773" y="710642"/>
                  </a:lnTo>
                  <a:lnTo>
                    <a:pt x="71628" y="716280"/>
                  </a:lnTo>
                  <a:lnTo>
                    <a:pt x="1830324" y="716280"/>
                  </a:lnTo>
                  <a:lnTo>
                    <a:pt x="1858178" y="710642"/>
                  </a:lnTo>
                  <a:lnTo>
                    <a:pt x="1880949" y="695277"/>
                  </a:lnTo>
                  <a:lnTo>
                    <a:pt x="1896314" y="672506"/>
                  </a:lnTo>
                  <a:lnTo>
                    <a:pt x="1901952" y="644652"/>
                  </a:lnTo>
                  <a:lnTo>
                    <a:pt x="1901952" y="71628"/>
                  </a:lnTo>
                  <a:lnTo>
                    <a:pt x="1896314" y="43773"/>
                  </a:lnTo>
                  <a:lnTo>
                    <a:pt x="1880949" y="21002"/>
                  </a:lnTo>
                  <a:lnTo>
                    <a:pt x="1858178" y="5637"/>
                  </a:lnTo>
                  <a:lnTo>
                    <a:pt x="1830324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44767" y="3614928"/>
              <a:ext cx="1902460" cy="716280"/>
            </a:xfrm>
            <a:custGeom>
              <a:avLst/>
              <a:gdLst/>
              <a:ahLst/>
              <a:cxnLst/>
              <a:rect l="l" t="t" r="r" b="b"/>
              <a:pathLst>
                <a:path w="1902459" h="716279">
                  <a:moveTo>
                    <a:pt x="0" y="71628"/>
                  </a:moveTo>
                  <a:lnTo>
                    <a:pt x="5637" y="43773"/>
                  </a:lnTo>
                  <a:lnTo>
                    <a:pt x="21002" y="21002"/>
                  </a:lnTo>
                  <a:lnTo>
                    <a:pt x="43773" y="5637"/>
                  </a:lnTo>
                  <a:lnTo>
                    <a:pt x="71628" y="0"/>
                  </a:lnTo>
                  <a:lnTo>
                    <a:pt x="1830324" y="0"/>
                  </a:lnTo>
                  <a:lnTo>
                    <a:pt x="1858178" y="5637"/>
                  </a:lnTo>
                  <a:lnTo>
                    <a:pt x="1880949" y="21002"/>
                  </a:lnTo>
                  <a:lnTo>
                    <a:pt x="1896314" y="43773"/>
                  </a:lnTo>
                  <a:lnTo>
                    <a:pt x="1901952" y="71628"/>
                  </a:lnTo>
                  <a:lnTo>
                    <a:pt x="1901952" y="644652"/>
                  </a:lnTo>
                  <a:lnTo>
                    <a:pt x="1896314" y="672506"/>
                  </a:lnTo>
                  <a:lnTo>
                    <a:pt x="1880949" y="695277"/>
                  </a:lnTo>
                  <a:lnTo>
                    <a:pt x="1858178" y="710642"/>
                  </a:lnTo>
                  <a:lnTo>
                    <a:pt x="1830324" y="716280"/>
                  </a:lnTo>
                  <a:lnTo>
                    <a:pt x="71628" y="716280"/>
                  </a:lnTo>
                  <a:lnTo>
                    <a:pt x="43773" y="710642"/>
                  </a:lnTo>
                  <a:lnTo>
                    <a:pt x="21002" y="695277"/>
                  </a:lnTo>
                  <a:lnTo>
                    <a:pt x="5637" y="672506"/>
                  </a:lnTo>
                  <a:lnTo>
                    <a:pt x="0" y="644652"/>
                  </a:lnTo>
                  <a:lnTo>
                    <a:pt x="0" y="71628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27063" y="3694176"/>
              <a:ext cx="1902460" cy="713740"/>
            </a:xfrm>
            <a:custGeom>
              <a:avLst/>
              <a:gdLst/>
              <a:ahLst/>
              <a:cxnLst/>
              <a:rect l="l" t="t" r="r" b="b"/>
              <a:pathLst>
                <a:path w="1902459" h="713739">
                  <a:moveTo>
                    <a:pt x="1830578" y="0"/>
                  </a:moveTo>
                  <a:lnTo>
                    <a:pt x="71374" y="0"/>
                  </a:lnTo>
                  <a:lnTo>
                    <a:pt x="43559" y="5597"/>
                  </a:lnTo>
                  <a:lnTo>
                    <a:pt x="20875" y="20875"/>
                  </a:lnTo>
                  <a:lnTo>
                    <a:pt x="5597" y="43559"/>
                  </a:lnTo>
                  <a:lnTo>
                    <a:pt x="0" y="71374"/>
                  </a:lnTo>
                  <a:lnTo>
                    <a:pt x="0" y="641857"/>
                  </a:lnTo>
                  <a:lnTo>
                    <a:pt x="5597" y="669672"/>
                  </a:lnTo>
                  <a:lnTo>
                    <a:pt x="20875" y="692356"/>
                  </a:lnTo>
                  <a:lnTo>
                    <a:pt x="43559" y="707634"/>
                  </a:lnTo>
                  <a:lnTo>
                    <a:pt x="71374" y="713232"/>
                  </a:lnTo>
                  <a:lnTo>
                    <a:pt x="1830578" y="713232"/>
                  </a:lnTo>
                  <a:lnTo>
                    <a:pt x="1858392" y="707634"/>
                  </a:lnTo>
                  <a:lnTo>
                    <a:pt x="1881076" y="692356"/>
                  </a:lnTo>
                  <a:lnTo>
                    <a:pt x="1896354" y="669672"/>
                  </a:lnTo>
                  <a:lnTo>
                    <a:pt x="1901952" y="641857"/>
                  </a:lnTo>
                  <a:lnTo>
                    <a:pt x="1901952" y="71374"/>
                  </a:lnTo>
                  <a:lnTo>
                    <a:pt x="1896354" y="43559"/>
                  </a:lnTo>
                  <a:lnTo>
                    <a:pt x="1881076" y="20875"/>
                  </a:lnTo>
                  <a:lnTo>
                    <a:pt x="1858392" y="5597"/>
                  </a:lnTo>
                  <a:lnTo>
                    <a:pt x="1830578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27063" y="3694176"/>
              <a:ext cx="1902460" cy="713740"/>
            </a:xfrm>
            <a:custGeom>
              <a:avLst/>
              <a:gdLst/>
              <a:ahLst/>
              <a:cxnLst/>
              <a:rect l="l" t="t" r="r" b="b"/>
              <a:pathLst>
                <a:path w="1902459" h="713739">
                  <a:moveTo>
                    <a:pt x="0" y="71374"/>
                  </a:moveTo>
                  <a:lnTo>
                    <a:pt x="5597" y="43559"/>
                  </a:lnTo>
                  <a:lnTo>
                    <a:pt x="20875" y="20875"/>
                  </a:lnTo>
                  <a:lnTo>
                    <a:pt x="43559" y="5597"/>
                  </a:lnTo>
                  <a:lnTo>
                    <a:pt x="71374" y="0"/>
                  </a:lnTo>
                  <a:lnTo>
                    <a:pt x="1830578" y="0"/>
                  </a:lnTo>
                  <a:lnTo>
                    <a:pt x="1858392" y="5597"/>
                  </a:lnTo>
                  <a:lnTo>
                    <a:pt x="1881076" y="20875"/>
                  </a:lnTo>
                  <a:lnTo>
                    <a:pt x="1896354" y="43559"/>
                  </a:lnTo>
                  <a:lnTo>
                    <a:pt x="1901952" y="71374"/>
                  </a:lnTo>
                  <a:lnTo>
                    <a:pt x="1901952" y="641857"/>
                  </a:lnTo>
                  <a:lnTo>
                    <a:pt x="1896354" y="669672"/>
                  </a:lnTo>
                  <a:lnTo>
                    <a:pt x="1881076" y="692356"/>
                  </a:lnTo>
                  <a:lnTo>
                    <a:pt x="1858392" y="707634"/>
                  </a:lnTo>
                  <a:lnTo>
                    <a:pt x="1830578" y="713232"/>
                  </a:lnTo>
                  <a:lnTo>
                    <a:pt x="71374" y="713232"/>
                  </a:lnTo>
                  <a:lnTo>
                    <a:pt x="43559" y="707634"/>
                  </a:lnTo>
                  <a:lnTo>
                    <a:pt x="20875" y="692356"/>
                  </a:lnTo>
                  <a:lnTo>
                    <a:pt x="5597" y="669672"/>
                  </a:lnTo>
                  <a:lnTo>
                    <a:pt x="0" y="641857"/>
                  </a:lnTo>
                  <a:lnTo>
                    <a:pt x="0" y="71374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539864" y="2973558"/>
            <a:ext cx="1703705" cy="5645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423545">
              <a:lnSpc>
                <a:spcPts val="1970"/>
              </a:lnSpc>
              <a:spcBef>
                <a:spcPts val="420"/>
              </a:spcBef>
            </a:pPr>
            <a:r>
              <a:rPr sz="1900" b="1" spc="-5" dirty="0">
                <a:latin typeface="Arial"/>
                <a:cs typeface="Arial"/>
              </a:rPr>
              <a:t>Хімічні </a:t>
            </a:r>
            <a:r>
              <a:rPr sz="1900" b="1" dirty="0">
                <a:latin typeface="Arial"/>
                <a:cs typeface="Arial"/>
              </a:rPr>
              <a:t> п</a:t>
            </a:r>
            <a:r>
              <a:rPr sz="1900" b="1" spc="-10" dirty="0">
                <a:latin typeface="Arial"/>
                <a:cs typeface="Arial"/>
              </a:rPr>
              <a:t>ер</a:t>
            </a:r>
            <a:r>
              <a:rPr sz="1900" b="1" spc="-30" dirty="0">
                <a:latin typeface="Arial"/>
                <a:cs typeface="Arial"/>
              </a:rPr>
              <a:t>е</a:t>
            </a:r>
            <a:r>
              <a:rPr sz="1900" b="1" spc="-50" dirty="0">
                <a:latin typeface="Arial"/>
                <a:cs typeface="Arial"/>
              </a:rPr>
              <a:t>т</a:t>
            </a:r>
            <a:r>
              <a:rPr sz="1900" b="1" spc="-20" dirty="0">
                <a:latin typeface="Arial"/>
                <a:cs typeface="Arial"/>
              </a:rPr>
              <a:t>в</a:t>
            </a:r>
            <a:r>
              <a:rPr sz="1900" b="1" spc="-5" dirty="0">
                <a:latin typeface="Arial"/>
                <a:cs typeface="Arial"/>
              </a:rPr>
              <a:t>о</a:t>
            </a:r>
            <a:r>
              <a:rPr sz="1900" b="1" spc="-15" dirty="0">
                <a:latin typeface="Arial"/>
                <a:cs typeface="Arial"/>
              </a:rPr>
              <a:t>р</a:t>
            </a:r>
            <a:r>
              <a:rPr sz="1900" b="1" spc="-10" dirty="0">
                <a:latin typeface="Arial"/>
                <a:cs typeface="Arial"/>
              </a:rPr>
              <a:t>е</a:t>
            </a:r>
            <a:r>
              <a:rPr sz="1900" b="1" dirty="0">
                <a:latin typeface="Arial"/>
                <a:cs typeface="Arial"/>
              </a:rPr>
              <a:t>нн</a:t>
            </a:r>
            <a:r>
              <a:rPr sz="1900" b="1" spc="-5" dirty="0">
                <a:latin typeface="Arial"/>
                <a:cs typeface="Arial"/>
              </a:rPr>
              <a:t>я</a:t>
            </a:r>
            <a:endParaRPr sz="1900" dirty="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141600" y="4229718"/>
            <a:ext cx="2247265" cy="896619"/>
            <a:chOff x="1886521" y="4995481"/>
            <a:chExt cx="2247265" cy="896619"/>
          </a:xfrm>
        </p:grpSpPr>
        <p:sp>
          <p:nvSpPr>
            <p:cNvPr id="30" name="object 30"/>
            <p:cNvSpPr/>
            <p:nvPr/>
          </p:nvSpPr>
          <p:spPr>
            <a:xfrm>
              <a:off x="1898903" y="5007864"/>
              <a:ext cx="2139950" cy="795655"/>
            </a:xfrm>
            <a:custGeom>
              <a:avLst/>
              <a:gdLst/>
              <a:ahLst/>
              <a:cxnLst/>
              <a:rect l="l" t="t" r="r" b="b"/>
              <a:pathLst>
                <a:path w="2139950" h="795654">
                  <a:moveTo>
                    <a:pt x="2060194" y="0"/>
                  </a:moveTo>
                  <a:lnTo>
                    <a:pt x="79501" y="0"/>
                  </a:lnTo>
                  <a:lnTo>
                    <a:pt x="48541" y="6242"/>
                  </a:lnTo>
                  <a:lnTo>
                    <a:pt x="23272" y="23272"/>
                  </a:lnTo>
                  <a:lnTo>
                    <a:pt x="6242" y="48541"/>
                  </a:lnTo>
                  <a:lnTo>
                    <a:pt x="0" y="79502"/>
                  </a:lnTo>
                  <a:lnTo>
                    <a:pt x="0" y="715975"/>
                  </a:lnTo>
                  <a:lnTo>
                    <a:pt x="6242" y="746937"/>
                  </a:lnTo>
                  <a:lnTo>
                    <a:pt x="23272" y="772225"/>
                  </a:lnTo>
                  <a:lnTo>
                    <a:pt x="48541" y="789275"/>
                  </a:lnTo>
                  <a:lnTo>
                    <a:pt x="79501" y="795528"/>
                  </a:lnTo>
                  <a:lnTo>
                    <a:pt x="2060194" y="795528"/>
                  </a:lnTo>
                  <a:lnTo>
                    <a:pt x="2091154" y="789275"/>
                  </a:lnTo>
                  <a:lnTo>
                    <a:pt x="2116423" y="772225"/>
                  </a:lnTo>
                  <a:lnTo>
                    <a:pt x="2133453" y="746937"/>
                  </a:lnTo>
                  <a:lnTo>
                    <a:pt x="2139696" y="715975"/>
                  </a:lnTo>
                  <a:lnTo>
                    <a:pt x="2139696" y="79502"/>
                  </a:lnTo>
                  <a:lnTo>
                    <a:pt x="2133453" y="48541"/>
                  </a:lnTo>
                  <a:lnTo>
                    <a:pt x="2116423" y="23272"/>
                  </a:lnTo>
                  <a:lnTo>
                    <a:pt x="2091154" y="6242"/>
                  </a:lnTo>
                  <a:lnTo>
                    <a:pt x="2060194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903" y="5007864"/>
              <a:ext cx="2139950" cy="795655"/>
            </a:xfrm>
            <a:custGeom>
              <a:avLst/>
              <a:gdLst/>
              <a:ahLst/>
              <a:cxnLst/>
              <a:rect l="l" t="t" r="r" b="b"/>
              <a:pathLst>
                <a:path w="2139950" h="795654">
                  <a:moveTo>
                    <a:pt x="0" y="79502"/>
                  </a:moveTo>
                  <a:lnTo>
                    <a:pt x="6242" y="48541"/>
                  </a:lnTo>
                  <a:lnTo>
                    <a:pt x="23272" y="23272"/>
                  </a:lnTo>
                  <a:lnTo>
                    <a:pt x="48541" y="6242"/>
                  </a:lnTo>
                  <a:lnTo>
                    <a:pt x="79501" y="0"/>
                  </a:lnTo>
                  <a:lnTo>
                    <a:pt x="2060194" y="0"/>
                  </a:lnTo>
                  <a:lnTo>
                    <a:pt x="2091154" y="6242"/>
                  </a:lnTo>
                  <a:lnTo>
                    <a:pt x="2116423" y="23272"/>
                  </a:lnTo>
                  <a:lnTo>
                    <a:pt x="2133453" y="48541"/>
                  </a:lnTo>
                  <a:lnTo>
                    <a:pt x="2139696" y="79502"/>
                  </a:lnTo>
                  <a:lnTo>
                    <a:pt x="2139696" y="715975"/>
                  </a:lnTo>
                  <a:lnTo>
                    <a:pt x="2133453" y="746937"/>
                  </a:lnTo>
                  <a:lnTo>
                    <a:pt x="2116423" y="772225"/>
                  </a:lnTo>
                  <a:lnTo>
                    <a:pt x="2091154" y="789275"/>
                  </a:lnTo>
                  <a:lnTo>
                    <a:pt x="2060194" y="795528"/>
                  </a:lnTo>
                  <a:lnTo>
                    <a:pt x="79501" y="795528"/>
                  </a:lnTo>
                  <a:lnTo>
                    <a:pt x="48541" y="789275"/>
                  </a:lnTo>
                  <a:lnTo>
                    <a:pt x="23272" y="772225"/>
                  </a:lnTo>
                  <a:lnTo>
                    <a:pt x="6242" y="746937"/>
                  </a:lnTo>
                  <a:lnTo>
                    <a:pt x="0" y="715975"/>
                  </a:lnTo>
                  <a:lnTo>
                    <a:pt x="0" y="79502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81199" y="5084064"/>
              <a:ext cx="2139950" cy="795655"/>
            </a:xfrm>
            <a:custGeom>
              <a:avLst/>
              <a:gdLst/>
              <a:ahLst/>
              <a:cxnLst/>
              <a:rect l="l" t="t" r="r" b="b"/>
              <a:pathLst>
                <a:path w="2139950" h="795654">
                  <a:moveTo>
                    <a:pt x="2060194" y="0"/>
                  </a:moveTo>
                  <a:lnTo>
                    <a:pt x="79501" y="0"/>
                  </a:lnTo>
                  <a:lnTo>
                    <a:pt x="48541" y="6242"/>
                  </a:lnTo>
                  <a:lnTo>
                    <a:pt x="23272" y="23272"/>
                  </a:lnTo>
                  <a:lnTo>
                    <a:pt x="6242" y="48541"/>
                  </a:lnTo>
                  <a:lnTo>
                    <a:pt x="0" y="79502"/>
                  </a:lnTo>
                  <a:lnTo>
                    <a:pt x="0" y="715975"/>
                  </a:lnTo>
                  <a:lnTo>
                    <a:pt x="6242" y="746937"/>
                  </a:lnTo>
                  <a:lnTo>
                    <a:pt x="23272" y="772225"/>
                  </a:lnTo>
                  <a:lnTo>
                    <a:pt x="48541" y="789275"/>
                  </a:lnTo>
                  <a:lnTo>
                    <a:pt x="79501" y="795528"/>
                  </a:lnTo>
                  <a:lnTo>
                    <a:pt x="2060194" y="795528"/>
                  </a:lnTo>
                  <a:lnTo>
                    <a:pt x="2091154" y="789275"/>
                  </a:lnTo>
                  <a:lnTo>
                    <a:pt x="2116423" y="772225"/>
                  </a:lnTo>
                  <a:lnTo>
                    <a:pt x="2133453" y="746937"/>
                  </a:lnTo>
                  <a:lnTo>
                    <a:pt x="2139696" y="715975"/>
                  </a:lnTo>
                  <a:lnTo>
                    <a:pt x="2139696" y="79502"/>
                  </a:lnTo>
                  <a:lnTo>
                    <a:pt x="2133453" y="48541"/>
                  </a:lnTo>
                  <a:lnTo>
                    <a:pt x="2116423" y="23272"/>
                  </a:lnTo>
                  <a:lnTo>
                    <a:pt x="2091154" y="6242"/>
                  </a:lnTo>
                  <a:lnTo>
                    <a:pt x="2060194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81199" y="5084064"/>
              <a:ext cx="2139950" cy="795655"/>
            </a:xfrm>
            <a:custGeom>
              <a:avLst/>
              <a:gdLst/>
              <a:ahLst/>
              <a:cxnLst/>
              <a:rect l="l" t="t" r="r" b="b"/>
              <a:pathLst>
                <a:path w="2139950" h="795654">
                  <a:moveTo>
                    <a:pt x="0" y="79502"/>
                  </a:moveTo>
                  <a:lnTo>
                    <a:pt x="6242" y="48541"/>
                  </a:lnTo>
                  <a:lnTo>
                    <a:pt x="23272" y="23272"/>
                  </a:lnTo>
                  <a:lnTo>
                    <a:pt x="48541" y="6242"/>
                  </a:lnTo>
                  <a:lnTo>
                    <a:pt x="79501" y="0"/>
                  </a:lnTo>
                  <a:lnTo>
                    <a:pt x="2060194" y="0"/>
                  </a:lnTo>
                  <a:lnTo>
                    <a:pt x="2091154" y="6242"/>
                  </a:lnTo>
                  <a:lnTo>
                    <a:pt x="2116423" y="23272"/>
                  </a:lnTo>
                  <a:lnTo>
                    <a:pt x="2133453" y="48541"/>
                  </a:lnTo>
                  <a:lnTo>
                    <a:pt x="2139696" y="79502"/>
                  </a:lnTo>
                  <a:lnTo>
                    <a:pt x="2139696" y="715975"/>
                  </a:lnTo>
                  <a:lnTo>
                    <a:pt x="2133453" y="746937"/>
                  </a:lnTo>
                  <a:lnTo>
                    <a:pt x="2116423" y="772225"/>
                  </a:lnTo>
                  <a:lnTo>
                    <a:pt x="2091154" y="789275"/>
                  </a:lnTo>
                  <a:lnTo>
                    <a:pt x="2060194" y="795528"/>
                  </a:lnTo>
                  <a:lnTo>
                    <a:pt x="79501" y="795528"/>
                  </a:lnTo>
                  <a:lnTo>
                    <a:pt x="48541" y="789275"/>
                  </a:lnTo>
                  <a:lnTo>
                    <a:pt x="23272" y="772225"/>
                  </a:lnTo>
                  <a:lnTo>
                    <a:pt x="6242" y="746937"/>
                  </a:lnTo>
                  <a:lnTo>
                    <a:pt x="0" y="715975"/>
                  </a:lnTo>
                  <a:lnTo>
                    <a:pt x="0" y="79502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426610" y="4408887"/>
            <a:ext cx="1796414" cy="6527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algn="ctr">
              <a:lnSpc>
                <a:spcPts val="1560"/>
              </a:lnSpc>
              <a:spcBef>
                <a:spcPts val="365"/>
              </a:spcBef>
            </a:pPr>
            <a:r>
              <a:rPr sz="1500" b="1" spc="-5" dirty="0">
                <a:latin typeface="Arial"/>
                <a:cs typeface="Arial"/>
              </a:rPr>
              <a:t>Полімераналогічні </a:t>
            </a:r>
            <a:r>
              <a:rPr sz="1500" b="1" spc="-40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перетворення 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(ПВА→ПВС)</a:t>
            </a:r>
            <a:endParaRPr sz="1500" dirty="0">
              <a:latin typeface="Microsoft Sans Serif"/>
              <a:cs typeface="Microsoft Sans Serif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583175" y="4315408"/>
            <a:ext cx="2813685" cy="1332230"/>
            <a:chOff x="5486400" y="5068823"/>
            <a:chExt cx="2813685" cy="1332230"/>
          </a:xfrm>
        </p:grpSpPr>
        <p:sp>
          <p:nvSpPr>
            <p:cNvPr id="36" name="object 36"/>
            <p:cNvSpPr/>
            <p:nvPr/>
          </p:nvSpPr>
          <p:spPr>
            <a:xfrm>
              <a:off x="5498591" y="5081015"/>
              <a:ext cx="2710180" cy="1231900"/>
            </a:xfrm>
            <a:custGeom>
              <a:avLst/>
              <a:gdLst/>
              <a:ahLst/>
              <a:cxnLst/>
              <a:rect l="l" t="t" r="r" b="b"/>
              <a:pathLst>
                <a:path w="2710179" h="1231900">
                  <a:moveTo>
                    <a:pt x="2586482" y="0"/>
                  </a:moveTo>
                  <a:lnTo>
                    <a:pt x="123190" y="0"/>
                  </a:lnTo>
                  <a:lnTo>
                    <a:pt x="75223" y="9675"/>
                  </a:lnTo>
                  <a:lnTo>
                    <a:pt x="36068" y="36067"/>
                  </a:lnTo>
                  <a:lnTo>
                    <a:pt x="9675" y="75223"/>
                  </a:lnTo>
                  <a:lnTo>
                    <a:pt x="0" y="123189"/>
                  </a:lnTo>
                  <a:lnTo>
                    <a:pt x="0" y="1108252"/>
                  </a:lnTo>
                  <a:lnTo>
                    <a:pt x="9675" y="1156184"/>
                  </a:lnTo>
                  <a:lnTo>
                    <a:pt x="36068" y="1195325"/>
                  </a:lnTo>
                  <a:lnTo>
                    <a:pt x="75223" y="1221715"/>
                  </a:lnTo>
                  <a:lnTo>
                    <a:pt x="123190" y="1231391"/>
                  </a:lnTo>
                  <a:lnTo>
                    <a:pt x="2586482" y="1231391"/>
                  </a:lnTo>
                  <a:lnTo>
                    <a:pt x="2634448" y="1221715"/>
                  </a:lnTo>
                  <a:lnTo>
                    <a:pt x="2673604" y="1195325"/>
                  </a:lnTo>
                  <a:lnTo>
                    <a:pt x="2699996" y="1156184"/>
                  </a:lnTo>
                  <a:lnTo>
                    <a:pt x="2709672" y="1108252"/>
                  </a:lnTo>
                  <a:lnTo>
                    <a:pt x="2709672" y="123189"/>
                  </a:lnTo>
                  <a:lnTo>
                    <a:pt x="2699996" y="75223"/>
                  </a:lnTo>
                  <a:lnTo>
                    <a:pt x="2673604" y="36067"/>
                  </a:lnTo>
                  <a:lnTo>
                    <a:pt x="2634448" y="9675"/>
                  </a:lnTo>
                  <a:lnTo>
                    <a:pt x="258648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98591" y="5081015"/>
              <a:ext cx="2710180" cy="1231900"/>
            </a:xfrm>
            <a:custGeom>
              <a:avLst/>
              <a:gdLst/>
              <a:ahLst/>
              <a:cxnLst/>
              <a:rect l="l" t="t" r="r" b="b"/>
              <a:pathLst>
                <a:path w="2710179" h="1231900">
                  <a:moveTo>
                    <a:pt x="0" y="123189"/>
                  </a:moveTo>
                  <a:lnTo>
                    <a:pt x="9675" y="75223"/>
                  </a:lnTo>
                  <a:lnTo>
                    <a:pt x="36068" y="36067"/>
                  </a:lnTo>
                  <a:lnTo>
                    <a:pt x="75223" y="9675"/>
                  </a:lnTo>
                  <a:lnTo>
                    <a:pt x="123190" y="0"/>
                  </a:lnTo>
                  <a:lnTo>
                    <a:pt x="2586482" y="0"/>
                  </a:lnTo>
                  <a:lnTo>
                    <a:pt x="2634448" y="9675"/>
                  </a:lnTo>
                  <a:lnTo>
                    <a:pt x="2673604" y="36067"/>
                  </a:lnTo>
                  <a:lnTo>
                    <a:pt x="2699996" y="75223"/>
                  </a:lnTo>
                  <a:lnTo>
                    <a:pt x="2709672" y="123189"/>
                  </a:lnTo>
                  <a:lnTo>
                    <a:pt x="2709672" y="1108252"/>
                  </a:lnTo>
                  <a:lnTo>
                    <a:pt x="2699996" y="1156184"/>
                  </a:lnTo>
                  <a:lnTo>
                    <a:pt x="2673604" y="1195325"/>
                  </a:lnTo>
                  <a:lnTo>
                    <a:pt x="2634448" y="1221715"/>
                  </a:lnTo>
                  <a:lnTo>
                    <a:pt x="2586482" y="1231391"/>
                  </a:lnTo>
                  <a:lnTo>
                    <a:pt x="123190" y="1231391"/>
                  </a:lnTo>
                  <a:lnTo>
                    <a:pt x="75223" y="1221715"/>
                  </a:lnTo>
                  <a:lnTo>
                    <a:pt x="36068" y="1195325"/>
                  </a:lnTo>
                  <a:lnTo>
                    <a:pt x="9675" y="1156184"/>
                  </a:lnTo>
                  <a:lnTo>
                    <a:pt x="0" y="1108252"/>
                  </a:lnTo>
                  <a:lnTo>
                    <a:pt x="0" y="123189"/>
                  </a:lnTo>
                  <a:close/>
                </a:path>
              </a:pathLst>
            </a:custGeom>
            <a:ln w="2438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80888" y="5157215"/>
              <a:ext cx="2707005" cy="1231900"/>
            </a:xfrm>
            <a:custGeom>
              <a:avLst/>
              <a:gdLst/>
              <a:ahLst/>
              <a:cxnLst/>
              <a:rect l="l" t="t" r="r" b="b"/>
              <a:pathLst>
                <a:path w="2707004" h="1231900">
                  <a:moveTo>
                    <a:pt x="2583434" y="0"/>
                  </a:moveTo>
                  <a:lnTo>
                    <a:pt x="123189" y="0"/>
                  </a:lnTo>
                  <a:lnTo>
                    <a:pt x="75223" y="9675"/>
                  </a:lnTo>
                  <a:lnTo>
                    <a:pt x="36067" y="36067"/>
                  </a:lnTo>
                  <a:lnTo>
                    <a:pt x="9675" y="75223"/>
                  </a:lnTo>
                  <a:lnTo>
                    <a:pt x="0" y="123189"/>
                  </a:lnTo>
                  <a:lnTo>
                    <a:pt x="0" y="1108252"/>
                  </a:lnTo>
                  <a:lnTo>
                    <a:pt x="9675" y="1156184"/>
                  </a:lnTo>
                  <a:lnTo>
                    <a:pt x="36067" y="1195325"/>
                  </a:lnTo>
                  <a:lnTo>
                    <a:pt x="75223" y="1221715"/>
                  </a:lnTo>
                  <a:lnTo>
                    <a:pt x="123189" y="1231391"/>
                  </a:lnTo>
                  <a:lnTo>
                    <a:pt x="2583434" y="1231391"/>
                  </a:lnTo>
                  <a:lnTo>
                    <a:pt x="2631400" y="1221715"/>
                  </a:lnTo>
                  <a:lnTo>
                    <a:pt x="2670555" y="1195325"/>
                  </a:lnTo>
                  <a:lnTo>
                    <a:pt x="2696948" y="1156184"/>
                  </a:lnTo>
                  <a:lnTo>
                    <a:pt x="2706623" y="1108252"/>
                  </a:lnTo>
                  <a:lnTo>
                    <a:pt x="2706623" y="123189"/>
                  </a:lnTo>
                  <a:lnTo>
                    <a:pt x="2696948" y="75223"/>
                  </a:lnTo>
                  <a:lnTo>
                    <a:pt x="2670556" y="36067"/>
                  </a:lnTo>
                  <a:lnTo>
                    <a:pt x="2631400" y="9675"/>
                  </a:lnTo>
                  <a:lnTo>
                    <a:pt x="2583434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80888" y="5157215"/>
              <a:ext cx="2707005" cy="1231900"/>
            </a:xfrm>
            <a:custGeom>
              <a:avLst/>
              <a:gdLst/>
              <a:ahLst/>
              <a:cxnLst/>
              <a:rect l="l" t="t" r="r" b="b"/>
              <a:pathLst>
                <a:path w="2707004" h="1231900">
                  <a:moveTo>
                    <a:pt x="0" y="123189"/>
                  </a:moveTo>
                  <a:lnTo>
                    <a:pt x="9675" y="75223"/>
                  </a:lnTo>
                  <a:lnTo>
                    <a:pt x="36067" y="36067"/>
                  </a:lnTo>
                  <a:lnTo>
                    <a:pt x="75223" y="9675"/>
                  </a:lnTo>
                  <a:lnTo>
                    <a:pt x="123189" y="0"/>
                  </a:lnTo>
                  <a:lnTo>
                    <a:pt x="2583434" y="0"/>
                  </a:lnTo>
                  <a:lnTo>
                    <a:pt x="2631400" y="9675"/>
                  </a:lnTo>
                  <a:lnTo>
                    <a:pt x="2670556" y="36067"/>
                  </a:lnTo>
                  <a:lnTo>
                    <a:pt x="2696948" y="75223"/>
                  </a:lnTo>
                  <a:lnTo>
                    <a:pt x="2706623" y="123189"/>
                  </a:lnTo>
                  <a:lnTo>
                    <a:pt x="2706623" y="1108252"/>
                  </a:lnTo>
                  <a:lnTo>
                    <a:pt x="2696948" y="1156184"/>
                  </a:lnTo>
                  <a:lnTo>
                    <a:pt x="2670555" y="1195325"/>
                  </a:lnTo>
                  <a:lnTo>
                    <a:pt x="2631400" y="1221715"/>
                  </a:lnTo>
                  <a:lnTo>
                    <a:pt x="2583434" y="1231391"/>
                  </a:lnTo>
                  <a:lnTo>
                    <a:pt x="123189" y="1231391"/>
                  </a:lnTo>
                  <a:lnTo>
                    <a:pt x="75223" y="1221715"/>
                  </a:lnTo>
                  <a:lnTo>
                    <a:pt x="36067" y="1195325"/>
                  </a:lnTo>
                  <a:lnTo>
                    <a:pt x="9675" y="1156184"/>
                  </a:lnTo>
                  <a:lnTo>
                    <a:pt x="0" y="1108252"/>
                  </a:lnTo>
                  <a:lnTo>
                    <a:pt x="0" y="123189"/>
                  </a:lnTo>
                  <a:close/>
                </a:path>
              </a:pathLst>
            </a:custGeom>
            <a:ln w="2438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796026" y="4492700"/>
            <a:ext cx="2509520" cy="9017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99085" marR="299085" algn="ctr">
              <a:lnSpc>
                <a:spcPts val="1660"/>
              </a:lnSpc>
              <a:spcBef>
                <a:spcPts val="380"/>
              </a:spcBef>
            </a:pPr>
            <a:r>
              <a:rPr sz="1600" b="1" spc="55" dirty="0">
                <a:latin typeface="Arial"/>
                <a:cs typeface="Arial"/>
              </a:rPr>
              <a:t>М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spc="5" dirty="0">
                <a:latin typeface="Arial"/>
                <a:cs typeface="Arial"/>
              </a:rPr>
              <a:t>к</a:t>
            </a:r>
            <a:r>
              <a:rPr sz="1600" b="1" dirty="0">
                <a:latin typeface="Arial"/>
                <a:cs typeface="Arial"/>
              </a:rPr>
              <a:t>р</a:t>
            </a:r>
            <a:r>
              <a:rPr sz="1600" b="1" spc="-2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50" dirty="0">
                <a:latin typeface="Arial"/>
                <a:cs typeface="Arial"/>
              </a:rPr>
              <a:t>о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5" dirty="0">
                <a:latin typeface="Arial"/>
                <a:cs typeface="Arial"/>
              </a:rPr>
              <a:t>к</a:t>
            </a:r>
            <a:r>
              <a:rPr sz="1600" b="1" spc="-105" dirty="0">
                <a:latin typeface="Arial"/>
                <a:cs typeface="Arial"/>
              </a:rPr>
              <a:t>у</a:t>
            </a:r>
            <a:r>
              <a:rPr sz="1600" b="1" spc="10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яр</a:t>
            </a:r>
            <a:r>
              <a:rPr sz="1600" b="1" spc="-15" dirty="0">
                <a:latin typeface="Arial"/>
                <a:cs typeface="Arial"/>
              </a:rPr>
              <a:t>н</a:t>
            </a:r>
            <a:r>
              <a:rPr sz="1600" b="1" dirty="0">
                <a:latin typeface="Arial"/>
                <a:cs typeface="Arial"/>
              </a:rPr>
              <a:t>і  </a:t>
            </a:r>
            <a:r>
              <a:rPr sz="1600" b="1" spc="5" dirty="0">
                <a:latin typeface="Arial"/>
                <a:cs typeface="Arial"/>
              </a:rPr>
              <a:t>реакції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ts val="1510"/>
              </a:lnSpc>
            </a:pPr>
            <a:r>
              <a:rPr sz="1600" spc="-10" dirty="0">
                <a:latin typeface="Microsoft Sans Serif"/>
                <a:cs typeface="Microsoft Sans Serif"/>
              </a:rPr>
              <a:t>(зшивання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поліакрилової</a:t>
            </a:r>
            <a:endParaRPr sz="1600" dirty="0">
              <a:latin typeface="Microsoft Sans Serif"/>
              <a:cs typeface="Microsoft Sans Serif"/>
            </a:endParaRPr>
          </a:p>
          <a:p>
            <a:pPr algn="ctr">
              <a:lnSpc>
                <a:spcPts val="1789"/>
              </a:lnSpc>
            </a:pPr>
            <a:r>
              <a:rPr sz="1600" spc="-10" dirty="0">
                <a:latin typeface="Microsoft Sans Serif"/>
                <a:cs typeface="Microsoft Sans Serif"/>
              </a:rPr>
              <a:t>кислоти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з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етиленгліколем)</a:t>
            </a:r>
            <a:endParaRPr sz="1600" dirty="0">
              <a:latin typeface="Microsoft Sans Serif"/>
              <a:cs typeface="Microsoft Sans Serif"/>
            </a:endParaRPr>
          </a:p>
        </p:txBody>
      </p:sp>
      <p:graphicFrame>
        <p:nvGraphicFramePr>
          <p:cNvPr id="41" name="Объект 40">
            <a:extLst>
              <a:ext uri="{FF2B5EF4-FFF2-40B4-BE49-F238E27FC236}">
                <a16:creationId xmlns:a16="http://schemas.microsoft.com/office/drawing/2014/main" id="{382F3094-35A7-EEBF-613A-1E0CC79B5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181096"/>
              </p:ext>
            </p:extLst>
          </p:nvPr>
        </p:nvGraphicFramePr>
        <p:xfrm>
          <a:off x="20158" y="5238710"/>
          <a:ext cx="3631876" cy="161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001400" imgH="1784880" progId="PBrush">
                  <p:embed/>
                </p:oleObj>
              </mc:Choice>
              <mc:Fallback>
                <p:oleObj name="Bitmap Image" r:id="rId2" imgW="4001400" imgH="1784880" progId="PBrush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E83D1E40-5064-0E29-A2EB-6DE1EE8E8B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58" y="5238710"/>
                        <a:ext cx="3631876" cy="161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A1A704B1-9C95-5ED2-7BDC-7143992EF3B0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8313" y="5334000"/>
            <a:ext cx="8915400" cy="11188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16280">
              <a:lnSpc>
                <a:spcPct val="120100"/>
              </a:lnSpc>
              <a:spcBef>
                <a:spcPts val="95"/>
              </a:spcBef>
            </a:pPr>
            <a:r>
              <a:rPr sz="6600" i="1" spc="-5" dirty="0">
                <a:solidFill>
                  <a:srgbClr val="943735"/>
                </a:solidFill>
                <a:latin typeface="Arial"/>
                <a:cs typeface="Arial"/>
              </a:rPr>
              <a:t>ДЯКУЮ </a:t>
            </a:r>
            <a:r>
              <a:rPr sz="6600" i="1" dirty="0">
                <a:solidFill>
                  <a:srgbClr val="943735"/>
                </a:solidFill>
                <a:latin typeface="Arial"/>
                <a:cs typeface="Arial"/>
              </a:rPr>
              <a:t> ЗА</a:t>
            </a:r>
            <a:r>
              <a:rPr sz="6600" i="1" spc="-6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6600" i="1" spc="-50" dirty="0">
                <a:solidFill>
                  <a:srgbClr val="943735"/>
                </a:solidFill>
                <a:latin typeface="Arial"/>
                <a:cs typeface="Arial"/>
              </a:rPr>
              <a:t>УВАГУ!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F24122-3FA2-73D8-D3F7-665D32041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7950"/>
            <a:ext cx="7334712" cy="525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35481-2827-6E46-11D2-35B6DAB7D6F2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5694" y="208229"/>
            <a:ext cx="34010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5" dirty="0"/>
              <a:t>ЛІТЕРАТУРА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1128216"/>
            <a:ext cx="8992870" cy="427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134" algn="ctr">
              <a:lnSpc>
                <a:spcPct val="100000"/>
              </a:lnSpc>
              <a:spcBef>
                <a:spcPts val="100"/>
              </a:spcBef>
            </a:pPr>
            <a:r>
              <a:rPr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Основна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5134" algn="ctr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3520" algn="l"/>
              </a:tabLst>
            </a:pPr>
            <a:r>
              <a:rPr lang="en-US"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 err="1">
                <a:latin typeface="Arial" panose="020B0604020202020204" pitchFamily="34" charset="0"/>
                <a:cs typeface="Arial" panose="020B0604020202020204" pitchFamily="34" charset="0"/>
              </a:rPr>
              <a:t>Генчева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В.І.,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Лабенська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І.Б.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Хімія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високомолекулярних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сполук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методичні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рекомендації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лабораторних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занять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здобувачів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ступеня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вищої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бакалавра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спеціальності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«Хімія»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освітньо-професійної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програми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«Хімія».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Запоріжжя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Запорізький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національний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університет,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54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с.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3520" algn="l"/>
              </a:tabLs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3520" algn="l"/>
              </a:tabLst>
            </a:pPr>
            <a:r>
              <a:rPr lang="en-US"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0" dirty="0" err="1">
                <a:latin typeface="Arial" panose="020B0604020202020204" pitchFamily="34" charset="0"/>
                <a:cs typeface="Arial" panose="020B0604020202020204" pitchFamily="34" charset="0"/>
              </a:rPr>
              <a:t>Курта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С.А.,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Курганський</a:t>
            </a:r>
            <a:r>
              <a:rPr sz="12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В.С.</a:t>
            </a:r>
            <a:r>
              <a:rPr sz="12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Хімія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технологія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ВМС:</a:t>
            </a:r>
            <a:r>
              <a:rPr sz="12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навч.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посіб.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Івано-Франківськ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Плай,</a:t>
            </a:r>
            <a:r>
              <a:rPr sz="12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2010.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291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с.</a:t>
            </a:r>
            <a:endParaRPr lang="en-US" sz="1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23520" algn="l"/>
              </a:tabLst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01930" algn="l"/>
              </a:tabLst>
            </a:pP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err="1">
                <a:latin typeface="Arial" panose="020B0604020202020204" pitchFamily="34" charset="0"/>
                <a:cs typeface="Arial" panose="020B0604020202020204" pitchFamily="34" charset="0"/>
              </a:rPr>
              <a:t>Братичак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М.М., 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Гетьманчук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Ю.П.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Хімічна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технологія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синтезу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високомолекулярних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сполу: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підручник.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Львів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Видавництво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Львівської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політехніки,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2009.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416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с.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01930" algn="l"/>
              </a:tabLst>
            </a:pPr>
            <a:endParaRPr lang="en-US" sz="12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01930" algn="l"/>
              </a:tabLst>
            </a:pPr>
            <a:r>
              <a:rPr lang="en-US"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0" dirty="0" err="1">
                <a:latin typeface="Arial" panose="020B0604020202020204" pitchFamily="34" charset="0"/>
                <a:cs typeface="Arial" panose="020B0604020202020204" pitchFamily="34" charset="0"/>
              </a:rPr>
              <a:t>Гетьманчук</a:t>
            </a:r>
            <a:r>
              <a:rPr sz="12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Ю.П.,</a:t>
            </a:r>
            <a:r>
              <a:rPr sz="12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Братичак</a:t>
            </a:r>
            <a:r>
              <a:rPr sz="12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М.М.</a:t>
            </a:r>
            <a:r>
              <a:rPr sz="12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Хімія</a:t>
            </a:r>
            <a:r>
              <a:rPr sz="12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високомолекулярних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сполук:</a:t>
            </a:r>
            <a:r>
              <a:rPr sz="1200" spc="4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підручник.</a:t>
            </a:r>
            <a:r>
              <a:rPr sz="12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Львів</a:t>
            </a:r>
            <a:r>
              <a:rPr sz="12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2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видавництво</a:t>
            </a:r>
            <a:r>
              <a:rPr sz="12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Львівської</a:t>
            </a:r>
            <a:r>
              <a:rPr sz="12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політехніки,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2008.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460</a:t>
            </a:r>
            <a:r>
              <a:rPr sz="1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algn="just">
              <a:lnSpc>
                <a:spcPct val="100000"/>
              </a:lnSpc>
            </a:pPr>
            <a:endParaRPr lang="en-US" sz="1200" spc="-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sz="1200" spc="-15" dirty="0" err="1">
                <a:latin typeface="Arial" panose="020B0604020202020204" pitchFamily="34" charset="0"/>
                <a:cs typeface="Arial" panose="020B0604020202020204" pitchFamily="34" charset="0"/>
              </a:rPr>
              <a:t>Тхір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І.Г.,</a:t>
            </a:r>
            <a:r>
              <a:rPr sz="12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Гуменецький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Т.В.</a:t>
            </a:r>
            <a:r>
              <a:rPr sz="12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Фізико-хімія</a:t>
            </a:r>
            <a:r>
              <a:rPr sz="1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полімерів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навч.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посіб.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Львів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Видавництво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Львівської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політехніки,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2005.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с.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endParaRPr lang="en-US" sz="1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Lipatov</a:t>
            </a:r>
            <a:r>
              <a:rPr sz="1200" spc="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YU.S.,</a:t>
            </a:r>
            <a:r>
              <a:rPr sz="1200" spc="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Lipatova</a:t>
            </a:r>
            <a:r>
              <a:rPr sz="1200" spc="2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T.E.,</a:t>
            </a:r>
            <a:r>
              <a:rPr sz="1200" spc="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Kosyanchuk</a:t>
            </a:r>
            <a:r>
              <a:rPr sz="1200" spc="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L.F.,</a:t>
            </a:r>
            <a:r>
              <a:rPr sz="1200" spc="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Dušek</a:t>
            </a:r>
            <a:r>
              <a:rPr sz="1200" spc="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K.</a:t>
            </a:r>
            <a:r>
              <a:rPr sz="1200" spc="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sz="12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sz="1200" spc="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2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macromolecular</a:t>
            </a:r>
            <a:r>
              <a:rPr sz="1200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topological</a:t>
            </a:r>
            <a:r>
              <a:rPr sz="12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compounds.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200" i="1" spc="-5" dirty="0">
                <a:latin typeface="Arial" panose="020B0604020202020204" pitchFamily="34" charset="0"/>
                <a:cs typeface="Arial" panose="020B0604020202020204" pitchFamily="34" charset="0"/>
              </a:rPr>
              <a:t>Advances</a:t>
            </a:r>
            <a:r>
              <a:rPr sz="120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i="1" spc="-2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200" i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i="1" spc="-5" dirty="0">
                <a:latin typeface="Arial" panose="020B0604020202020204" pitchFamily="34" charset="0"/>
                <a:cs typeface="Arial" panose="020B0604020202020204" pitchFamily="34" charset="0"/>
              </a:rPr>
              <a:t>polymer science.</a:t>
            </a:r>
            <a:r>
              <a:rPr sz="120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Vol.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88.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2008.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49-76.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Neplokh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5" dirty="0">
                <a:latin typeface="Arial" panose="020B0604020202020204" pitchFamily="34" charset="0"/>
                <a:cs typeface="Arial" panose="020B0604020202020204" pitchFamily="34" charset="0"/>
              </a:rPr>
              <a:t>V.,</a:t>
            </a:r>
            <a:r>
              <a:rPr sz="12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Kochetkov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Fedor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M.,</a:t>
            </a:r>
            <a:r>
              <a:rPr sz="12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Deriabin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Konstantin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5" dirty="0">
                <a:latin typeface="Arial" panose="020B0604020202020204" pitchFamily="34" charset="0"/>
                <a:cs typeface="Arial" panose="020B0604020202020204" pitchFamily="34" charset="0"/>
              </a:rPr>
              <a:t>V.,</a:t>
            </a:r>
            <a:r>
              <a:rPr sz="12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Fedorov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Vladimir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5" dirty="0">
                <a:latin typeface="Arial" panose="020B0604020202020204" pitchFamily="34" charset="0"/>
                <a:cs typeface="Arial" panose="020B0604020202020204" pitchFamily="34" charset="0"/>
              </a:rPr>
              <a:t>V.,</a:t>
            </a:r>
            <a:r>
              <a:rPr lang="en-US" sz="1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Bolshakov</a:t>
            </a:r>
            <a:r>
              <a:rPr sz="12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Alexey</a:t>
            </a:r>
            <a:r>
              <a:rPr sz="12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D.,</a:t>
            </a:r>
            <a:r>
              <a:rPr sz="12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Eliseev</a:t>
            </a:r>
            <a:r>
              <a:rPr sz="1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Igor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E.,.</a:t>
            </a:r>
            <a:r>
              <a:rPr sz="12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Mikhailovskii</a:t>
            </a:r>
            <a:r>
              <a:rPr sz="1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Vladimir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Yu.,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Ilatovskii</a:t>
            </a:r>
            <a:r>
              <a:rPr sz="1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Daniil</a:t>
            </a:r>
            <a:r>
              <a:rPr sz="1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A.,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Krasnikov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Dmitry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5" dirty="0">
                <a:latin typeface="Arial" panose="020B0604020202020204" pitchFamily="34" charset="0"/>
                <a:cs typeface="Arial" panose="020B0604020202020204" pitchFamily="34" charset="0"/>
              </a:rPr>
              <a:t>V.,</a:t>
            </a:r>
            <a:r>
              <a:rPr sz="12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Tchernycheva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M.,</a:t>
            </a:r>
            <a:r>
              <a:rPr sz="12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Cirlin 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George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E., Nasibulin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Albert G.,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Mukhin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Ivan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S., Islamova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Regina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Modified silicone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rubbers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for fabrication and contacting of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flexible </a:t>
            </a:r>
            <a:r>
              <a:rPr sz="1200" spc="-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suspended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membranes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of n-/p-GaP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nanowires with single-walled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carbon nanotube transparent contact.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URL: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https://arxiv.org/ft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p/arxiv/papers/1910/1910.13182.pdf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5486400"/>
            <a:ext cx="8992870" cy="157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341630" algn="l"/>
                <a:tab pos="1229360" algn="l"/>
                <a:tab pos="1683385" algn="l"/>
                <a:tab pos="2771775" algn="l"/>
              </a:tabLst>
            </a:pPr>
            <a:r>
              <a:rPr lang="ru-UA" sz="1200" dirty="0" err="1">
                <a:latin typeface="Microsoft Sans Serif"/>
                <a:cs typeface="Microsoft Sans Serif"/>
              </a:rPr>
              <a:t>Інформаційні</a:t>
            </a:r>
            <a:r>
              <a:rPr lang="ru-UA" sz="1200" dirty="0">
                <a:latin typeface="Microsoft Sans Serif"/>
                <a:cs typeface="Microsoft Sans Serif"/>
              </a:rPr>
              <a:t> </a:t>
            </a:r>
            <a:r>
              <a:rPr lang="ru-UA" sz="1200" dirty="0" err="1">
                <a:latin typeface="Microsoft Sans Serif"/>
                <a:cs typeface="Microsoft Sans Serif"/>
              </a:rPr>
              <a:t>джерела</a:t>
            </a:r>
            <a:r>
              <a:rPr lang="ru-RU" sz="1200" dirty="0">
                <a:latin typeface="Microsoft Sans Serif"/>
                <a:cs typeface="Microsoft Sans Serif"/>
              </a:rPr>
              <a:t>:</a:t>
            </a:r>
          </a:p>
          <a:p>
            <a:pPr marL="12700" algn="ctr">
              <a:spcBef>
                <a:spcPts val="100"/>
              </a:spcBef>
              <a:tabLst>
                <a:tab pos="341630" algn="l"/>
                <a:tab pos="1229360" algn="l"/>
                <a:tab pos="1683385" algn="l"/>
                <a:tab pos="2771775" algn="l"/>
              </a:tabLst>
            </a:pPr>
            <a:endParaRPr lang="en-US" sz="1200" dirty="0">
              <a:latin typeface="Microsoft Sans Serif"/>
              <a:cs typeface="Microsoft Sans Serif"/>
            </a:endParaRPr>
          </a:p>
          <a:p>
            <a:pPr marL="12700">
              <a:spcBef>
                <a:spcPts val="100"/>
              </a:spcBef>
              <a:tabLst>
                <a:tab pos="341630" algn="l"/>
                <a:tab pos="1229360" algn="l"/>
                <a:tab pos="1683385" algn="l"/>
                <a:tab pos="2771775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ru-UA" sz="1200" spc="-5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	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	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L:</a:t>
            </a:r>
            <a:r>
              <a:rPr lang="en-US" sz="1200" spc="-5" dirty="0"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https://www.lccc.edu/academics/science-and-engineering/science-in-motion/labs-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0"/>
              </a:spcBef>
              <a:tabLst>
                <a:tab pos="341630" algn="l"/>
                <a:tab pos="1229360" algn="l"/>
                <a:tab pos="1683385" algn="l"/>
                <a:tab pos="2771775" algn="l"/>
              </a:tabLst>
            </a:pPr>
            <a:r>
              <a:rPr lang="en-US" sz="1200" spc="-5" dirty="0"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equipment/chemistry-lab-experiments</a:t>
            </a:r>
            <a:endParaRPr lang="en-US" sz="1200" spc="-5" dirty="0"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0"/>
              </a:spcBef>
              <a:tabLst>
                <a:tab pos="341630" algn="l"/>
                <a:tab pos="1229360" algn="l"/>
                <a:tab pos="1683385" algn="l"/>
                <a:tab pos="2771775" algn="l"/>
              </a:tabLst>
            </a:pPr>
            <a:endParaRPr lang="en-US" sz="1200" spc="-5" dirty="0"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0"/>
              </a:spcBef>
              <a:tabLst>
                <a:tab pos="341630" algn="l"/>
                <a:tab pos="1229360" algn="l"/>
                <a:tab pos="1683385" algn="l"/>
                <a:tab pos="2771775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1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30" dirty="0">
                <a:latin typeface="Arial" panose="020B0604020202020204" pitchFamily="34" charset="0"/>
                <a:cs typeface="Arial" panose="020B0604020202020204" pitchFamily="34" charset="0"/>
              </a:rPr>
              <a:t>Книги</a:t>
            </a:r>
            <a:r>
              <a:rPr lang="ru-RU" sz="12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10" dirty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2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15" dirty="0">
                <a:latin typeface="Arial" panose="020B0604020202020204" pitchFamily="34" charset="0"/>
                <a:cs typeface="Arial" panose="020B0604020202020204" pitchFamily="34" charset="0"/>
              </a:rPr>
              <a:t>химии.</a:t>
            </a:r>
            <a:r>
              <a:rPr lang="ru-RU" sz="12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URL:</a:t>
            </a:r>
            <a:r>
              <a:rPr lang="ru-RU"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http://chemistry</a:t>
            </a:r>
            <a:r>
              <a:rPr lang="ru-RU" sz="1200" spc="1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chemists.com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0"/>
              </a:spcBef>
              <a:tabLst>
                <a:tab pos="341630" algn="l"/>
                <a:tab pos="1229360" algn="l"/>
                <a:tab pos="1683385" algn="l"/>
                <a:tab pos="2771775" algn="l"/>
              </a:tabLst>
            </a:pPr>
            <a:endParaRPr lang="en-US"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1630" algn="l"/>
                <a:tab pos="1229360" algn="l"/>
                <a:tab pos="1683385" algn="l"/>
                <a:tab pos="2771775" algn="l"/>
              </a:tabLst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62A18-3608-3C86-0259-9789ADCC62E4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553" y="336626"/>
            <a:ext cx="637603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</a:t>
            </a:r>
            <a:r>
              <a:rPr spc="-20" dirty="0"/>
              <a:t> Історія</a:t>
            </a:r>
            <a:r>
              <a:rPr spc="10" dirty="0"/>
              <a:t> </a:t>
            </a:r>
            <a:r>
              <a:rPr spc="-5" dirty="0"/>
              <a:t>виникнення</a:t>
            </a:r>
            <a:r>
              <a:rPr spc="25" dirty="0"/>
              <a:t> </a:t>
            </a:r>
            <a:r>
              <a:rPr spc="-10" dirty="0"/>
              <a:t>хімії</a:t>
            </a:r>
            <a:r>
              <a:rPr spc="-5" dirty="0"/>
              <a:t> </a:t>
            </a:r>
            <a:r>
              <a:rPr spc="-10" dirty="0"/>
              <a:t>ВМС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0320" y="2911347"/>
            <a:ext cx="2703830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201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Марселен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Бертло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(1827-1907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рр.)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2978" y="4228465"/>
            <a:ext cx="4087622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05130" algn="ctr"/>
            <a:r>
              <a:rPr sz="2400" spc="-5" dirty="0">
                <a:latin typeface="Microsoft Sans Serif"/>
                <a:cs typeface="Microsoft Sans Serif"/>
              </a:rPr>
              <a:t>описує </a:t>
            </a:r>
            <a:r>
              <a:rPr sz="2400" spc="-15" dirty="0">
                <a:latin typeface="Microsoft Sans Serif"/>
                <a:cs typeface="Microsoft Sans Serif"/>
              </a:rPr>
              <a:t>перетворення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стиролу (С</a:t>
            </a:r>
            <a:r>
              <a:rPr sz="2400" spc="-7" baseline="-20833" dirty="0">
                <a:latin typeface="Microsoft Sans Serif"/>
                <a:cs typeface="Microsoft Sans Serif"/>
              </a:rPr>
              <a:t>2</a:t>
            </a:r>
            <a:r>
              <a:rPr sz="2400" spc="-5" dirty="0">
                <a:latin typeface="Microsoft Sans Serif"/>
                <a:cs typeface="Microsoft Sans Serif"/>
              </a:rPr>
              <a:t>Н</a:t>
            </a:r>
            <a:r>
              <a:rPr sz="2400" spc="-7" baseline="-20833" dirty="0">
                <a:latin typeface="Microsoft Sans Serif"/>
                <a:cs typeface="Microsoft Sans Serif"/>
              </a:rPr>
              <a:t>2</a:t>
            </a:r>
            <a:r>
              <a:rPr sz="2400" spc="-5" dirty="0">
                <a:latin typeface="Microsoft Sans Serif"/>
                <a:cs typeface="Microsoft Sans Serif"/>
              </a:rPr>
              <a:t>)</a:t>
            </a:r>
            <a:r>
              <a:rPr sz="2400" spc="-7" baseline="-20833" dirty="0">
                <a:latin typeface="Microsoft Sans Serif"/>
                <a:cs typeface="Microsoft Sans Serif"/>
              </a:rPr>
              <a:t>4</a:t>
            </a:r>
          </a:p>
          <a:p>
            <a:pPr marR="405130" algn="ctr"/>
            <a:r>
              <a:rPr sz="2400" dirty="0">
                <a:latin typeface="Microsoft Sans Serif"/>
                <a:cs typeface="Microsoft Sans Serif"/>
              </a:rPr>
              <a:t>у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“</a:t>
            </a:r>
            <a:r>
              <a:rPr sz="2400" spc="-15" dirty="0" err="1">
                <a:latin typeface="Microsoft Sans Serif"/>
                <a:cs typeface="Microsoft Sans Serif"/>
              </a:rPr>
              <a:t>смолоподібний</a:t>
            </a:r>
            <a:endParaRPr sz="2400" spc="-5" dirty="0">
              <a:latin typeface="Microsoft Sans Serif"/>
              <a:cs typeface="Microsoft Sans Serif"/>
            </a:endParaRPr>
          </a:p>
          <a:p>
            <a:pPr marR="405130" algn="ctr"/>
            <a:r>
              <a:rPr sz="2400" spc="-20" dirty="0" err="1">
                <a:latin typeface="Microsoft Sans Serif"/>
                <a:cs typeface="Microsoft Sans Serif"/>
              </a:rPr>
              <a:t>полімер</a:t>
            </a:r>
            <a:r>
              <a:rPr sz="2400" spc="-20" dirty="0">
                <a:latin typeface="Microsoft Sans Serif"/>
                <a:cs typeface="Microsoft Sans Serif"/>
              </a:rPr>
              <a:t>“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(метастирол)</a:t>
            </a:r>
            <a:endParaRPr sz="2400" dirty="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1808" y="1124711"/>
            <a:ext cx="1749552" cy="23042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07744" y="3598240"/>
            <a:ext cx="238887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Якоб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Берцеліус</a:t>
            </a:r>
            <a:endParaRPr sz="2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(1779-1848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рр.)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1464" y="4696155"/>
            <a:ext cx="3818254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-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відкриває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явище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ізомерії;</a:t>
            </a:r>
            <a:endParaRPr sz="2400">
              <a:latin typeface="Microsoft Sans Serif"/>
              <a:cs typeface="Microsoft Sans Serif"/>
            </a:endParaRPr>
          </a:p>
          <a:p>
            <a:pPr marL="649605" marR="422275" indent="-21653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Microsoft Sans Serif"/>
                <a:cs typeface="Microsoft Sans Serif"/>
              </a:rPr>
              <a:t>- </a:t>
            </a:r>
            <a:r>
              <a:rPr sz="2400" spc="-10" dirty="0">
                <a:latin typeface="Microsoft Sans Serif"/>
                <a:cs typeface="Microsoft Sans Serif"/>
              </a:rPr>
              <a:t>вперше </a:t>
            </a:r>
            <a:r>
              <a:rPr sz="2400" spc="-15" dirty="0">
                <a:latin typeface="Microsoft Sans Serif"/>
                <a:cs typeface="Microsoft Sans Serif"/>
              </a:rPr>
              <a:t>використав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поняття </a:t>
            </a:r>
            <a:r>
              <a:rPr sz="2400" spc="-20" dirty="0">
                <a:latin typeface="Microsoft Sans Serif"/>
                <a:cs typeface="Microsoft Sans Serif"/>
              </a:rPr>
              <a:t>“полімер”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144" y="908303"/>
            <a:ext cx="1685544" cy="2017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DE58B6-F88A-5DA0-27F9-FA8862CBD111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553" y="275666"/>
            <a:ext cx="637603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</a:t>
            </a:r>
            <a:r>
              <a:rPr spc="-20" dirty="0"/>
              <a:t> Історія</a:t>
            </a:r>
            <a:r>
              <a:rPr spc="10" dirty="0"/>
              <a:t> </a:t>
            </a:r>
            <a:r>
              <a:rPr spc="-5" dirty="0"/>
              <a:t>виникнення</a:t>
            </a:r>
            <a:r>
              <a:rPr spc="25" dirty="0"/>
              <a:t> </a:t>
            </a:r>
            <a:r>
              <a:rPr spc="-10" dirty="0"/>
              <a:t>хімії</a:t>
            </a:r>
            <a:r>
              <a:rPr spc="-5" dirty="0"/>
              <a:t> </a:t>
            </a:r>
            <a:r>
              <a:rPr spc="-10" dirty="0"/>
              <a:t>ВМС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8073" y="2911347"/>
            <a:ext cx="4843527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8725" marR="790575" indent="-341630">
              <a:lnSpc>
                <a:spcPct val="120100"/>
              </a:lnSpc>
              <a:spcBef>
                <a:spcPts val="100"/>
              </a:spcBef>
            </a:pPr>
            <a:r>
              <a:rPr sz="2400" b="1" spc="-35" dirty="0">
                <a:latin typeface="Arial"/>
                <a:cs typeface="Arial"/>
              </a:rPr>
              <a:t>Герман </a:t>
            </a:r>
            <a:r>
              <a:rPr sz="2400" b="1" spc="-20" dirty="0">
                <a:latin typeface="Arial"/>
                <a:cs typeface="Arial"/>
              </a:rPr>
              <a:t>Штаудінгер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(1881-1965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рр.)</a:t>
            </a:r>
            <a:endParaRPr sz="2400" dirty="0">
              <a:latin typeface="Arial"/>
              <a:cs typeface="Arial"/>
            </a:endParaRPr>
          </a:p>
          <a:p>
            <a:pPr indent="-344805">
              <a:lnSpc>
                <a:spcPct val="100000"/>
              </a:lnSpc>
              <a:spcBef>
                <a:spcPts val="575"/>
              </a:spcBef>
              <a:buChar char="-"/>
              <a:tabLst>
                <a:tab pos="356870" algn="l"/>
                <a:tab pos="357505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досліджував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властивості</a:t>
            </a:r>
            <a:endParaRPr sz="2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r>
              <a:rPr sz="2400" spc="-35" dirty="0">
                <a:latin typeface="Microsoft Sans Serif"/>
                <a:cs typeface="Microsoft Sans Serif"/>
              </a:rPr>
              <a:t>кетенів</a:t>
            </a:r>
            <a:r>
              <a:rPr sz="2400" spc="-15" dirty="0">
                <a:latin typeface="Microsoft Sans Serif"/>
                <a:cs typeface="Microsoft Sans Serif"/>
              </a:rPr>
              <a:t> і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запропонував</a:t>
            </a:r>
            <a:endParaRPr sz="2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r>
              <a:rPr sz="2400" spc="-20" dirty="0">
                <a:latin typeface="Microsoft Sans Serif"/>
                <a:cs typeface="Microsoft Sans Serif"/>
              </a:rPr>
              <a:t>циклобутанову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структуру.;</a:t>
            </a:r>
            <a:endParaRPr sz="2400" dirty="0">
              <a:latin typeface="Microsoft Sans Serif"/>
              <a:cs typeface="Microsoft Sans Serif"/>
            </a:endParaRPr>
          </a:p>
          <a:p>
            <a:pPr indent="-344805">
              <a:lnSpc>
                <a:spcPct val="100000"/>
              </a:lnSpc>
              <a:spcBef>
                <a:spcPts val="580"/>
              </a:spcBef>
              <a:buChar char="-"/>
              <a:tabLst>
                <a:tab pos="356870" algn="l"/>
                <a:tab pos="357505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вивчав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в'язкість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розчинів;</a:t>
            </a:r>
            <a:endParaRPr sz="2400" dirty="0">
              <a:latin typeface="Microsoft Sans Serif"/>
              <a:cs typeface="Microsoft Sans Serif"/>
            </a:endParaRPr>
          </a:p>
          <a:p>
            <a:pPr marR="1236980" indent="-344805">
              <a:lnSpc>
                <a:spcPct val="100000"/>
              </a:lnSpc>
              <a:spcBef>
                <a:spcPts val="580"/>
              </a:spcBef>
              <a:buChar char="-"/>
              <a:tabLst>
                <a:tab pos="356870" algn="l"/>
                <a:tab pos="357505" algn="l"/>
              </a:tabLst>
            </a:pPr>
            <a:r>
              <a:rPr sz="2400" spc="-20" dirty="0">
                <a:latin typeface="Microsoft Sans Serif"/>
                <a:cs typeface="Microsoft Sans Serif"/>
              </a:rPr>
              <a:t>запропонував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термін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“макромолекула”</a:t>
            </a:r>
            <a:endParaRPr sz="2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r>
              <a:rPr sz="2400" spc="-20" dirty="0">
                <a:latin typeface="Microsoft Sans Serif"/>
                <a:cs typeface="Microsoft Sans Serif"/>
              </a:rPr>
              <a:t>(високомолекулярні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сполуки).</a:t>
            </a:r>
            <a:endParaRPr sz="24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765048"/>
            <a:ext cx="2377440" cy="21976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44651" y="3097784"/>
            <a:ext cx="22313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Arial"/>
                <a:cs typeface="Arial"/>
              </a:rPr>
              <a:t>Чарльз </a:t>
            </a:r>
            <a:r>
              <a:rPr sz="2400" b="1" spc="-45" dirty="0">
                <a:latin typeface="Arial"/>
                <a:cs typeface="Arial"/>
              </a:rPr>
              <a:t>Гудьїр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(1800-1860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рр.)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3275" y="4195698"/>
            <a:ext cx="29070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638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-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відкрив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процес 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вулканізації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каучуку;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b="1" spc="-10" dirty="0">
                <a:latin typeface="Arial"/>
                <a:cs typeface="Arial"/>
              </a:rPr>
              <a:t>(патент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 err="1">
                <a:latin typeface="Arial"/>
                <a:cs typeface="Arial"/>
              </a:rPr>
              <a:t>на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 err="1">
                <a:latin typeface="Arial"/>
                <a:cs typeface="Arial"/>
              </a:rPr>
              <a:t>винахід</a:t>
            </a:r>
            <a:endParaRPr lang="ru-RU" sz="2400" dirty="0">
              <a:latin typeface="Arial"/>
              <a:cs typeface="Arial"/>
            </a:endParaRPr>
          </a:p>
          <a:p>
            <a:pPr marL="887730">
              <a:lnSpc>
                <a:spcPct val="100000"/>
              </a:lnSpc>
            </a:pPr>
            <a:r>
              <a:rPr lang="ru-RU" sz="2400" b="1" dirty="0">
                <a:latin typeface="Arial"/>
                <a:cs typeface="Arial"/>
              </a:rPr>
              <a:t>1844</a:t>
            </a:r>
            <a:r>
              <a:rPr lang="ru-RU" sz="2400" b="1" spc="-60" dirty="0">
                <a:latin typeface="Arial"/>
                <a:cs typeface="Arial"/>
              </a:rPr>
              <a:t> </a:t>
            </a:r>
            <a:r>
              <a:rPr lang="ru-RU" sz="2400" b="1" dirty="0">
                <a:latin typeface="Arial"/>
                <a:cs typeface="Arial"/>
              </a:rPr>
              <a:t>р.)</a:t>
            </a:r>
            <a:endParaRPr lang="ru-RU" sz="24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0991" y="838200"/>
            <a:ext cx="1944623" cy="19690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885A25-A098-0276-28A5-B3ECC357F742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553" y="275666"/>
            <a:ext cx="637603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</a:t>
            </a:r>
            <a:r>
              <a:rPr spc="-20" dirty="0"/>
              <a:t> Історія</a:t>
            </a:r>
            <a:r>
              <a:rPr spc="10" dirty="0"/>
              <a:t> </a:t>
            </a:r>
            <a:r>
              <a:rPr spc="-5" dirty="0"/>
              <a:t>виникнення</a:t>
            </a:r>
            <a:r>
              <a:rPr spc="25" dirty="0"/>
              <a:t> </a:t>
            </a:r>
            <a:r>
              <a:rPr spc="-10" dirty="0"/>
              <a:t>хімії</a:t>
            </a:r>
            <a:r>
              <a:rPr spc="-5" dirty="0"/>
              <a:t> </a:t>
            </a:r>
            <a:r>
              <a:rPr spc="-10" dirty="0"/>
              <a:t>ВМС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4554" y="3388309"/>
            <a:ext cx="5625846" cy="256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9060" algn="ctr">
              <a:spcBef>
                <a:spcPts val="100"/>
              </a:spcBef>
            </a:pP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Флорі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98425" algn="ctr">
              <a:spcBef>
                <a:spcPts val="5"/>
              </a:spcBef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(1910-1985</a:t>
            </a:r>
            <a:r>
              <a:rPr sz="2400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рр.)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algn="ctr">
              <a:spcBef>
                <a:spcPts val="2305"/>
              </a:spcBef>
              <a:tabLst>
                <a:tab pos="536575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принцип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Флорі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3365" algn="ctr"/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(активність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кінцевих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3664" indent="448309" algn="ctr">
              <a:spcBef>
                <a:spcPts val="290"/>
              </a:spcBef>
            </a:pP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sz="2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" dirty="0" err="1">
                <a:latin typeface="Arial" panose="020B0604020202020204" pitchFamily="34" charset="0"/>
                <a:cs typeface="Arial" panose="020B0604020202020204" pitchFamily="34" charset="0"/>
              </a:rPr>
              <a:t>залежить</a:t>
            </a:r>
            <a:b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 err="1">
                <a:latin typeface="Arial" panose="020B0604020202020204" pitchFamily="34" charset="0"/>
                <a:cs typeface="Arial" panose="020B0604020202020204" pitchFamily="34" charset="0"/>
              </a:rPr>
              <a:t>довжини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err="1">
                <a:latin typeface="Arial" panose="020B0604020202020204" pitchFamily="34" charset="0"/>
                <a:cs typeface="Arial" panose="020B0604020202020204" pitchFamily="34" charset="0"/>
              </a:rPr>
              <a:t>ланцюга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915754"/>
            <a:ext cx="2161031" cy="2228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9A22C6-DAAE-2C94-C7A7-D22D1F0F0F40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2710" y="224739"/>
            <a:ext cx="39020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Calibri"/>
                <a:cs typeface="Calibri"/>
              </a:rPr>
              <a:t>2. </a:t>
            </a:r>
            <a:r>
              <a:rPr spc="-5" dirty="0">
                <a:latin typeface="Calibri"/>
                <a:cs typeface="Calibri"/>
              </a:rPr>
              <a:t>Поняття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в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хімії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ВМС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504" y="773937"/>
            <a:ext cx="60013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78660" algn="l"/>
                <a:tab pos="2411730" algn="l"/>
                <a:tab pos="3039745" algn="l"/>
              </a:tabLst>
            </a:pPr>
            <a:r>
              <a:rPr sz="2800" b="1" spc="-5" dirty="0">
                <a:latin typeface="Calibri"/>
                <a:cs typeface="Calibri"/>
              </a:rPr>
              <a:t>Мономери	</a:t>
            </a:r>
            <a:r>
              <a:rPr sz="2800" b="1" dirty="0">
                <a:latin typeface="Calibri"/>
                <a:cs typeface="Calibri"/>
              </a:rPr>
              <a:t>−	</a:t>
            </a:r>
            <a:r>
              <a:rPr sz="2800" spc="-15" dirty="0" err="1">
                <a:latin typeface="Calibri"/>
                <a:cs typeface="Calibri"/>
              </a:rPr>
              <a:t>низькомолекулярні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504" y="1200353"/>
            <a:ext cx="29857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664970" algn="l"/>
              </a:tabLst>
            </a:pPr>
            <a:r>
              <a:rPr sz="2800" spc="-10" dirty="0">
                <a:latin typeface="Calibri"/>
                <a:cs typeface="Calibri"/>
              </a:rPr>
              <a:t>здатні	</a:t>
            </a:r>
            <a:r>
              <a:rPr sz="2800" spc="-5" dirty="0">
                <a:latin typeface="Calibri"/>
                <a:cs typeface="Calibri"/>
              </a:rPr>
              <a:t>вступати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3708" y="1200353"/>
            <a:ext cx="197675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08685" algn="l"/>
              </a:tabLst>
            </a:pPr>
            <a:r>
              <a:rPr sz="2800" spc="5" dirty="0">
                <a:latin typeface="Calibri"/>
                <a:cs typeface="Calibri"/>
              </a:rPr>
              <a:t>в	</a:t>
            </a:r>
            <a:r>
              <a:rPr sz="2800" spc="-10" dirty="0">
                <a:latin typeface="Calibri"/>
                <a:cs typeface="Calibri"/>
              </a:rPr>
              <a:t>р</a:t>
            </a:r>
            <a:r>
              <a:rPr sz="2800" spc="5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ц</a:t>
            </a:r>
            <a:r>
              <a:rPr sz="2800" dirty="0">
                <a:latin typeface="Calibri"/>
                <a:cs typeface="Calibri"/>
              </a:rPr>
              <a:t>ії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62725" y="773937"/>
            <a:ext cx="225298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05"/>
              </a:spcBef>
              <a:tabLst>
                <a:tab pos="1823720" algn="l"/>
              </a:tabLst>
            </a:pPr>
            <a:r>
              <a:rPr lang="ru-RU" sz="2800" spc="-15">
                <a:latin typeface="Calibri"/>
                <a:cs typeface="Calibri"/>
              </a:rPr>
              <a:t>р</a:t>
            </a:r>
            <a:r>
              <a:rPr lang="ru-RU" sz="2800">
                <a:latin typeface="Calibri"/>
                <a:cs typeface="Calibri"/>
              </a:rPr>
              <a:t>ечовини,	</a:t>
            </a:r>
            <a:r>
              <a:rPr lang="ru-RU" sz="2800" spc="-15">
                <a:latin typeface="Calibri"/>
                <a:cs typeface="Calibri"/>
              </a:rPr>
              <a:t>я</a:t>
            </a:r>
            <a:r>
              <a:rPr lang="ru-RU" sz="2800">
                <a:latin typeface="Calibri"/>
                <a:cs typeface="Calibri"/>
              </a:rPr>
              <a:t>кі  </a:t>
            </a:r>
            <a:r>
              <a:rPr sz="2800" spc="5">
                <a:latin typeface="Calibri"/>
                <a:cs typeface="Calibri"/>
              </a:rPr>
              <a:t>п</a:t>
            </a:r>
            <a:r>
              <a:rPr sz="2800" spc="-40">
                <a:latin typeface="Calibri"/>
                <a:cs typeface="Calibri"/>
              </a:rPr>
              <a:t>о</a:t>
            </a:r>
            <a:r>
              <a:rPr sz="2800">
                <a:latin typeface="Calibri"/>
                <a:cs typeface="Calibri"/>
              </a:rPr>
              <a:t>л</a:t>
            </a:r>
            <a:r>
              <a:rPr sz="2800" spc="-20">
                <a:latin typeface="Calibri"/>
                <a:cs typeface="Calibri"/>
              </a:rPr>
              <a:t>і</a:t>
            </a:r>
            <a:r>
              <a:rPr sz="2800">
                <a:latin typeface="Calibri"/>
                <a:cs typeface="Calibri"/>
              </a:rPr>
              <a:t>м</a:t>
            </a:r>
            <a:r>
              <a:rPr sz="2800" spc="-10">
                <a:latin typeface="Calibri"/>
                <a:cs typeface="Calibri"/>
              </a:rPr>
              <a:t>ер</a:t>
            </a:r>
            <a:r>
              <a:rPr sz="2800" spc="5">
                <a:latin typeface="Calibri"/>
                <a:cs typeface="Calibri"/>
              </a:rPr>
              <a:t>и</a:t>
            </a:r>
            <a:r>
              <a:rPr sz="2800" spc="-25">
                <a:latin typeface="Calibri"/>
                <a:cs typeface="Calibri"/>
              </a:rPr>
              <a:t>з</a:t>
            </a:r>
            <a:r>
              <a:rPr sz="2800" spc="5">
                <a:latin typeface="Calibri"/>
                <a:cs typeface="Calibri"/>
              </a:rPr>
              <a:t>а</a:t>
            </a:r>
            <a:r>
              <a:rPr sz="2800" spc="-10">
                <a:latin typeface="Calibri"/>
                <a:cs typeface="Calibri"/>
              </a:rPr>
              <a:t>ц</a:t>
            </a:r>
            <a:r>
              <a:rPr sz="2800" spc="-25">
                <a:latin typeface="Calibri"/>
                <a:cs typeface="Calibri"/>
              </a:rPr>
              <a:t>і</a:t>
            </a:r>
            <a:r>
              <a:rPr sz="2800">
                <a:latin typeface="Calibri"/>
                <a:cs typeface="Calibri"/>
              </a:rPr>
              <a:t>ї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504" y="1627758"/>
            <a:ext cx="26892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Calibri"/>
                <a:cs typeface="Calibri"/>
              </a:rPr>
              <a:t>і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поліконденсації.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7238" y="2054732"/>
            <a:ext cx="29768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5" dirty="0">
                <a:latin typeface="Calibri"/>
                <a:cs typeface="Calibri"/>
              </a:rPr>
              <a:t>високомолекулярні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17005" y="2054732"/>
            <a:ext cx="22942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35785" algn="l"/>
              </a:tabLst>
            </a:pP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п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луки</a:t>
            </a:r>
            <a:r>
              <a:rPr sz="2800" dirty="0">
                <a:latin typeface="Calibri"/>
                <a:cs typeface="Calibri"/>
              </a:rPr>
              <a:t>,	</a:t>
            </a:r>
            <a:r>
              <a:rPr sz="2800" spc="-35" dirty="0">
                <a:latin typeface="Calibri"/>
                <a:cs typeface="Calibri"/>
              </a:rPr>
              <a:t>що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504" y="2054732"/>
            <a:ext cx="255143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7080" algn="l"/>
              </a:tabLst>
            </a:pPr>
            <a:r>
              <a:rPr sz="2800" b="1" spc="-5" dirty="0">
                <a:latin typeface="Calibri"/>
                <a:cs typeface="Calibri"/>
              </a:rPr>
              <a:t>Полімери	</a:t>
            </a:r>
            <a:r>
              <a:rPr sz="2800" b="1" dirty="0">
                <a:latin typeface="Calibri"/>
                <a:cs typeface="Calibri"/>
              </a:rPr>
              <a:t>−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387600" algn="l"/>
              </a:tabLst>
            </a:pP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5" dirty="0">
                <a:latin typeface="Calibri"/>
                <a:cs typeface="Calibri"/>
              </a:rPr>
              <a:t>кла</a:t>
            </a:r>
            <a:r>
              <a:rPr sz="2800" spc="-10" dirty="0">
                <a:latin typeface="Calibri"/>
                <a:cs typeface="Calibri"/>
              </a:rPr>
              <a:t>д</a:t>
            </a:r>
            <a:r>
              <a:rPr sz="2800" spc="5" dirty="0">
                <a:latin typeface="Calibri"/>
                <a:cs typeface="Calibri"/>
              </a:rPr>
              <a:t>а</a:t>
            </a:r>
            <a:r>
              <a:rPr sz="2800" spc="-35" dirty="0">
                <a:latin typeface="Calibri"/>
                <a:cs typeface="Calibri"/>
              </a:rPr>
              <a:t>ю</a:t>
            </a:r>
            <a:r>
              <a:rPr sz="2800" spc="-5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ь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я	з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18509" y="2481148"/>
            <a:ext cx="54984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076450" algn="l"/>
                <a:tab pos="3082290" algn="l"/>
                <a:tab pos="4500245" algn="l"/>
              </a:tabLst>
            </a:pPr>
            <a:r>
              <a:rPr sz="2800" spc="-15" dirty="0">
                <a:latin typeface="Calibri"/>
                <a:cs typeface="Calibri"/>
              </a:rPr>
              <a:t>однакових	</a:t>
            </a:r>
            <a:r>
              <a:rPr sz="2800" spc="-10" dirty="0">
                <a:latin typeface="Calibri"/>
                <a:cs typeface="Calibri"/>
              </a:rPr>
              <a:t>або	</a:t>
            </a:r>
            <a:r>
              <a:rPr sz="2800" dirty="0">
                <a:latin typeface="Calibri"/>
                <a:cs typeface="Calibri"/>
              </a:rPr>
              <a:t>різних	</a:t>
            </a:r>
            <a:r>
              <a:rPr sz="2800" spc="-5" dirty="0">
                <a:latin typeface="Calibri"/>
                <a:cs typeface="Calibri"/>
              </a:rPr>
              <a:t>ланок,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504" y="2908554"/>
            <a:ext cx="797623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Calibri"/>
                <a:cs typeface="Calibri"/>
              </a:rPr>
              <a:t>стабілізованих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хімічними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зв'язками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довгі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ланцюги.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3502152"/>
            <a:ext cx="8424672" cy="3081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550765-24A7-31A2-EC59-A80068F1BB84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97612"/>
            <a:ext cx="870521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631314" algn="l"/>
                <a:tab pos="2680335" algn="l"/>
                <a:tab pos="3000375" algn="l"/>
                <a:tab pos="3506470" algn="l"/>
                <a:tab pos="4872355" algn="l"/>
                <a:tab pos="5939790" algn="l"/>
                <a:tab pos="6628765" algn="l"/>
                <a:tab pos="7616825" algn="l"/>
              </a:tabLst>
            </a:pPr>
            <a:r>
              <a:rPr sz="2800" spc="-5" dirty="0">
                <a:latin typeface="Calibri"/>
                <a:cs typeface="Calibri"/>
              </a:rPr>
              <a:t>Ск</a:t>
            </a:r>
            <a:r>
              <a:rPr sz="2800" spc="10" dirty="0">
                <a:latin typeface="Calibri"/>
                <a:cs typeface="Calibri"/>
              </a:rPr>
              <a:t>л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45" dirty="0">
                <a:latin typeface="Calibri"/>
                <a:cs typeface="Calibri"/>
              </a:rPr>
              <a:t>д</a:t>
            </a:r>
            <a:r>
              <a:rPr sz="2800" dirty="0">
                <a:latin typeface="Calibri"/>
                <a:cs typeface="Calibri"/>
              </a:rPr>
              <a:t>ова	</a:t>
            </a:r>
            <a:r>
              <a:rPr sz="2800" spc="5" dirty="0">
                <a:latin typeface="Calibri"/>
                <a:cs typeface="Calibri"/>
              </a:rPr>
              <a:t>л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н</a:t>
            </a:r>
            <a:r>
              <a:rPr sz="2800" spc="-25" dirty="0">
                <a:latin typeface="Calibri"/>
                <a:cs typeface="Calibri"/>
              </a:rPr>
              <a:t>к</a:t>
            </a:r>
            <a:r>
              <a:rPr sz="2800" dirty="0">
                <a:latin typeface="Calibri"/>
                <a:cs typeface="Calibri"/>
              </a:rPr>
              <a:t>а	−	</a:t>
            </a:r>
            <a:r>
              <a:rPr sz="2800" b="0" spc="-35" dirty="0" err="1">
                <a:latin typeface="Calibri"/>
                <a:cs typeface="Calibri"/>
              </a:rPr>
              <a:t>б</a:t>
            </a:r>
            <a:r>
              <a:rPr sz="2800" b="0" spc="-120" dirty="0" err="1">
                <a:latin typeface="Calibri"/>
                <a:cs typeface="Calibri"/>
              </a:rPr>
              <a:t>у</a:t>
            </a:r>
            <a:r>
              <a:rPr sz="2800" b="0" spc="-5" dirty="0" err="1">
                <a:latin typeface="Calibri"/>
                <a:cs typeface="Calibri"/>
              </a:rPr>
              <a:t>дь</a:t>
            </a:r>
            <a:r>
              <a:rPr sz="2800" b="0" dirty="0" err="1">
                <a:latin typeface="Calibri"/>
                <a:cs typeface="Calibri"/>
              </a:rPr>
              <a:t>-</a:t>
            </a:r>
            <a:r>
              <a:rPr sz="2800" b="0" spc="-15" dirty="0" err="1">
                <a:latin typeface="Calibri"/>
                <a:cs typeface="Calibri"/>
              </a:rPr>
              <a:t>я</a:t>
            </a:r>
            <a:r>
              <a:rPr sz="2800" b="0" dirty="0" err="1">
                <a:latin typeface="Calibri"/>
                <a:cs typeface="Calibri"/>
              </a:rPr>
              <a:t>кі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dirty="0" err="1">
                <a:latin typeface="Calibri"/>
                <a:cs typeface="Calibri"/>
              </a:rPr>
              <a:t>а</a:t>
            </a:r>
            <a:r>
              <a:rPr sz="2800" b="0" spc="-30" dirty="0" err="1">
                <a:latin typeface="Calibri"/>
                <a:cs typeface="Calibri"/>
              </a:rPr>
              <a:t>т</a:t>
            </a:r>
            <a:r>
              <a:rPr sz="2800" b="0" spc="5" dirty="0" err="1">
                <a:latin typeface="Calibri"/>
                <a:cs typeface="Calibri"/>
              </a:rPr>
              <a:t>о</a:t>
            </a:r>
            <a:r>
              <a:rPr sz="2800" b="0" dirty="0" err="1">
                <a:latin typeface="Calibri"/>
                <a:cs typeface="Calibri"/>
              </a:rPr>
              <a:t>ми</a:t>
            </a:r>
            <a:r>
              <a:rPr sz="2800" b="0" dirty="0">
                <a:latin typeface="Calibri"/>
                <a:cs typeface="Calibri"/>
              </a:rPr>
              <a:t>	а</a:t>
            </a:r>
            <a:r>
              <a:rPr sz="2800" b="0" spc="-10" dirty="0">
                <a:latin typeface="Calibri"/>
                <a:cs typeface="Calibri"/>
              </a:rPr>
              <a:t>б</a:t>
            </a:r>
            <a:r>
              <a:rPr sz="2800" b="0" dirty="0">
                <a:latin typeface="Calibri"/>
                <a:cs typeface="Calibri"/>
              </a:rPr>
              <a:t>о	</a:t>
            </a:r>
            <a:r>
              <a:rPr sz="2800" b="0" spc="-10" dirty="0">
                <a:latin typeface="Calibri"/>
                <a:cs typeface="Calibri"/>
              </a:rPr>
              <a:t>г</a:t>
            </a:r>
            <a:r>
              <a:rPr sz="2800" b="0" spc="-35" dirty="0">
                <a:latin typeface="Calibri"/>
                <a:cs typeface="Calibri"/>
              </a:rPr>
              <a:t>р</a:t>
            </a:r>
            <a:r>
              <a:rPr sz="2800" b="0" dirty="0">
                <a:latin typeface="Calibri"/>
                <a:cs typeface="Calibri"/>
              </a:rPr>
              <a:t>упи	а</a:t>
            </a:r>
            <a:r>
              <a:rPr sz="2800" b="0" spc="-35" dirty="0">
                <a:latin typeface="Calibri"/>
                <a:cs typeface="Calibri"/>
              </a:rPr>
              <a:t>т</a:t>
            </a:r>
            <a:r>
              <a:rPr sz="2800" b="0" spc="-5" dirty="0">
                <a:latin typeface="Calibri"/>
                <a:cs typeface="Calibri"/>
              </a:rPr>
              <a:t>омів,  що</a:t>
            </a:r>
            <a:r>
              <a:rPr sz="2800" b="0" spc="-25" dirty="0">
                <a:latin typeface="Calibri"/>
                <a:cs typeface="Calibri"/>
              </a:rPr>
              <a:t> входять</a:t>
            </a:r>
            <a:r>
              <a:rPr sz="2800" b="0" spc="-2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до</a:t>
            </a:r>
            <a:r>
              <a:rPr sz="2800" b="0" spc="-5" dirty="0">
                <a:latin typeface="Calibri"/>
                <a:cs typeface="Calibri"/>
              </a:rPr>
              <a:t> складу</a:t>
            </a:r>
            <a:r>
              <a:rPr sz="2800" b="0" spc="-2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ланцюга</a:t>
            </a:r>
            <a:r>
              <a:rPr sz="2800" b="0" spc="-3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полімеру.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3697935"/>
            <a:ext cx="8707120" cy="1307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2800" b="1" spc="-5" dirty="0">
                <a:latin typeface="Calibri"/>
                <a:cs typeface="Calibri"/>
              </a:rPr>
              <a:t>Складова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повторювальна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ланка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(СПЛ)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найменша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складова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ланка,</a:t>
            </a:r>
            <a:r>
              <a:rPr sz="2800" spc="-5" dirty="0">
                <a:latin typeface="Calibri"/>
                <a:cs typeface="Calibri"/>
              </a:rPr>
              <a:t> повторенням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якої</a:t>
            </a:r>
            <a:r>
              <a:rPr sz="2800" spc="-10" dirty="0">
                <a:latin typeface="Calibri"/>
                <a:cs typeface="Calibri"/>
              </a:rPr>
              <a:t> може</a:t>
            </a:r>
            <a:r>
              <a:rPr sz="2800" spc="-5" dirty="0">
                <a:latin typeface="Calibri"/>
                <a:cs typeface="Calibri"/>
              </a:rPr>
              <a:t> бути </a:t>
            </a:r>
            <a:r>
              <a:rPr sz="2800" dirty="0">
                <a:latin typeface="Calibri"/>
                <a:cs typeface="Calibri"/>
              </a:rPr>
              <a:t>описана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будова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регулярного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полімеру.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127" y="1188719"/>
            <a:ext cx="5830824" cy="24993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8511" y="4654294"/>
            <a:ext cx="4133088" cy="2191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42FC40-0405-FB8D-9ACE-9ABDD7F44E2C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04" y="341198"/>
            <a:ext cx="59239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99540" algn="l"/>
                <a:tab pos="3817620" algn="l"/>
                <a:tab pos="5497830" algn="l"/>
              </a:tabLst>
            </a:pPr>
            <a:r>
              <a:rPr sz="2800" b="1" dirty="0">
                <a:latin typeface="Calibri"/>
                <a:cs typeface="Calibri"/>
              </a:rPr>
              <a:t>Ст</a:t>
            </a:r>
            <a:r>
              <a:rPr sz="2800" b="1" spc="-15" dirty="0">
                <a:latin typeface="Calibri"/>
                <a:cs typeface="Calibri"/>
              </a:rPr>
              <a:t>у</a:t>
            </a:r>
            <a:r>
              <a:rPr sz="2800" b="1" spc="10" dirty="0">
                <a:latin typeface="Calibri"/>
                <a:cs typeface="Calibri"/>
              </a:rPr>
              <a:t>п</a:t>
            </a:r>
            <a:r>
              <a:rPr sz="2800" b="1" spc="-20" dirty="0">
                <a:latin typeface="Calibri"/>
                <a:cs typeface="Calibri"/>
              </a:rPr>
              <a:t>і</a:t>
            </a:r>
            <a:r>
              <a:rPr sz="2800" b="1" dirty="0">
                <a:latin typeface="Calibri"/>
                <a:cs typeface="Calibri"/>
              </a:rPr>
              <a:t>н</a:t>
            </a:r>
            <a:r>
              <a:rPr sz="2800" b="1" spc="5" dirty="0">
                <a:latin typeface="Calibri"/>
                <a:cs typeface="Calibri"/>
              </a:rPr>
              <a:t>ь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п</a:t>
            </a:r>
            <a:r>
              <a:rPr sz="2800" b="1" spc="-45" dirty="0">
                <a:latin typeface="Calibri"/>
                <a:cs typeface="Calibri"/>
              </a:rPr>
              <a:t>о</a:t>
            </a:r>
            <a:r>
              <a:rPr sz="2800" b="1" spc="-10" dirty="0">
                <a:latin typeface="Calibri"/>
                <a:cs typeface="Calibri"/>
              </a:rPr>
              <a:t>л</a:t>
            </a:r>
            <a:r>
              <a:rPr sz="2800" b="1" spc="5" dirty="0">
                <a:latin typeface="Calibri"/>
                <a:cs typeface="Calibri"/>
              </a:rPr>
              <a:t>імери</a:t>
            </a:r>
            <a:r>
              <a:rPr sz="2800" b="1" spc="-30" dirty="0">
                <a:latin typeface="Calibri"/>
                <a:cs typeface="Calibri"/>
              </a:rPr>
              <a:t>з</a:t>
            </a:r>
            <a:r>
              <a:rPr sz="2800" b="1" spc="5" dirty="0">
                <a:latin typeface="Calibri"/>
                <a:cs typeface="Calibri"/>
              </a:rPr>
              <a:t>ац</a:t>
            </a:r>
            <a:r>
              <a:rPr sz="2800" b="1" spc="10" dirty="0">
                <a:latin typeface="Calibri"/>
                <a:cs typeface="Calibri"/>
              </a:rPr>
              <a:t>і</a:t>
            </a:r>
            <a:r>
              <a:rPr sz="2800" b="1" dirty="0">
                <a:latin typeface="Calibri"/>
                <a:cs typeface="Calibri"/>
              </a:rPr>
              <a:t>ї	</a:t>
            </a:r>
            <a:r>
              <a:rPr sz="2800" b="1" spc="-10" dirty="0">
                <a:latin typeface="Calibri"/>
                <a:cs typeface="Calibri"/>
              </a:rPr>
              <a:t>п</a:t>
            </a:r>
            <a:r>
              <a:rPr sz="2800" b="1" spc="-70" dirty="0">
                <a:latin typeface="Calibri"/>
                <a:cs typeface="Calibri"/>
              </a:rPr>
              <a:t>о</a:t>
            </a:r>
            <a:r>
              <a:rPr sz="2800" b="1" spc="10" dirty="0">
                <a:latin typeface="Calibri"/>
                <a:cs typeface="Calibri"/>
              </a:rPr>
              <a:t>л</a:t>
            </a:r>
            <a:r>
              <a:rPr sz="2800" b="1" spc="5" dirty="0">
                <a:latin typeface="Calibri"/>
                <a:cs typeface="Calibri"/>
              </a:rPr>
              <a:t>іме</a:t>
            </a:r>
            <a:r>
              <a:rPr sz="2800" b="1" spc="-20" dirty="0">
                <a:latin typeface="Calibri"/>
                <a:cs typeface="Calibri"/>
              </a:rPr>
              <a:t>р</a:t>
            </a:r>
            <a:r>
              <a:rPr sz="2800" b="1" dirty="0">
                <a:latin typeface="Calibri"/>
                <a:cs typeface="Calibri"/>
              </a:rPr>
              <a:t>у	</a:t>
            </a:r>
            <a:r>
              <a:rPr sz="2800" b="1" spc="-15" dirty="0">
                <a:latin typeface="Calibri"/>
                <a:cs typeface="Calibri"/>
              </a:rPr>
              <a:t>(</a:t>
            </a:r>
            <a:r>
              <a:rPr sz="2800" b="1" dirty="0">
                <a:latin typeface="Calibri"/>
                <a:cs typeface="Calibri"/>
              </a:rPr>
              <a:t>n)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04" y="768172"/>
            <a:ext cx="61144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72945" algn="l"/>
                <a:tab pos="5116195" algn="l"/>
              </a:tabLst>
            </a:pPr>
            <a:r>
              <a:rPr sz="2800" spc="-10" dirty="0">
                <a:latin typeface="Calibri"/>
                <a:cs typeface="Calibri"/>
              </a:rPr>
              <a:t>складових	</a:t>
            </a:r>
            <a:r>
              <a:rPr sz="2800" spc="-5" dirty="0">
                <a:latin typeface="Calibri"/>
                <a:cs typeface="Calibri"/>
              </a:rPr>
              <a:t>(повторювальних)	ланок,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65189" y="341198"/>
            <a:ext cx="235267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10"/>
              </a:spcBef>
              <a:tabLst>
                <a:tab pos="429895" algn="l"/>
                <a:tab pos="1036955" algn="l"/>
                <a:tab pos="1170940" algn="l"/>
              </a:tabLst>
            </a:pPr>
            <a:r>
              <a:rPr sz="2800" b="0" spc="5" dirty="0">
                <a:latin typeface="Calibri"/>
                <a:cs typeface="Calibri"/>
              </a:rPr>
              <a:t>–		</a:t>
            </a:r>
            <a:r>
              <a:rPr sz="2800" b="0" spc="-30" dirty="0">
                <a:latin typeface="Calibri"/>
                <a:cs typeface="Calibri"/>
              </a:rPr>
              <a:t>ц</a:t>
            </a:r>
            <a:r>
              <a:rPr sz="2800" b="0" spc="5" dirty="0">
                <a:latin typeface="Calibri"/>
                <a:cs typeface="Calibri"/>
              </a:rPr>
              <a:t>е</a:t>
            </a:r>
            <a:r>
              <a:rPr sz="2800" b="0" dirty="0">
                <a:latin typeface="Calibri"/>
                <a:cs typeface="Calibri"/>
              </a:rPr>
              <a:t>	кіль</a:t>
            </a:r>
            <a:r>
              <a:rPr sz="2800" b="0" spc="-10" dirty="0">
                <a:latin typeface="Calibri"/>
                <a:cs typeface="Calibri"/>
              </a:rPr>
              <a:t>к</a:t>
            </a:r>
            <a:r>
              <a:rPr sz="2800" b="0" dirty="0">
                <a:latin typeface="Calibri"/>
                <a:cs typeface="Calibri"/>
              </a:rPr>
              <a:t>і</a:t>
            </a:r>
            <a:r>
              <a:rPr sz="2800" b="0" spc="-10" dirty="0">
                <a:latin typeface="Calibri"/>
                <a:cs typeface="Calibri"/>
              </a:rPr>
              <a:t>с</a:t>
            </a:r>
            <a:r>
              <a:rPr sz="2800" b="0" spc="-5" dirty="0">
                <a:latin typeface="Calibri"/>
                <a:cs typeface="Calibri"/>
              </a:rPr>
              <a:t>ть  </a:t>
            </a:r>
            <a:r>
              <a:rPr sz="2800" b="0" spc="-15" dirty="0">
                <a:latin typeface="Calibri"/>
                <a:cs typeface="Calibri"/>
              </a:rPr>
              <a:t>я</a:t>
            </a:r>
            <a:r>
              <a:rPr sz="2800" b="0" dirty="0">
                <a:latin typeface="Calibri"/>
                <a:cs typeface="Calibri"/>
              </a:rPr>
              <a:t>кі		</a:t>
            </a:r>
            <a:r>
              <a:rPr sz="2800" b="0" spc="-25" dirty="0">
                <a:latin typeface="Calibri"/>
                <a:cs typeface="Calibri"/>
              </a:rPr>
              <a:t>в</a:t>
            </a:r>
            <a:r>
              <a:rPr sz="2800" b="0" spc="-45" dirty="0">
                <a:latin typeface="Calibri"/>
                <a:cs typeface="Calibri"/>
              </a:rPr>
              <a:t>х</a:t>
            </a:r>
            <a:r>
              <a:rPr sz="2800" b="0" spc="-65" dirty="0">
                <a:latin typeface="Calibri"/>
                <a:cs typeface="Calibri"/>
              </a:rPr>
              <a:t>о</a:t>
            </a:r>
            <a:r>
              <a:rPr sz="2800" b="0" dirty="0">
                <a:latin typeface="Calibri"/>
                <a:cs typeface="Calibri"/>
              </a:rPr>
              <a:t>д</a:t>
            </a:r>
            <a:r>
              <a:rPr sz="2800" b="0" spc="-20" dirty="0">
                <a:latin typeface="Calibri"/>
                <a:cs typeface="Calibri"/>
              </a:rPr>
              <a:t>я</a:t>
            </a:r>
            <a:r>
              <a:rPr sz="2800" b="0" spc="-5" dirty="0">
                <a:latin typeface="Calibri"/>
                <a:cs typeface="Calibri"/>
              </a:rPr>
              <a:t>ть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504" y="1111199"/>
            <a:ext cx="5692140" cy="10502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15" dirty="0">
                <a:latin typeface="Calibri"/>
                <a:cs typeface="Calibri"/>
              </a:rPr>
              <a:t>до</a:t>
            </a:r>
            <a:r>
              <a:rPr sz="2800" spc="-5" dirty="0">
                <a:latin typeface="Calibri"/>
                <a:cs typeface="Calibri"/>
              </a:rPr>
              <a:t> складу полімерів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(макромолекул).</a:t>
            </a:r>
            <a:endParaRPr sz="2800">
              <a:latin typeface="Calibri"/>
              <a:cs typeface="Calibri"/>
            </a:endParaRPr>
          </a:p>
          <a:p>
            <a:pPr marL="3149600">
              <a:lnSpc>
                <a:spcPct val="100000"/>
              </a:lnSpc>
              <a:spcBef>
                <a:spcPts val="675"/>
              </a:spcBef>
            </a:pP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M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→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[ -M-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]n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2776D-BAB2-CAB8-9798-344410B3E8DD}"/>
              </a:ext>
            </a:extLst>
          </p:cNvPr>
          <p:cNvSpPr txBox="1"/>
          <p:nvPr/>
        </p:nvSpPr>
        <p:spPr>
          <a:xfrm>
            <a:off x="8568386" y="25994"/>
            <a:ext cx="57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ru-UA" sz="2400" b="1" kern="0" spc="-5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1284</Words>
  <Application>Microsoft Office PowerPoint</Application>
  <PresentationFormat>Экран (4:3)</PresentationFormat>
  <Paragraphs>260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Microsoft Sans Serif</vt:lpstr>
      <vt:lpstr>Symbol</vt:lpstr>
      <vt:lpstr>Times New Roman</vt:lpstr>
      <vt:lpstr>Office Theme</vt:lpstr>
      <vt:lpstr>Bitmap Image</vt:lpstr>
      <vt:lpstr>Основні поняття хімії високомолекулярних сполук (ВМС)</vt:lpstr>
      <vt:lpstr>ПЛАН</vt:lpstr>
      <vt:lpstr>ЛІТЕРАТУРА</vt:lpstr>
      <vt:lpstr>1. Історія виникнення хімії ВМС</vt:lpstr>
      <vt:lpstr>1. Історія виникнення хімії ВМС</vt:lpstr>
      <vt:lpstr>1. Історія виникнення хімії ВМС</vt:lpstr>
      <vt:lpstr>2. Поняття в хімії ВМС</vt:lpstr>
      <vt:lpstr>Складова ланка − будь-які атоми або групи атомів,  що входять до складу ланцюга полімеру.</vt:lpstr>
      <vt:lpstr>–  це кількість  які  входять</vt:lpstr>
      <vt:lpstr>3. Класифікація полімерів</vt:lpstr>
      <vt:lpstr>3. Класифікація полімерів</vt:lpstr>
      <vt:lpstr>3. Класифікація полімерів</vt:lpstr>
      <vt:lpstr>Презентация PowerPoint</vt:lpstr>
      <vt:lpstr>3. Класифікація полімерів</vt:lpstr>
      <vt:lpstr>Презентация PowerPoint</vt:lpstr>
      <vt:lpstr>3. Класифікація полімерів</vt:lpstr>
      <vt:lpstr>3. Класифікація полімерів</vt:lpstr>
      <vt:lpstr>4. Номенклатура полімерів</vt:lpstr>
      <vt:lpstr>5. Конфігурація, конформація,  молекулярна маса полімерів</vt:lpstr>
      <vt:lpstr>5. Конфігурація, конформація,  молекулярна маса полімерів</vt:lpstr>
      <vt:lpstr>5. Конфігурація, конформація,  молекулярна маса полімерів</vt:lpstr>
      <vt:lpstr>5. Конфігурація, конформація,  молекулярна маса полімерів</vt:lpstr>
      <vt:lpstr>5. Конфігурація, конформація,  молекулярна маса полімерів</vt:lpstr>
      <vt:lpstr>5. Конфігурація, конформація,  молекулярна маса полімерів</vt:lpstr>
      <vt:lpstr>Презентация PowerPoint</vt:lpstr>
      <vt:lpstr>6. Основні способи добування полімерів</vt:lpstr>
      <vt:lpstr>ДЯКУЮ 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поняття хімії  високомолекулярних сполук</dc:title>
  <dc:creator>Виктория</dc:creator>
  <cp:lastModifiedBy>Gencheva.Viktoriia@renters.mans.edu.pl Gencheva</cp:lastModifiedBy>
  <cp:revision>7</cp:revision>
  <dcterms:created xsi:type="dcterms:W3CDTF">2022-10-05T16:29:34Z</dcterms:created>
  <dcterms:modified xsi:type="dcterms:W3CDTF">2024-09-23T18:46:50Z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2022-10-05T00:00:00Z</vt:filetime>
  </property>
</Properties>
</file>