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257" r:id="rId3"/>
    <p:sldId id="265" r:id="rId4"/>
    <p:sldId id="288" r:id="rId5"/>
    <p:sldId id="267" r:id="rId6"/>
    <p:sldId id="268" r:id="rId7"/>
    <p:sldId id="270" r:id="rId8"/>
    <p:sldId id="269" r:id="rId9"/>
    <p:sldId id="271" r:id="rId10"/>
    <p:sldId id="266" r:id="rId11"/>
    <p:sldId id="272" r:id="rId12"/>
    <p:sldId id="273" r:id="rId13"/>
    <p:sldId id="274" r:id="rId14"/>
    <p:sldId id="277" r:id="rId15"/>
    <p:sldId id="278" r:id="rId16"/>
    <p:sldId id="279" r:id="rId17"/>
    <p:sldId id="290" r:id="rId18"/>
    <p:sldId id="291" r:id="rId19"/>
    <p:sldId id="321" r:id="rId20"/>
    <p:sldId id="276" r:id="rId21"/>
    <p:sldId id="275" r:id="rId22"/>
    <p:sldId id="323" r:id="rId23"/>
    <p:sldId id="324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280" r:id="rId32"/>
    <p:sldId id="281" r:id="rId33"/>
    <p:sldId id="283" r:id="rId34"/>
    <p:sldId id="285" r:id="rId35"/>
    <p:sldId id="282" r:id="rId36"/>
    <p:sldId id="284" r:id="rId37"/>
    <p:sldId id="287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48" r:id="rId50"/>
    <p:sldId id="312" r:id="rId51"/>
    <p:sldId id="334" r:id="rId52"/>
    <p:sldId id="335" r:id="rId53"/>
    <p:sldId id="333" r:id="rId54"/>
    <p:sldId id="349" r:id="rId55"/>
    <p:sldId id="350" r:id="rId56"/>
    <p:sldId id="351" r:id="rId57"/>
    <p:sldId id="336" r:id="rId58"/>
    <p:sldId id="338" r:id="rId59"/>
    <p:sldId id="339" r:id="rId60"/>
    <p:sldId id="340" r:id="rId61"/>
    <p:sldId id="342" r:id="rId62"/>
    <p:sldId id="341" r:id="rId63"/>
    <p:sldId id="343" r:id="rId64"/>
    <p:sldId id="344" r:id="rId65"/>
    <p:sldId id="345" r:id="rId66"/>
    <p:sldId id="346" r:id="rId67"/>
    <p:sldId id="347" r:id="rId68"/>
    <p:sldId id="260" r:id="rId69"/>
    <p:sldId id="259" r:id="rId7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FF340C-7E64-4760-B2E5-58908008743B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D028E5-A1F3-4C53-BC81-14DE744F6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4F142-49EA-4F30-9C58-D8E66655DCCF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5A5D7-4032-40B6-AA79-C70987740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1A67C-8F10-4A76-88E3-160B7921A93C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5AFDA-C6A8-4C79-B165-DA220BEF5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9F29B-B4F8-43EB-BF76-6CA007D8A666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9483-CC4C-4906-BDC5-4DA0A81B5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048F-A592-4EE0-801A-8B491AEE5E31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0887-1639-477E-8D87-C645B4A9C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D819-9D53-4444-846F-9194F4CA8F3A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9AE6-7A11-4B6A-B504-4B1E64582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B380-E09B-4578-9B82-36415759DC00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2853B-1858-4B79-92A4-1F6934549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F8280-B020-43A5-8D10-C4F37572DA42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FB9E2-7FD8-4EFB-9459-9131F66D7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5DF8-9C15-40ED-BAC1-999A410BAE2B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32812-8F95-4632-BFC2-CDB54C331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376C-AD57-496B-A5BB-77EC778120C1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82D61-95D8-4F2A-9315-3D4E9B420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18C5D-562D-4D62-AA91-35727F9F8467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CDB8-79DD-4BBE-80B8-A7D7F622D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4F8F1-F355-4028-9599-73B5CC75B938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65A42-D487-43EF-838C-85224014F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982346-F5F5-46CC-953D-5C3DC9BCFDE2}" type="datetimeFigureOut">
              <a:rPr lang="ru-RU"/>
              <a:pPr>
                <a:defRPr/>
              </a:pPr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A9C936-B7A0-4A10-990F-37DB700B7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14500" y="0"/>
            <a:ext cx="7188200" cy="1071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 МЕДИЧНИХ ЗНАНЬ</a:t>
            </a:r>
            <a:endPara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00188" y="857250"/>
            <a:ext cx="7143750" cy="17859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/>
              <a:t> </a:t>
            </a:r>
            <a:r>
              <a:rPr lang="ru-RU" sz="3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Лекція</a:t>
            </a: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 </a:t>
            </a: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</a:t>
            </a:r>
            <a:endParaRPr lang="ru-RU" sz="3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Десмургія</a:t>
            </a:r>
            <a:endParaRPr lang="ru-RU" sz="7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AutoShape 6" descr="Картинки по запросу хвороби органів дихання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0" name="AutoShape 4" descr="Картинки по запросу медична допомо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41" name="Picture 2" descr="Картинки по запросу десмург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857250"/>
            <a:ext cx="157956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AutoShape 4" descr="Картинки по запросу десмург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3" name="AutoShape 6" descr="Картинки по запросу десмург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44" name="Picture 8" descr="Картинки по запросу десмург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08550"/>
            <a:ext cx="557212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0" descr="Картинки по запросу десмургі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786063"/>
            <a:ext cx="4000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2" descr="Картинки по запросу бин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4929188"/>
            <a:ext cx="2643187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4" descr="Картинки по запросу бинт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2643188"/>
            <a:ext cx="1905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6" descr="Картинки по запросу індивідуальний перев'язувальний паке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2571750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214313"/>
            <a:ext cx="8786813" cy="6643687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Еластичні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бинти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/>
              <a:t>виготовляються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суворої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бавовняної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пряжі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зітканою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полотняним</a:t>
            </a:r>
            <a:r>
              <a:rPr lang="ru-RU" sz="2000" b="1" dirty="0" smtClean="0"/>
              <a:t> типом </a:t>
            </a:r>
            <a:r>
              <a:rPr lang="ru-RU" sz="2000" b="1" dirty="0" err="1" smtClean="0"/>
              <a:t>плетіння</a:t>
            </a:r>
            <a:r>
              <a:rPr lang="ru-RU" sz="2000" b="1" dirty="0" smtClean="0"/>
              <a:t>, в основу </a:t>
            </a:r>
            <a:r>
              <a:rPr lang="ru-RU" sz="2000" b="1" dirty="0" err="1" smtClean="0"/>
              <a:t>якої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вплетені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гумові</a:t>
            </a:r>
            <a:r>
              <a:rPr lang="ru-RU" sz="2000" b="1" dirty="0" smtClean="0"/>
              <a:t> нитки,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різко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підвищують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еластичність</a:t>
            </a:r>
            <a:r>
              <a:rPr lang="ru-RU" sz="2000" b="1" dirty="0" smtClean="0"/>
              <a:t> бинта. </a:t>
            </a:r>
            <a:r>
              <a:rPr lang="ru-RU" sz="2000" b="1" dirty="0" err="1" smtClean="0"/>
              <a:t>Еластичні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бинти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стерилізуються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використовуються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нежорсткого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стягування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м’яких</a:t>
            </a:r>
            <a:r>
              <a:rPr lang="ru-RU" sz="2000" b="1" dirty="0" smtClean="0"/>
              <a:t> тканин. </a:t>
            </a:r>
          </a:p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Трубчасті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бинти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/>
              <a:t>являють</a:t>
            </a:r>
            <a:r>
              <a:rPr lang="ru-RU" sz="2000" b="1" dirty="0" smtClean="0"/>
              <a:t> собою </a:t>
            </a:r>
            <a:r>
              <a:rPr lang="ru-RU" sz="2000" b="1" dirty="0" err="1" smtClean="0"/>
              <a:t>безшовну</a:t>
            </a:r>
            <a:r>
              <a:rPr lang="ru-RU" sz="2000" b="1" dirty="0" smtClean="0"/>
              <a:t> трубку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гідрофільного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матеріалу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еластичність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забезпечується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рахунок</a:t>
            </a:r>
            <a:r>
              <a:rPr lang="ru-RU" sz="2000" b="1" dirty="0" smtClean="0"/>
              <a:t> трикотажного типу </a:t>
            </a:r>
            <a:r>
              <a:rPr lang="ru-RU" sz="2000" b="1" dirty="0" err="1" smtClean="0"/>
              <a:t>плетіння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Бинти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діаметр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застосування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різних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тіла</a:t>
            </a:r>
            <a:r>
              <a:rPr lang="ru-RU" sz="2000" b="1" dirty="0" smtClean="0"/>
              <a:t>. </a:t>
            </a:r>
          </a:p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Сітчасті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бинти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використовуються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фіксації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пов’язок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різних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тіла</a:t>
            </a:r>
            <a:r>
              <a:rPr lang="ru-RU" sz="2000" b="1" dirty="0" smtClean="0"/>
              <a:t>. </a:t>
            </a:r>
          </a:p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B050"/>
                </a:solidFill>
              </a:rPr>
              <a:t>За </a:t>
            </a:r>
            <a:r>
              <a:rPr lang="ru-RU" sz="2000" b="1" dirty="0" err="1" smtClean="0">
                <a:solidFill>
                  <a:srgbClr val="00B050"/>
                </a:solidFill>
              </a:rPr>
              <a:t>діаметром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розрізняють</a:t>
            </a:r>
            <a:r>
              <a:rPr lang="ru-RU" sz="2000" b="1" dirty="0" smtClean="0">
                <a:solidFill>
                  <a:srgbClr val="00B050"/>
                </a:solidFill>
              </a:rPr>
              <a:t>: </a:t>
            </a:r>
          </a:p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– </a:t>
            </a:r>
            <a:r>
              <a:rPr lang="ru-RU" sz="2000" b="1" dirty="0" smtClean="0">
                <a:solidFill>
                  <a:srgbClr val="FF0000"/>
                </a:solidFill>
              </a:rPr>
              <a:t>бинт № 1 </a:t>
            </a:r>
            <a:r>
              <a:rPr lang="ru-RU" sz="2000" b="1" dirty="0" smtClean="0"/>
              <a:t>– для </a:t>
            </a:r>
            <a:r>
              <a:rPr lang="ru-RU" sz="2000" b="1" dirty="0" err="1" smtClean="0"/>
              <a:t>пальців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кисті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дорослих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кисті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стопи у </a:t>
            </a:r>
            <a:r>
              <a:rPr lang="ru-RU" sz="2000" b="1" dirty="0" err="1" smtClean="0"/>
              <a:t>дітей</a:t>
            </a:r>
            <a:r>
              <a:rPr lang="ru-RU" sz="2000" b="1" dirty="0" smtClean="0"/>
              <a:t>;  </a:t>
            </a:r>
          </a:p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– </a:t>
            </a:r>
            <a:r>
              <a:rPr lang="ru-RU" sz="2000" b="1" dirty="0" smtClean="0">
                <a:solidFill>
                  <a:srgbClr val="FF0000"/>
                </a:solidFill>
              </a:rPr>
              <a:t>бинт № 2 </a:t>
            </a:r>
            <a:r>
              <a:rPr lang="ru-RU" sz="2000" b="1" dirty="0" smtClean="0"/>
              <a:t>– для </a:t>
            </a:r>
            <a:r>
              <a:rPr lang="ru-RU" sz="2000" b="1" dirty="0" err="1" smtClean="0"/>
              <a:t>кисті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передпліччя</a:t>
            </a:r>
            <a:r>
              <a:rPr lang="ru-RU" sz="2000" b="1" dirty="0" smtClean="0"/>
              <a:t>, стопи, </a:t>
            </a:r>
            <a:r>
              <a:rPr lang="ru-RU" sz="2000" b="1" dirty="0" err="1" smtClean="0"/>
              <a:t>ліктьового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променево-зап’ястного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гомілковостопного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суглобів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дорослих</a:t>
            </a:r>
            <a:r>
              <a:rPr lang="ru-RU" sz="2000" b="1" dirty="0" smtClean="0"/>
              <a:t>; плеча, </a:t>
            </a:r>
            <a:r>
              <a:rPr lang="ru-RU" sz="2000" b="1" dirty="0" err="1" smtClean="0"/>
              <a:t>гомілки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колінного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суглоба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дітей</a:t>
            </a:r>
            <a:r>
              <a:rPr lang="ru-RU" sz="2000" b="1" dirty="0" smtClean="0"/>
              <a:t>;  </a:t>
            </a:r>
          </a:p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– </a:t>
            </a:r>
            <a:r>
              <a:rPr lang="ru-RU" sz="2000" b="1" dirty="0" smtClean="0">
                <a:solidFill>
                  <a:srgbClr val="FF0000"/>
                </a:solidFill>
              </a:rPr>
              <a:t>бинт № 3-4 </a:t>
            </a:r>
            <a:r>
              <a:rPr lang="ru-RU" sz="2000" b="1" dirty="0" smtClean="0"/>
              <a:t>– для </a:t>
            </a:r>
            <a:r>
              <a:rPr lang="ru-RU" sz="2000" b="1" dirty="0" err="1" smtClean="0"/>
              <a:t>передпліччя</a:t>
            </a:r>
            <a:r>
              <a:rPr lang="ru-RU" sz="2000" b="1" dirty="0" smtClean="0"/>
              <a:t>, плеча, </a:t>
            </a:r>
            <a:r>
              <a:rPr lang="ru-RU" sz="2000" b="1" dirty="0" err="1" smtClean="0"/>
              <a:t>гомілки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колінного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суглоба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дорослих</a:t>
            </a:r>
            <a:r>
              <a:rPr lang="ru-RU" sz="2000" b="1" dirty="0" smtClean="0"/>
              <a:t>; для стегна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голови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дітей</a:t>
            </a:r>
            <a:r>
              <a:rPr lang="ru-RU" sz="2000" b="1" dirty="0" smtClean="0"/>
              <a:t>;  </a:t>
            </a:r>
          </a:p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– </a:t>
            </a:r>
            <a:r>
              <a:rPr lang="ru-RU" sz="2000" b="1" dirty="0" smtClean="0">
                <a:solidFill>
                  <a:srgbClr val="FF0000"/>
                </a:solidFill>
              </a:rPr>
              <a:t>бинт № 5-6 </a:t>
            </a:r>
            <a:r>
              <a:rPr lang="ru-RU" sz="2000" b="1" dirty="0" smtClean="0"/>
              <a:t>– для </a:t>
            </a:r>
            <a:r>
              <a:rPr lang="ru-RU" sz="2000" b="1" dirty="0" err="1" smtClean="0"/>
              <a:t>голови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стегна у </a:t>
            </a:r>
            <a:r>
              <a:rPr lang="ru-RU" sz="2000" b="1" dirty="0" err="1" smtClean="0"/>
              <a:t>дорослих</a:t>
            </a:r>
            <a:r>
              <a:rPr lang="ru-RU" sz="2000" b="1" dirty="0" smtClean="0"/>
              <a:t>; грудей, живота, таза, </a:t>
            </a:r>
            <a:r>
              <a:rPr lang="ru-RU" sz="2000" b="1" dirty="0" err="1" smtClean="0"/>
              <a:t>промежини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дітей</a:t>
            </a:r>
            <a:r>
              <a:rPr lang="ru-RU" sz="2000" b="1" dirty="0" smtClean="0"/>
              <a:t>;  </a:t>
            </a:r>
          </a:p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– </a:t>
            </a:r>
            <a:r>
              <a:rPr lang="ru-RU" sz="2000" b="1" dirty="0" smtClean="0">
                <a:solidFill>
                  <a:srgbClr val="FF0000"/>
                </a:solidFill>
              </a:rPr>
              <a:t>бинт № 7 </a:t>
            </a:r>
            <a:r>
              <a:rPr lang="ru-RU" sz="2000" b="1" dirty="0" smtClean="0"/>
              <a:t>– для грудей, живота, таза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промежини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дорослих</a:t>
            </a:r>
            <a:r>
              <a:rPr lang="ru-RU" sz="2000" b="1" dirty="0" smtClean="0"/>
              <a:t>.  </a:t>
            </a:r>
          </a:p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Вата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пухнаста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маса</a:t>
            </a:r>
            <a:r>
              <a:rPr lang="ru-RU" sz="2000" b="1" dirty="0" smtClean="0"/>
              <a:t> волокон, </a:t>
            </a:r>
            <a:r>
              <a:rPr lang="ru-RU" sz="2000" b="1" dirty="0" err="1" smtClean="0"/>
              <a:t>слабко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переплетених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між</a:t>
            </a:r>
            <a:r>
              <a:rPr lang="ru-RU" sz="2000" b="1" dirty="0" smtClean="0"/>
              <a:t> собою в </a:t>
            </a:r>
            <a:r>
              <a:rPr lang="ru-RU" sz="2000" b="1" dirty="0" err="1" smtClean="0"/>
              <a:t>різних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напрямках</a:t>
            </a:r>
            <a:r>
              <a:rPr lang="ru-RU" sz="2000" b="1" dirty="0" smtClean="0"/>
              <a:t>. За способом </a:t>
            </a:r>
            <a:r>
              <a:rPr lang="ru-RU" sz="2000" b="1" dirty="0" err="1" smtClean="0"/>
              <a:t>отримання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розрізняють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природну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шерстяну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шовкову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пухову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бавовняну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лляну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конопляну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.)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штучну</a:t>
            </a:r>
            <a:r>
              <a:rPr lang="ru-RU" sz="2000" b="1" dirty="0" smtClean="0"/>
              <a:t> вату (</a:t>
            </a:r>
            <a:r>
              <a:rPr lang="ru-RU" sz="2000" b="1" dirty="0" err="1" smtClean="0"/>
              <a:t>целюлозну</a:t>
            </a:r>
            <a:r>
              <a:rPr lang="ru-RU" sz="2000" b="1" dirty="0" smtClean="0"/>
              <a:t>). </a:t>
            </a:r>
          </a:p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Для </a:t>
            </a:r>
            <a:r>
              <a:rPr lang="ru-RU" sz="2000" b="1" dirty="0" err="1" smtClean="0"/>
              <a:t>невибіленої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перев’язочної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вихідним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матеріалом</a:t>
            </a:r>
            <a:r>
              <a:rPr lang="ru-RU" sz="2000" b="1" dirty="0" smtClean="0"/>
              <a:t> служить </a:t>
            </a:r>
            <a:r>
              <a:rPr lang="ru-RU" sz="2000" b="1" dirty="0" err="1" smtClean="0"/>
              <a:t>бавовняне</a:t>
            </a:r>
            <a:r>
              <a:rPr lang="ru-RU" sz="2000" b="1" dirty="0" smtClean="0"/>
              <a:t> волокно, яке не </a:t>
            </a:r>
            <a:r>
              <a:rPr lang="ru-RU" sz="2000" b="1" dirty="0" err="1" smtClean="0"/>
              <a:t>знежирюється</a:t>
            </a:r>
            <a:r>
              <a:rPr lang="ru-RU" sz="2000" b="1" dirty="0" smtClean="0"/>
              <a:t>, тому </a:t>
            </a:r>
            <a:r>
              <a:rPr lang="ru-RU" sz="2000" b="1" dirty="0" err="1" smtClean="0"/>
              <a:t>цю</a:t>
            </a:r>
            <a:r>
              <a:rPr lang="ru-RU" sz="2000" b="1" dirty="0" smtClean="0"/>
              <a:t> вату в основному </a:t>
            </a:r>
            <a:r>
              <a:rPr lang="ru-RU" sz="2000" b="1" dirty="0" err="1" smtClean="0"/>
              <a:t>використовують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підкладок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гіпсуванні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накладанні</a:t>
            </a:r>
            <a:r>
              <a:rPr lang="ru-RU" sz="2000" b="1" dirty="0" smtClean="0"/>
              <a:t> шин. </a:t>
            </a: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25391" r="35213" b="23828"/>
          <a:stretch>
            <a:fillRect/>
          </a:stretch>
        </p:blipFill>
        <p:spPr bwMode="auto">
          <a:xfrm>
            <a:off x="0" y="214313"/>
            <a:ext cx="428625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357188" y="4786313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Рис.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Сітчасті бинти</a:t>
            </a:r>
            <a:r>
              <a:rPr lang="ru-RU" sz="2400" b="1">
                <a:latin typeface="Calibri" pitchFamily="34" charset="0"/>
              </a:rPr>
              <a:t> (цифрами позначено діаметр бинта) </a:t>
            </a: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4286250" y="571500"/>
            <a:ext cx="46434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solidFill>
                  <a:srgbClr val="FF0000"/>
                </a:solidFill>
                <a:latin typeface="Calibri" pitchFamily="34" charset="0"/>
              </a:rPr>
              <a:t>Очищена перев’язочна вата </a:t>
            </a:r>
            <a:r>
              <a:rPr lang="ru-RU" sz="2000" b="1">
                <a:latin typeface="Calibri" pitchFamily="34" charset="0"/>
              </a:rPr>
              <a:t>виготовляється з невибіленої шляхом її знежирення, що робить вату гідрофільною, тобто здатною вбирати воду. Очищену перев’язочну вату вибілюють, розчісують, формують в пухкі пучки, які згортають у тугий рулончик і упаковують в обгортковий папір.  </a:t>
            </a:r>
          </a:p>
          <a:p>
            <a:pPr algn="just"/>
            <a:r>
              <a:rPr lang="ru-RU" sz="2000" b="1" i="1">
                <a:solidFill>
                  <a:srgbClr val="FF0000"/>
                </a:solidFill>
                <a:latin typeface="Calibri" pitchFamily="34" charset="0"/>
              </a:rPr>
              <a:t>Целюлозна вата </a:t>
            </a:r>
            <a:r>
              <a:rPr lang="ru-RU" sz="2000" b="1">
                <a:latin typeface="Calibri" pitchFamily="34" charset="0"/>
              </a:rPr>
              <a:t>– лігнін, складається з чистої целюлози.; випускається у вигляді складених серветок або смужок, згорнутих у рулон.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85750"/>
            <a:ext cx="8501063" cy="3200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Віскозна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вата </a:t>
            </a:r>
            <a:r>
              <a:rPr lang="ru-RU" sz="2000" b="1" dirty="0" err="1">
                <a:latin typeface="+mn-lt"/>
                <a:cs typeface="+mn-cs"/>
              </a:rPr>
              <a:t>виготовляється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з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целюлози</a:t>
            </a:r>
            <a:r>
              <a:rPr lang="ru-RU" sz="2000" b="1" dirty="0">
                <a:latin typeface="+mn-lt"/>
                <a:cs typeface="+mn-cs"/>
              </a:rPr>
              <a:t> шляхом </a:t>
            </a:r>
            <a:r>
              <a:rPr lang="ru-RU" sz="2000" b="1" dirty="0" err="1">
                <a:latin typeface="+mn-lt"/>
                <a:cs typeface="+mn-cs"/>
              </a:rPr>
              <a:t>її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хімічної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обробки</a:t>
            </a:r>
            <a:r>
              <a:rPr lang="ru-RU" sz="2000" b="1" dirty="0">
                <a:latin typeface="+mn-lt"/>
                <a:cs typeface="+mn-cs"/>
              </a:rPr>
              <a:t>. Вона </a:t>
            </a:r>
            <a:r>
              <a:rPr lang="ru-RU" sz="2000" b="1" dirty="0" err="1">
                <a:latin typeface="+mn-lt"/>
                <a:cs typeface="+mn-cs"/>
              </a:rPr>
              <a:t>нагадує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очищену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бавовняну</a:t>
            </a:r>
            <a:r>
              <a:rPr lang="ru-RU" sz="2000" b="1" dirty="0">
                <a:latin typeface="+mn-lt"/>
                <a:cs typeface="+mn-cs"/>
              </a:rPr>
              <a:t> вату, </a:t>
            </a:r>
            <a:r>
              <a:rPr lang="ru-RU" sz="2000" b="1" dirty="0" err="1">
                <a:latin typeface="+mn-lt"/>
                <a:cs typeface="+mn-cs"/>
              </a:rPr>
              <a:t>але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менш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міцна</a:t>
            </a:r>
            <a:r>
              <a:rPr lang="ru-RU" sz="2000" b="1" dirty="0">
                <a:latin typeface="+mn-lt"/>
                <a:cs typeface="+mn-cs"/>
              </a:rPr>
              <a:t>, особливо у </a:t>
            </a:r>
            <a:r>
              <a:rPr lang="ru-RU" sz="2000" b="1" dirty="0" err="1">
                <a:latin typeface="+mn-lt"/>
                <a:cs typeface="+mn-cs"/>
              </a:rPr>
              <a:t>вологому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вигляді</a:t>
            </a:r>
            <a:r>
              <a:rPr lang="ru-RU" sz="2000" b="1" dirty="0">
                <a:latin typeface="+mn-lt"/>
                <a:cs typeface="+mn-cs"/>
              </a:rPr>
              <a:t>.  Вата </a:t>
            </a:r>
            <a:r>
              <a:rPr lang="ru-RU" sz="2000" b="1" dirty="0" err="1">
                <a:latin typeface="+mn-lt"/>
                <a:cs typeface="+mn-cs"/>
              </a:rPr>
              <a:t>виготовлена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з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інших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матеріалів</a:t>
            </a:r>
            <a:r>
              <a:rPr lang="ru-RU" sz="2000" b="1" dirty="0">
                <a:latin typeface="+mn-lt"/>
                <a:cs typeface="+mn-cs"/>
              </a:rPr>
              <a:t> (</a:t>
            </a:r>
            <a:r>
              <a:rPr lang="ru-RU" sz="2000" b="1" dirty="0" err="1">
                <a:latin typeface="+mn-lt"/>
                <a:cs typeface="+mn-cs"/>
              </a:rPr>
              <a:t>шовкова</a:t>
            </a:r>
            <a:r>
              <a:rPr lang="ru-RU" sz="2000" b="1" dirty="0">
                <a:latin typeface="+mn-lt"/>
                <a:cs typeface="+mn-cs"/>
              </a:rPr>
              <a:t>, </a:t>
            </a:r>
            <a:r>
              <a:rPr lang="ru-RU" sz="2000" b="1" dirty="0" err="1">
                <a:latin typeface="+mn-lt"/>
                <a:cs typeface="+mn-cs"/>
              </a:rPr>
              <a:t>лляна</a:t>
            </a:r>
            <a:r>
              <a:rPr lang="ru-RU" sz="2000" b="1" dirty="0">
                <a:latin typeface="+mn-lt"/>
                <a:cs typeface="+mn-cs"/>
              </a:rPr>
              <a:t>, </a:t>
            </a:r>
            <a:r>
              <a:rPr lang="ru-RU" sz="2000" b="1" dirty="0" err="1">
                <a:latin typeface="+mn-lt"/>
                <a:cs typeface="+mn-cs"/>
              </a:rPr>
              <a:t>конопляна</a:t>
            </a:r>
            <a:r>
              <a:rPr lang="ru-RU" sz="2000" b="1" dirty="0">
                <a:latin typeface="+mn-lt"/>
                <a:cs typeface="+mn-cs"/>
              </a:rPr>
              <a:t> та </a:t>
            </a:r>
            <a:r>
              <a:rPr lang="ru-RU" sz="2000" b="1" dirty="0" err="1">
                <a:latin typeface="+mn-lt"/>
                <a:cs typeface="+mn-cs"/>
              </a:rPr>
              <a:t>ін</a:t>
            </a:r>
            <a:r>
              <a:rPr lang="ru-RU" sz="2000" b="1" dirty="0">
                <a:latin typeface="+mn-lt"/>
                <a:cs typeface="+mn-cs"/>
              </a:rPr>
              <a:t>.) не </a:t>
            </a:r>
            <a:r>
              <a:rPr lang="ru-RU" sz="2000" b="1" dirty="0" err="1">
                <a:latin typeface="+mn-lt"/>
                <a:cs typeface="+mn-cs"/>
              </a:rPr>
              <a:t>знайшла</a:t>
            </a:r>
            <a:r>
              <a:rPr lang="ru-RU" sz="2000" b="1" dirty="0">
                <a:latin typeface="+mn-lt"/>
                <a:cs typeface="+mn-cs"/>
              </a:rPr>
              <a:t> широкого </a:t>
            </a:r>
            <a:r>
              <a:rPr lang="ru-RU" sz="2000" b="1" dirty="0" err="1">
                <a:latin typeface="+mn-lt"/>
                <a:cs typeface="+mn-cs"/>
              </a:rPr>
              <a:t>застосування</a:t>
            </a:r>
            <a:r>
              <a:rPr lang="ru-RU" sz="2000" b="1" dirty="0">
                <a:latin typeface="+mn-lt"/>
                <a:cs typeface="+mn-cs"/>
              </a:rPr>
              <a:t> в </a:t>
            </a:r>
            <a:r>
              <a:rPr lang="ru-RU" sz="2000" b="1" dirty="0" err="1">
                <a:latin typeface="+mn-lt"/>
                <a:cs typeface="+mn-cs"/>
              </a:rPr>
              <a:t>медицині</a:t>
            </a:r>
            <a:r>
              <a:rPr lang="ru-RU" sz="2000" b="1" dirty="0">
                <a:latin typeface="+mn-lt"/>
                <a:cs typeface="+mn-cs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atin typeface="+mn-lt"/>
                <a:cs typeface="+mn-cs"/>
              </a:rPr>
              <a:t>Окрім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бинтів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і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вати</a:t>
            </a:r>
            <a:r>
              <a:rPr lang="ru-RU" sz="2000" b="1" dirty="0">
                <a:latin typeface="+mn-lt"/>
                <a:cs typeface="+mn-cs"/>
              </a:rPr>
              <a:t>, до </a:t>
            </a:r>
            <a:r>
              <a:rPr lang="ru-RU" sz="2000" b="1" dirty="0" err="1">
                <a:latin typeface="+mn-lt"/>
                <a:cs typeface="+mn-cs"/>
              </a:rPr>
              <a:t>перев’язувальних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засобів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також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відносять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індивідуальні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перев’язувальні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пакети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першої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допомоги</a:t>
            </a:r>
            <a:r>
              <a:rPr lang="ru-RU" sz="2000" b="1" dirty="0">
                <a:latin typeface="+mn-lt"/>
                <a:cs typeface="+mn-cs"/>
              </a:rPr>
              <a:t>. </a:t>
            </a:r>
            <a:r>
              <a:rPr lang="ru-RU" sz="2400" b="1" i="1" dirty="0" err="1">
                <a:solidFill>
                  <a:srgbClr val="7030A0"/>
                </a:solidFill>
                <a:latin typeface="+mn-lt"/>
                <a:cs typeface="+mn-cs"/>
              </a:rPr>
              <a:t>Перев’язувальний</a:t>
            </a:r>
            <a:r>
              <a:rPr lang="ru-RU" sz="2400" b="1" i="1" dirty="0">
                <a:solidFill>
                  <a:srgbClr val="7030A0"/>
                </a:solidFill>
                <a:latin typeface="+mn-lt"/>
                <a:cs typeface="+mn-cs"/>
              </a:rPr>
              <a:t> пакет </a:t>
            </a:r>
            <a:r>
              <a:rPr lang="ru-RU" sz="2000" b="1" dirty="0">
                <a:latin typeface="+mn-lt"/>
                <a:cs typeface="+mn-cs"/>
              </a:rPr>
              <a:t>– </a:t>
            </a:r>
            <a:r>
              <a:rPr lang="ru-RU" sz="2000" b="1" dirty="0" err="1">
                <a:latin typeface="+mn-lt"/>
                <a:cs typeface="+mn-cs"/>
              </a:rPr>
              <a:t>укладена</a:t>
            </a:r>
            <a:r>
              <a:rPr lang="ru-RU" sz="2000" b="1" dirty="0">
                <a:latin typeface="+mn-lt"/>
                <a:cs typeface="+mn-cs"/>
              </a:rPr>
              <a:t> в </a:t>
            </a:r>
            <a:r>
              <a:rPr lang="ru-RU" sz="2000" b="1" dirty="0" err="1">
                <a:latin typeface="+mn-lt"/>
                <a:cs typeface="+mn-cs"/>
              </a:rPr>
              <a:t>захисну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оболонку</a:t>
            </a:r>
            <a:r>
              <a:rPr lang="ru-RU" sz="2000" b="1" dirty="0">
                <a:latin typeface="+mn-lt"/>
                <a:cs typeface="+mn-cs"/>
              </a:rPr>
              <a:t> стерильна </a:t>
            </a:r>
            <a:r>
              <a:rPr lang="ru-RU" sz="2000" b="1" dirty="0" err="1">
                <a:latin typeface="+mn-lt"/>
                <a:cs typeface="+mn-cs"/>
              </a:rPr>
              <a:t>пов’язка</a:t>
            </a:r>
            <a:r>
              <a:rPr lang="ru-RU" sz="2000" b="1" dirty="0">
                <a:latin typeface="+mn-lt"/>
                <a:cs typeface="+mn-cs"/>
              </a:rPr>
              <a:t>, </a:t>
            </a:r>
            <a:r>
              <a:rPr lang="ru-RU" sz="2000" b="1" dirty="0" err="1">
                <a:latin typeface="+mn-lt"/>
                <a:cs typeface="+mn-cs"/>
              </a:rPr>
              <a:t>призначена</a:t>
            </a:r>
            <a:r>
              <a:rPr lang="ru-RU" sz="2000" b="1" dirty="0">
                <a:latin typeface="+mn-lt"/>
                <a:cs typeface="+mn-cs"/>
              </a:rPr>
              <a:t> для </a:t>
            </a:r>
            <a:r>
              <a:rPr lang="ru-RU" sz="2000" b="1" dirty="0" err="1">
                <a:latin typeface="+mn-lt"/>
                <a:cs typeface="+mn-cs"/>
              </a:rPr>
              <a:t>надання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першої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медичної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допомоги</a:t>
            </a:r>
            <a:r>
              <a:rPr lang="ru-RU" sz="2000" b="1" dirty="0">
                <a:latin typeface="+mn-lt"/>
                <a:cs typeface="+mn-cs"/>
              </a:rPr>
              <a:t> при </a:t>
            </a:r>
            <a:r>
              <a:rPr lang="ru-RU" sz="2000" b="1" dirty="0" err="1">
                <a:latin typeface="+mn-lt"/>
                <a:cs typeface="+mn-cs"/>
              </a:rPr>
              <a:t>пораненнях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і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опіках</a:t>
            </a:r>
            <a:r>
              <a:rPr lang="ru-RU" sz="2000" b="1" dirty="0">
                <a:latin typeface="+mn-lt"/>
                <a:cs typeface="+mn-cs"/>
              </a:rPr>
              <a:t>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32944" t="30273" r="33565" b="28711"/>
          <a:stretch>
            <a:fillRect/>
          </a:stretch>
        </p:blipFill>
        <p:spPr bwMode="auto">
          <a:xfrm>
            <a:off x="285750" y="3357563"/>
            <a:ext cx="4929188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5572125" y="3214688"/>
            <a:ext cx="3357563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Рис. Індивідуальний перев’язувальний пакет (ІПП) першої допомоги: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>
                <a:latin typeface="Calibri" pitchFamily="34" charset="0"/>
              </a:rPr>
              <a:t>стерильний гідрофільний бинт, який становить основу пов’язки,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>
                <a:latin typeface="Calibri" pitchFamily="34" charset="0"/>
              </a:rPr>
              <a:t>і дві ватні подушечки: одна пришита до бинта, друга – надіта на бинт, таким чином, що її можна переміщати.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14313"/>
            <a:ext cx="8501063" cy="34718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Методика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використання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перев’язувального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пакету:  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latin typeface="+mn-lt"/>
                <a:cs typeface="+mn-cs"/>
              </a:rPr>
              <a:t>– пакет </a:t>
            </a:r>
            <a:r>
              <a:rPr lang="ru-RU" sz="2000" b="1" dirty="0" err="1">
                <a:latin typeface="+mn-lt"/>
                <a:cs typeface="+mn-cs"/>
              </a:rPr>
              <a:t>беруть</a:t>
            </a:r>
            <a:r>
              <a:rPr lang="ru-RU" sz="2000" b="1" dirty="0">
                <a:latin typeface="+mn-lt"/>
                <a:cs typeface="+mn-cs"/>
              </a:rPr>
              <a:t> у </a:t>
            </a:r>
            <a:r>
              <a:rPr lang="ru-RU" sz="2000" b="1" dirty="0" err="1">
                <a:latin typeface="+mn-lt"/>
                <a:cs typeface="+mn-cs"/>
              </a:rPr>
              <a:t>ліву</a:t>
            </a:r>
            <a:r>
              <a:rPr lang="ru-RU" sz="2000" b="1" dirty="0">
                <a:latin typeface="+mn-lt"/>
                <a:cs typeface="+mn-cs"/>
              </a:rPr>
              <a:t> руку; </a:t>
            </a:r>
            <a:r>
              <a:rPr lang="ru-RU" sz="2000" b="1" dirty="0" err="1">
                <a:latin typeface="+mn-lt"/>
                <a:cs typeface="+mn-cs"/>
              </a:rPr>
              <a:t>потягнув</a:t>
            </a:r>
            <a:r>
              <a:rPr lang="ru-RU" sz="2000" b="1" dirty="0">
                <a:latin typeface="+mn-lt"/>
                <a:cs typeface="+mn-cs"/>
              </a:rPr>
              <a:t> за нитку на </a:t>
            </a:r>
            <a:r>
              <a:rPr lang="ru-RU" sz="2000" b="1" dirty="0" err="1">
                <a:latin typeface="+mn-lt"/>
                <a:cs typeface="+mn-cs"/>
              </a:rPr>
              <a:t>верхньому</a:t>
            </a:r>
            <a:r>
              <a:rPr lang="ru-RU" sz="2000" b="1" dirty="0">
                <a:latin typeface="+mn-lt"/>
                <a:cs typeface="+mn-cs"/>
              </a:rPr>
              <a:t> краю пакету, </a:t>
            </a:r>
            <a:r>
              <a:rPr lang="ru-RU" sz="2000" b="1" dirty="0" err="1">
                <a:latin typeface="+mn-lt"/>
                <a:cs typeface="+mn-cs"/>
              </a:rPr>
              <a:t>розкривають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прогумовану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оболонку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і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дістають</a:t>
            </a:r>
            <a:r>
              <a:rPr lang="ru-RU" sz="2000" b="1" dirty="0">
                <a:latin typeface="+mn-lt"/>
                <a:cs typeface="+mn-cs"/>
              </a:rPr>
              <a:t> пакет </a:t>
            </a:r>
            <a:r>
              <a:rPr lang="ru-RU" sz="2000" b="1" dirty="0" err="1">
                <a:latin typeface="+mn-lt"/>
                <a:cs typeface="+mn-cs"/>
              </a:rPr>
              <a:t>з</a:t>
            </a:r>
            <a:r>
              <a:rPr lang="ru-RU" sz="2000" b="1" dirty="0">
                <a:latin typeface="+mn-lt"/>
                <a:cs typeface="+mn-cs"/>
              </a:rPr>
              <a:t> пергаментного </a:t>
            </a:r>
            <a:r>
              <a:rPr lang="ru-RU" sz="2000" b="1" dirty="0" err="1">
                <a:latin typeface="+mn-lt"/>
                <a:cs typeface="+mn-cs"/>
              </a:rPr>
              <a:t>паперу</a:t>
            </a:r>
            <a:r>
              <a:rPr lang="ru-RU" sz="2000" b="1" dirty="0">
                <a:latin typeface="+mn-lt"/>
                <a:cs typeface="+mn-cs"/>
              </a:rPr>
              <a:t>;  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latin typeface="+mn-lt"/>
                <a:cs typeface="+mn-cs"/>
              </a:rPr>
              <a:t>– </a:t>
            </a:r>
            <a:r>
              <a:rPr lang="ru-RU" sz="2000" b="1" dirty="0" err="1">
                <a:latin typeface="+mn-lt"/>
                <a:cs typeface="+mn-cs"/>
              </a:rPr>
              <a:t>розгортають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паперову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оболонку</a:t>
            </a:r>
            <a:r>
              <a:rPr lang="ru-RU" sz="2000" b="1" dirty="0">
                <a:latin typeface="+mn-lt"/>
                <a:cs typeface="+mn-cs"/>
              </a:rPr>
              <a:t>; у </a:t>
            </a:r>
            <a:r>
              <a:rPr lang="ru-RU" sz="2000" b="1" dirty="0" err="1">
                <a:latin typeface="+mn-lt"/>
                <a:cs typeface="+mn-cs"/>
              </a:rPr>
              <a:t>ліву</a:t>
            </a:r>
            <a:r>
              <a:rPr lang="ru-RU" sz="2000" b="1" dirty="0">
                <a:latin typeface="+mn-lt"/>
                <a:cs typeface="+mn-cs"/>
              </a:rPr>
              <a:t> руку </a:t>
            </a:r>
            <a:r>
              <a:rPr lang="ru-RU" sz="2000" b="1" dirty="0" err="1">
                <a:latin typeface="+mn-lt"/>
                <a:cs typeface="+mn-cs"/>
              </a:rPr>
              <a:t>обережно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беруть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стерильну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ватно-марлеву</a:t>
            </a:r>
            <a:r>
              <a:rPr lang="ru-RU" sz="2000" b="1" dirty="0">
                <a:latin typeface="+mn-lt"/>
                <a:cs typeface="+mn-cs"/>
              </a:rPr>
              <a:t> подушечку на </a:t>
            </a:r>
            <a:r>
              <a:rPr lang="ru-RU" sz="2000" b="1" dirty="0" err="1">
                <a:latin typeface="+mn-lt"/>
                <a:cs typeface="+mn-cs"/>
              </a:rPr>
              <a:t>кінці</a:t>
            </a:r>
            <a:r>
              <a:rPr lang="ru-RU" sz="2000" b="1" dirty="0">
                <a:latin typeface="+mn-lt"/>
                <a:cs typeface="+mn-cs"/>
              </a:rPr>
              <a:t> бинта, в праву руку – </a:t>
            </a:r>
            <a:r>
              <a:rPr lang="ru-RU" sz="2000" b="1" dirty="0" err="1">
                <a:latin typeface="+mn-lt"/>
                <a:cs typeface="+mn-cs"/>
              </a:rPr>
              <a:t>згорнутий</a:t>
            </a:r>
            <a:r>
              <a:rPr lang="ru-RU" sz="2000" b="1" dirty="0">
                <a:latin typeface="+mn-lt"/>
                <a:cs typeface="+mn-cs"/>
              </a:rPr>
              <a:t> бинт, при </a:t>
            </a:r>
            <a:r>
              <a:rPr lang="ru-RU" sz="2000" b="1" dirty="0" err="1">
                <a:latin typeface="+mn-lt"/>
                <a:cs typeface="+mn-cs"/>
              </a:rPr>
              <a:t>розтяганні</a:t>
            </a:r>
            <a:r>
              <a:rPr lang="ru-RU" sz="2000" b="1" dirty="0">
                <a:latin typeface="+mn-lt"/>
                <a:cs typeface="+mn-cs"/>
              </a:rPr>
              <a:t> бинта </a:t>
            </a:r>
            <a:r>
              <a:rPr lang="ru-RU" sz="2000" b="1" dirty="0" err="1">
                <a:latin typeface="+mn-lt"/>
                <a:cs typeface="+mn-cs"/>
              </a:rPr>
              <a:t>звільняється</a:t>
            </a:r>
            <a:r>
              <a:rPr lang="ru-RU" sz="2000" b="1" dirty="0">
                <a:latin typeface="+mn-lt"/>
                <a:cs typeface="+mn-cs"/>
              </a:rPr>
              <a:t> друга подушечка;  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latin typeface="+mn-lt"/>
                <a:cs typeface="+mn-cs"/>
              </a:rPr>
              <a:t>– </a:t>
            </a:r>
            <a:r>
              <a:rPr lang="ru-RU" sz="2000" b="1" dirty="0" err="1">
                <a:latin typeface="+mn-lt"/>
                <a:cs typeface="+mn-cs"/>
              </a:rPr>
              <a:t>цими</a:t>
            </a:r>
            <a:r>
              <a:rPr lang="ru-RU" sz="2000" b="1" dirty="0">
                <a:latin typeface="+mn-lt"/>
                <a:cs typeface="+mn-cs"/>
              </a:rPr>
              <a:t> подушечками </a:t>
            </a:r>
            <a:r>
              <a:rPr lang="ru-RU" sz="2000" b="1" dirty="0" err="1">
                <a:latin typeface="+mn-lt"/>
                <a:cs typeface="+mn-cs"/>
              </a:rPr>
              <a:t>накривають</a:t>
            </a:r>
            <a:r>
              <a:rPr lang="ru-RU" sz="2000" b="1" dirty="0">
                <a:latin typeface="+mn-lt"/>
                <a:cs typeface="+mn-cs"/>
              </a:rPr>
              <a:t> рану, </a:t>
            </a:r>
            <a:r>
              <a:rPr lang="ru-RU" sz="2000" b="1" dirty="0" err="1">
                <a:latin typeface="+mn-lt"/>
                <a:cs typeface="+mn-cs"/>
              </a:rPr>
              <a:t>фіксують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їх</a:t>
            </a:r>
            <a:r>
              <a:rPr lang="ru-RU" sz="2000" b="1" dirty="0">
                <a:latin typeface="+mn-lt"/>
                <a:cs typeface="+mn-cs"/>
              </a:rPr>
              <a:t> бинтом, </a:t>
            </a:r>
            <a:r>
              <a:rPr lang="ru-RU" sz="2000" b="1" dirty="0" err="1">
                <a:latin typeface="+mn-lt"/>
                <a:cs typeface="+mn-cs"/>
              </a:rPr>
              <a:t>кінець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якого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закріплюють</a:t>
            </a:r>
            <a:r>
              <a:rPr lang="ru-RU" sz="2000" b="1" dirty="0">
                <a:latin typeface="+mn-lt"/>
                <a:cs typeface="+mn-cs"/>
              </a:rPr>
              <a:t>. 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solidFill>
                  <a:srgbClr val="FF0000"/>
                </a:solidFill>
                <a:latin typeface="+mn-lt"/>
                <a:cs typeface="+mn-cs"/>
              </a:rPr>
              <a:t>Прогумовану</a:t>
            </a:r>
            <a:r>
              <a:rPr lang="ru-RU" sz="2000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+mn-lt"/>
                <a:cs typeface="+mn-cs"/>
              </a:rPr>
              <a:t>оболонку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індивідуального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перев’язувального</a:t>
            </a:r>
            <a:r>
              <a:rPr lang="ru-RU" sz="2000" b="1" dirty="0">
                <a:latin typeface="+mn-lt"/>
                <a:cs typeface="+mn-cs"/>
              </a:rPr>
              <a:t> пакету </a:t>
            </a:r>
            <a:r>
              <a:rPr lang="ru-RU" sz="2000" b="1" dirty="0" err="1">
                <a:latin typeface="+mn-lt"/>
                <a:cs typeface="+mn-cs"/>
              </a:rPr>
              <a:t>першої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допомоги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можна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використовувати</a:t>
            </a:r>
            <a:r>
              <a:rPr lang="ru-RU" sz="2000" b="1" dirty="0">
                <a:latin typeface="+mn-lt"/>
                <a:cs typeface="+mn-cs"/>
              </a:rPr>
              <a:t> для </a:t>
            </a:r>
            <a:r>
              <a:rPr lang="ru-RU" sz="2000" b="1" dirty="0" err="1">
                <a:solidFill>
                  <a:srgbClr val="FF0000"/>
                </a:solidFill>
                <a:latin typeface="+mn-lt"/>
                <a:cs typeface="+mn-cs"/>
              </a:rPr>
              <a:t>герметизації</a:t>
            </a:r>
            <a:r>
              <a:rPr lang="ru-RU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+mn-lt"/>
                <a:cs typeface="+mn-cs"/>
              </a:rPr>
              <a:t>проникаючої</a:t>
            </a:r>
            <a:r>
              <a:rPr lang="ru-RU" sz="2000" b="1" dirty="0">
                <a:solidFill>
                  <a:srgbClr val="FF0000"/>
                </a:solidFill>
                <a:latin typeface="+mn-lt"/>
                <a:cs typeface="+mn-cs"/>
              </a:rPr>
              <a:t> рани </a:t>
            </a:r>
            <a:r>
              <a:rPr lang="ru-RU" sz="2000" b="1" dirty="0" err="1">
                <a:solidFill>
                  <a:srgbClr val="FF0000"/>
                </a:solidFill>
                <a:latin typeface="+mn-lt"/>
                <a:cs typeface="+mn-cs"/>
              </a:rPr>
              <a:t>грудної</a:t>
            </a:r>
            <a:r>
              <a:rPr lang="ru-RU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+mn-lt"/>
                <a:cs typeface="+mn-cs"/>
              </a:rPr>
              <a:t>клітки</a:t>
            </a:r>
            <a:r>
              <a:rPr lang="ru-RU" sz="2000" b="1" dirty="0">
                <a:solidFill>
                  <a:srgbClr val="FF0000"/>
                </a:solidFill>
                <a:latin typeface="+mn-lt"/>
                <a:cs typeface="+mn-cs"/>
              </a:rPr>
              <a:t>.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30746" t="42969" r="29723" b="27734"/>
          <a:stretch>
            <a:fillRect/>
          </a:stretch>
        </p:blipFill>
        <p:spPr bwMode="auto">
          <a:xfrm>
            <a:off x="1714500" y="3714750"/>
            <a:ext cx="5572125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63" y="6215063"/>
            <a:ext cx="82153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Рис. Методика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використання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індивідуального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перев’язувального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пакету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00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3. </a:t>
            </a:r>
            <a:r>
              <a:rPr lang="ru-RU" sz="3600" b="1" dirty="0" err="1" smtClean="0">
                <a:solidFill>
                  <a:srgbClr val="FF0000"/>
                </a:solidFill>
              </a:rPr>
              <a:t>Класифікація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пов’язок</a:t>
            </a:r>
            <a:r>
              <a:rPr lang="ru-RU" sz="3600" b="1" dirty="0" smtClean="0">
                <a:solidFill>
                  <a:srgbClr val="FF0000"/>
                </a:solidFill>
              </a:rPr>
              <a:t>.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642938"/>
            <a:ext cx="8572500" cy="6215062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err="1" smtClean="0"/>
              <a:t>Пов’язки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класифікуються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різними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ознаками</a:t>
            </a:r>
            <a:r>
              <a:rPr lang="ru-RU" sz="2000" b="1" dirty="0" smtClean="0"/>
              <a:t>. 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механічними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властивостями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/>
              <a:t>пов’язки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поділяють</a:t>
            </a:r>
            <a:r>
              <a:rPr lang="ru-RU" sz="2400" b="1" dirty="0" smtClean="0"/>
              <a:t> на три </a:t>
            </a:r>
            <a:r>
              <a:rPr lang="ru-RU" sz="2400" b="1" dirty="0" err="1" smtClean="0"/>
              <a:t>групи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м’які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тверді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пов’язки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твердіють</a:t>
            </a:r>
            <a:r>
              <a:rPr lang="ru-RU" sz="2400" b="1" dirty="0" smtClean="0"/>
              <a:t>.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err="1" smtClean="0"/>
              <a:t>Класифікація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пов’язок</a:t>
            </a:r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призначенням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/>
              <a:t>пов’язана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функцією</a:t>
            </a:r>
            <a:r>
              <a:rPr lang="ru-RU" sz="2400" b="1" dirty="0" smtClean="0"/>
              <a:t>, яку вони </a:t>
            </a:r>
            <a:r>
              <a:rPr lang="ru-RU" sz="2400" b="1" dirty="0" err="1" smtClean="0"/>
              <a:t>виконують</a:t>
            </a:r>
            <a:r>
              <a:rPr lang="ru-RU" sz="2400" b="1" dirty="0" smtClean="0"/>
              <a:t>: 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–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захисна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або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асептична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пов’язка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профілактика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вторинного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інфікування</a:t>
            </a:r>
            <a:r>
              <a:rPr lang="ru-RU" sz="2000" b="1" dirty="0" smtClean="0"/>
              <a:t> рани;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–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лікарська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пов’язка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забезпечення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постійного</a:t>
            </a:r>
            <a:r>
              <a:rPr lang="ru-RU" sz="2000" b="1" dirty="0" smtClean="0"/>
              <a:t> доступу до рани </a:t>
            </a:r>
            <a:r>
              <a:rPr lang="ru-RU" sz="2000" b="1" dirty="0" err="1" smtClean="0"/>
              <a:t>лікарської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речовини</a:t>
            </a:r>
            <a:r>
              <a:rPr lang="ru-RU" sz="2000" b="1" dirty="0" smtClean="0"/>
              <a:t>;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–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гемостатична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пов’язка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зупинка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кровотечі</a:t>
            </a:r>
            <a:r>
              <a:rPr lang="ru-RU" sz="2000" b="1" dirty="0" smtClean="0"/>
              <a:t>;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–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пов’язка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з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витяжінням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витягування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кісткових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відламків</a:t>
            </a:r>
            <a:r>
              <a:rPr lang="ru-RU" sz="2000" b="1" dirty="0" smtClean="0"/>
              <a:t>;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–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іммобілізуюча</a:t>
            </a:r>
            <a:r>
              <a:rPr lang="ru-RU" sz="2000" b="1" i="1" dirty="0" smtClean="0">
                <a:solidFill>
                  <a:srgbClr val="FF0000"/>
                </a:solidFill>
              </a:rPr>
              <a:t> (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знерухомлююча</a:t>
            </a:r>
            <a:r>
              <a:rPr lang="ru-RU" sz="2000" b="1" i="1" dirty="0" smtClean="0">
                <a:solidFill>
                  <a:srgbClr val="FF0000"/>
                </a:solidFill>
              </a:rPr>
              <a:t>)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пов’язка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знерухомлення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кінцівки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сегмента;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–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коригуюча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пов’язка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усунення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деформацій</a:t>
            </a:r>
            <a:r>
              <a:rPr lang="ru-RU" sz="2000" b="1" dirty="0" smtClean="0"/>
              <a:t>; 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–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оклюзійна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пов’язка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герметизація</a:t>
            </a:r>
            <a:r>
              <a:rPr lang="ru-RU" sz="2000" b="1" dirty="0" smtClean="0"/>
              <a:t> рани.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локалізацією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пов’язки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/>
              <a:t>класифікуються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такі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групи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пов’язки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верхню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кінцівку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пов’язки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тазову</a:t>
            </a:r>
            <a:r>
              <a:rPr lang="ru-RU" sz="2400" b="1" dirty="0" smtClean="0"/>
              <a:t> область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нижню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кінцівку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пов’язки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грудну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клітку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шию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пов’язки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</a:t>
            </a:r>
            <a:r>
              <a:rPr lang="ru-RU" sz="2400" b="1" dirty="0" smtClean="0"/>
              <a:t> область </a:t>
            </a:r>
            <a:r>
              <a:rPr lang="ru-RU" sz="2400" b="1" dirty="0" err="1" smtClean="0"/>
              <a:t>голови</a:t>
            </a:r>
            <a:r>
              <a:rPr lang="ru-RU" sz="2400" b="1" dirty="0" smtClean="0"/>
              <a:t>.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способом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фіксації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перев’язувального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матеріалу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існують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бинтові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клейові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косинкові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пращоподібні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Т-подібні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ліпкопластирні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пов’язки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print"/>
          <a:srcRect l="22678" t="22461" r="22035" b="21875"/>
          <a:stretch>
            <a:fillRect/>
          </a:stretch>
        </p:blipFill>
        <p:spPr bwMode="auto">
          <a:xfrm>
            <a:off x="285750" y="0"/>
            <a:ext cx="88582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20316" t="38086" r="21486" b="31641"/>
          <a:stretch>
            <a:fillRect/>
          </a:stretch>
        </p:blipFill>
        <p:spPr bwMode="auto">
          <a:xfrm>
            <a:off x="241300" y="4214813"/>
            <a:ext cx="89027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2" cstate="print"/>
          <a:srcRect l="31845" t="33203" r="32468" b="22852"/>
          <a:stretch>
            <a:fillRect/>
          </a:stretch>
        </p:blipFill>
        <p:spPr bwMode="auto">
          <a:xfrm>
            <a:off x="2071688" y="0"/>
            <a:ext cx="52149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 cstate="print"/>
          <a:srcRect l="20316" t="30273" r="20387" b="35547"/>
          <a:stretch>
            <a:fillRect/>
          </a:stretch>
        </p:blipFill>
        <p:spPr bwMode="auto">
          <a:xfrm>
            <a:off x="357188" y="3571875"/>
            <a:ext cx="85963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14313"/>
            <a:ext cx="82296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600" b="1" dirty="0" smtClean="0">
                <a:solidFill>
                  <a:srgbClr val="FF0000"/>
                </a:solidFill>
                <a:latin typeface="Arial" charset="0"/>
              </a:rPr>
              <a:t>Види </a:t>
            </a:r>
            <a:r>
              <a:rPr lang="uk-UA" sz="4600" b="1" dirty="0" err="1" smtClean="0">
                <a:solidFill>
                  <a:srgbClr val="FF0000"/>
                </a:solidFill>
                <a:latin typeface="Arial" charset="0"/>
              </a:rPr>
              <a:t>пов</a:t>
            </a:r>
            <a:r>
              <a:rPr lang="en-US" sz="4600" b="1" dirty="0" smtClean="0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uk-UA" sz="4600" b="1" dirty="0" err="1" smtClean="0">
                <a:solidFill>
                  <a:srgbClr val="FF0000"/>
                </a:solidFill>
                <a:latin typeface="Arial" charset="0"/>
              </a:rPr>
              <a:t>язок</a:t>
            </a:r>
            <a:endParaRPr lang="ru-RU" sz="46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sz="half" idx="4294967295"/>
          </p:nvPr>
        </p:nvSpPr>
        <p:spPr>
          <a:xfrm>
            <a:off x="468313" y="1000125"/>
            <a:ext cx="8424862" cy="4632325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rgbClr val="0070C0"/>
                </a:solidFill>
              </a:rPr>
              <a:t>Розрізняють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жорсткі</a:t>
            </a:r>
            <a:r>
              <a:rPr lang="ru-RU" b="1" dirty="0" smtClean="0">
                <a:solidFill>
                  <a:srgbClr val="0070C0"/>
                </a:solidFill>
              </a:rPr>
              <a:t> та м</a:t>
            </a:r>
            <a:r>
              <a:rPr lang="en-US" b="1" dirty="0" smtClean="0">
                <a:solidFill>
                  <a:srgbClr val="0070C0"/>
                </a:solidFill>
              </a:rPr>
              <a:t>’</a:t>
            </a:r>
            <a:r>
              <a:rPr lang="ru-RU" b="1" dirty="0" err="1" smtClean="0">
                <a:solidFill>
                  <a:srgbClr val="0070C0"/>
                </a:solidFill>
              </a:rPr>
              <a:t>які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пов</a:t>
            </a:r>
            <a:r>
              <a:rPr lang="en-US" b="1" dirty="0" smtClean="0">
                <a:solidFill>
                  <a:srgbClr val="0070C0"/>
                </a:solidFill>
              </a:rPr>
              <a:t>’</a:t>
            </a:r>
            <a:r>
              <a:rPr lang="ru-RU" b="1" dirty="0" err="1" smtClean="0">
                <a:solidFill>
                  <a:srgbClr val="0070C0"/>
                </a:solidFill>
              </a:rPr>
              <a:t>язки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en-US" b="1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9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жорсткі</a:t>
            </a:r>
            <a:r>
              <a:rPr lang="ru-RU" sz="39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b="1" dirty="0" err="1" smtClean="0">
                <a:solidFill>
                  <a:srgbClr val="7030A0"/>
                </a:solidFill>
              </a:rPr>
              <a:t>шинні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 smtClean="0"/>
              <a:t>               а) </a:t>
            </a:r>
            <a:r>
              <a:rPr lang="ru-RU" b="1" dirty="0" err="1" smtClean="0"/>
              <a:t>прості</a:t>
            </a:r>
            <a:r>
              <a:rPr lang="ru-RU" b="1" dirty="0" smtClean="0"/>
              <a:t> (</a:t>
            </a:r>
            <a:r>
              <a:rPr lang="ru-RU" b="1" dirty="0" err="1" smtClean="0"/>
              <a:t>фіксаційні</a:t>
            </a:r>
            <a:r>
              <a:rPr lang="ru-RU" b="1" dirty="0" smtClean="0"/>
              <a:t>, </a:t>
            </a:r>
            <a:r>
              <a:rPr lang="ru-RU" b="1" dirty="0" err="1" smtClean="0"/>
              <a:t>транспортні</a:t>
            </a:r>
            <a:r>
              <a:rPr lang="ru-RU" b="1" dirty="0" smtClean="0"/>
              <a:t>);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 smtClean="0"/>
              <a:t>               б) </a:t>
            </a:r>
            <a:r>
              <a:rPr lang="ru-RU" b="1" dirty="0" err="1" smtClean="0"/>
              <a:t>лікувальні</a:t>
            </a:r>
            <a:r>
              <a:rPr lang="ru-RU" b="1" dirty="0" smtClean="0"/>
              <a:t> (</a:t>
            </a:r>
            <a:r>
              <a:rPr lang="ru-RU" b="1" dirty="0" err="1" smtClean="0"/>
              <a:t>апарати</a:t>
            </a:r>
            <a:r>
              <a:rPr lang="ru-RU" b="1" dirty="0" smtClean="0"/>
              <a:t> для </a:t>
            </a:r>
            <a:r>
              <a:rPr lang="ru-RU" b="1" dirty="0" err="1" smtClean="0"/>
              <a:t>витягання</a:t>
            </a:r>
            <a:r>
              <a:rPr lang="uk-UA" b="1" dirty="0" smtClean="0"/>
              <a:t>);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b="1" dirty="0" err="1" smtClean="0">
                <a:solidFill>
                  <a:srgbClr val="7030A0"/>
                </a:solidFill>
              </a:rPr>
              <a:t>тверднучі</a:t>
            </a:r>
            <a:r>
              <a:rPr lang="uk-UA" b="1" dirty="0" smtClean="0">
                <a:solidFill>
                  <a:srgbClr val="7030A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b="1" dirty="0" smtClean="0"/>
              <a:t>               а) крохмальні;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b="1" dirty="0" smtClean="0"/>
              <a:t>               б) клейові;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b="1" dirty="0" smtClean="0"/>
              <a:t>		    в) гіпсові.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57188"/>
            <a:ext cx="8229600" cy="1127125"/>
          </a:xfrm>
        </p:spPr>
        <p:txBody>
          <a:bodyPr/>
          <a:lstStyle/>
          <a:p>
            <a:pPr eaLnBrk="1" hangingPunct="1"/>
            <a:r>
              <a:rPr lang="uk-UA" sz="4600" b="1" smtClean="0">
                <a:solidFill>
                  <a:srgbClr val="FF0000"/>
                </a:solidFill>
                <a:latin typeface="Arial" charset="0"/>
              </a:rPr>
              <a:t>Види пов</a:t>
            </a:r>
            <a:r>
              <a:rPr lang="en-US" sz="4600" b="1" smtClean="0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uk-UA" sz="4600" b="1" smtClean="0">
                <a:solidFill>
                  <a:srgbClr val="FF0000"/>
                </a:solidFill>
                <a:latin typeface="Arial" charset="0"/>
              </a:rPr>
              <a:t>язок </a:t>
            </a:r>
            <a:r>
              <a:rPr lang="uk-UA" sz="2800" b="1" smtClean="0">
                <a:solidFill>
                  <a:srgbClr val="FF0000"/>
                </a:solidFill>
                <a:latin typeface="Arial" charset="0"/>
              </a:rPr>
              <a:t>(продовження)</a:t>
            </a:r>
            <a:endParaRPr lang="ru-RU" sz="2800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sz="half" idx="4294967295"/>
          </p:nvPr>
        </p:nvSpPr>
        <p:spPr>
          <a:xfrm>
            <a:off x="468313" y="1357313"/>
            <a:ext cx="8318500" cy="51435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en-U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en-U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36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 err="1" smtClean="0">
                <a:solidFill>
                  <a:srgbClr val="7030A0"/>
                </a:solidFill>
              </a:rPr>
              <a:t>бинтові</a:t>
            </a:r>
            <a:r>
              <a:rPr lang="ru-RU" sz="2800" b="1" dirty="0" smtClean="0">
                <a:solidFill>
                  <a:srgbClr val="7030A0"/>
                </a:solidFill>
              </a:rPr>
              <a:t>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 err="1" smtClean="0">
                <a:solidFill>
                  <a:srgbClr val="7030A0"/>
                </a:solidFill>
              </a:rPr>
              <a:t>клейові</a:t>
            </a:r>
            <a:r>
              <a:rPr lang="ru-RU" sz="2800" b="1" dirty="0" smtClean="0">
                <a:solidFill>
                  <a:srgbClr val="7030A0"/>
                </a:solidFill>
              </a:rPr>
              <a:t>: </a:t>
            </a:r>
            <a:r>
              <a:rPr lang="ru-RU" sz="2800" b="1" dirty="0" err="1" smtClean="0"/>
              <a:t>синтетичний</a:t>
            </a:r>
            <a:r>
              <a:rPr lang="ru-RU" sz="2800" b="1" dirty="0" smtClean="0"/>
              <a:t> клей (</a:t>
            </a:r>
            <a:r>
              <a:rPr lang="ru-RU" sz="2800" b="1" dirty="0" err="1" smtClean="0"/>
              <a:t>клеол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колодій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клей</a:t>
            </a:r>
            <a:r>
              <a:rPr lang="ru-RU" sz="2800" b="1" dirty="0" smtClean="0"/>
              <a:t> БФ-6, </a:t>
            </a:r>
            <a:r>
              <a:rPr lang="ru-RU" sz="2800" b="1" dirty="0" err="1" smtClean="0"/>
              <a:t>ліфузоль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тощо</a:t>
            </a:r>
            <a:r>
              <a:rPr lang="ru-RU" sz="2800" b="1" dirty="0" smtClean="0"/>
              <a:t>), </a:t>
            </a:r>
            <a:r>
              <a:rPr lang="ru-RU" sz="2800" b="1" dirty="0" err="1" smtClean="0"/>
              <a:t>лейкопластир</a:t>
            </a:r>
            <a:r>
              <a:rPr lang="ru-RU" sz="2800" b="1" dirty="0" smtClean="0"/>
              <a:t>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 err="1" smtClean="0">
                <a:solidFill>
                  <a:srgbClr val="7030A0"/>
                </a:solidFill>
              </a:rPr>
              <a:t>косинкові</a:t>
            </a:r>
            <a:r>
              <a:rPr lang="ru-RU" sz="2800" b="1" dirty="0" smtClean="0">
                <a:solidFill>
                  <a:srgbClr val="7030A0"/>
                </a:solidFill>
              </a:rPr>
              <a:t>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 err="1" smtClean="0">
                <a:solidFill>
                  <a:srgbClr val="7030A0"/>
                </a:solidFill>
              </a:rPr>
              <a:t>пращоподібні</a:t>
            </a:r>
            <a:r>
              <a:rPr lang="ru-RU" sz="2800" b="1" dirty="0" smtClean="0">
                <a:solidFill>
                  <a:srgbClr val="7030A0"/>
                </a:solidFill>
              </a:rPr>
              <a:t>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 err="1" smtClean="0">
                <a:solidFill>
                  <a:srgbClr val="7030A0"/>
                </a:solidFill>
              </a:rPr>
              <a:t>контурні</a:t>
            </a:r>
            <a:r>
              <a:rPr lang="ru-RU" sz="2800" b="1" dirty="0" smtClean="0">
                <a:solidFill>
                  <a:srgbClr val="7030A0"/>
                </a:solidFill>
              </a:rPr>
              <a:t>: 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а)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стандартні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контури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/>
              <a:t>(</a:t>
            </a:r>
            <a:r>
              <a:rPr lang="ru-RU" sz="2800" b="1" dirty="0" err="1" smtClean="0"/>
              <a:t>суспензорій</a:t>
            </a:r>
            <a:r>
              <a:rPr lang="ru-RU" sz="2800" b="1" dirty="0" smtClean="0"/>
              <a:t>, бинт РЕТЕЛАСТ, бандаж </a:t>
            </a:r>
            <a:r>
              <a:rPr lang="ru-RU" sz="2800" b="1" dirty="0" err="1" smtClean="0"/>
              <a:t>тощо</a:t>
            </a:r>
            <a:r>
              <a:rPr lang="ru-RU" sz="2800" b="1" dirty="0" smtClean="0"/>
              <a:t>); </a:t>
            </a:r>
            <a:endParaRPr lang="en-US" sz="2800" b="1" dirty="0" smtClean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б)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індивідуальні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контурні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/>
              <a:t>(</a:t>
            </a:r>
            <a:r>
              <a:rPr lang="ru-RU" sz="2800" b="1" dirty="0" err="1" smtClean="0"/>
              <a:t>виготовляють</a:t>
            </a:r>
            <a:r>
              <a:rPr lang="ru-RU" sz="2800" b="1" dirty="0" smtClean="0"/>
              <a:t> за </a:t>
            </a:r>
            <a:r>
              <a:rPr lang="ru-RU" sz="2800" b="1" dirty="0" err="1" smtClean="0"/>
              <a:t>необхідності</a:t>
            </a:r>
            <a:r>
              <a:rPr lang="ru-RU" sz="2800" b="1" dirty="0" smtClean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85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Бинтові</a:t>
            </a:r>
            <a:r>
              <a:rPr lang="ru-RU" sz="4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пов'язки</a:t>
            </a:r>
            <a:endParaRPr lang="ru-RU" sz="4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323850" y="1125538"/>
            <a:ext cx="8391525" cy="5472112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err="1" smtClean="0"/>
              <a:t>Бинтові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язки</a:t>
            </a:r>
            <a:r>
              <a:rPr lang="uk-UA" sz="2400" b="1" dirty="0" smtClean="0"/>
              <a:t> </a:t>
            </a:r>
            <a:r>
              <a:rPr lang="ru-RU" sz="2400" b="1" dirty="0" err="1" smtClean="0"/>
              <a:t>призначені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закріплення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перев'язного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матеріалу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забезпечення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іммобілізації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опорно-рухового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апарату</a:t>
            </a:r>
            <a:r>
              <a:rPr lang="ru-RU" sz="2400" b="1" dirty="0" smtClean="0"/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err="1" smtClean="0">
                <a:solidFill>
                  <a:srgbClr val="FF0000"/>
                </a:solidFill>
              </a:rPr>
              <a:t>Вузькі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бинти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накладання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пов'язок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пальці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кисті</a:t>
            </a:r>
            <a:r>
              <a:rPr lang="ru-RU" sz="2400" b="1" dirty="0" smtClean="0"/>
              <a:t>, </a:t>
            </a:r>
            <a:endParaRPr lang="en-US" sz="2400" b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err="1" smtClean="0">
                <a:solidFill>
                  <a:srgbClr val="FF0000"/>
                </a:solidFill>
              </a:rPr>
              <a:t>широкі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— для </a:t>
            </a:r>
            <a:r>
              <a:rPr lang="ru-RU" sz="2400" b="1" dirty="0" err="1" smtClean="0"/>
              <a:t>бинтування</a:t>
            </a:r>
            <a:r>
              <a:rPr lang="ru-RU" sz="2400" b="1" dirty="0" smtClean="0"/>
              <a:t> живота, таза, </a:t>
            </a:r>
            <a:r>
              <a:rPr lang="ru-RU" sz="2400" b="1" dirty="0" err="1" smtClean="0"/>
              <a:t>груднини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Еластичні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тканинні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бинти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переважно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травматології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спортивній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медицині</a:t>
            </a:r>
            <a:r>
              <a:rPr lang="ru-RU" sz="2400" b="1" dirty="0" smtClean="0"/>
              <a:t>.</a:t>
            </a:r>
            <a:r>
              <a:rPr lang="ru-RU" sz="1700" b="1" dirty="0" smtClean="0"/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700" b="1" dirty="0" smtClean="0"/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Бинтові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пов’язки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за способом </a:t>
            </a:r>
            <a:r>
              <a:rPr lang="ru-RU" sz="2400" b="1" dirty="0" err="1" smtClean="0"/>
              <a:t>накладання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поділяються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кругові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циркулярні</a:t>
            </a:r>
            <a:r>
              <a:rPr lang="ru-RU" sz="2400" b="1" dirty="0" smtClean="0"/>
              <a:t>), </a:t>
            </a:r>
            <a:r>
              <a:rPr lang="ru-RU" sz="2400" b="1" dirty="0" err="1" smtClean="0"/>
              <a:t>спіральні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повзучі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хрестоподібні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колосоподібні</a:t>
            </a:r>
            <a:r>
              <a:rPr lang="ru-RU" sz="2400" b="1" dirty="0" smtClean="0"/>
              <a:t>, «</a:t>
            </a:r>
            <a:r>
              <a:rPr lang="ru-RU" sz="2400" b="1" dirty="0" err="1" smtClean="0"/>
              <a:t>черепашачі</a:t>
            </a:r>
            <a:r>
              <a:rPr lang="ru-RU" sz="2400" b="1" dirty="0" smtClean="0"/>
              <a:t>». 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Кругова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циркулярна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пов’язка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– одна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самих </a:t>
            </a:r>
            <a:r>
              <a:rPr lang="ru-RU" sz="2400" b="1" dirty="0" err="1" smtClean="0"/>
              <a:t>простих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використовується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частинах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тіла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циліндричну</a:t>
            </a:r>
            <a:r>
              <a:rPr lang="ru-RU" sz="2400" b="1" dirty="0" smtClean="0"/>
              <a:t> форму. При </a:t>
            </a:r>
            <a:r>
              <a:rPr lang="ru-RU" sz="2400" b="1" dirty="0" err="1" smtClean="0"/>
              <a:t>накладанні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кругової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пов’язки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кожний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наступний</a:t>
            </a:r>
            <a:r>
              <a:rPr lang="ru-RU" sz="2400" b="1" dirty="0" smtClean="0"/>
              <a:t> тур бинта </a:t>
            </a:r>
            <a:r>
              <a:rPr lang="ru-RU" sz="2400" b="1" dirty="0" err="1" smtClean="0"/>
              <a:t>лягає</a:t>
            </a:r>
            <a:r>
              <a:rPr lang="ru-RU" sz="2400" b="1" dirty="0" smtClean="0"/>
              <a:t> поверх </a:t>
            </a:r>
            <a:r>
              <a:rPr lang="ru-RU" sz="2400" b="1" dirty="0" err="1" smtClean="0"/>
              <a:t>попереднього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повністю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перекриваючи</a:t>
            </a:r>
            <a:r>
              <a:rPr lang="ru-RU" sz="2400" b="1" dirty="0" smtClean="0"/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700" b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7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42875"/>
            <a:ext cx="8183562" cy="357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0000"/>
                </a:solidFill>
              </a:rPr>
              <a:t>План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714375"/>
            <a:ext cx="8286750" cy="5929313"/>
          </a:xfrm>
        </p:spPr>
        <p:txBody>
          <a:bodyPr/>
          <a:lstStyle/>
          <a:p>
            <a:pPr eaLnBrk="1" hangingPunct="1"/>
            <a:r>
              <a:rPr lang="uk-UA" sz="2000" b="1" smtClean="0">
                <a:solidFill>
                  <a:srgbClr val="7030A0"/>
                </a:solidFill>
              </a:rPr>
              <a:t>1. </a:t>
            </a:r>
            <a:r>
              <a:rPr lang="ru-RU" sz="2000" b="1" smtClean="0">
                <a:solidFill>
                  <a:srgbClr val="7030A0"/>
                </a:solidFill>
              </a:rPr>
              <a:t>Поняття десмургія, пов'язка, перев'язка. </a:t>
            </a:r>
          </a:p>
          <a:p>
            <a:pPr algn="just" eaLnBrk="1" hangingPunct="1"/>
            <a:r>
              <a:rPr lang="ru-RU" sz="2000" b="1" smtClean="0">
                <a:solidFill>
                  <a:srgbClr val="7030A0"/>
                </a:solidFill>
              </a:rPr>
              <a:t>2.  Перев’язувальний матеріал  і перев’язувальний засіб. </a:t>
            </a:r>
          </a:p>
          <a:p>
            <a:pPr algn="just" eaLnBrk="1" hangingPunct="1"/>
            <a:r>
              <a:rPr lang="ru-RU" sz="2000" b="1" smtClean="0">
                <a:solidFill>
                  <a:srgbClr val="7030A0"/>
                </a:solidFill>
              </a:rPr>
              <a:t>3. Класифікація пов</a:t>
            </a:r>
            <a:r>
              <a:rPr lang="en-US" sz="2000" b="1" smtClean="0">
                <a:solidFill>
                  <a:srgbClr val="7030A0"/>
                </a:solidFill>
              </a:rPr>
              <a:t>’</a:t>
            </a:r>
            <a:r>
              <a:rPr lang="ru-RU" sz="2000" b="1" smtClean="0">
                <a:solidFill>
                  <a:srgbClr val="7030A0"/>
                </a:solidFill>
              </a:rPr>
              <a:t>язок. </a:t>
            </a:r>
            <a:r>
              <a:rPr lang="ru-RU" sz="2000" b="1" smtClean="0"/>
              <a:t>Види пов'язок (м'які, тверді), їх мета. Типи пов'язок за призначенням. Типи бинтових пов'язок. Клейові пов'язки. Лейкопластирні пов'язки. Накладання еластичних бинтів. Тісно-туга пов'язка. Гіпсові пов</a:t>
            </a:r>
            <a:r>
              <a:rPr lang="en-US" sz="2000" b="1" smtClean="0"/>
              <a:t>'</a:t>
            </a:r>
            <a:r>
              <a:rPr lang="ru-RU" sz="2000" b="1" smtClean="0"/>
              <a:t>язки. </a:t>
            </a:r>
            <a:endParaRPr lang="ru-RU" sz="2000" b="1" smtClean="0">
              <a:solidFill>
                <a:srgbClr val="7030A0"/>
              </a:solidFill>
            </a:endParaRPr>
          </a:p>
          <a:p>
            <a:pPr algn="just" eaLnBrk="1" hangingPunct="1"/>
            <a:r>
              <a:rPr lang="ru-RU" sz="2000" b="1" smtClean="0">
                <a:solidFill>
                  <a:srgbClr val="7030A0"/>
                </a:solidFill>
              </a:rPr>
              <a:t>4. Правила накладання пов</a:t>
            </a:r>
            <a:r>
              <a:rPr lang="en-US" sz="2000" b="1" smtClean="0">
                <a:solidFill>
                  <a:srgbClr val="7030A0"/>
                </a:solidFill>
              </a:rPr>
              <a:t>’</a:t>
            </a:r>
            <a:r>
              <a:rPr lang="ru-RU" sz="2000" b="1" smtClean="0">
                <a:solidFill>
                  <a:srgbClr val="7030A0"/>
                </a:solidFill>
              </a:rPr>
              <a:t>язок.</a:t>
            </a:r>
            <a:endParaRPr lang="ru-RU" sz="2000" b="1" smtClean="0"/>
          </a:p>
          <a:p>
            <a:pPr algn="just" eaLnBrk="1" hangingPunct="1"/>
            <a:r>
              <a:rPr lang="en-US" sz="2000" b="1" smtClean="0">
                <a:solidFill>
                  <a:srgbClr val="7030A0"/>
                </a:solidFill>
              </a:rPr>
              <a:t>5</a:t>
            </a:r>
            <a:r>
              <a:rPr lang="ru-RU" sz="2000" b="1" smtClean="0">
                <a:solidFill>
                  <a:srgbClr val="7030A0"/>
                </a:solidFill>
              </a:rPr>
              <a:t>. Техніка накладання найбільш поширених пов'язок </a:t>
            </a:r>
            <a:r>
              <a:rPr lang="ru-RU" sz="2000" b="1" smtClean="0"/>
              <a:t>(спіральна пов'язка з однією та двома стрічками, пов'язка на молочну залозу, хрестоподібна, пов'язка Дезо); пов'язки на ділянку живота і таза (спіральна, колова, колосоподібна, пов'язка на пахову ділянку, Т-подібна); пов'язка на голову (чепець, вуздечка), на одне або обидва оки, пов'язки на верхні та нижні кінцівки (колосоподібна, черепашача, восьмиподібна, поворотна, спіральна, косинкова, лицарська рукавичка, пов'язка на палець).</a:t>
            </a:r>
            <a:r>
              <a:rPr lang="uk-UA" sz="2000" b="1" smtClean="0"/>
              <a:t> </a:t>
            </a:r>
            <a:endParaRPr lang="en-US" sz="2000" b="1" smtClean="0"/>
          </a:p>
          <a:p>
            <a:pPr algn="just" eaLnBrk="1" hangingPunct="1"/>
            <a:r>
              <a:rPr lang="en-US" sz="2000" b="1" smtClean="0">
                <a:solidFill>
                  <a:srgbClr val="7030A0"/>
                </a:solidFill>
              </a:rPr>
              <a:t>6. </a:t>
            </a:r>
            <a:r>
              <a:rPr lang="ru-RU" sz="2000" b="1" smtClean="0">
                <a:solidFill>
                  <a:srgbClr val="7030A0"/>
                </a:solidFill>
              </a:rPr>
              <a:t>Накладання твердих пов'язок</a:t>
            </a:r>
            <a:r>
              <a:rPr lang="ru-RU" sz="2000" b="1" smtClean="0"/>
              <a:t> (шин Крамера, Дітеріхса, пневмошин). </a:t>
            </a:r>
          </a:p>
          <a:p>
            <a:pPr algn="just" eaLnBrk="1" hangingPunct="1"/>
            <a:endParaRPr lang="ru-R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285750"/>
            <a:ext cx="8358188" cy="6321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Спіральну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пов’язку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використовують</a:t>
            </a:r>
            <a:r>
              <a:rPr lang="ru-RU" sz="2200" b="1" dirty="0">
                <a:latin typeface="+mn-lt"/>
                <a:cs typeface="+mn-cs"/>
              </a:rPr>
              <a:t> на </a:t>
            </a:r>
            <a:r>
              <a:rPr lang="ru-RU" sz="2200" b="1" dirty="0" err="1">
                <a:latin typeface="+mn-lt"/>
                <a:cs typeface="+mn-cs"/>
              </a:rPr>
              <a:t>тулубі</a:t>
            </a:r>
            <a:r>
              <a:rPr lang="ru-RU" sz="2200" b="1" dirty="0">
                <a:latin typeface="+mn-lt"/>
                <a:cs typeface="+mn-cs"/>
              </a:rPr>
              <a:t> та </a:t>
            </a:r>
            <a:r>
              <a:rPr lang="ru-RU" sz="2200" b="1" dirty="0" err="1">
                <a:latin typeface="+mn-lt"/>
                <a:cs typeface="+mn-cs"/>
              </a:rPr>
              <a:t>кінцівках</a:t>
            </a:r>
            <a:r>
              <a:rPr lang="ru-RU" sz="2200" b="1" dirty="0">
                <a:latin typeface="+mn-lt"/>
                <a:cs typeface="+mn-cs"/>
              </a:rPr>
              <a:t>. При </a:t>
            </a:r>
            <a:r>
              <a:rPr lang="ru-RU" sz="2200" b="1" dirty="0" err="1">
                <a:latin typeface="+mn-lt"/>
                <a:cs typeface="+mn-cs"/>
              </a:rPr>
              <a:t>накладанні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спіральної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пов’язки</a:t>
            </a:r>
            <a:r>
              <a:rPr lang="ru-RU" sz="2200" b="1" dirty="0">
                <a:latin typeface="+mn-lt"/>
                <a:cs typeface="+mn-cs"/>
              </a:rPr>
              <a:t> тури бинта </a:t>
            </a:r>
            <a:r>
              <a:rPr lang="ru-RU" sz="2200" b="1" dirty="0" err="1">
                <a:latin typeface="+mn-lt"/>
                <a:cs typeface="+mn-cs"/>
              </a:rPr>
              <a:t>ідуть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знизу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нагору</a:t>
            </a:r>
            <a:r>
              <a:rPr lang="ru-RU" sz="2200" b="1" dirty="0">
                <a:latin typeface="+mn-lt"/>
                <a:cs typeface="+mn-cs"/>
              </a:rPr>
              <a:t>, </a:t>
            </a:r>
            <a:r>
              <a:rPr lang="ru-RU" sz="2200" b="1" dirty="0" err="1">
                <a:latin typeface="+mn-lt"/>
                <a:cs typeface="+mn-cs"/>
              </a:rPr>
              <a:t>кожний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наступний</a:t>
            </a:r>
            <a:r>
              <a:rPr lang="ru-RU" sz="2200" b="1" dirty="0">
                <a:latin typeface="+mn-lt"/>
                <a:cs typeface="+mn-cs"/>
              </a:rPr>
              <a:t> тур </a:t>
            </a:r>
            <a:r>
              <a:rPr lang="ru-RU" sz="2200" b="1" dirty="0" err="1">
                <a:latin typeface="+mn-lt"/>
                <a:cs typeface="+mn-cs"/>
              </a:rPr>
              <a:t>закриває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попередній</a:t>
            </a:r>
            <a:r>
              <a:rPr lang="ru-RU" sz="2200" b="1" dirty="0">
                <a:latin typeface="+mn-lt"/>
                <a:cs typeface="+mn-cs"/>
              </a:rPr>
              <a:t> на 1/2 </a:t>
            </a:r>
            <a:r>
              <a:rPr lang="ru-RU" sz="2200" b="1" dirty="0" err="1">
                <a:latin typeface="+mn-lt"/>
                <a:cs typeface="+mn-cs"/>
              </a:rPr>
              <a:t>його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ширини</a:t>
            </a:r>
            <a:r>
              <a:rPr lang="ru-RU" sz="2200" b="1" dirty="0">
                <a:latin typeface="+mn-lt"/>
                <a:cs typeface="+mn-cs"/>
              </a:rPr>
              <a:t>.  На </a:t>
            </a:r>
            <a:r>
              <a:rPr lang="ru-RU" sz="2200" b="1" dirty="0" err="1">
                <a:latin typeface="+mn-lt"/>
                <a:cs typeface="+mn-cs"/>
              </a:rPr>
              <a:t>частинах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тіла</a:t>
            </a:r>
            <a:r>
              <a:rPr lang="ru-RU" sz="2200" b="1" dirty="0">
                <a:latin typeface="+mn-lt"/>
                <a:cs typeface="+mn-cs"/>
              </a:rPr>
              <a:t>, </a:t>
            </a:r>
            <a:r>
              <a:rPr lang="ru-RU" sz="2200" b="1" dirty="0" err="1">
                <a:latin typeface="+mn-lt"/>
                <a:cs typeface="+mn-cs"/>
              </a:rPr>
              <a:t>що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мають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конусоподібну</a:t>
            </a:r>
            <a:r>
              <a:rPr lang="ru-RU" sz="2200" b="1" dirty="0">
                <a:latin typeface="+mn-lt"/>
                <a:cs typeface="+mn-cs"/>
              </a:rPr>
              <a:t> форму (</a:t>
            </a:r>
            <a:r>
              <a:rPr lang="ru-RU" sz="2200" b="1" dirty="0" err="1">
                <a:latin typeface="+mn-lt"/>
                <a:cs typeface="+mn-cs"/>
              </a:rPr>
              <a:t>грудна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клітка</a:t>
            </a:r>
            <a:r>
              <a:rPr lang="ru-RU" sz="2200" b="1" dirty="0">
                <a:latin typeface="+mn-lt"/>
                <a:cs typeface="+mn-cs"/>
              </a:rPr>
              <a:t>, стегно, </a:t>
            </a:r>
            <a:r>
              <a:rPr lang="ru-RU" sz="2200" b="1" dirty="0" err="1">
                <a:latin typeface="+mn-lt"/>
                <a:cs typeface="+mn-cs"/>
              </a:rPr>
              <a:t>гомілка</a:t>
            </a:r>
            <a:r>
              <a:rPr lang="ru-RU" sz="2200" b="1" dirty="0">
                <a:latin typeface="+mn-lt"/>
                <a:cs typeface="+mn-cs"/>
              </a:rPr>
              <a:t>, </a:t>
            </a:r>
            <a:r>
              <a:rPr lang="ru-RU" sz="2200" b="1" dirty="0" err="1">
                <a:latin typeface="+mn-lt"/>
                <a:cs typeface="+mn-cs"/>
              </a:rPr>
              <a:t>передпліччя</a:t>
            </a:r>
            <a:r>
              <a:rPr lang="ru-RU" sz="2200" b="1" dirty="0">
                <a:latin typeface="+mn-lt"/>
                <a:cs typeface="+mn-cs"/>
              </a:rPr>
              <a:t>) </a:t>
            </a:r>
            <a:r>
              <a:rPr lang="ru-RU" sz="2200" b="1" dirty="0" err="1">
                <a:latin typeface="+mn-lt"/>
                <a:cs typeface="+mn-cs"/>
              </a:rPr>
              <a:t>використовують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спіральну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пов’язку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перегинами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200" b="1" dirty="0">
                <a:latin typeface="+mn-lt"/>
                <a:cs typeface="+mn-cs"/>
              </a:rPr>
              <a:t>(при </a:t>
            </a:r>
            <a:r>
              <a:rPr lang="ru-RU" sz="2200" b="1" dirty="0" err="1">
                <a:latin typeface="+mn-lt"/>
                <a:cs typeface="+mn-cs"/>
              </a:rPr>
              <a:t>накладанні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пов’язки</a:t>
            </a:r>
            <a:r>
              <a:rPr lang="ru-RU" sz="2200" b="1" dirty="0">
                <a:latin typeface="+mn-lt"/>
                <a:cs typeface="+mn-cs"/>
              </a:rPr>
              <a:t> бинт </a:t>
            </a:r>
            <a:r>
              <a:rPr lang="ru-RU" sz="2200" b="1" dirty="0" err="1">
                <a:latin typeface="+mn-lt"/>
                <a:cs typeface="+mn-cs"/>
              </a:rPr>
              <a:t>перегинають</a:t>
            </a:r>
            <a:r>
              <a:rPr lang="ru-RU" sz="2200" b="1" dirty="0">
                <a:latin typeface="+mn-lt"/>
                <a:cs typeface="+mn-cs"/>
              </a:rPr>
              <a:t> у </a:t>
            </a:r>
            <a:r>
              <a:rPr lang="ru-RU" sz="2200" b="1" dirty="0" err="1">
                <a:latin typeface="+mn-lt"/>
                <a:cs typeface="+mn-cs"/>
              </a:rPr>
              <a:t>напрямку</a:t>
            </a:r>
            <a:r>
              <a:rPr lang="ru-RU" sz="2200" b="1" dirty="0">
                <a:latin typeface="+mn-lt"/>
                <a:cs typeface="+mn-cs"/>
              </a:rPr>
              <a:t> до себе так, </a:t>
            </a:r>
            <a:r>
              <a:rPr lang="ru-RU" sz="2200" b="1" dirty="0" err="1">
                <a:latin typeface="+mn-lt"/>
                <a:cs typeface="+mn-cs"/>
              </a:rPr>
              <a:t>щоб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його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верхній</a:t>
            </a:r>
            <a:r>
              <a:rPr lang="ru-RU" sz="2200" b="1" dirty="0">
                <a:latin typeface="+mn-lt"/>
                <a:cs typeface="+mn-cs"/>
              </a:rPr>
              <a:t> край став </a:t>
            </a:r>
            <a:r>
              <a:rPr lang="ru-RU" sz="2200" b="1" dirty="0" err="1">
                <a:latin typeface="+mn-lt"/>
                <a:cs typeface="+mn-cs"/>
              </a:rPr>
              <a:t>нижнім</a:t>
            </a:r>
            <a:r>
              <a:rPr lang="ru-RU" sz="2200" b="1" dirty="0">
                <a:latin typeface="+mn-lt"/>
                <a:cs typeface="+mn-cs"/>
              </a:rPr>
              <a:t>). </a:t>
            </a:r>
            <a:endParaRPr lang="en-US" sz="2200" b="1" dirty="0">
              <a:latin typeface="+mn-lt"/>
              <a:cs typeface="+mn-cs"/>
            </a:endParaRP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Повзуча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пов’язка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застосовується</a:t>
            </a:r>
            <a:r>
              <a:rPr lang="ru-RU" sz="2200" b="1" dirty="0">
                <a:latin typeface="+mn-lt"/>
                <a:cs typeface="+mn-cs"/>
              </a:rPr>
              <a:t> для </a:t>
            </a:r>
            <a:r>
              <a:rPr lang="ru-RU" sz="2200" b="1" dirty="0" err="1">
                <a:latin typeface="+mn-lt"/>
                <a:cs typeface="+mn-cs"/>
              </a:rPr>
              <a:t>закріплення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перев’язувального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матеріалу</a:t>
            </a:r>
            <a:r>
              <a:rPr lang="ru-RU" sz="2200" b="1" dirty="0">
                <a:latin typeface="+mn-lt"/>
                <a:cs typeface="+mn-cs"/>
              </a:rPr>
              <a:t>; при </a:t>
            </a:r>
            <a:r>
              <a:rPr lang="ru-RU" sz="2200" b="1" dirty="0" err="1">
                <a:latin typeface="+mn-lt"/>
                <a:cs typeface="+mn-cs"/>
              </a:rPr>
              <a:t>її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накладанні</a:t>
            </a:r>
            <a:r>
              <a:rPr lang="ru-RU" sz="2200" b="1" dirty="0">
                <a:latin typeface="+mn-lt"/>
                <a:cs typeface="+mn-cs"/>
              </a:rPr>
              <a:t> тури бинта </a:t>
            </a:r>
            <a:r>
              <a:rPr lang="ru-RU" sz="2200" b="1" dirty="0" err="1">
                <a:latin typeface="+mn-lt"/>
                <a:cs typeface="+mn-cs"/>
              </a:rPr>
              <a:t>ведуть</a:t>
            </a:r>
            <a:r>
              <a:rPr lang="ru-RU" sz="2200" b="1" dirty="0">
                <a:latin typeface="+mn-lt"/>
                <a:cs typeface="+mn-cs"/>
              </a:rPr>
              <a:t> косо догори так, </a:t>
            </a:r>
            <a:r>
              <a:rPr lang="ru-RU" sz="2200" b="1" dirty="0" err="1">
                <a:latin typeface="+mn-lt"/>
                <a:cs typeface="+mn-cs"/>
              </a:rPr>
              <a:t>щоб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кожен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наступний</a:t>
            </a:r>
            <a:r>
              <a:rPr lang="ru-RU" sz="2200" b="1" dirty="0">
                <a:latin typeface="+mn-lt"/>
                <a:cs typeface="+mn-cs"/>
              </a:rPr>
              <a:t> тур бинта не </a:t>
            </a:r>
            <a:r>
              <a:rPr lang="ru-RU" sz="2200" b="1" dirty="0" err="1">
                <a:latin typeface="+mn-lt"/>
                <a:cs typeface="+mn-cs"/>
              </a:rPr>
              <a:t>стикався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з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попереднім</a:t>
            </a:r>
            <a:r>
              <a:rPr lang="ru-RU" sz="2200" b="1" dirty="0">
                <a:latin typeface="+mn-lt"/>
                <a:cs typeface="+mn-cs"/>
              </a:rPr>
              <a:t>.</a:t>
            </a: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При </a:t>
            </a:r>
            <a:r>
              <a:rPr lang="ru-RU" sz="2200" b="1" dirty="0" err="1">
                <a:latin typeface="+mn-lt"/>
                <a:cs typeface="+mn-cs"/>
              </a:rPr>
              <a:t>накладанні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хрестоподібної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або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вісімкоподібної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пов’язки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200" b="1" dirty="0">
                <a:latin typeface="+mn-lt"/>
                <a:cs typeface="+mn-cs"/>
              </a:rPr>
              <a:t>тури бинта </a:t>
            </a:r>
            <a:r>
              <a:rPr lang="ru-RU" sz="2200" b="1" dirty="0" err="1">
                <a:latin typeface="+mn-lt"/>
                <a:cs typeface="+mn-cs"/>
              </a:rPr>
              <a:t>перехрещуються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формуючи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вісімку</a:t>
            </a:r>
            <a:r>
              <a:rPr lang="ru-RU" sz="2200" b="1" dirty="0">
                <a:latin typeface="+mn-lt"/>
                <a:cs typeface="+mn-cs"/>
              </a:rPr>
              <a:t>. </a:t>
            </a:r>
            <a:r>
              <a:rPr lang="ru-RU" sz="2200" b="1" dirty="0" err="1">
                <a:latin typeface="+mn-lt"/>
                <a:cs typeface="+mn-cs"/>
              </a:rPr>
              <a:t>Пов’язку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застосовують</a:t>
            </a:r>
            <a:r>
              <a:rPr lang="ru-RU" sz="2200" b="1" dirty="0">
                <a:latin typeface="+mn-lt"/>
                <a:cs typeface="+mn-cs"/>
              </a:rPr>
              <a:t> для </a:t>
            </a:r>
            <a:r>
              <a:rPr lang="ru-RU" sz="2200" b="1" dirty="0" err="1">
                <a:latin typeface="+mn-lt"/>
                <a:cs typeface="+mn-cs"/>
              </a:rPr>
              <a:t>бинтування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суглобів</a:t>
            </a:r>
            <a:r>
              <a:rPr lang="ru-RU" sz="2200" b="1" dirty="0">
                <a:latin typeface="+mn-lt"/>
                <a:cs typeface="+mn-cs"/>
              </a:rPr>
              <a:t> (</a:t>
            </a:r>
            <a:r>
              <a:rPr lang="ru-RU" sz="2200" b="1" dirty="0" err="1">
                <a:latin typeface="+mn-lt"/>
                <a:cs typeface="+mn-cs"/>
              </a:rPr>
              <a:t>променево-зап’ястковий</a:t>
            </a:r>
            <a:r>
              <a:rPr lang="ru-RU" sz="2200" b="1" dirty="0">
                <a:latin typeface="+mn-lt"/>
                <a:cs typeface="+mn-cs"/>
              </a:rPr>
              <a:t>, </a:t>
            </a:r>
            <a:r>
              <a:rPr lang="ru-RU" sz="2200" b="1" dirty="0" err="1">
                <a:latin typeface="+mn-lt"/>
                <a:cs typeface="+mn-cs"/>
              </a:rPr>
              <a:t>гомілковостопний</a:t>
            </a:r>
            <a:r>
              <a:rPr lang="ru-RU" sz="2200" b="1" dirty="0">
                <a:latin typeface="+mn-lt"/>
                <a:cs typeface="+mn-cs"/>
              </a:rPr>
              <a:t>), </a:t>
            </a:r>
            <a:r>
              <a:rPr lang="ru-RU" sz="2200" b="1" dirty="0" err="1">
                <a:latin typeface="+mn-lt"/>
                <a:cs typeface="+mn-cs"/>
              </a:rPr>
              <a:t>задньої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поверхні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шиї</a:t>
            </a:r>
            <a:r>
              <a:rPr lang="ru-RU" sz="2200" b="1" dirty="0">
                <a:latin typeface="+mn-lt"/>
                <a:cs typeface="+mn-cs"/>
              </a:rPr>
              <a:t>, </a:t>
            </a:r>
            <a:r>
              <a:rPr lang="ru-RU" sz="2200" b="1" dirty="0" err="1">
                <a:latin typeface="+mn-lt"/>
                <a:cs typeface="+mn-cs"/>
              </a:rPr>
              <a:t>потилиці</a:t>
            </a:r>
            <a:r>
              <a:rPr lang="ru-RU" sz="2200" b="1" dirty="0">
                <a:latin typeface="+mn-lt"/>
                <a:cs typeface="+mn-cs"/>
              </a:rPr>
              <a:t>, </a:t>
            </a:r>
            <a:r>
              <a:rPr lang="ru-RU" sz="2200" b="1" dirty="0" err="1">
                <a:latin typeface="+mn-lt"/>
                <a:cs typeface="+mn-cs"/>
              </a:rPr>
              <a:t>грудної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клітки</a:t>
            </a:r>
            <a:r>
              <a:rPr lang="ru-RU" sz="2200" b="1" dirty="0">
                <a:latin typeface="+mn-lt"/>
                <a:cs typeface="+mn-cs"/>
              </a:rPr>
              <a:t>, </a:t>
            </a:r>
            <a:r>
              <a:rPr lang="ru-RU" sz="2200" b="1" dirty="0" err="1">
                <a:latin typeface="+mn-lt"/>
                <a:cs typeface="+mn-cs"/>
              </a:rPr>
              <a:t>спини</a:t>
            </a:r>
            <a:r>
              <a:rPr lang="ru-RU" sz="2200" b="1" dirty="0">
                <a:latin typeface="+mn-lt"/>
                <a:cs typeface="+mn-cs"/>
              </a:rPr>
              <a:t>. </a:t>
            </a: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Черепашачу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»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пов’язку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накладають</a:t>
            </a:r>
            <a:r>
              <a:rPr lang="ru-RU" sz="2200" b="1" dirty="0">
                <a:latin typeface="+mn-lt"/>
                <a:cs typeface="+mn-cs"/>
              </a:rPr>
              <a:t> на </a:t>
            </a:r>
            <a:r>
              <a:rPr lang="ru-RU" sz="2200" b="1" dirty="0" err="1">
                <a:latin typeface="+mn-lt"/>
                <a:cs typeface="+mn-cs"/>
              </a:rPr>
              <a:t>колінний</a:t>
            </a:r>
            <a:r>
              <a:rPr lang="ru-RU" sz="2200" b="1" dirty="0">
                <a:latin typeface="+mn-lt"/>
                <a:cs typeface="+mn-cs"/>
              </a:rPr>
              <a:t>, </a:t>
            </a:r>
            <a:r>
              <a:rPr lang="ru-RU" sz="2200" b="1" dirty="0" err="1">
                <a:latin typeface="+mn-lt"/>
                <a:cs typeface="+mn-cs"/>
              </a:rPr>
              <a:t>гомілковостопний</a:t>
            </a:r>
            <a:r>
              <a:rPr lang="ru-RU" sz="2200" b="1" dirty="0">
                <a:latin typeface="+mn-lt"/>
                <a:cs typeface="+mn-cs"/>
              </a:rPr>
              <a:t>, </a:t>
            </a:r>
            <a:r>
              <a:rPr lang="ru-RU" sz="2200" b="1" dirty="0" err="1">
                <a:latin typeface="+mn-lt"/>
                <a:cs typeface="+mn-cs"/>
              </a:rPr>
              <a:t>ліктьовий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суглоби</a:t>
            </a:r>
            <a:r>
              <a:rPr lang="ru-RU" sz="2200" b="1" dirty="0">
                <a:latin typeface="+mn-lt"/>
                <a:cs typeface="+mn-cs"/>
              </a:rPr>
              <a:t>. </a:t>
            </a:r>
            <a:r>
              <a:rPr lang="ru-RU" sz="2200" b="1" dirty="0" err="1">
                <a:latin typeface="+mn-lt"/>
                <a:cs typeface="+mn-cs"/>
              </a:rPr>
              <a:t>Пов’язка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є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різновидом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вісімкоподібної</a:t>
            </a:r>
            <a:r>
              <a:rPr lang="ru-RU" sz="2200" b="1" dirty="0">
                <a:latin typeface="+mn-lt"/>
                <a:cs typeface="+mn-cs"/>
              </a:rPr>
              <a:t> – тури бинта </a:t>
            </a:r>
            <a:r>
              <a:rPr lang="ru-RU" sz="2200" b="1" dirty="0" err="1">
                <a:latin typeface="+mn-lt"/>
                <a:cs typeface="+mn-cs"/>
              </a:rPr>
              <a:t>перехрещуються</a:t>
            </a:r>
            <a:r>
              <a:rPr lang="ru-RU" sz="2200" b="1" dirty="0">
                <a:latin typeface="+mn-lt"/>
                <a:cs typeface="+mn-cs"/>
              </a:rPr>
              <a:t> на </a:t>
            </a:r>
            <a:r>
              <a:rPr lang="ru-RU" sz="2200" b="1" dirty="0" err="1">
                <a:latin typeface="+mn-lt"/>
                <a:cs typeface="+mn-cs"/>
              </a:rPr>
              <a:t>згинальних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поверхнях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суглоба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і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віялоподібно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розходяться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на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розгинальній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стороні</a:t>
            </a:r>
            <a:r>
              <a:rPr lang="ru-RU" sz="2200" b="1" dirty="0">
                <a:latin typeface="+mn-lt"/>
                <a:cs typeface="+mn-cs"/>
              </a:rPr>
              <a:t>.</a:t>
            </a:r>
            <a:endParaRPr lang="en-US" sz="2200" b="1" dirty="0">
              <a:latin typeface="+mn-lt"/>
              <a:cs typeface="+mn-cs"/>
            </a:endParaRP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Колосоподібну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пов’язку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використовують</a:t>
            </a:r>
            <a:r>
              <a:rPr lang="ru-RU" sz="2200" b="1" dirty="0">
                <a:latin typeface="+mn-lt"/>
                <a:cs typeface="+mn-cs"/>
              </a:rPr>
              <a:t> для </a:t>
            </a:r>
            <a:r>
              <a:rPr lang="ru-RU" sz="2200" b="1" dirty="0" err="1">
                <a:latin typeface="+mn-lt"/>
                <a:cs typeface="+mn-cs"/>
              </a:rPr>
              <a:t>бинтування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плечового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і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кульшового</a:t>
            </a:r>
            <a:r>
              <a:rPr lang="ru-RU" sz="2200" b="1" dirty="0">
                <a:latin typeface="+mn-lt"/>
                <a:cs typeface="+mn-cs"/>
              </a:rPr>
              <a:t> </a:t>
            </a:r>
            <a:r>
              <a:rPr lang="ru-RU" sz="2200" b="1" dirty="0" err="1">
                <a:latin typeface="+mn-lt"/>
                <a:cs typeface="+mn-cs"/>
              </a:rPr>
              <a:t>суглобів</a:t>
            </a:r>
            <a:r>
              <a:rPr lang="ru-RU" sz="2200" b="1" dirty="0">
                <a:latin typeface="+mn-lt"/>
                <a:cs typeface="+mn-cs"/>
              </a:rPr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/>
          <a:srcRect l="32944" t="29297" r="32468" b="26756"/>
          <a:stretch>
            <a:fillRect/>
          </a:stretch>
        </p:blipFill>
        <p:spPr bwMode="auto">
          <a:xfrm>
            <a:off x="1571625" y="152400"/>
            <a:ext cx="6072188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500063" y="4572000"/>
            <a:ext cx="82867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Рис. Типи бинтових пов’язок: </a:t>
            </a:r>
          </a:p>
          <a:p>
            <a:pPr algn="ctr"/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А – кругова (циркулярна) пов’язка, </a:t>
            </a:r>
          </a:p>
          <a:p>
            <a:pPr algn="ctr"/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Б – спіральна пов’язка з перегинами, </a:t>
            </a:r>
          </a:p>
          <a:p>
            <a:pPr algn="ctr"/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В – повзуча пов’язка, </a:t>
            </a:r>
          </a:p>
          <a:p>
            <a:pPr algn="ctr"/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Г – «черепашача» пов’язка,  </a:t>
            </a:r>
          </a:p>
          <a:p>
            <a:pPr algn="ctr"/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Д – колосоподібна пов’язка</a:t>
            </a:r>
            <a:endParaRPr lang="ru-RU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sz="quarter" idx="4294967295"/>
          </p:nvPr>
        </p:nvSpPr>
        <p:spPr>
          <a:xfrm>
            <a:off x="214313" y="476250"/>
            <a:ext cx="4929187" cy="2095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Еластичні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тканинні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бинти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/>
              <a:t>використовують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переважно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травматології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спортивній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медицині</a:t>
            </a:r>
            <a:r>
              <a:rPr lang="ru-RU" sz="2800" b="1" dirty="0" smtClean="0"/>
              <a:t>.</a:t>
            </a:r>
          </a:p>
        </p:txBody>
      </p:sp>
      <p:pic>
        <p:nvPicPr>
          <p:cNvPr id="3584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85750"/>
            <a:ext cx="40005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714625"/>
            <a:ext cx="3929062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Клейові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пов'язки</a:t>
            </a:r>
            <a:endParaRPr lang="ru-RU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179388" y="1071563"/>
            <a:ext cx="4035425" cy="4143375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2400" b="1" smtClean="0"/>
              <a:t>застосовують для захисту відкритих ушкоджень і поверхнево розташованих запальних процесів. Клейові пов'язки забезпечують утримання перев'язного матеріалу на рані (вільні кінці пов'язки фіксують на шкірі пацієнта за допомогою клеолу чи колодію). </a:t>
            </a:r>
          </a:p>
        </p:txBody>
      </p:sp>
      <p:pic>
        <p:nvPicPr>
          <p:cNvPr id="36867" name="Picture 6" descr="s977264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1357313"/>
            <a:ext cx="492918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14313" y="357188"/>
            <a:ext cx="8605837" cy="6311900"/>
          </a:xfrm>
        </p:spPr>
        <p:txBody>
          <a:bodyPr rtlCol="0">
            <a:normAutofit fontScale="70000" lnSpcReduction="20000"/>
          </a:bodyPr>
          <a:lstStyle/>
          <a:p>
            <a:pPr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</a:rPr>
              <a:t>Клей, </a:t>
            </a:r>
            <a:r>
              <a:rPr lang="ru-RU" b="1" dirty="0" err="1">
                <a:solidFill>
                  <a:srgbClr val="7030A0"/>
                </a:solidFill>
              </a:rPr>
              <a:t>що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його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використовують</a:t>
            </a:r>
            <a:r>
              <a:rPr lang="ru-RU" b="1" dirty="0">
                <a:solidFill>
                  <a:srgbClr val="7030A0"/>
                </a:solidFill>
              </a:rPr>
              <a:t> для </a:t>
            </a:r>
            <a:r>
              <a:rPr lang="ru-RU" b="1" dirty="0" err="1">
                <a:solidFill>
                  <a:srgbClr val="7030A0"/>
                </a:solidFill>
              </a:rPr>
              <a:t>підклеювання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вільних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кінців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марлевої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серветки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наносять</a:t>
            </a:r>
            <a:r>
              <a:rPr lang="ru-RU" b="1" dirty="0">
                <a:solidFill>
                  <a:srgbClr val="7030A0"/>
                </a:solidFill>
              </a:rPr>
              <a:t> тонким шаром на </a:t>
            </a:r>
            <a:r>
              <a:rPr lang="ru-RU" b="1" dirty="0" err="1">
                <a:solidFill>
                  <a:srgbClr val="7030A0"/>
                </a:solidFill>
              </a:rPr>
              <a:t>шкіру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довкола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перев'язного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матеріалу</a:t>
            </a:r>
            <a:r>
              <a:rPr lang="ru-RU" b="1" dirty="0">
                <a:solidFill>
                  <a:srgbClr val="7030A0"/>
                </a:solidFill>
              </a:rPr>
              <a:t> і як </a:t>
            </a:r>
            <a:r>
              <a:rPr lang="ru-RU" b="1" dirty="0" err="1">
                <a:solidFill>
                  <a:srgbClr val="7030A0"/>
                </a:solidFill>
              </a:rPr>
              <a:t>тільки</a:t>
            </a:r>
            <a:r>
              <a:rPr lang="ru-RU" b="1" dirty="0">
                <a:solidFill>
                  <a:srgbClr val="7030A0"/>
                </a:solidFill>
              </a:rPr>
              <a:t> шар клею </a:t>
            </a:r>
            <a:r>
              <a:rPr lang="ru-RU" b="1" dirty="0" err="1">
                <a:solidFill>
                  <a:srgbClr val="7030A0"/>
                </a:solidFill>
              </a:rPr>
              <a:t>починає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тьмяніти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зверху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пов'язки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кладуть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розправлену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марлеву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серветку</a:t>
            </a:r>
            <a:r>
              <a:rPr lang="ru-RU" b="1" dirty="0">
                <a:solidFill>
                  <a:srgbClr val="7030A0"/>
                </a:solidFill>
              </a:rPr>
              <a:t>, яка </a:t>
            </a:r>
            <a:r>
              <a:rPr lang="ru-RU" b="1" dirty="0" err="1">
                <a:solidFill>
                  <a:srgbClr val="7030A0"/>
                </a:solidFill>
              </a:rPr>
              <a:t>міцно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приклеюється</a:t>
            </a:r>
            <a:r>
              <a:rPr lang="ru-RU" b="1" dirty="0">
                <a:solidFill>
                  <a:srgbClr val="7030A0"/>
                </a:solidFill>
              </a:rPr>
              <a:t> до </a:t>
            </a:r>
            <a:r>
              <a:rPr lang="ru-RU" b="1" dirty="0" err="1">
                <a:solidFill>
                  <a:srgbClr val="7030A0"/>
                </a:solidFill>
              </a:rPr>
              <a:t>шкіри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надійно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утримуючи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перев'язний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матеріал</a:t>
            </a:r>
            <a:r>
              <a:rPr lang="ru-RU" b="1" dirty="0">
                <a:solidFill>
                  <a:srgbClr val="7030A0"/>
                </a:solidFill>
              </a:rPr>
              <a:t> на </a:t>
            </a:r>
            <a:r>
              <a:rPr lang="ru-RU" b="1" dirty="0" err="1">
                <a:solidFill>
                  <a:srgbClr val="7030A0"/>
                </a:solidFill>
              </a:rPr>
              <a:t>необхідному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місці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r>
              <a:rPr lang="ru-RU" b="1" dirty="0" err="1"/>
              <a:t>Якщо</a:t>
            </a:r>
            <a:r>
              <a:rPr lang="ru-RU" b="1" dirty="0"/>
              <a:t> для </a:t>
            </a:r>
            <a:r>
              <a:rPr lang="ru-RU" b="1" dirty="0" err="1"/>
              <a:t>приклеювання</a:t>
            </a:r>
            <a:r>
              <a:rPr lang="ru-RU" b="1" dirty="0"/>
              <a:t> </a:t>
            </a:r>
            <a:r>
              <a:rPr lang="ru-RU" b="1" dirty="0" err="1"/>
              <a:t>використовують</a:t>
            </a:r>
            <a:r>
              <a:rPr lang="ru-RU" b="1" dirty="0"/>
              <a:t> </a:t>
            </a:r>
            <a:r>
              <a:rPr lang="ru-RU" b="1" dirty="0" err="1"/>
              <a:t>колодій</a:t>
            </a:r>
            <a:r>
              <a:rPr lang="ru-RU" b="1" dirty="0"/>
              <a:t>, ним </a:t>
            </a:r>
            <a:r>
              <a:rPr lang="ru-RU" b="1" dirty="0" err="1"/>
              <a:t>просякають</a:t>
            </a:r>
            <a:r>
              <a:rPr lang="ru-RU" b="1" dirty="0"/>
              <a:t> </a:t>
            </a:r>
            <a:r>
              <a:rPr lang="ru-RU" b="1" dirty="0" err="1"/>
              <a:t>зверху</a:t>
            </a:r>
            <a:r>
              <a:rPr lang="ru-RU" b="1" dirty="0"/>
              <a:t> </a:t>
            </a:r>
            <a:r>
              <a:rPr lang="ru-RU" b="1" dirty="0" err="1"/>
              <a:t>кінці</a:t>
            </a:r>
            <a:r>
              <a:rPr lang="ru-RU" b="1" dirty="0"/>
              <a:t> </a:t>
            </a:r>
            <a:r>
              <a:rPr lang="ru-RU" b="1" dirty="0" err="1"/>
              <a:t>марлевої</a:t>
            </a:r>
            <a:r>
              <a:rPr lang="ru-RU" b="1" dirty="0"/>
              <a:t> </a:t>
            </a:r>
            <a:r>
              <a:rPr lang="ru-RU" b="1" dirty="0" err="1"/>
              <a:t>серветки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утримує</a:t>
            </a:r>
            <a:r>
              <a:rPr lang="ru-RU" b="1" dirty="0"/>
              <a:t> </a:t>
            </a:r>
            <a:r>
              <a:rPr lang="ru-RU" b="1" dirty="0" err="1"/>
              <a:t>перев'язний</a:t>
            </a:r>
            <a:r>
              <a:rPr lang="ru-RU" b="1" dirty="0"/>
              <a:t> </a:t>
            </a:r>
            <a:r>
              <a:rPr lang="ru-RU" b="1" dirty="0" err="1"/>
              <a:t>матеріал</a:t>
            </a:r>
            <a:r>
              <a:rPr lang="ru-RU" b="1" dirty="0"/>
              <a:t>; через </a:t>
            </a:r>
            <a:r>
              <a:rPr lang="ru-RU" b="1" dirty="0" err="1"/>
              <a:t>декілька</a:t>
            </a:r>
            <a:r>
              <a:rPr lang="ru-RU" b="1" dirty="0"/>
              <a:t> </a:t>
            </a:r>
            <a:r>
              <a:rPr lang="ru-RU" b="1" dirty="0" err="1"/>
              <a:t>хвилин</a:t>
            </a:r>
            <a:r>
              <a:rPr lang="ru-RU" b="1" dirty="0"/>
              <a:t> вона </a:t>
            </a:r>
            <a:r>
              <a:rPr lang="ru-RU" b="1" dirty="0" err="1"/>
              <a:t>надійно</a:t>
            </a:r>
            <a:r>
              <a:rPr lang="ru-RU" b="1" dirty="0"/>
              <a:t> </a:t>
            </a:r>
            <a:r>
              <a:rPr lang="ru-RU" b="1" dirty="0" err="1"/>
              <a:t>фіксується</a:t>
            </a:r>
            <a:r>
              <a:rPr lang="ru-RU" b="1" dirty="0"/>
              <a:t> на </a:t>
            </a:r>
            <a:r>
              <a:rPr lang="ru-RU" b="1" dirty="0" err="1"/>
              <a:t>шкірі</a:t>
            </a:r>
            <a:r>
              <a:rPr lang="ru-RU" b="1" dirty="0"/>
              <a:t>. </a:t>
            </a:r>
            <a:endParaRPr lang="en-US" b="1" dirty="0" smtClean="0"/>
          </a:p>
          <a:p>
            <a:pPr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складу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клеолу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входять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/>
              <a:t>каніфоль</a:t>
            </a:r>
            <a:r>
              <a:rPr lang="ru-RU" b="1" dirty="0"/>
              <a:t> (40 г), 96 % </a:t>
            </a:r>
            <a:r>
              <a:rPr lang="ru-RU" b="1" dirty="0" err="1"/>
              <a:t>етиловий</a:t>
            </a:r>
            <a:r>
              <a:rPr lang="ru-RU" b="1" dirty="0"/>
              <a:t> спирт (33 г), </a:t>
            </a:r>
            <a:r>
              <a:rPr lang="ru-RU" b="1" dirty="0" err="1"/>
              <a:t>ефір</a:t>
            </a:r>
            <a:r>
              <a:rPr lang="ru-RU" b="1" dirty="0"/>
              <a:t> (25 г), </a:t>
            </a:r>
            <a:r>
              <a:rPr lang="ru-RU" b="1" dirty="0" err="1"/>
              <a:t>соняшникова</a:t>
            </a:r>
            <a:r>
              <a:rPr lang="ru-RU" b="1" dirty="0"/>
              <a:t> </a:t>
            </a:r>
            <a:r>
              <a:rPr lang="ru-RU" b="1" dirty="0" err="1"/>
              <a:t>олія</a:t>
            </a:r>
            <a:r>
              <a:rPr lang="ru-RU" b="1" dirty="0"/>
              <a:t> (12 г); до складу </a:t>
            </a:r>
            <a:r>
              <a:rPr lang="ru-RU" b="1" dirty="0" err="1"/>
              <a:t>колодію</a:t>
            </a:r>
            <a:r>
              <a:rPr lang="ru-RU" b="1" dirty="0"/>
              <a:t> — </a:t>
            </a:r>
            <a:r>
              <a:rPr lang="ru-RU" b="1" dirty="0" err="1"/>
              <a:t>колоксилін</a:t>
            </a:r>
            <a:r>
              <a:rPr lang="ru-RU" b="1" dirty="0"/>
              <a:t> (4 г), </a:t>
            </a:r>
            <a:r>
              <a:rPr lang="ru-RU" b="1" dirty="0" err="1"/>
              <a:t>ефір</a:t>
            </a:r>
            <a:r>
              <a:rPr lang="ru-RU" b="1" dirty="0"/>
              <a:t> (76 г) і 96 % </a:t>
            </a:r>
            <a:r>
              <a:rPr lang="ru-RU" b="1" dirty="0" err="1"/>
              <a:t>етиловий</a:t>
            </a:r>
            <a:r>
              <a:rPr lang="ru-RU" b="1" dirty="0"/>
              <a:t> спирт (20 г</a:t>
            </a:r>
            <a:r>
              <a:rPr lang="ru-RU" b="1" dirty="0" smtClean="0"/>
              <a:t>).</a:t>
            </a:r>
            <a:endParaRPr lang="ru-RU" b="1" dirty="0"/>
          </a:p>
          <a:p>
            <a:pPr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/>
              <a:t>Для </a:t>
            </a:r>
            <a:r>
              <a:rPr lang="ru-RU" b="1" dirty="0" err="1"/>
              <a:t>заміни</a:t>
            </a:r>
            <a:r>
              <a:rPr lang="ru-RU" b="1" dirty="0"/>
              <a:t> </a:t>
            </a:r>
            <a:r>
              <a:rPr lang="ru-RU" b="1" dirty="0" err="1"/>
              <a:t>клейових</a:t>
            </a:r>
            <a:r>
              <a:rPr lang="ru-RU" b="1" dirty="0"/>
              <a:t> </a:t>
            </a:r>
            <a:r>
              <a:rPr lang="ru-RU" b="1" dirty="0" err="1"/>
              <a:t>пов'язок</a:t>
            </a:r>
            <a:r>
              <a:rPr lang="ru-RU" b="1" dirty="0"/>
              <a:t> </a:t>
            </a:r>
            <a:r>
              <a:rPr lang="ru-RU" b="1" dirty="0" err="1"/>
              <a:t>смужку</a:t>
            </a:r>
            <a:r>
              <a:rPr lang="ru-RU" b="1" dirty="0"/>
              <a:t>, на </a:t>
            </a:r>
            <a:r>
              <a:rPr lang="ru-RU" b="1" dirty="0" err="1"/>
              <a:t>якій</a:t>
            </a:r>
            <a:r>
              <a:rPr lang="ru-RU" b="1" dirty="0"/>
              <a:t>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закріплена</a:t>
            </a:r>
            <a:r>
              <a:rPr lang="ru-RU" b="1" dirty="0"/>
              <a:t> </a:t>
            </a:r>
            <a:r>
              <a:rPr lang="ru-RU" b="1" dirty="0" err="1"/>
              <a:t>серветка</a:t>
            </a:r>
            <a:r>
              <a:rPr lang="ru-RU" b="1" dirty="0"/>
              <a:t>, </a:t>
            </a:r>
            <a:r>
              <a:rPr lang="ru-RU" b="1" dirty="0" err="1"/>
              <a:t>рекомендують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змочити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ефіром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бензином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/>
              <a:t>Унаслідок</a:t>
            </a:r>
            <a:r>
              <a:rPr lang="ru-RU" b="1" dirty="0" smtClean="0"/>
              <a:t> </a:t>
            </a:r>
            <a:r>
              <a:rPr lang="ru-RU" b="1" dirty="0" err="1" smtClean="0"/>
              <a:t>частих</a:t>
            </a:r>
            <a:r>
              <a:rPr lang="ru-RU" b="1" dirty="0" smtClean="0"/>
              <a:t> </a:t>
            </a:r>
            <a:r>
              <a:rPr lang="ru-RU" b="1" dirty="0" err="1" smtClean="0"/>
              <a:t>перев'язок</a:t>
            </a:r>
            <a:r>
              <a:rPr lang="ru-RU" b="1" dirty="0" smtClean="0"/>
              <a:t> </a:t>
            </a:r>
            <a:r>
              <a:rPr lang="ru-RU" b="1" dirty="0" err="1" smtClean="0"/>
              <a:t>шкіра</a:t>
            </a:r>
            <a:r>
              <a:rPr lang="ru-RU" b="1" dirty="0" smtClean="0"/>
              <a:t> на </a:t>
            </a:r>
            <a:r>
              <a:rPr lang="ru-RU" b="1" dirty="0" err="1" smtClean="0"/>
              <a:t>місці</a:t>
            </a:r>
            <a:r>
              <a:rPr lang="ru-RU" b="1" dirty="0" smtClean="0"/>
              <a:t> </a:t>
            </a:r>
            <a:r>
              <a:rPr lang="ru-RU" b="1" dirty="0" err="1" smtClean="0"/>
              <a:t>прикріплення</a:t>
            </a:r>
            <a:r>
              <a:rPr lang="ru-RU" b="1" dirty="0" smtClean="0"/>
              <a:t> </a:t>
            </a:r>
            <a:r>
              <a:rPr lang="ru-RU" b="1" dirty="0" err="1" smtClean="0"/>
              <a:t>марлі</a:t>
            </a:r>
            <a:r>
              <a:rPr lang="ru-RU" b="1" dirty="0" smtClean="0"/>
              <a:t> </a:t>
            </a:r>
            <a:r>
              <a:rPr lang="ru-RU" b="1" dirty="0" err="1" smtClean="0"/>
              <a:t>роз'ятрюється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потребує</a:t>
            </a:r>
            <a:r>
              <a:rPr lang="ru-RU" b="1" dirty="0" smtClean="0"/>
              <a:t> </a:t>
            </a:r>
            <a:r>
              <a:rPr lang="ru-RU" b="1" dirty="0" err="1" smtClean="0"/>
              <a:t>заміни</a:t>
            </a:r>
            <a:r>
              <a:rPr lang="ru-RU" b="1" dirty="0" smtClean="0"/>
              <a:t> </a:t>
            </a:r>
            <a:r>
              <a:rPr lang="ru-RU" b="1" dirty="0" err="1" smtClean="0"/>
              <a:t>засобу</a:t>
            </a:r>
            <a:r>
              <a:rPr lang="ru-RU" b="1" dirty="0" smtClean="0"/>
              <a:t> </a:t>
            </a:r>
            <a:r>
              <a:rPr lang="ru-RU" b="1" dirty="0" err="1" smtClean="0"/>
              <a:t>фіксації</a:t>
            </a:r>
            <a:r>
              <a:rPr lang="ru-RU" b="1" dirty="0" smtClean="0"/>
              <a:t> </a:t>
            </a:r>
            <a:r>
              <a:rPr lang="ru-RU" b="1" dirty="0" err="1" smtClean="0"/>
              <a:t>перев'язного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матеріалу</a:t>
            </a:r>
            <a:r>
              <a:rPr lang="ru-RU" b="1" dirty="0" smtClean="0"/>
              <a:t>. </a:t>
            </a:r>
            <a:r>
              <a:rPr lang="ru-RU" b="1" dirty="0" err="1" smtClean="0">
                <a:solidFill>
                  <a:srgbClr val="7030A0"/>
                </a:solidFill>
              </a:rPr>
              <a:t>Слід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зазначити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що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клеол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менше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аніж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колодій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ушкоджує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шкіру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Колодій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клей БФ-6, </a:t>
            </a:r>
            <a:r>
              <a:rPr lang="ru-RU" b="1" dirty="0" smtClean="0"/>
              <a:t>а </a:t>
            </a:r>
            <a:r>
              <a:rPr lang="ru-RU" b="1" dirty="0" err="1" smtClean="0"/>
              <a:t>ще</a:t>
            </a:r>
            <a:r>
              <a:rPr lang="ru-RU" b="1" dirty="0" smtClean="0"/>
              <a:t> </a:t>
            </a:r>
            <a:r>
              <a:rPr lang="ru-RU" b="1" dirty="0" err="1" smtClean="0"/>
              <a:t>більш</a:t>
            </a:r>
            <a:r>
              <a:rPr lang="ru-RU" b="1" dirty="0" smtClean="0"/>
              <a:t> </a:t>
            </a:r>
            <a:r>
              <a:rPr lang="ru-RU" b="1" dirty="0" err="1" smtClean="0"/>
              <a:t>успішно</a:t>
            </a:r>
            <a:r>
              <a:rPr lang="ru-RU" b="1" dirty="0" smtClean="0"/>
              <a:t> </a:t>
            </a:r>
            <a:r>
              <a:rPr lang="ru-RU" b="1" dirty="0" err="1" smtClean="0"/>
              <a:t>ліфузоль</a:t>
            </a:r>
            <a:r>
              <a:rPr lang="ru-RU" b="1" dirty="0" smtClean="0"/>
              <a:t> </a:t>
            </a:r>
            <a:r>
              <a:rPr lang="ru-RU" b="1" dirty="0" err="1" smtClean="0"/>
              <a:t>можуть</a:t>
            </a:r>
            <a:r>
              <a:rPr lang="ru-RU" b="1" dirty="0" smtClean="0"/>
              <a:t> бути </a:t>
            </a:r>
            <a:r>
              <a:rPr lang="ru-RU" b="1" dirty="0" err="1" smtClean="0"/>
              <a:t>використані</a:t>
            </a:r>
            <a:r>
              <a:rPr lang="ru-RU" b="1" dirty="0" smtClean="0"/>
              <a:t> для </a:t>
            </a:r>
            <a:r>
              <a:rPr lang="ru-RU" b="1" dirty="0" err="1" smtClean="0"/>
              <a:t>захисту</a:t>
            </a:r>
            <a:r>
              <a:rPr lang="ru-RU" b="1" dirty="0" smtClean="0"/>
              <a:t> </a:t>
            </a:r>
            <a:r>
              <a:rPr lang="ru-RU" b="1" dirty="0" err="1" smtClean="0"/>
              <a:t>асептичних</a:t>
            </a:r>
            <a:r>
              <a:rPr lang="ru-RU" b="1" dirty="0" smtClean="0"/>
              <a:t> </a:t>
            </a:r>
            <a:r>
              <a:rPr lang="ru-RU" b="1" dirty="0" err="1" smtClean="0"/>
              <a:t>післяопераційних</a:t>
            </a:r>
            <a:r>
              <a:rPr lang="ru-RU" b="1" dirty="0" smtClean="0"/>
              <a:t> ран без </a:t>
            </a:r>
            <a:r>
              <a:rPr lang="ru-RU" b="1" dirty="0" err="1" smtClean="0"/>
              <a:t>марлі</a:t>
            </a:r>
            <a:r>
              <a:rPr lang="ru-RU" b="1" dirty="0" smtClean="0"/>
              <a:t> шляхом </a:t>
            </a:r>
            <a:r>
              <a:rPr lang="ru-RU" b="1" dirty="0" err="1" smtClean="0"/>
              <a:t>нанесення</a:t>
            </a:r>
            <a:r>
              <a:rPr lang="ru-RU" b="1" dirty="0" smtClean="0"/>
              <a:t> стерильного клею на </a:t>
            </a:r>
            <a:r>
              <a:rPr lang="ru-RU" b="1" dirty="0" err="1" smtClean="0"/>
              <a:t>поверхню</a:t>
            </a:r>
            <a:r>
              <a:rPr lang="ru-RU" b="1" dirty="0" smtClean="0"/>
              <a:t> </a:t>
            </a:r>
            <a:r>
              <a:rPr lang="ru-RU" b="1" dirty="0" err="1" smtClean="0"/>
              <a:t>невеликої</a:t>
            </a:r>
            <a:r>
              <a:rPr lang="ru-RU" b="1" dirty="0" smtClean="0"/>
              <a:t> рани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створення</a:t>
            </a:r>
            <a:r>
              <a:rPr lang="ru-RU" b="1" dirty="0" smtClean="0"/>
              <a:t> таким чином </a:t>
            </a:r>
            <a:r>
              <a:rPr lang="ru-RU" b="1" dirty="0" err="1" smtClean="0"/>
              <a:t>захисної</a:t>
            </a:r>
            <a:r>
              <a:rPr lang="ru-RU" b="1" dirty="0" smtClean="0"/>
              <a:t> </a:t>
            </a:r>
            <a:r>
              <a:rPr lang="ru-RU" b="1" dirty="0" err="1" smtClean="0"/>
              <a:t>плівки</a:t>
            </a:r>
            <a:r>
              <a:rPr lang="ru-RU" b="1" dirty="0" smtClean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5286375" cy="785812"/>
          </a:xfrm>
        </p:spPr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Пластир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14313" y="1143000"/>
            <a:ext cx="5214937" cy="4714875"/>
          </a:xfrm>
        </p:spPr>
        <p:txBody>
          <a:bodyPr rtlCol="0">
            <a:normAutofit fontScale="92500" lnSpcReduction="10000"/>
          </a:bodyPr>
          <a:lstStyle/>
          <a:p>
            <a:pPr marL="90000" indent="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b="1" dirty="0" err="1">
                <a:solidFill>
                  <a:srgbClr val="FF0000"/>
                </a:solidFill>
              </a:rPr>
              <a:t>Пластир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використовують</a:t>
            </a:r>
            <a:r>
              <a:rPr lang="ru-RU" sz="2400" b="1" dirty="0"/>
              <a:t> як для </a:t>
            </a:r>
            <a:r>
              <a:rPr lang="ru-RU" sz="2400" b="1" dirty="0" err="1"/>
              <a:t>захисту</a:t>
            </a:r>
            <a:r>
              <a:rPr lang="ru-RU" sz="2400" b="1" dirty="0"/>
              <a:t> </a:t>
            </a:r>
            <a:r>
              <a:rPr lang="ru-RU" sz="2400" b="1" dirty="0" err="1"/>
              <a:t>свіжих</a:t>
            </a:r>
            <a:r>
              <a:rPr lang="ru-RU" sz="2400" b="1" dirty="0"/>
              <a:t> </a:t>
            </a:r>
            <a:r>
              <a:rPr lang="ru-RU" sz="2400" b="1" dirty="0" err="1"/>
              <a:t>незабруднених</a:t>
            </a:r>
            <a:r>
              <a:rPr lang="ru-RU" sz="2400" b="1" dirty="0"/>
              <a:t> ран (</a:t>
            </a:r>
            <a:r>
              <a:rPr lang="ru-RU" sz="2400" b="1" dirty="0" err="1"/>
              <a:t>заклеювання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смужкою</a:t>
            </a:r>
            <a:r>
              <a:rPr lang="ru-RU" sz="2400" b="1" dirty="0"/>
              <a:t> </a:t>
            </a:r>
            <a:r>
              <a:rPr lang="ru-RU" sz="2400" b="1" dirty="0" err="1"/>
              <a:t>щойно</a:t>
            </a:r>
            <a:r>
              <a:rPr lang="ru-RU" sz="2400" b="1" dirty="0"/>
              <a:t> </a:t>
            </a:r>
            <a:r>
              <a:rPr lang="ru-RU" sz="2400" b="1" dirty="0" err="1"/>
              <a:t>розгорнутого</a:t>
            </a:r>
            <a:r>
              <a:rPr lang="ru-RU" sz="2400" b="1" dirty="0"/>
              <a:t> </a:t>
            </a:r>
            <a:r>
              <a:rPr lang="ru-RU" sz="2400" b="1" dirty="0" err="1"/>
              <a:t>пластиру</a:t>
            </a:r>
            <a:r>
              <a:rPr lang="ru-RU" sz="2400" b="1" dirty="0"/>
              <a:t>), так і як </a:t>
            </a:r>
            <a:r>
              <a:rPr lang="ru-RU" sz="2400" b="1" dirty="0" err="1"/>
              <a:t>засіб</a:t>
            </a:r>
            <a:r>
              <a:rPr lang="ru-RU" sz="2400" b="1" dirty="0"/>
              <a:t> </a:t>
            </a:r>
            <a:r>
              <a:rPr lang="ru-RU" sz="2400" b="1" dirty="0" err="1"/>
              <a:t>фіксації</a:t>
            </a:r>
            <a:r>
              <a:rPr lang="ru-RU" sz="2400" b="1" dirty="0"/>
              <a:t> </a:t>
            </a:r>
            <a:r>
              <a:rPr lang="ru-RU" sz="2400" b="1" dirty="0" err="1"/>
              <a:t>перев'язного</a:t>
            </a:r>
            <a:r>
              <a:rPr lang="ru-RU" sz="2400" b="1" dirty="0"/>
              <a:t> </a:t>
            </a:r>
            <a:r>
              <a:rPr lang="ru-RU" sz="2400" b="1" dirty="0" err="1"/>
              <a:t>матеріалу</a:t>
            </a:r>
            <a:r>
              <a:rPr lang="ru-RU" sz="2400" b="1" dirty="0"/>
              <a:t>, </a:t>
            </a:r>
            <a:r>
              <a:rPr lang="ru-RU" sz="2400" b="1" dirty="0" err="1"/>
              <a:t>покладеного</a:t>
            </a:r>
            <a:r>
              <a:rPr lang="ru-RU" sz="2400" b="1" dirty="0"/>
              <a:t> </a:t>
            </a:r>
            <a:r>
              <a:rPr lang="ru-RU" sz="2400" b="1" dirty="0" err="1"/>
              <a:t>зверху</a:t>
            </a:r>
            <a:r>
              <a:rPr lang="ru-RU" sz="2400" b="1" dirty="0"/>
              <a:t> дефекту </a:t>
            </a:r>
            <a:r>
              <a:rPr lang="ru-RU" sz="2400" b="1" dirty="0" err="1"/>
              <a:t>шкіри</a:t>
            </a:r>
            <a:r>
              <a:rPr lang="ru-RU" sz="2400" b="1" dirty="0"/>
              <a:t> через </a:t>
            </a:r>
            <a:r>
              <a:rPr lang="ru-RU" sz="2400" b="1" dirty="0" err="1"/>
              <a:t>її</a:t>
            </a:r>
            <a:r>
              <a:rPr lang="ru-RU" sz="2400" b="1" dirty="0"/>
              <a:t> некроз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локальний</a:t>
            </a:r>
            <a:r>
              <a:rPr lang="ru-RU" sz="2400" b="1" dirty="0"/>
              <a:t> </a:t>
            </a:r>
            <a:r>
              <a:rPr lang="ru-RU" sz="2400" b="1" dirty="0" err="1"/>
              <a:t>запальний</a:t>
            </a:r>
            <a:r>
              <a:rPr lang="ru-RU" sz="2400" b="1" dirty="0"/>
              <a:t> </a:t>
            </a:r>
            <a:r>
              <a:rPr lang="ru-RU" sz="2400" b="1" dirty="0" err="1"/>
              <a:t>процес</a:t>
            </a:r>
            <a:r>
              <a:rPr lang="ru-RU" sz="2400" b="1" dirty="0"/>
              <a:t> без </a:t>
            </a:r>
            <a:r>
              <a:rPr lang="ru-RU" sz="2400" b="1" dirty="0" err="1"/>
              <a:t>виділень</a:t>
            </a:r>
            <a:r>
              <a:rPr lang="ru-RU" sz="2400" b="1" dirty="0"/>
              <a:t>. </a:t>
            </a:r>
            <a:endParaRPr lang="en-US" sz="2400" b="1" dirty="0" smtClean="0"/>
          </a:p>
          <a:p>
            <a:pPr marL="90000" indent="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b="1" dirty="0" err="1" smtClean="0"/>
              <a:t>Окрім</a:t>
            </a:r>
            <a:r>
              <a:rPr lang="ru-RU" sz="2400" b="1" dirty="0" smtClean="0"/>
              <a:t> </a:t>
            </a:r>
            <a:r>
              <a:rPr lang="ru-RU" sz="2400" b="1" dirty="0"/>
              <a:t>того, </a:t>
            </a:r>
            <a:r>
              <a:rPr lang="ru-RU" sz="2400" b="1" dirty="0" err="1"/>
              <a:t>лейкопластир</a:t>
            </a:r>
            <a:r>
              <a:rPr lang="ru-RU" sz="2400" b="1" dirty="0"/>
              <a:t> </a:t>
            </a:r>
            <a:r>
              <a:rPr lang="ru-RU" sz="2400" b="1" dirty="0" err="1"/>
              <a:t>застосовують</a:t>
            </a:r>
            <a:r>
              <a:rPr lang="ru-RU" sz="2400" b="1" dirty="0"/>
              <a:t> у </a:t>
            </a:r>
            <a:r>
              <a:rPr lang="ru-RU" sz="2400" b="1" dirty="0" err="1"/>
              <a:t>лікуванні</a:t>
            </a:r>
            <a:r>
              <a:rPr lang="ru-RU" sz="2400" b="1" dirty="0"/>
              <a:t> </a:t>
            </a:r>
            <a:r>
              <a:rPr lang="ru-RU" sz="2400" b="1" dirty="0" err="1"/>
              <a:t>грануляційних</a:t>
            </a:r>
            <a:r>
              <a:rPr lang="ru-RU" sz="2400" b="1" dirty="0"/>
              <a:t> ран і для </a:t>
            </a:r>
            <a:r>
              <a:rPr lang="ru-RU" sz="2400" b="1" dirty="0" err="1"/>
              <a:t>зближення</a:t>
            </a:r>
            <a:r>
              <a:rPr lang="ru-RU" sz="2400" b="1" dirty="0"/>
              <a:t> </a:t>
            </a:r>
            <a:r>
              <a:rPr lang="ru-RU" sz="2400" b="1" dirty="0" err="1"/>
              <a:t>країв</a:t>
            </a:r>
            <a:r>
              <a:rPr lang="ru-RU" sz="2400" b="1" dirty="0"/>
              <a:t> </a:t>
            </a:r>
            <a:r>
              <a:rPr lang="ru-RU" sz="2400" b="1" dirty="0" err="1"/>
              <a:t>ранового</a:t>
            </a:r>
            <a:r>
              <a:rPr lang="ru-RU" sz="2400" b="1" dirty="0"/>
              <a:t> дефекту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 marL="90000" indent="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b="1" dirty="0"/>
              <a:t>У </a:t>
            </a:r>
            <a:r>
              <a:rPr lang="ru-RU" sz="2400" b="1" dirty="0" err="1"/>
              <a:t>дитячій</a:t>
            </a:r>
            <a:r>
              <a:rPr lang="ru-RU" sz="2400" b="1" dirty="0"/>
              <a:t> </a:t>
            </a:r>
            <a:r>
              <a:rPr lang="ru-RU" sz="2400" b="1" dirty="0" err="1"/>
              <a:t>хірургії</a:t>
            </a:r>
            <a:r>
              <a:rPr lang="ru-RU" sz="2400" b="1" dirty="0"/>
              <a:t> </a:t>
            </a:r>
            <a:r>
              <a:rPr lang="ru-RU" sz="2400" b="1" dirty="0" err="1"/>
              <a:t>лейкопластирне</a:t>
            </a:r>
            <a:r>
              <a:rPr lang="ru-RU" sz="2400" b="1" dirty="0"/>
              <a:t> </a:t>
            </a:r>
            <a:r>
              <a:rPr lang="ru-RU" sz="2400" b="1" dirty="0" err="1"/>
              <a:t>витягання</a:t>
            </a:r>
            <a:r>
              <a:rPr lang="ru-RU" sz="2400" b="1" dirty="0"/>
              <a:t> в </a:t>
            </a:r>
            <a:r>
              <a:rPr lang="ru-RU" sz="2400" b="1" dirty="0" err="1"/>
              <a:t>разі</a:t>
            </a:r>
            <a:r>
              <a:rPr lang="ru-RU" sz="2400" b="1" dirty="0"/>
              <a:t> </a:t>
            </a:r>
            <a:r>
              <a:rPr lang="ru-RU" sz="2400" b="1" dirty="0" err="1"/>
              <a:t>переломів</a:t>
            </a:r>
            <a:r>
              <a:rPr lang="ru-RU" sz="2400" b="1" dirty="0"/>
              <a:t> </a:t>
            </a:r>
            <a:r>
              <a:rPr lang="ru-RU" sz="2400" b="1" dirty="0" err="1"/>
              <a:t>трубчастих</a:t>
            </a:r>
            <a:r>
              <a:rPr lang="ru-RU" sz="2400" b="1" dirty="0"/>
              <a:t> </a:t>
            </a:r>
            <a:r>
              <a:rPr lang="ru-RU" sz="2400" b="1" dirty="0" err="1"/>
              <a:t>кісток</a:t>
            </a:r>
            <a:r>
              <a:rPr lang="ru-RU" sz="2400" b="1" dirty="0"/>
              <a:t> </a:t>
            </a:r>
            <a:r>
              <a:rPr lang="ru-RU" sz="2400" b="1" dirty="0" err="1"/>
              <a:t>кінцівок</a:t>
            </a:r>
            <a:r>
              <a:rPr lang="ru-RU" sz="2400" b="1" dirty="0"/>
              <a:t> часто </a:t>
            </a:r>
            <a:r>
              <a:rPr lang="ru-RU" sz="2400" b="1" dirty="0" err="1"/>
              <a:t>успішно</a:t>
            </a:r>
            <a:r>
              <a:rPr lang="ru-RU" sz="2400" b="1" dirty="0"/>
              <a:t> </a:t>
            </a:r>
            <a:r>
              <a:rPr lang="ru-RU" sz="2400" b="1" dirty="0" err="1"/>
              <a:t>застосовують</a:t>
            </a:r>
            <a:r>
              <a:rPr lang="ru-RU" sz="2400" b="1" dirty="0"/>
              <a:t> </a:t>
            </a:r>
            <a:r>
              <a:rPr lang="ru-RU" sz="2400" b="1" dirty="0" err="1"/>
              <a:t>тоді</a:t>
            </a:r>
            <a:r>
              <a:rPr lang="ru-RU" sz="2400" b="1" dirty="0"/>
              <a:t>, коли в </a:t>
            </a:r>
            <a:r>
              <a:rPr lang="ru-RU" sz="2400" b="1" dirty="0" err="1"/>
              <a:t>дорослих</a:t>
            </a:r>
            <a:r>
              <a:rPr lang="ru-RU" sz="2400" b="1" dirty="0"/>
              <a:t> </a:t>
            </a:r>
            <a:r>
              <a:rPr lang="ru-RU" sz="2400" b="1" dirty="0" err="1"/>
              <a:t>потерпілих</a:t>
            </a:r>
            <a:r>
              <a:rPr lang="ru-RU" sz="2400" b="1" dirty="0"/>
              <a:t> </a:t>
            </a:r>
            <a:r>
              <a:rPr lang="ru-RU" sz="2400" b="1" dirty="0" err="1"/>
              <a:t>зазвичай</a:t>
            </a:r>
            <a:r>
              <a:rPr lang="ru-RU" sz="2400" b="1" dirty="0"/>
              <a:t> </a:t>
            </a:r>
            <a:r>
              <a:rPr lang="ru-RU" sz="2400" b="1" dirty="0" err="1"/>
              <a:t>використовують</a:t>
            </a:r>
            <a:r>
              <a:rPr lang="ru-RU" sz="2400" b="1" dirty="0"/>
              <a:t> </a:t>
            </a:r>
            <a:r>
              <a:rPr lang="ru-RU" sz="2400" b="1" dirty="0" err="1"/>
              <a:t>скелетне</a:t>
            </a:r>
            <a:r>
              <a:rPr lang="ru-RU" sz="2400" b="1" dirty="0"/>
              <a:t> </a:t>
            </a:r>
            <a:r>
              <a:rPr lang="ru-RU" sz="2400" b="1" dirty="0" err="1"/>
              <a:t>витягання</a:t>
            </a:r>
            <a:r>
              <a:rPr lang="ru-RU" sz="2400" b="1" dirty="0"/>
              <a:t>.</a:t>
            </a:r>
          </a:p>
        </p:txBody>
      </p:sp>
      <p:pic>
        <p:nvPicPr>
          <p:cNvPr id="38915" name="Picture 2" descr="Картинки по запросу пласти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0"/>
            <a:ext cx="35718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214563"/>
            <a:ext cx="3643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4500563"/>
            <a:ext cx="364331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429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Косинкові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пов'язки</a:t>
            </a:r>
            <a:endParaRPr lang="ru-RU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3786188" cy="4214813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/>
              <a:t>«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Косинка</a:t>
            </a:r>
            <a:r>
              <a:rPr lang="ru-RU" sz="2400" b="1" dirty="0" smtClean="0"/>
              <a:t>» - шматок </a:t>
            </a:r>
            <a:r>
              <a:rPr lang="ru-RU" sz="2400" b="1" dirty="0" err="1" smtClean="0"/>
              <a:t>тканини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трикутної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форми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отриманий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унаслідок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розрізання</a:t>
            </a:r>
            <a:r>
              <a:rPr lang="ru-RU" sz="2400" b="1" dirty="0" smtClean="0"/>
              <a:t> по </a:t>
            </a:r>
            <a:r>
              <a:rPr lang="ru-RU" sz="2400" b="1" dirty="0" err="1" smtClean="0"/>
              <a:t>діагоналі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тканинного</a:t>
            </a:r>
            <a:r>
              <a:rPr lang="ru-RU" sz="2400" b="1" dirty="0" smtClean="0"/>
              <a:t> квадрата.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/>
              <a:t>Косинка як </a:t>
            </a:r>
            <a:r>
              <a:rPr lang="ru-RU" sz="2400" b="1" dirty="0" err="1" smtClean="0"/>
              <a:t>засіб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фіксації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перев'язного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матеріалу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забезпечує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щільного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прилягання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тканини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тіла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проте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дуже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зручною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разі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першої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допомоги</a:t>
            </a:r>
            <a:r>
              <a:rPr lang="ru-RU" sz="2400" b="1" dirty="0" smtClean="0"/>
              <a:t>.</a:t>
            </a:r>
          </a:p>
        </p:txBody>
      </p:sp>
      <p:pic>
        <p:nvPicPr>
          <p:cNvPr id="39939" name="Picture 5" descr="s14883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1285875"/>
            <a:ext cx="5357812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636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Пращоподібні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пов'язки</a:t>
            </a:r>
            <a:endParaRPr lang="ru-RU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0" y="1500188"/>
            <a:ext cx="4357688" cy="4214812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Праща </a:t>
            </a:r>
            <a:r>
              <a:rPr lang="ru-RU" sz="2800" b="1" dirty="0" smtClean="0"/>
              <a:t>— </a:t>
            </a:r>
            <a:r>
              <a:rPr lang="ru-RU" sz="2800" b="1" dirty="0" err="1" smtClean="0"/>
              <a:t>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розрізана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двох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боків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смуга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марлі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або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будь-якої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іншої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м'якої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тканини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її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використовують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утримання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перев'язного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матеріалу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носі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підборідді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потиличній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ділянці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т.д. </a:t>
            </a:r>
            <a:r>
              <a:rPr lang="ru-RU" sz="2800" b="1" dirty="0" err="1" smtClean="0"/>
              <a:t>Пращоподібні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пов'язки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найбільш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простими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доцільними</a:t>
            </a:r>
            <a:r>
              <a:rPr lang="ru-RU" sz="2800" b="1" dirty="0" smtClean="0"/>
              <a:t>.</a:t>
            </a:r>
            <a:r>
              <a:rPr lang="ru-RU" sz="2200" b="1" dirty="0" smtClean="0"/>
              <a:t> </a:t>
            </a:r>
          </a:p>
        </p:txBody>
      </p:sp>
      <p:pic>
        <p:nvPicPr>
          <p:cNvPr id="40963" name="Picture 5" descr="s91286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1285875"/>
            <a:ext cx="4714875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68313" y="214313"/>
            <a:ext cx="82296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Контурні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пов'язки</a:t>
            </a:r>
            <a:endParaRPr lang="ru-RU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0" y="1285875"/>
            <a:ext cx="3643313" cy="4286250"/>
          </a:xfrm>
        </p:spPr>
        <p:txBody>
          <a:bodyPr rtlCol="0"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/>
              <a:t>Виготовляють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шматка </a:t>
            </a:r>
            <a:r>
              <a:rPr lang="ru-RU" b="1" dirty="0" err="1" smtClean="0"/>
              <a:t>тканини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закривають</a:t>
            </a:r>
            <a:r>
              <a:rPr lang="ru-RU" b="1" dirty="0" smtClean="0"/>
              <a:t> ними </a:t>
            </a:r>
            <a:r>
              <a:rPr lang="ru-RU" b="1" dirty="0" err="1" smtClean="0"/>
              <a:t>частини</a:t>
            </a:r>
            <a:r>
              <a:rPr lang="ru-RU" b="1" dirty="0" smtClean="0"/>
              <a:t> </a:t>
            </a:r>
            <a:r>
              <a:rPr lang="ru-RU" b="1" dirty="0" err="1" smtClean="0"/>
              <a:t>тіла</a:t>
            </a:r>
            <a:r>
              <a:rPr lang="ru-RU" b="1" dirty="0" smtClean="0"/>
              <a:t>. </a:t>
            </a:r>
            <a:r>
              <a:rPr lang="ru-RU" b="1" dirty="0" err="1" smtClean="0"/>
              <a:t>Закріплюють</a:t>
            </a:r>
            <a:r>
              <a:rPr lang="ru-RU" b="1" dirty="0" smtClean="0"/>
              <a:t> </a:t>
            </a:r>
            <a:r>
              <a:rPr lang="ru-RU" b="1" dirty="0" err="1" smtClean="0"/>
              <a:t>контурні</a:t>
            </a:r>
            <a:r>
              <a:rPr lang="ru-RU" b="1" dirty="0" smtClean="0"/>
              <a:t> </a:t>
            </a:r>
            <a:r>
              <a:rPr lang="ru-RU" b="1" dirty="0" err="1" smtClean="0"/>
              <a:t>пов'язки</a:t>
            </a:r>
            <a:r>
              <a:rPr lang="ru-RU" b="1" dirty="0" smtClean="0"/>
              <a:t> 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пришитої</a:t>
            </a:r>
            <a:r>
              <a:rPr lang="ru-RU" b="1" dirty="0" smtClean="0"/>
              <a:t> </a:t>
            </a:r>
            <a:r>
              <a:rPr lang="ru-RU" b="1" dirty="0" err="1" smtClean="0"/>
              <a:t>тасьми</a:t>
            </a:r>
            <a:r>
              <a:rPr lang="ru-RU" b="1" dirty="0" smtClean="0"/>
              <a:t>. У </a:t>
            </a:r>
            <a:r>
              <a:rPr lang="ru-RU" b="1" dirty="0" err="1" smtClean="0"/>
              <a:t>разі</a:t>
            </a:r>
            <a:r>
              <a:rPr lang="ru-RU" b="1" dirty="0" smtClean="0"/>
              <a:t> </a:t>
            </a:r>
            <a:r>
              <a:rPr lang="ru-RU" b="1" dirty="0" err="1" smtClean="0"/>
              <a:t>видалення</a:t>
            </a:r>
            <a:r>
              <a:rPr lang="ru-RU" b="1" dirty="0" smtClean="0"/>
              <a:t> </a:t>
            </a:r>
            <a:r>
              <a:rPr lang="ru-RU" b="1" dirty="0" err="1" smtClean="0"/>
              <a:t>передньої</a:t>
            </a:r>
            <a:r>
              <a:rPr lang="ru-RU" b="1" dirty="0" smtClean="0"/>
              <a:t> </a:t>
            </a:r>
            <a:r>
              <a:rPr lang="ru-RU" b="1" dirty="0" err="1" smtClean="0"/>
              <a:t>очеревинної</a:t>
            </a:r>
            <a:r>
              <a:rPr lang="ru-RU" b="1" dirty="0" smtClean="0"/>
              <a:t> </a:t>
            </a:r>
            <a:r>
              <a:rPr lang="ru-RU" b="1" dirty="0" err="1" smtClean="0"/>
              <a:t>стінки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використовують</a:t>
            </a:r>
            <a:r>
              <a:rPr lang="ru-RU" b="1" dirty="0" smtClean="0"/>
              <a:t> </a:t>
            </a:r>
            <a:r>
              <a:rPr lang="ru-RU" b="1" dirty="0" err="1" smtClean="0"/>
              <a:t>контурний</a:t>
            </a:r>
            <a:r>
              <a:rPr lang="ru-RU" b="1" dirty="0" smtClean="0"/>
              <a:t> бандаж живота. До </a:t>
            </a:r>
            <a:r>
              <a:rPr lang="ru-RU" b="1" dirty="0" err="1" smtClean="0"/>
              <a:t>контурних</a:t>
            </a:r>
            <a:r>
              <a:rPr lang="ru-RU" b="1" dirty="0" smtClean="0"/>
              <a:t> </a:t>
            </a:r>
            <a:r>
              <a:rPr lang="ru-RU" b="1" dirty="0" err="1" smtClean="0"/>
              <a:t>пов'язок</a:t>
            </a:r>
            <a:r>
              <a:rPr lang="ru-RU" b="1" dirty="0" smtClean="0"/>
              <a:t> належать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суспензорії</a:t>
            </a:r>
            <a:r>
              <a:rPr lang="ru-RU" b="1" dirty="0" smtClean="0"/>
              <a:t>. </a:t>
            </a:r>
          </a:p>
        </p:txBody>
      </p:sp>
      <p:pic>
        <p:nvPicPr>
          <p:cNvPr id="41987" name="Picture 5" descr="s97209192"/>
          <p:cNvPicPr>
            <a:picLocks noChangeAspect="1" noChangeArrowheads="1"/>
          </p:cNvPicPr>
          <p:nvPr/>
        </p:nvPicPr>
        <p:blipFill>
          <a:blip r:embed="rId2" cstate="print"/>
          <a:srcRect t="5362" b="3485"/>
          <a:stretch>
            <a:fillRect/>
          </a:stretch>
        </p:blipFill>
        <p:spPr bwMode="auto">
          <a:xfrm>
            <a:off x="3857625" y="1785938"/>
            <a:ext cx="5286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>
          <a:xfrm>
            <a:off x="142875" y="836613"/>
            <a:ext cx="4286250" cy="4878387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Суспензорій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лямковий</a:t>
            </a:r>
            <a:r>
              <a:rPr lang="ru-RU" b="1" dirty="0" smtClean="0"/>
              <a:t> </a:t>
            </a:r>
            <a:r>
              <a:rPr lang="ru-RU" b="1" dirty="0" err="1" smtClean="0"/>
              <a:t>прилад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гаманець</a:t>
            </a:r>
            <a:r>
              <a:rPr lang="ru-RU" b="1" dirty="0" smtClean="0"/>
              <a:t>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У </a:t>
            </a:r>
            <a:r>
              <a:rPr lang="ru-RU" b="1" dirty="0" err="1" smtClean="0"/>
              <a:t>виготовленому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тканини</a:t>
            </a:r>
            <a:r>
              <a:rPr lang="ru-RU" b="1" dirty="0" smtClean="0"/>
              <a:t> </a:t>
            </a:r>
            <a:r>
              <a:rPr lang="ru-RU" b="1" dirty="0" err="1" smtClean="0"/>
              <a:t>гаманці</a:t>
            </a:r>
            <a:r>
              <a:rPr lang="ru-RU" b="1" dirty="0" smtClean="0"/>
              <a:t> </a:t>
            </a:r>
            <a:r>
              <a:rPr lang="ru-RU" b="1" dirty="0" err="1" smtClean="0"/>
              <a:t>розміщуються</a:t>
            </a:r>
            <a:r>
              <a:rPr lang="ru-RU" b="1" dirty="0" smtClean="0"/>
              <a:t> </a:t>
            </a:r>
            <a:r>
              <a:rPr lang="ru-RU" b="1" dirty="0" err="1" smtClean="0"/>
              <a:t>чоловічі</a:t>
            </a:r>
            <a:r>
              <a:rPr lang="ru-RU" b="1" dirty="0" smtClean="0"/>
              <a:t> </a:t>
            </a:r>
            <a:r>
              <a:rPr lang="ru-RU" b="1" dirty="0" err="1" smtClean="0"/>
              <a:t>статеві</a:t>
            </a:r>
            <a:r>
              <a:rPr lang="ru-RU" b="1" dirty="0" smtClean="0"/>
              <a:t> </a:t>
            </a:r>
            <a:r>
              <a:rPr lang="ru-RU" b="1" dirty="0" err="1" smtClean="0"/>
              <a:t>органи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видалення</a:t>
            </a:r>
            <a:r>
              <a:rPr lang="ru-RU" b="1" dirty="0" smtClean="0"/>
              <a:t> </a:t>
            </a:r>
            <a:r>
              <a:rPr lang="ru-RU" b="1" dirty="0" err="1" smtClean="0"/>
              <a:t>пахвинної</a:t>
            </a:r>
            <a:r>
              <a:rPr lang="ru-RU" b="1" dirty="0" smtClean="0"/>
              <a:t> </a:t>
            </a:r>
            <a:r>
              <a:rPr lang="ru-RU" b="1" dirty="0" err="1" smtClean="0"/>
              <a:t>грижі</a:t>
            </a:r>
            <a:r>
              <a:rPr lang="ru-RU" b="1" dirty="0" smtClean="0"/>
              <a:t>, при </a:t>
            </a:r>
            <a:r>
              <a:rPr lang="ru-RU" b="1" dirty="0" err="1" smtClean="0"/>
              <a:t>запальних</a:t>
            </a:r>
            <a:r>
              <a:rPr lang="ru-RU" b="1" dirty="0" smtClean="0"/>
              <a:t> </a:t>
            </a:r>
            <a:r>
              <a:rPr lang="ru-RU" b="1" dirty="0" err="1" smtClean="0"/>
              <a:t>захворюваннях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ушкодженнях</a:t>
            </a:r>
            <a:r>
              <a:rPr lang="ru-RU" b="1" dirty="0" smtClean="0"/>
              <a:t> </a:t>
            </a:r>
            <a:r>
              <a:rPr lang="ru-RU" b="1" dirty="0" err="1" smtClean="0"/>
              <a:t>яєчка</a:t>
            </a:r>
            <a:r>
              <a:rPr lang="ru-RU" b="1" dirty="0" smtClean="0"/>
              <a:t>, </a:t>
            </a:r>
            <a:r>
              <a:rPr lang="ru-RU" b="1" dirty="0" err="1" smtClean="0"/>
              <a:t>статевого</a:t>
            </a:r>
            <a:r>
              <a:rPr lang="ru-RU" b="1" dirty="0" smtClean="0"/>
              <a:t> члена </a:t>
            </a:r>
            <a:r>
              <a:rPr lang="ru-RU" b="1" dirty="0" err="1" smtClean="0"/>
              <a:t>чи</a:t>
            </a:r>
            <a:r>
              <a:rPr lang="ru-RU" b="1" dirty="0" smtClean="0"/>
              <a:t> калитки. </a:t>
            </a:r>
          </a:p>
        </p:txBody>
      </p:sp>
      <p:pic>
        <p:nvPicPr>
          <p:cNvPr id="43010" name="Picture 5" descr="s73905287"/>
          <p:cNvPicPr>
            <a:picLocks noChangeAspect="1" noChangeArrowheads="1"/>
          </p:cNvPicPr>
          <p:nvPr/>
        </p:nvPicPr>
        <p:blipFill>
          <a:blip r:embed="rId2" cstate="print"/>
          <a:srcRect l="11475" r="4918"/>
          <a:stretch>
            <a:fillRect/>
          </a:stretch>
        </p:blipFill>
        <p:spPr bwMode="auto">
          <a:xfrm>
            <a:off x="4714875" y="908050"/>
            <a:ext cx="4214813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8786813" cy="64293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FF0000"/>
                </a:solidFill>
              </a:rPr>
              <a:t>1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десмургія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пов'язка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перев'язка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571500"/>
            <a:ext cx="8643937" cy="6072188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err="1" smtClean="0">
                <a:solidFill>
                  <a:srgbClr val="FF0000"/>
                </a:solidFill>
              </a:rPr>
              <a:t>Десмургія</a:t>
            </a:r>
            <a:r>
              <a:rPr lang="ru-RU" sz="2000" b="1" i="1" dirty="0" smtClean="0"/>
              <a:t> (</a:t>
            </a:r>
            <a:r>
              <a:rPr lang="ru-RU" sz="2000" b="1" i="1" dirty="0" err="1" smtClean="0"/>
              <a:t>від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грец</a:t>
            </a:r>
            <a:r>
              <a:rPr lang="ru-RU" sz="2000" b="1" i="1" dirty="0" smtClean="0"/>
              <a:t>.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desmos</a:t>
            </a:r>
            <a:r>
              <a:rPr lang="en-US" sz="2000" b="1" i="1" dirty="0" smtClean="0"/>
              <a:t> – </a:t>
            </a:r>
            <a:r>
              <a:rPr lang="ru-RU" sz="2000" b="1" i="1" dirty="0" err="1" smtClean="0"/>
              <a:t>зв’язок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пов’язка</a:t>
            </a:r>
            <a:r>
              <a:rPr lang="ru-RU" sz="2000" b="1" i="1" dirty="0" smtClean="0"/>
              <a:t> та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ergon</a:t>
            </a:r>
            <a:r>
              <a:rPr lang="en-US" sz="2000" b="1" i="1" dirty="0" smtClean="0"/>
              <a:t> – </a:t>
            </a:r>
            <a:r>
              <a:rPr lang="ru-RU" sz="2000" b="1" i="1" dirty="0" err="1" smtClean="0"/>
              <a:t>робити</a:t>
            </a:r>
            <a:r>
              <a:rPr lang="ru-RU" sz="2000" b="1" i="1" dirty="0" smtClean="0"/>
              <a:t>; </a:t>
            </a:r>
            <a:r>
              <a:rPr lang="ru-RU" sz="2000" b="1" i="1" dirty="0" err="1" smtClean="0"/>
              <a:t>тобто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перекладі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десмургія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це</a:t>
            </a:r>
            <a:r>
              <a:rPr lang="ru-RU" sz="2000" b="1" i="1" dirty="0" smtClean="0"/>
              <a:t> «робота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пов’язками</a:t>
            </a:r>
            <a:r>
              <a:rPr lang="ru-RU" sz="2000" b="1" i="1" dirty="0" smtClean="0"/>
              <a:t>») – </a:t>
            </a:r>
            <a:r>
              <a:rPr lang="ru-RU" sz="2000" b="1" i="1" dirty="0" err="1" smtClean="0"/>
              <a:t>розділ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медицини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який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вивчає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пов’язки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методи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їх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накладання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або</a:t>
            </a:r>
            <a:r>
              <a:rPr lang="ru-RU" sz="2000" b="1" i="1" dirty="0" smtClean="0"/>
              <a:t> наука про </a:t>
            </a:r>
            <a:r>
              <a:rPr lang="ru-RU" sz="2000" b="1" i="1" dirty="0" err="1" smtClean="0"/>
              <a:t>техніку</a:t>
            </a:r>
            <a:r>
              <a:rPr lang="ru-RU" sz="2000" b="1" i="1" dirty="0" smtClean="0"/>
              <a:t> правильного </a:t>
            </a:r>
            <a:r>
              <a:rPr lang="ru-RU" sz="2000" b="1" i="1" dirty="0" err="1" smtClean="0"/>
              <a:t>застосування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пов’язок</a:t>
            </a:r>
            <a:r>
              <a:rPr lang="ru-RU" sz="2000" b="1" i="1" dirty="0" smtClean="0"/>
              <a:t> при </a:t>
            </a:r>
            <a:r>
              <a:rPr lang="ru-RU" sz="2000" b="1" i="1" dirty="0" err="1" smtClean="0"/>
              <a:t>різних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пошкодженнях</a:t>
            </a:r>
            <a:r>
              <a:rPr lang="ru-RU" sz="2000" b="1" i="1" dirty="0" smtClean="0"/>
              <a:t> та </a:t>
            </a:r>
            <a:r>
              <a:rPr lang="ru-RU" sz="2000" b="1" i="1" dirty="0" err="1" smtClean="0"/>
              <a:t>захворюваннях</a:t>
            </a:r>
            <a:r>
              <a:rPr lang="ru-RU" sz="2000" b="1" i="1" dirty="0" smtClean="0"/>
              <a:t>.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err="1" smtClean="0"/>
              <a:t>Прийнято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розрізняти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поняття</a:t>
            </a:r>
            <a:r>
              <a:rPr lang="ru-RU" sz="2000" b="1" i="1" dirty="0" smtClean="0"/>
              <a:t> «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пов’язка</a:t>
            </a:r>
            <a:r>
              <a:rPr lang="ru-RU" sz="2000" b="1" i="1" dirty="0" smtClean="0"/>
              <a:t>» 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«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перев’язка</a:t>
            </a:r>
            <a:r>
              <a:rPr lang="ru-RU" sz="2000" b="1" i="1" dirty="0" smtClean="0"/>
              <a:t>». 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err="1" smtClean="0"/>
              <a:t>Під</a:t>
            </a:r>
            <a:r>
              <a:rPr lang="ru-RU" sz="2000" b="1" i="1" dirty="0" smtClean="0"/>
              <a:t> </a:t>
            </a:r>
            <a:r>
              <a:rPr lang="ru-RU" sz="24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пов’язкою</a:t>
            </a:r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/>
              <a:t>розуміють</a:t>
            </a:r>
            <a:r>
              <a:rPr lang="ru-RU" sz="2000" b="1" i="1" dirty="0" smtClean="0"/>
              <a:t> комплекс </a:t>
            </a:r>
            <a:r>
              <a:rPr lang="ru-RU" sz="2000" b="1" i="1" dirty="0" err="1" smtClean="0"/>
              <a:t>засобів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використовується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метою </a:t>
            </a:r>
            <a:r>
              <a:rPr lang="ru-RU" sz="2000" b="1" i="1" dirty="0" err="1" smtClean="0"/>
              <a:t>захисту</a:t>
            </a:r>
            <a:r>
              <a:rPr lang="ru-RU" sz="2000" b="1" i="1" dirty="0" smtClean="0"/>
              <a:t> ран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патологічно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змінених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поверхонь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шкіри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зовнішнього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середовища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Пов’язка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перешкоджає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вторинному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інфікуванню</a:t>
            </a:r>
            <a:r>
              <a:rPr lang="ru-RU" sz="2000" b="1" i="1" dirty="0" smtClean="0"/>
              <a:t> ран, </a:t>
            </a:r>
            <a:r>
              <a:rPr lang="ru-RU" sz="2000" b="1" i="1" dirty="0" err="1" smtClean="0"/>
              <a:t>забезпечуючи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дренажну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антисептичну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функцію</a:t>
            </a:r>
            <a:r>
              <a:rPr lang="ru-RU" sz="2000" b="1" i="1" dirty="0" smtClean="0"/>
              <a:t>, вона </a:t>
            </a:r>
            <a:r>
              <a:rPr lang="ru-RU" sz="2000" b="1" i="1" dirty="0" err="1" smtClean="0"/>
              <a:t>може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використовуватися</a:t>
            </a:r>
            <a:r>
              <a:rPr lang="ru-RU" sz="2000" b="1" i="1" dirty="0" smtClean="0"/>
              <a:t> для </a:t>
            </a:r>
            <a:r>
              <a:rPr lang="ru-RU" sz="2000" b="1" i="1" dirty="0" err="1" smtClean="0"/>
              <a:t>зупинки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кровотечі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герметизації</a:t>
            </a:r>
            <a:r>
              <a:rPr lang="ru-RU" sz="2000" b="1" i="1" dirty="0" smtClean="0"/>
              <a:t> рани, </a:t>
            </a:r>
            <a:r>
              <a:rPr lang="ru-RU" sz="2000" b="1" i="1" dirty="0" err="1" smtClean="0"/>
              <a:t>фіксації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або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витягування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частини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тіла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Пов’язка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складається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двох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частин</a:t>
            </a:r>
            <a:r>
              <a:rPr lang="ru-RU" sz="2000" b="1" i="1" dirty="0" smtClean="0"/>
              <a:t>: </a:t>
            </a:r>
            <a:r>
              <a:rPr lang="ru-RU" sz="2000" b="1" i="1" dirty="0" smtClean="0">
                <a:solidFill>
                  <a:srgbClr val="FF0000"/>
                </a:solidFill>
              </a:rPr>
              <a:t>перша </a:t>
            </a:r>
            <a:r>
              <a:rPr lang="ru-RU" sz="2000" b="1" i="1" dirty="0" smtClean="0"/>
              <a:t>– </a:t>
            </a:r>
            <a:r>
              <a:rPr lang="ru-RU" sz="2000" b="1" i="1" dirty="0" err="1" smtClean="0"/>
              <a:t>перев’язувальний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матеріал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накладається</a:t>
            </a:r>
            <a:r>
              <a:rPr lang="ru-RU" sz="2000" b="1" i="1" dirty="0" smtClean="0"/>
              <a:t> на рану;  </a:t>
            </a:r>
            <a:r>
              <a:rPr lang="ru-RU" sz="2000" b="1" i="1" dirty="0" smtClean="0">
                <a:solidFill>
                  <a:srgbClr val="FF0000"/>
                </a:solidFill>
              </a:rPr>
              <a:t>друга</a:t>
            </a:r>
            <a:r>
              <a:rPr lang="ru-RU" sz="2000" b="1" i="1" dirty="0" smtClean="0"/>
              <a:t> – </a:t>
            </a:r>
            <a:r>
              <a:rPr lang="ru-RU" sz="2000" b="1" i="1" dirty="0" err="1" smtClean="0"/>
              <a:t>частина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фіксує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перев’язувальний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матеріал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поверхні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тіла</a:t>
            </a:r>
            <a:r>
              <a:rPr lang="ru-RU" sz="2000" b="1" i="1" dirty="0" smtClean="0"/>
              <a:t>.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/>
              <a:t>У свою </a:t>
            </a:r>
            <a:r>
              <a:rPr lang="ru-RU" sz="2000" b="1" i="1" dirty="0" err="1" smtClean="0"/>
              <a:t>чергу</a:t>
            </a:r>
            <a:r>
              <a:rPr lang="ru-RU" sz="2000" b="1" i="1" dirty="0" smtClean="0"/>
              <a:t> </a:t>
            </a:r>
            <a:r>
              <a:rPr lang="ru-RU" sz="24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перев’язка</a:t>
            </a:r>
            <a:r>
              <a:rPr lang="ru-RU" sz="2000" b="1" i="1" dirty="0" smtClean="0"/>
              <a:t> – </a:t>
            </a:r>
            <a:r>
              <a:rPr lang="ru-RU" sz="2000" b="1" i="1" dirty="0" err="1" smtClean="0"/>
              <a:t>це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сукупність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медичних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маніпуляцій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супроводжуються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використанням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перев’язувального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матеріалу</a:t>
            </a:r>
            <a:r>
              <a:rPr lang="ru-RU" sz="2000" b="1" i="1" dirty="0" smtClean="0"/>
              <a:t>.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err="1" smtClean="0"/>
              <a:t>Перші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відомості</a:t>
            </a:r>
            <a:r>
              <a:rPr lang="ru-RU" sz="2000" b="1" i="1" dirty="0" smtClean="0"/>
              <a:t> про </a:t>
            </a:r>
            <a:r>
              <a:rPr lang="ru-RU" sz="2000" b="1" i="1" dirty="0" err="1" smtClean="0"/>
              <a:t>застосування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пов’язок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відносяться</a:t>
            </a:r>
            <a:r>
              <a:rPr lang="ru-RU" sz="2000" b="1" i="1" dirty="0" smtClean="0"/>
              <a:t> до </a:t>
            </a:r>
            <a:r>
              <a:rPr lang="ru-RU" sz="2000" b="1" i="1" dirty="0" err="1" smtClean="0"/>
              <a:t>глибокої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давнини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Вже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первісна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людина</a:t>
            </a:r>
            <a:r>
              <a:rPr lang="ru-RU" sz="2000" b="1" i="1" dirty="0" smtClean="0"/>
              <a:t> для </a:t>
            </a:r>
            <a:r>
              <a:rPr lang="ru-RU" sz="2000" b="1" i="1" dirty="0" err="1" smtClean="0"/>
              <a:t>прикриття</a:t>
            </a:r>
            <a:r>
              <a:rPr lang="ru-RU" sz="2000" b="1" i="1" dirty="0" smtClean="0"/>
              <a:t> ран та </a:t>
            </a:r>
            <a:r>
              <a:rPr lang="ru-RU" sz="2000" b="1" i="1" dirty="0" err="1" smtClean="0"/>
              <a:t>інших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дефектів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шкіри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використовувала</a:t>
            </a:r>
            <a:r>
              <a:rPr lang="ru-RU" sz="2000" b="1" i="1" dirty="0" smtClean="0"/>
              <a:t> </a:t>
            </a:r>
            <a:r>
              <a:rPr lang="ru-RU" sz="2000" b="1" i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листя</a:t>
            </a:r>
            <a:r>
              <a:rPr lang="ru-RU" sz="20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траву </a:t>
            </a:r>
            <a:r>
              <a:rPr lang="ru-RU" sz="2000" b="1" i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кору дерев</a:t>
            </a:r>
            <a:r>
              <a:rPr lang="ru-RU" sz="2000" b="1" i="1" dirty="0" smtClean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7699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Еластичні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сітчасто-трубчасті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бинти</a:t>
            </a:r>
            <a:endParaRPr lang="ru-RU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0" y="1714500"/>
            <a:ext cx="3857625" cy="4019550"/>
          </a:xfrm>
        </p:spPr>
        <p:txBody>
          <a:bodyPr rtlCol="0"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РЕТЕЛАСТ</a:t>
            </a:r>
            <a:r>
              <a:rPr lang="ru-RU" b="1" dirty="0" smtClean="0"/>
              <a:t> </a:t>
            </a:r>
            <a:r>
              <a:rPr lang="ru-RU" sz="2800" b="1" dirty="0" err="1" smtClean="0"/>
              <a:t>виготовляють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гуми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оплетеної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бавовняною</a:t>
            </a:r>
            <a:r>
              <a:rPr lang="ru-RU" sz="2800" b="1" dirty="0" smtClean="0"/>
              <a:t> ниткою. </a:t>
            </a:r>
            <a:r>
              <a:rPr lang="ru-RU" sz="2800" b="1" dirty="0" err="1" smtClean="0"/>
              <a:t>Цю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сітку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виготовляють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вигляді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панчохи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завдовжки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</a:t>
            </a:r>
            <a:r>
              <a:rPr lang="ru-RU" sz="2800" b="1" dirty="0" smtClean="0"/>
              <a:t> 5 до 20 м). Вона </a:t>
            </a:r>
            <a:r>
              <a:rPr lang="ru-RU" sz="2800" b="1" dirty="0" err="1" smtClean="0"/>
              <a:t>буває</a:t>
            </a:r>
            <a:r>
              <a:rPr lang="ru-RU" sz="2800" b="1" dirty="0" smtClean="0"/>
              <a:t> семи </a:t>
            </a:r>
            <a:r>
              <a:rPr lang="ru-RU" sz="2800" b="1" dirty="0" err="1" smtClean="0"/>
              <a:t>розмірів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від</a:t>
            </a:r>
            <a:r>
              <a:rPr lang="ru-RU" sz="2800" b="1" dirty="0" smtClean="0"/>
              <a:t> 0 до 6)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використовують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її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фіксації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перев'язного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матеріалу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будь-якій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ділянці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тіла</a:t>
            </a:r>
            <a:r>
              <a:rPr lang="ru-RU" sz="2800" b="1" dirty="0" smtClean="0"/>
              <a:t>. </a:t>
            </a:r>
            <a:endParaRPr lang="ru-RU" b="1" dirty="0" smtClean="0"/>
          </a:p>
        </p:txBody>
      </p:sp>
      <p:pic>
        <p:nvPicPr>
          <p:cNvPr id="44035" name="Picture 5" descr="s68780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1571625"/>
            <a:ext cx="52863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357188"/>
            <a:ext cx="8143875" cy="4749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  <a:defRPr/>
            </a:pPr>
            <a:r>
              <a:rPr lang="ru-RU" sz="2000" b="1" i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Шинні пов’язки</a:t>
            </a:r>
            <a:r>
              <a:rPr lang="ru-RU" sz="2000" b="1">
                <a:latin typeface="Calibri" pitchFamily="34" charset="0"/>
              </a:rPr>
              <a:t>, за принципом дії поділяють на</a:t>
            </a:r>
            <a:r>
              <a:rPr lang="en-US" sz="2000" b="1">
                <a:latin typeface="Calibri" pitchFamily="34" charset="0"/>
              </a:rPr>
              <a:t>:</a:t>
            </a:r>
          </a:p>
          <a:p>
            <a:pPr algn="just">
              <a:lnSpc>
                <a:spcPct val="85000"/>
              </a:lnSpc>
              <a:buFont typeface="Wingdings" pitchFamily="2" charset="2"/>
              <a:buChar char="v"/>
              <a:defRPr/>
            </a:pP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прості</a:t>
            </a:r>
            <a:r>
              <a:rPr lang="ru-RU" sz="2000" b="1">
                <a:latin typeface="Calibri" pitchFamily="34" charset="0"/>
              </a:rPr>
              <a:t> (фіксаційні або транспортні)</a:t>
            </a:r>
            <a:r>
              <a:rPr lang="en-US" sz="2000" b="1">
                <a:latin typeface="Calibri" pitchFamily="34" charset="0"/>
              </a:rPr>
              <a:t>;</a:t>
            </a:r>
          </a:p>
          <a:p>
            <a:pPr algn="just">
              <a:lnSpc>
                <a:spcPct val="85000"/>
              </a:lnSpc>
              <a:buFont typeface="Wingdings" pitchFamily="2" charset="2"/>
              <a:buChar char="v"/>
              <a:defRPr/>
            </a:pP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екстензійні</a:t>
            </a:r>
            <a:r>
              <a:rPr lang="ru-RU" sz="2000" b="1">
                <a:latin typeface="Calibri" pitchFamily="34" charset="0"/>
              </a:rPr>
              <a:t> (дистракційні, лікувальні або апарати для витягування).  </a:t>
            </a:r>
          </a:p>
          <a:p>
            <a:pPr algn="just">
              <a:lnSpc>
                <a:spcPct val="85000"/>
              </a:lnSpc>
              <a:defRPr/>
            </a:pPr>
            <a:endParaRPr lang="en-US" sz="2000" b="1" i="1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>
              <a:lnSpc>
                <a:spcPct val="85000"/>
              </a:lnSpc>
              <a:defRPr/>
            </a:pPr>
            <a:r>
              <a:rPr lang="ru-RU" sz="2000" b="1" i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Гіпсові пов’язки</a:t>
            </a:r>
            <a:r>
              <a:rPr lang="ru-RU" sz="2000" b="1">
                <a:latin typeface="Calibri" pitchFamily="34" charset="0"/>
              </a:rPr>
              <a:t>, які широко використовуються в травматології для лікування переломів, бувають: </a:t>
            </a:r>
          </a:p>
          <a:p>
            <a:pPr algn="just">
              <a:lnSpc>
                <a:spcPct val="85000"/>
              </a:lnSpc>
              <a:buFont typeface="Wingdings" pitchFamily="2" charset="2"/>
              <a:buChar char="v"/>
              <a:defRPr/>
            </a:pPr>
            <a:r>
              <a:rPr lang="ru-RU" sz="2000" b="1">
                <a:latin typeface="Calibri" pitchFamily="34" charset="0"/>
              </a:rPr>
              <a:t>– 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кругові</a:t>
            </a:r>
            <a:r>
              <a:rPr lang="ru-RU" sz="2000" b="1">
                <a:latin typeface="Calibri" pitchFamily="34" charset="0"/>
              </a:rPr>
              <a:t> (циркулярні); </a:t>
            </a:r>
          </a:p>
          <a:p>
            <a:pPr algn="just">
              <a:lnSpc>
                <a:spcPct val="85000"/>
              </a:lnSpc>
              <a:buFont typeface="Wingdings" pitchFamily="2" charset="2"/>
              <a:buChar char="v"/>
              <a:defRPr/>
            </a:pPr>
            <a:r>
              <a:rPr lang="ru-RU" sz="2000" b="1">
                <a:latin typeface="Calibri" pitchFamily="34" charset="0"/>
              </a:rPr>
              <a:t>– 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лонгетні</a:t>
            </a:r>
            <a:r>
              <a:rPr lang="ru-RU" sz="2000" b="1">
                <a:latin typeface="Calibri" pitchFamily="34" charset="0"/>
              </a:rPr>
              <a:t> – у вигляді довгих вузьких смуг в кілька шарів гіпсового бинта; </a:t>
            </a:r>
          </a:p>
          <a:p>
            <a:pPr algn="just">
              <a:lnSpc>
                <a:spcPct val="85000"/>
              </a:lnSpc>
              <a:buFont typeface="Wingdings" pitchFamily="2" charset="2"/>
              <a:buChar char="v"/>
              <a:defRPr/>
            </a:pPr>
            <a:r>
              <a:rPr lang="ru-RU" sz="2000" b="1">
                <a:latin typeface="Calibri" pitchFamily="34" charset="0"/>
              </a:rPr>
              <a:t>– 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вікончасті </a:t>
            </a:r>
            <a:r>
              <a:rPr lang="ru-RU" sz="2000" b="1">
                <a:latin typeface="Calibri" pitchFamily="34" charset="0"/>
              </a:rPr>
              <a:t>– з вікнами в пов’язці для здійснення перев’язки рани; </a:t>
            </a:r>
          </a:p>
          <a:p>
            <a:pPr algn="just">
              <a:lnSpc>
                <a:spcPct val="85000"/>
              </a:lnSpc>
              <a:buFont typeface="Wingdings" pitchFamily="2" charset="2"/>
              <a:buChar char="v"/>
              <a:defRPr/>
            </a:pPr>
            <a:r>
              <a:rPr lang="ru-RU" sz="2000" b="1">
                <a:latin typeface="Calibri" pitchFamily="34" charset="0"/>
              </a:rPr>
              <a:t>– 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містоподібні</a:t>
            </a:r>
            <a:r>
              <a:rPr lang="ru-RU" sz="2000" b="1">
                <a:latin typeface="Calibri" pitchFamily="34" charset="0"/>
              </a:rPr>
              <a:t>, або переривчасті; </a:t>
            </a:r>
          </a:p>
          <a:p>
            <a:pPr algn="just">
              <a:lnSpc>
                <a:spcPct val="85000"/>
              </a:lnSpc>
              <a:buFont typeface="Wingdings" pitchFamily="2" charset="2"/>
              <a:buChar char="v"/>
              <a:defRPr/>
            </a:pPr>
            <a:r>
              <a:rPr lang="ru-RU" sz="2000" b="1">
                <a:latin typeface="Calibri" pitchFamily="34" charset="0"/>
              </a:rPr>
              <a:t>– 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шарнірні</a:t>
            </a:r>
            <a:r>
              <a:rPr lang="ru-RU" sz="2000" b="1">
                <a:latin typeface="Calibri" pitchFamily="34" charset="0"/>
              </a:rPr>
              <a:t> – складаються з двох частин, пов’язаних між собою металевими шинами з шарнірами; </a:t>
            </a:r>
          </a:p>
          <a:p>
            <a:pPr algn="just">
              <a:lnSpc>
                <a:spcPct val="85000"/>
              </a:lnSpc>
              <a:buFont typeface="Wingdings" pitchFamily="2" charset="2"/>
              <a:buChar char="v"/>
              <a:defRPr/>
            </a:pPr>
            <a:r>
              <a:rPr lang="ru-RU" sz="2000" b="1">
                <a:latin typeface="Calibri" pitchFamily="34" charset="0"/>
              </a:rPr>
              <a:t>– 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стулчасті</a:t>
            </a:r>
            <a:r>
              <a:rPr lang="ru-RU" sz="2000" b="1">
                <a:latin typeface="Calibri" pitchFamily="34" charset="0"/>
              </a:rPr>
              <a:t> – у вигляді двох поздовжніх половин; </a:t>
            </a:r>
          </a:p>
          <a:p>
            <a:pPr algn="just">
              <a:lnSpc>
                <a:spcPct val="85000"/>
              </a:lnSpc>
              <a:buFont typeface="Wingdings" pitchFamily="2" charset="2"/>
              <a:buChar char="v"/>
              <a:defRPr/>
            </a:pPr>
            <a:r>
              <a:rPr lang="ru-RU" sz="2000" b="1">
                <a:latin typeface="Calibri" pitchFamily="34" charset="0"/>
              </a:rPr>
              <a:t>– 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гіпсові ліжечка</a:t>
            </a:r>
            <a:r>
              <a:rPr lang="ru-RU" sz="2000" b="1">
                <a:latin typeface="Calibri" pitchFamily="34" charset="0"/>
              </a:rPr>
              <a:t>; </a:t>
            </a:r>
          </a:p>
          <a:p>
            <a:pPr algn="just">
              <a:lnSpc>
                <a:spcPct val="85000"/>
              </a:lnSpc>
              <a:buFont typeface="Wingdings" pitchFamily="2" charset="2"/>
              <a:buChar char="v"/>
              <a:defRPr/>
            </a:pPr>
            <a:r>
              <a:rPr lang="ru-RU" sz="2000" b="1">
                <a:latin typeface="Calibri" pitchFamily="34" charset="0"/>
              </a:rPr>
              <a:t>– 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гіпсові корсети </a:t>
            </a:r>
            <a:r>
              <a:rPr lang="ru-RU" sz="2000" b="1">
                <a:latin typeface="Calibri" pitchFamily="34" charset="0"/>
              </a:rPr>
              <a:t>– кругова гіпсова пов’язка на тулуб.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 cstate="print"/>
          <a:srcRect l="23061" t="40039" r="25330" b="26758"/>
          <a:stretch>
            <a:fillRect/>
          </a:stretch>
        </p:blipFill>
        <p:spPr bwMode="auto">
          <a:xfrm>
            <a:off x="357188" y="214313"/>
            <a:ext cx="8493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88" y="4271963"/>
            <a:ext cx="8215312" cy="2647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Рис.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Типи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гіпсових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пов’язок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 –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кругова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(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циркулярна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пов’язка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 –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вікончаста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пов’язка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–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містоподібна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пов’язка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 –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шарнірна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пов’язка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 –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лонгетна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пов’язка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4. </a:t>
            </a:r>
            <a:r>
              <a:rPr lang="ru-RU" sz="3200" b="1" dirty="0" smtClean="0">
                <a:solidFill>
                  <a:srgbClr val="FF0000"/>
                </a:solidFill>
              </a:rPr>
              <a:t>Правила </a:t>
            </a:r>
            <a:r>
              <a:rPr lang="ru-RU" sz="3200" b="1" dirty="0" err="1" smtClean="0">
                <a:solidFill>
                  <a:srgbClr val="FF0000"/>
                </a:solidFill>
              </a:rPr>
              <a:t>накладання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пов’язок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8715375" cy="5643563"/>
          </a:xfrm>
        </p:spPr>
        <p:txBody>
          <a:bodyPr rtlCol="0">
            <a:normAutofit fontScale="62500" lnSpcReduction="20000"/>
          </a:bodyPr>
          <a:lstStyle/>
          <a:p>
            <a:pPr marL="0" indent="180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1. </a:t>
            </a:r>
            <a:r>
              <a:rPr lang="ru-RU" b="1" dirty="0" smtClean="0"/>
              <a:t>Перед </a:t>
            </a:r>
            <a:r>
              <a:rPr lang="ru-RU" b="1" dirty="0" err="1" smtClean="0"/>
              <a:t>накладенням</a:t>
            </a:r>
            <a:r>
              <a:rPr lang="ru-RU" b="1" dirty="0" smtClean="0"/>
              <a:t> </a:t>
            </a:r>
            <a:r>
              <a:rPr lang="ru-RU" b="1" dirty="0" err="1" smtClean="0"/>
              <a:t>пов’язки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необхідно</a:t>
            </a:r>
            <a:r>
              <a:rPr lang="ru-RU" b="1" dirty="0" smtClean="0"/>
              <a:t> </a:t>
            </a:r>
            <a:r>
              <a:rPr lang="ru-RU" b="1" dirty="0" err="1" smtClean="0"/>
              <a:t>переконатися</a:t>
            </a:r>
            <a:r>
              <a:rPr lang="ru-RU" b="1" dirty="0" smtClean="0"/>
              <a:t> в </a:t>
            </a:r>
            <a:r>
              <a:rPr lang="ru-RU" b="1" dirty="0" err="1" smtClean="0"/>
              <a:t>наявності</a:t>
            </a:r>
            <a:r>
              <a:rPr lang="ru-RU" b="1" dirty="0" smtClean="0"/>
              <a:t> </a:t>
            </a:r>
            <a:r>
              <a:rPr lang="ru-RU" b="1" dirty="0" err="1" smtClean="0"/>
              <a:t>достатньої</a:t>
            </a:r>
            <a:r>
              <a:rPr lang="ru-RU" b="1" dirty="0" smtClean="0"/>
              <a:t> </a:t>
            </a:r>
            <a:r>
              <a:rPr lang="ru-RU" b="1" dirty="0" err="1" smtClean="0"/>
              <a:t>кількості</a:t>
            </a:r>
            <a:r>
              <a:rPr lang="ru-RU" b="1" dirty="0" smtClean="0"/>
              <a:t> </a:t>
            </a:r>
            <a:r>
              <a:rPr lang="ru-RU" b="1" dirty="0" err="1" smtClean="0"/>
              <a:t>перев’язувальних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матеріалів</a:t>
            </a:r>
            <a:r>
              <a:rPr lang="ru-RU" b="1" dirty="0" smtClean="0"/>
              <a:t> </a:t>
            </a:r>
            <a:r>
              <a:rPr lang="ru-RU" b="1" dirty="0" err="1" smtClean="0"/>
              <a:t>належної</a:t>
            </a:r>
            <a:r>
              <a:rPr lang="ru-RU" b="1" dirty="0" smtClean="0"/>
              <a:t> </a:t>
            </a:r>
            <a:r>
              <a:rPr lang="ru-RU" b="1" dirty="0" err="1" smtClean="0"/>
              <a:t>якості</a:t>
            </a:r>
            <a:r>
              <a:rPr lang="ru-RU" b="1" dirty="0" smtClean="0"/>
              <a:t>. </a:t>
            </a:r>
          </a:p>
          <a:p>
            <a:pPr marL="0" indent="180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2. </a:t>
            </a:r>
            <a:r>
              <a:rPr lang="ru-RU" b="1" dirty="0" err="1" smtClean="0"/>
              <a:t>Пов’язка</a:t>
            </a:r>
            <a:r>
              <a:rPr lang="ru-RU" b="1" dirty="0" smtClean="0"/>
              <a:t> повинна </a:t>
            </a:r>
            <a:r>
              <a:rPr lang="ru-RU" b="1" dirty="0" err="1" smtClean="0"/>
              <a:t>відповідати</a:t>
            </a:r>
            <a:r>
              <a:rPr lang="ru-RU" b="1" dirty="0" smtClean="0"/>
              <a:t> </a:t>
            </a:r>
            <a:r>
              <a:rPr lang="ru-RU" b="1" dirty="0" err="1" smtClean="0"/>
              <a:t>поставленій</a:t>
            </a:r>
            <a:r>
              <a:rPr lang="ru-RU" b="1" dirty="0" smtClean="0"/>
              <a:t> </a:t>
            </a:r>
            <a:r>
              <a:rPr lang="ru-RU" b="1" dirty="0" err="1" smtClean="0"/>
              <a:t>меті</a:t>
            </a:r>
            <a:r>
              <a:rPr lang="ru-RU" b="1" dirty="0" smtClean="0"/>
              <a:t>, </a:t>
            </a:r>
            <a:r>
              <a:rPr lang="ru-RU" b="1" dirty="0" err="1" smtClean="0"/>
              <a:t>певним</a:t>
            </a:r>
            <a:r>
              <a:rPr lang="ru-RU" b="1" dirty="0" smtClean="0"/>
              <a:t> </a:t>
            </a:r>
            <a:r>
              <a:rPr lang="ru-RU" b="1" dirty="0" err="1" smtClean="0"/>
              <a:t>естетичним</a:t>
            </a:r>
            <a:r>
              <a:rPr lang="ru-RU" b="1" dirty="0" smtClean="0"/>
              <a:t> </a:t>
            </a:r>
            <a:r>
              <a:rPr lang="ru-RU" b="1" dirty="0" err="1" smtClean="0"/>
              <a:t>вимогам</a:t>
            </a:r>
            <a:r>
              <a:rPr lang="ru-RU" b="1" dirty="0" smtClean="0"/>
              <a:t>, бути </a:t>
            </a:r>
            <a:r>
              <a:rPr lang="ru-RU" b="1" dirty="0" err="1" smtClean="0"/>
              <a:t>зручною</a:t>
            </a:r>
            <a:r>
              <a:rPr lang="ru-RU" b="1" dirty="0" smtClean="0"/>
              <a:t> для хворого, </a:t>
            </a:r>
            <a:r>
              <a:rPr lang="ru-RU" b="1" dirty="0" err="1" smtClean="0"/>
              <a:t>міцно</a:t>
            </a:r>
            <a:r>
              <a:rPr lang="ru-RU" b="1" dirty="0" smtClean="0"/>
              <a:t> </a:t>
            </a:r>
            <a:r>
              <a:rPr lang="ru-RU" b="1" dirty="0" err="1" smtClean="0"/>
              <a:t>триматися</a:t>
            </a:r>
            <a:r>
              <a:rPr lang="ru-RU" b="1" dirty="0" smtClean="0"/>
              <a:t>, не </a:t>
            </a:r>
            <a:r>
              <a:rPr lang="ru-RU" b="1" dirty="0" err="1" smtClean="0"/>
              <a:t>порушувати</a:t>
            </a:r>
            <a:r>
              <a:rPr lang="ru-RU" b="1" dirty="0" smtClean="0"/>
              <a:t> </a:t>
            </a:r>
            <a:r>
              <a:rPr lang="ru-RU" b="1" dirty="0" err="1" smtClean="0"/>
              <a:t>крово</a:t>
            </a:r>
            <a:r>
              <a:rPr lang="ru-RU" b="1" dirty="0" smtClean="0"/>
              <a:t>-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лімфообіг</a:t>
            </a:r>
            <a:r>
              <a:rPr lang="ru-RU" b="1" dirty="0" smtClean="0"/>
              <a:t>. </a:t>
            </a:r>
          </a:p>
          <a:p>
            <a:pPr marL="0" indent="180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3. </a:t>
            </a:r>
            <a:r>
              <a:rPr lang="ru-RU" b="1" dirty="0" smtClean="0"/>
              <a:t>Перед </a:t>
            </a:r>
            <a:r>
              <a:rPr lang="ru-RU" b="1" dirty="0" err="1" smtClean="0"/>
              <a:t>накладанням</a:t>
            </a:r>
            <a:r>
              <a:rPr lang="ru-RU" b="1" dirty="0" smtClean="0"/>
              <a:t> </a:t>
            </a:r>
            <a:r>
              <a:rPr lang="ru-RU" b="1" dirty="0" err="1" smtClean="0"/>
              <a:t>пов’язки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необхідно</a:t>
            </a:r>
            <a:r>
              <a:rPr lang="ru-RU" b="1" dirty="0" smtClean="0"/>
              <a:t> </a:t>
            </a:r>
            <a:r>
              <a:rPr lang="ru-RU" b="1" dirty="0" err="1" smtClean="0"/>
              <a:t>пояснити</a:t>
            </a:r>
            <a:r>
              <a:rPr lang="ru-RU" b="1" dirty="0" smtClean="0"/>
              <a:t> </a:t>
            </a:r>
            <a:r>
              <a:rPr lang="ru-RU" b="1" dirty="0" err="1" smtClean="0"/>
              <a:t>потерпілому</a:t>
            </a:r>
            <a:r>
              <a:rPr lang="ru-RU" b="1" dirty="0" smtClean="0"/>
              <a:t> </a:t>
            </a:r>
            <a:r>
              <a:rPr lang="ru-RU" b="1" dirty="0" err="1" smtClean="0"/>
              <a:t>призначення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пов’язки</a:t>
            </a:r>
            <a:r>
              <a:rPr lang="ru-RU" b="1" dirty="0" smtClean="0"/>
              <a:t>,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дозволяє</a:t>
            </a:r>
            <a:r>
              <a:rPr lang="ru-RU" b="1" dirty="0" smtClean="0"/>
              <a:t> </a:t>
            </a:r>
            <a:r>
              <a:rPr lang="ru-RU" b="1" dirty="0" err="1" smtClean="0"/>
              <a:t>контролювати</a:t>
            </a:r>
            <a:r>
              <a:rPr lang="ru-RU" b="1" dirty="0" smtClean="0"/>
              <a:t> стан хворого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полегшує</a:t>
            </a:r>
            <a:r>
              <a:rPr lang="ru-RU" b="1" dirty="0" smtClean="0"/>
              <a:t> </a:t>
            </a:r>
            <a:r>
              <a:rPr lang="ru-RU" b="1" dirty="0" err="1" smtClean="0"/>
              <a:t>процес</a:t>
            </a:r>
            <a:r>
              <a:rPr lang="ru-RU" b="1" dirty="0" smtClean="0"/>
              <a:t> </a:t>
            </a:r>
            <a:r>
              <a:rPr lang="ru-RU" b="1" dirty="0" err="1" smtClean="0"/>
              <a:t>перев’язки</a:t>
            </a:r>
            <a:r>
              <a:rPr lang="ru-RU" b="1" dirty="0" smtClean="0"/>
              <a:t>. </a:t>
            </a:r>
          </a:p>
          <a:p>
            <a:pPr marL="0" indent="180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4.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накладення</a:t>
            </a:r>
            <a:r>
              <a:rPr lang="ru-RU" b="1" dirty="0" smtClean="0"/>
              <a:t> </a:t>
            </a:r>
            <a:r>
              <a:rPr lang="ru-RU" b="1" dirty="0" err="1" smtClean="0"/>
              <a:t>пов’язки</a:t>
            </a:r>
            <a:r>
              <a:rPr lang="ru-RU" b="1" dirty="0" smtClean="0"/>
              <a:t> треба </a:t>
            </a:r>
            <a:r>
              <a:rPr lang="ru-RU" b="1" dirty="0" err="1" smtClean="0"/>
              <a:t>стояти</a:t>
            </a:r>
            <a:r>
              <a:rPr lang="ru-RU" b="1" dirty="0" smtClean="0"/>
              <a:t> </a:t>
            </a:r>
            <a:r>
              <a:rPr lang="ru-RU" b="1" dirty="0" err="1" smtClean="0"/>
              <a:t>обличчям</a:t>
            </a:r>
            <a:r>
              <a:rPr lang="ru-RU" b="1" dirty="0" smtClean="0"/>
              <a:t> до хворого (</a:t>
            </a:r>
            <a:r>
              <a:rPr lang="ru-RU" b="1" dirty="0" err="1" smtClean="0"/>
              <a:t>наскільки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можливо</a:t>
            </a:r>
            <a:r>
              <a:rPr lang="ru-RU" b="1" dirty="0" smtClean="0"/>
              <a:t>), при </a:t>
            </a:r>
            <a:r>
              <a:rPr lang="ru-RU" b="1" dirty="0" err="1" smtClean="0"/>
              <a:t>його</a:t>
            </a:r>
            <a:r>
              <a:rPr lang="ru-RU" b="1" dirty="0" smtClean="0"/>
              <a:t> горизонтальному </a:t>
            </a:r>
            <a:r>
              <a:rPr lang="ru-RU" b="1" dirty="0" err="1" smtClean="0"/>
              <a:t>положенні</a:t>
            </a:r>
            <a:r>
              <a:rPr lang="ru-RU" b="1" dirty="0" smtClean="0"/>
              <a:t> – </a:t>
            </a:r>
            <a:r>
              <a:rPr lang="ru-RU" b="1" dirty="0" err="1" smtClean="0"/>
              <a:t>з</a:t>
            </a:r>
            <a:r>
              <a:rPr lang="ru-RU" b="1" dirty="0" smtClean="0"/>
              <a:t> боку </a:t>
            </a:r>
            <a:r>
              <a:rPr lang="ru-RU" b="1" dirty="0" err="1" smtClean="0"/>
              <a:t>пошкодженої</a:t>
            </a:r>
            <a:r>
              <a:rPr lang="ru-RU" b="1" dirty="0" smtClean="0"/>
              <a:t> </a:t>
            </a:r>
            <a:r>
              <a:rPr lang="ru-RU" b="1" dirty="0" err="1" smtClean="0"/>
              <a:t>частини</a:t>
            </a:r>
            <a:r>
              <a:rPr lang="ru-RU" b="1" dirty="0" smtClean="0"/>
              <a:t> </a:t>
            </a:r>
            <a:r>
              <a:rPr lang="ru-RU" b="1" dirty="0" err="1" smtClean="0"/>
              <a:t>тіла</a:t>
            </a:r>
            <a:r>
              <a:rPr lang="ru-RU" b="1" dirty="0" smtClean="0"/>
              <a:t>. </a:t>
            </a:r>
            <a:r>
              <a:rPr lang="ru-RU" b="1" dirty="0" err="1" smtClean="0"/>
              <a:t>Горизонтальне</a:t>
            </a:r>
            <a:r>
              <a:rPr lang="ru-RU" b="1" dirty="0" smtClean="0"/>
              <a:t> </a:t>
            </a:r>
            <a:r>
              <a:rPr lang="ru-RU" b="1" dirty="0" err="1" smtClean="0"/>
              <a:t>положення</a:t>
            </a:r>
            <a:r>
              <a:rPr lang="ru-RU" b="1" dirty="0" smtClean="0"/>
              <a:t> </a:t>
            </a:r>
            <a:r>
              <a:rPr lang="ru-RU" b="1" dirty="0" err="1" smtClean="0"/>
              <a:t>більш</a:t>
            </a:r>
            <a:r>
              <a:rPr lang="ru-RU" b="1" dirty="0" smtClean="0"/>
              <a:t> </a:t>
            </a:r>
            <a:r>
              <a:rPr lang="ru-RU" b="1" dirty="0" err="1" smtClean="0"/>
              <a:t>вигідно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при </a:t>
            </a:r>
            <a:r>
              <a:rPr lang="ru-RU" b="1" dirty="0" err="1" smtClean="0"/>
              <a:t>бинтуванні</a:t>
            </a:r>
            <a:r>
              <a:rPr lang="ru-RU" b="1" dirty="0" smtClean="0"/>
              <a:t> живота, тазу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верхньої</a:t>
            </a:r>
            <a:r>
              <a:rPr lang="ru-RU" b="1" dirty="0" smtClean="0"/>
              <a:t> </a:t>
            </a:r>
            <a:r>
              <a:rPr lang="ru-RU" b="1" dirty="0" err="1" smtClean="0"/>
              <a:t>третини</a:t>
            </a:r>
            <a:r>
              <a:rPr lang="ru-RU" b="1" dirty="0" smtClean="0"/>
              <a:t> стегна. </a:t>
            </a:r>
          </a:p>
          <a:p>
            <a:pPr marL="0" indent="180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5.</a:t>
            </a:r>
            <a:r>
              <a:rPr lang="ru-RU" b="1" dirty="0" smtClean="0"/>
              <a:t> </a:t>
            </a:r>
            <a:r>
              <a:rPr lang="ru-RU" b="1" dirty="0" err="1" smtClean="0"/>
              <a:t>Частині</a:t>
            </a:r>
            <a:r>
              <a:rPr lang="ru-RU" b="1" dirty="0" smtClean="0"/>
              <a:t> </a:t>
            </a:r>
            <a:r>
              <a:rPr lang="ru-RU" b="1" dirty="0" err="1" smtClean="0"/>
              <a:t>тіла</a:t>
            </a:r>
            <a:r>
              <a:rPr lang="ru-RU" b="1" dirty="0" smtClean="0"/>
              <a:t>, яку </a:t>
            </a:r>
            <a:r>
              <a:rPr lang="ru-RU" b="1" dirty="0" err="1" smtClean="0"/>
              <a:t>перев’язують</a:t>
            </a:r>
            <a:r>
              <a:rPr lang="ru-RU" b="1" dirty="0" smtClean="0"/>
              <a:t>, </a:t>
            </a:r>
            <a:r>
              <a:rPr lang="ru-RU" b="1" dirty="0" err="1" smtClean="0"/>
              <a:t>необхідно</a:t>
            </a:r>
            <a:r>
              <a:rPr lang="ru-RU" b="1" dirty="0" smtClean="0"/>
              <a:t> </a:t>
            </a:r>
            <a:r>
              <a:rPr lang="ru-RU" b="1" dirty="0" err="1" smtClean="0"/>
              <a:t>надати</a:t>
            </a:r>
            <a:r>
              <a:rPr lang="ru-RU" b="1" dirty="0" smtClean="0"/>
              <a:t> </a:t>
            </a:r>
            <a:r>
              <a:rPr lang="ru-RU" b="1" dirty="0" err="1" smtClean="0"/>
              <a:t>правильне</a:t>
            </a:r>
            <a:r>
              <a:rPr lang="ru-RU" b="1" dirty="0" smtClean="0"/>
              <a:t> </a:t>
            </a:r>
            <a:r>
              <a:rPr lang="ru-RU" b="1" dirty="0" err="1" smtClean="0"/>
              <a:t>фізіологічне</a:t>
            </a:r>
            <a:r>
              <a:rPr lang="ru-RU" b="1" dirty="0" smtClean="0"/>
              <a:t> </a:t>
            </a:r>
            <a:r>
              <a:rPr lang="ru-RU" b="1" dirty="0" err="1" smtClean="0"/>
              <a:t>положення</a:t>
            </a:r>
            <a:r>
              <a:rPr lang="ru-RU" b="1" dirty="0" smtClean="0"/>
              <a:t>. </a:t>
            </a:r>
          </a:p>
          <a:p>
            <a:pPr marL="0" indent="18000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Правильне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фізіологічне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кінцівок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indent="180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/>
              <a:t>стопу </a:t>
            </a:r>
            <a:r>
              <a:rPr lang="ru-RU" b="1" dirty="0" err="1" smtClean="0"/>
              <a:t>встановлюють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прямим кутом до </a:t>
            </a:r>
            <a:r>
              <a:rPr lang="ru-RU" b="1" dirty="0" err="1" smtClean="0"/>
              <a:t>гомілки</a:t>
            </a:r>
            <a:r>
              <a:rPr lang="ru-RU" b="1" dirty="0" smtClean="0"/>
              <a:t>; </a:t>
            </a:r>
          </a:p>
          <a:p>
            <a:pPr marL="0" indent="180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err="1" smtClean="0"/>
              <a:t>гомілку</a:t>
            </a:r>
            <a:r>
              <a:rPr lang="ru-RU" b="1" dirty="0" smtClean="0"/>
              <a:t> </a:t>
            </a:r>
            <a:r>
              <a:rPr lang="ru-RU" b="1" dirty="0" err="1" smtClean="0"/>
              <a:t>злегка</a:t>
            </a:r>
            <a:r>
              <a:rPr lang="ru-RU" b="1" dirty="0" smtClean="0"/>
              <a:t> </a:t>
            </a:r>
            <a:r>
              <a:rPr lang="ru-RU" b="1" dirty="0" err="1" smtClean="0"/>
              <a:t>згинають</a:t>
            </a:r>
            <a:r>
              <a:rPr lang="ru-RU" b="1" dirty="0" smtClean="0"/>
              <a:t> у </a:t>
            </a:r>
            <a:r>
              <a:rPr lang="ru-RU" b="1" dirty="0" err="1" smtClean="0"/>
              <a:t>колінному</a:t>
            </a:r>
            <a:r>
              <a:rPr lang="ru-RU" b="1" dirty="0" smtClean="0"/>
              <a:t> </a:t>
            </a:r>
            <a:r>
              <a:rPr lang="ru-RU" b="1" dirty="0" err="1" smtClean="0"/>
              <a:t>суглобі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кутом 140 – 160°; </a:t>
            </a:r>
          </a:p>
          <a:p>
            <a:pPr marL="0" indent="180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/>
              <a:t>стегно </a:t>
            </a:r>
            <a:r>
              <a:rPr lang="ru-RU" b="1" dirty="0" err="1" smtClean="0"/>
              <a:t>відводять</a:t>
            </a:r>
            <a:r>
              <a:rPr lang="ru-RU" b="1" dirty="0" smtClean="0"/>
              <a:t> в </a:t>
            </a:r>
            <a:r>
              <a:rPr lang="ru-RU" b="1" dirty="0" err="1" smtClean="0"/>
              <a:t>кульшовому</a:t>
            </a:r>
            <a:r>
              <a:rPr lang="ru-RU" b="1" dirty="0" smtClean="0"/>
              <a:t> </a:t>
            </a:r>
            <a:r>
              <a:rPr lang="ru-RU" b="1" dirty="0" err="1" smtClean="0"/>
              <a:t>суглобі</a:t>
            </a:r>
            <a:r>
              <a:rPr lang="ru-RU" b="1" dirty="0" smtClean="0"/>
              <a:t>; </a:t>
            </a:r>
          </a:p>
          <a:p>
            <a:pPr marL="0" indent="180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err="1" smtClean="0"/>
              <a:t>пальці</a:t>
            </a:r>
            <a:r>
              <a:rPr lang="ru-RU" b="1" dirty="0" smtClean="0"/>
              <a:t> </a:t>
            </a:r>
            <a:r>
              <a:rPr lang="ru-RU" b="1" dirty="0" err="1" smtClean="0"/>
              <a:t>кисті</a:t>
            </a:r>
            <a:r>
              <a:rPr lang="ru-RU" b="1" dirty="0" smtClean="0"/>
              <a:t> </a:t>
            </a:r>
            <a:r>
              <a:rPr lang="ru-RU" b="1" dirty="0" err="1" smtClean="0"/>
              <a:t>злегка</a:t>
            </a:r>
            <a:r>
              <a:rPr lang="ru-RU" b="1" dirty="0" smtClean="0"/>
              <a:t> </a:t>
            </a:r>
            <a:r>
              <a:rPr lang="ru-RU" b="1" dirty="0" err="1" smtClean="0"/>
              <a:t>згинають</a:t>
            </a:r>
            <a:r>
              <a:rPr lang="ru-RU" b="1" dirty="0" smtClean="0"/>
              <a:t>; </a:t>
            </a:r>
          </a:p>
          <a:p>
            <a:pPr marL="0" indent="180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err="1" smtClean="0"/>
              <a:t>ліктьовий</a:t>
            </a:r>
            <a:r>
              <a:rPr lang="ru-RU" b="1" dirty="0" smtClean="0"/>
              <a:t> </a:t>
            </a:r>
            <a:r>
              <a:rPr lang="ru-RU" b="1" dirty="0" err="1" smtClean="0"/>
              <a:t>суглоб</a:t>
            </a:r>
            <a:r>
              <a:rPr lang="ru-RU" b="1" dirty="0" smtClean="0"/>
              <a:t> </a:t>
            </a:r>
            <a:r>
              <a:rPr lang="ru-RU" b="1" dirty="0" err="1" smtClean="0"/>
              <a:t>згинають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кутом 90°; </a:t>
            </a:r>
          </a:p>
          <a:p>
            <a:pPr marL="0" indent="1800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/>
              <a:t>плече </a:t>
            </a:r>
            <a:r>
              <a:rPr lang="ru-RU" b="1" dirty="0" err="1" smtClean="0"/>
              <a:t>відводять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тулуба</a:t>
            </a:r>
            <a:r>
              <a:rPr lang="ru-RU" b="1" dirty="0" smtClean="0"/>
              <a:t> 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валика, </a:t>
            </a:r>
            <a:r>
              <a:rPr lang="ru-RU" b="1" dirty="0" err="1" smtClean="0"/>
              <a:t>поміщеного</a:t>
            </a:r>
            <a:r>
              <a:rPr lang="ru-RU" b="1" dirty="0" smtClean="0"/>
              <a:t> в </a:t>
            </a:r>
            <a:r>
              <a:rPr lang="ru-RU" b="1" dirty="0" err="1" smtClean="0"/>
              <a:t>пахвову</a:t>
            </a:r>
            <a:r>
              <a:rPr lang="ru-RU" b="1" dirty="0" smtClean="0"/>
              <a:t> западину. </a:t>
            </a:r>
            <a:endParaRPr lang="ru-RU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 cstate="print"/>
          <a:srcRect l="24707" t="31250" r="23682" b="34570"/>
          <a:stretch>
            <a:fillRect/>
          </a:stretch>
        </p:blipFill>
        <p:spPr bwMode="auto">
          <a:xfrm>
            <a:off x="127000" y="1357313"/>
            <a:ext cx="9017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50" y="5357813"/>
            <a:ext cx="78581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Рис.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Правильне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фізіологічне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положення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кінцівок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Прямоугольник 1"/>
          <p:cNvSpPr>
            <a:spLocks noChangeArrowheads="1"/>
          </p:cNvSpPr>
          <p:nvPr/>
        </p:nvSpPr>
        <p:spPr bwMode="auto">
          <a:xfrm>
            <a:off x="357188" y="214313"/>
            <a:ext cx="8501062" cy="58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9388" algn="just">
              <a:lnSpc>
                <a:spcPct val="90000"/>
              </a:lnSpc>
              <a:buFont typeface="Wingdings" pitchFamily="2" charset="2"/>
              <a:buChar char="v"/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6.</a:t>
            </a:r>
            <a:r>
              <a:rPr lang="ru-RU" b="1">
                <a:latin typeface="Calibri" pitchFamily="34" charset="0"/>
              </a:rPr>
              <a:t> Частина тіла, на яку накладають пов’язку, повинна бути нерухомою. </a:t>
            </a:r>
          </a:p>
          <a:p>
            <a:pPr indent="179388" algn="just">
              <a:lnSpc>
                <a:spcPct val="90000"/>
              </a:lnSpc>
              <a:buFont typeface="Wingdings" pitchFamily="2" charset="2"/>
              <a:buChar char="v"/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7.</a:t>
            </a:r>
            <a:r>
              <a:rPr lang="ru-RU" b="1">
                <a:latin typeface="Calibri" pitchFamily="34" charset="0"/>
              </a:rPr>
              <a:t> Ширину бинта обирають відповідно до діаметру частини тіла, яку перев’язують. Вузький бинт збільшує час перев’язки й призводить до того, що пов’язка «врізається» в тіло; широкий бинт ускладнює процес перев’язки. </a:t>
            </a:r>
          </a:p>
          <a:p>
            <a:pPr indent="179388" algn="just">
              <a:lnSpc>
                <a:spcPct val="90000"/>
              </a:lnSpc>
              <a:buFont typeface="Wingdings" pitchFamily="2" charset="2"/>
              <a:buChar char="v"/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8. </a:t>
            </a:r>
            <a:r>
              <a:rPr lang="ru-RU" b="1">
                <a:latin typeface="Calibri" pitchFamily="34" charset="0"/>
              </a:rPr>
              <a:t>Пов’язку слід починати з вузького місця, поступово переходячи до більш широкого. </a:t>
            </a:r>
          </a:p>
          <a:p>
            <a:pPr indent="179388" algn="just">
              <a:lnSpc>
                <a:spcPct val="90000"/>
              </a:lnSpc>
              <a:buFont typeface="Wingdings" pitchFamily="2" charset="2"/>
              <a:buChar char="v"/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9.</a:t>
            </a:r>
            <a:r>
              <a:rPr lang="ru-RU" b="1">
                <a:latin typeface="Calibri" pitchFamily="34" charset="0"/>
              </a:rPr>
              <a:t> Бинт беруть в руки так, щоб вільний його кінець становив прямий кут з рукою, в якій знаходиться рулон бинта; головку бинта тримають у правій руці, а вільний кінець у лівій. </a:t>
            </a:r>
          </a:p>
          <a:p>
            <a:pPr indent="179388" algn="just">
              <a:lnSpc>
                <a:spcPct val="90000"/>
              </a:lnSpc>
              <a:buFont typeface="Wingdings" pitchFamily="2" charset="2"/>
              <a:buChar char="v"/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10</a:t>
            </a:r>
            <a:r>
              <a:rPr lang="ru-RU" b="1">
                <a:latin typeface="Calibri" pitchFamily="34" charset="0"/>
              </a:rPr>
              <a:t>. Бинтування починають з накладення простого туру, при цьому один кінчик бинта повинен злегка виступати, підігнувши і перекривши його наступним туром, здійснюють фіксацію місця початку, що істотно полегшує процес перев’язки. </a:t>
            </a:r>
          </a:p>
          <a:p>
            <a:pPr indent="179388" algn="just">
              <a:lnSpc>
                <a:spcPct val="90000"/>
              </a:lnSpc>
              <a:buFont typeface="Wingdings" pitchFamily="2" charset="2"/>
              <a:buChar char="v"/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11.</a:t>
            </a:r>
            <a:r>
              <a:rPr lang="ru-RU" b="1">
                <a:latin typeface="Calibri" pitchFamily="34" charset="0"/>
              </a:rPr>
              <a:t> Перші 2 – 3 тура бинта є закріплюючими. </a:t>
            </a:r>
          </a:p>
          <a:p>
            <a:pPr indent="179388" algn="just">
              <a:lnSpc>
                <a:spcPct val="90000"/>
              </a:lnSpc>
              <a:buFont typeface="Wingdings" pitchFamily="2" charset="2"/>
              <a:buChar char="v"/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12. </a:t>
            </a:r>
            <a:r>
              <a:rPr lang="ru-RU" b="1">
                <a:latin typeface="Calibri" pitchFamily="34" charset="0"/>
              </a:rPr>
              <a:t>Подальший напрямок витків повинен відповідати рельєфу поверхні тіла. Зміна напрямку ходу бинта призводить до зміщення частини пов’язки або утворенню складок, що знижує якість пов’язки.  </a:t>
            </a:r>
          </a:p>
          <a:p>
            <a:pPr indent="179388" algn="just">
              <a:lnSpc>
                <a:spcPct val="90000"/>
              </a:lnSpc>
              <a:buFont typeface="Wingdings" pitchFamily="2" charset="2"/>
              <a:buChar char="v"/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13.</a:t>
            </a:r>
            <a:r>
              <a:rPr lang="ru-RU" b="1">
                <a:latin typeface="Calibri" pitchFamily="34" charset="0"/>
              </a:rPr>
              <a:t> Під час бинтування слід накладати таку кількість витків бинта, яка необхідна для забезпечення функції пов’язки. Зайва кількість бинта завдає незручності хворому, а також порушує вбираючі та вентиляційні властивості пов’язки. </a:t>
            </a:r>
          </a:p>
          <a:p>
            <a:pPr indent="179388" algn="just">
              <a:lnSpc>
                <a:spcPct val="90000"/>
              </a:lnSpc>
              <a:buFont typeface="Wingdings" pitchFamily="2" charset="2"/>
              <a:buChar char="v"/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14.</a:t>
            </a:r>
            <a:r>
              <a:rPr lang="ru-RU" b="1">
                <a:latin typeface="Calibri" pitchFamily="34" charset="0"/>
              </a:rPr>
              <a:t> Закінчують пов’язку круговими турами і фіксацією кінця бинта.</a:t>
            </a:r>
            <a:r>
              <a:rPr lang="ru-RU" sz="2000" b="1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рямоугольник 1"/>
          <p:cNvSpPr>
            <a:spLocks noChangeArrowheads="1"/>
          </p:cNvSpPr>
          <p:nvPr/>
        </p:nvSpPr>
        <p:spPr bwMode="auto">
          <a:xfrm>
            <a:off x="428625" y="214313"/>
            <a:ext cx="85010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15. </a:t>
            </a:r>
            <a:r>
              <a:rPr lang="ru-RU" sz="2000" b="1">
                <a:latin typeface="Calibri" pitchFamily="34" charset="0"/>
              </a:rPr>
              <a:t>Фіксація пов’язки здійснюється розщепленим кінцем бинта, який зав’язується вузлом в найменш рухомому місці. Вузол, фіксуючий пов’язку, не повинен розташовуватися над раною,а також на потилиці й задній поверхні кінцівок і тулуба, так як це може викликати місцевий тиск на тканини.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16. </a:t>
            </a:r>
            <a:r>
              <a:rPr lang="ru-RU" sz="2000" b="1">
                <a:latin typeface="Calibri" pitchFamily="34" charset="0"/>
              </a:rPr>
              <a:t>Останні тури бинта можуть бути закріплені ліпкопластиром, який сам безпосередньо з шкірою не стикається, забезпечуючи механічну міцність пов’язки</a:t>
            </a:r>
            <a:r>
              <a:rPr lang="ru-RU" b="1">
                <a:latin typeface="Calibri" pitchFamily="34" charset="0"/>
              </a:rPr>
              <a:t>. </a:t>
            </a:r>
          </a:p>
        </p:txBody>
      </p:sp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 cstate="print"/>
          <a:srcRect l="34041" t="38086" r="34663" b="26756"/>
          <a:stretch>
            <a:fillRect/>
          </a:stretch>
        </p:blipFill>
        <p:spPr bwMode="auto">
          <a:xfrm>
            <a:off x="2357438" y="2786063"/>
            <a:ext cx="4500562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Прямоугольник 4"/>
          <p:cNvSpPr>
            <a:spLocks noChangeArrowheads="1"/>
          </p:cNvSpPr>
          <p:nvPr/>
        </p:nvSpPr>
        <p:spPr bwMode="auto">
          <a:xfrm>
            <a:off x="571500" y="5929313"/>
            <a:ext cx="8215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Рис. Правильне положення кінцівок рук при бинтуванні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Вимоги</a:t>
            </a:r>
            <a:r>
              <a:rPr lang="ru-RU" b="1" dirty="0" smtClean="0">
                <a:solidFill>
                  <a:srgbClr val="FF0000"/>
                </a:solidFill>
              </a:rPr>
              <a:t> до </a:t>
            </a:r>
            <a:r>
              <a:rPr lang="ru-RU" b="1" dirty="0" err="1" smtClean="0">
                <a:solidFill>
                  <a:srgbClr val="FF0000"/>
                </a:solidFill>
              </a:rPr>
              <a:t>накладеної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пов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ru-RU" b="1" dirty="0" err="1" smtClean="0">
                <a:solidFill>
                  <a:srgbClr val="FF0000"/>
                </a:solidFill>
              </a:rPr>
              <a:t>язки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 rtlCol="0">
            <a:normAutofit fontScale="85000" lnSpcReduction="10000"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err="1" smtClean="0"/>
              <a:t>Пов'язка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міцно</a:t>
            </a:r>
            <a:r>
              <a:rPr lang="ru-RU" b="1" dirty="0" smtClean="0"/>
              <a:t> </a:t>
            </a:r>
            <a:r>
              <a:rPr lang="ru-RU" b="1" dirty="0" err="1" smtClean="0"/>
              <a:t>фіксувати</a:t>
            </a:r>
            <a:r>
              <a:rPr lang="ru-RU" b="1" dirty="0" smtClean="0"/>
              <a:t> </a:t>
            </a:r>
            <a:r>
              <a:rPr lang="ru-RU" b="1" dirty="0" err="1" smtClean="0"/>
              <a:t>ушкоджену</a:t>
            </a:r>
            <a:r>
              <a:rPr lang="ru-RU" b="1" dirty="0" smtClean="0"/>
              <a:t> </a:t>
            </a:r>
            <a:r>
              <a:rPr lang="ru-RU" b="1" dirty="0" err="1" smtClean="0"/>
              <a:t>ділянку</a:t>
            </a:r>
            <a:r>
              <a:rPr lang="ru-RU" b="1" dirty="0" smtClean="0"/>
              <a:t> до </a:t>
            </a:r>
            <a:r>
              <a:rPr lang="ru-RU" b="1" dirty="0" err="1" smtClean="0"/>
              <a:t>наступної</a:t>
            </a:r>
            <a:r>
              <a:rPr lang="ru-RU" b="1" dirty="0" smtClean="0"/>
              <a:t> </a:t>
            </a:r>
            <a:r>
              <a:rPr lang="ru-RU" b="1" dirty="0" err="1" smtClean="0"/>
              <a:t>перев'язки</a:t>
            </a:r>
            <a:r>
              <a:rPr lang="ru-RU" b="1" dirty="0" smtClean="0"/>
              <a:t> (</a:t>
            </a:r>
            <a:r>
              <a:rPr lang="ru-RU" b="1" dirty="0" err="1" smtClean="0"/>
              <a:t>зазвичай</a:t>
            </a:r>
            <a:r>
              <a:rPr lang="ru-RU" b="1" dirty="0" smtClean="0"/>
              <a:t> не </a:t>
            </a:r>
            <a:r>
              <a:rPr lang="ru-RU" b="1" dirty="0" err="1" smtClean="0"/>
              <a:t>менше</a:t>
            </a:r>
            <a:r>
              <a:rPr lang="ru-RU" b="1" dirty="0" smtClean="0"/>
              <a:t> </a:t>
            </a:r>
            <a:r>
              <a:rPr lang="ru-RU" b="1" dirty="0" err="1" smtClean="0"/>
              <a:t>ніж</a:t>
            </a:r>
            <a:r>
              <a:rPr lang="ru-RU" b="1" dirty="0" smtClean="0"/>
              <a:t> 1 </a:t>
            </a:r>
            <a:r>
              <a:rPr lang="ru-RU" b="1" dirty="0" err="1" smtClean="0"/>
              <a:t>добу</a:t>
            </a:r>
            <a:r>
              <a:rPr lang="ru-RU" b="1" dirty="0" smtClean="0"/>
              <a:t>).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err="1" smtClean="0"/>
              <a:t>Пов'язка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бути </a:t>
            </a:r>
            <a:r>
              <a:rPr lang="ru-RU" b="1" dirty="0" err="1" smtClean="0"/>
              <a:t>накладена</a:t>
            </a:r>
            <a:r>
              <a:rPr lang="ru-RU" b="1" dirty="0" smtClean="0"/>
              <a:t> </a:t>
            </a:r>
            <a:r>
              <a:rPr lang="ru-RU" b="1" dirty="0" err="1" smtClean="0"/>
              <a:t>щільно</a:t>
            </a:r>
            <a:r>
              <a:rPr lang="ru-RU" b="1" dirty="0" smtClean="0"/>
              <a:t>, </a:t>
            </a:r>
            <a:r>
              <a:rPr lang="ru-RU" b="1" dirty="0" err="1" smtClean="0"/>
              <a:t>але</a:t>
            </a:r>
            <a:r>
              <a:rPr lang="ru-RU" b="1" dirty="0" smtClean="0"/>
              <a:t> не туго, </a:t>
            </a:r>
            <a:r>
              <a:rPr lang="ru-RU" b="1" dirty="0" err="1" smtClean="0"/>
              <a:t>і</a:t>
            </a:r>
            <a:r>
              <a:rPr lang="ru-RU" b="1" dirty="0" smtClean="0"/>
              <a:t> не </a:t>
            </a:r>
            <a:r>
              <a:rPr lang="ru-RU" b="1" dirty="0" err="1" smtClean="0"/>
              <a:t>спричинювати</a:t>
            </a:r>
            <a:r>
              <a:rPr lang="ru-RU" b="1" dirty="0" smtClean="0"/>
              <a:t> </a:t>
            </a:r>
            <a:r>
              <a:rPr lang="ru-RU" b="1" dirty="0" err="1" smtClean="0"/>
              <a:t>незручності</a:t>
            </a:r>
            <a:r>
              <a:rPr lang="ru-RU" b="1" dirty="0" smtClean="0"/>
              <a:t> хворому.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err="1" smtClean="0"/>
              <a:t>Пов'язка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лежати</a:t>
            </a:r>
            <a:r>
              <a:rPr lang="ru-RU" b="1" dirty="0" smtClean="0"/>
              <a:t> </a:t>
            </a:r>
            <a:r>
              <a:rPr lang="ru-RU" b="1" dirty="0" err="1" smtClean="0"/>
              <a:t>рівно</a:t>
            </a:r>
            <a:r>
              <a:rPr lang="ru-RU" b="1" dirty="0" smtClean="0"/>
              <a:t>, без </a:t>
            </a:r>
            <a:r>
              <a:rPr lang="ru-RU" b="1" dirty="0" err="1" smtClean="0"/>
              <a:t>зморшок</a:t>
            </a:r>
            <a:r>
              <a:rPr lang="ru-RU" b="1" dirty="0" smtClean="0"/>
              <a:t>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err="1" smtClean="0"/>
              <a:t>Пов'язка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рівномірно</a:t>
            </a:r>
            <a:r>
              <a:rPr lang="ru-RU" b="1" dirty="0" smtClean="0"/>
              <a:t> </a:t>
            </a:r>
            <a:r>
              <a:rPr lang="ru-RU" b="1" dirty="0" err="1" smtClean="0"/>
              <a:t>тиснути</a:t>
            </a:r>
            <a:r>
              <a:rPr lang="ru-RU" b="1" dirty="0" smtClean="0"/>
              <a:t> на </a:t>
            </a:r>
            <a:r>
              <a:rPr lang="ru-RU" b="1" dirty="0" err="1" smtClean="0"/>
              <a:t>відповідну</a:t>
            </a:r>
            <a:r>
              <a:rPr lang="ru-RU" b="1" dirty="0" smtClean="0"/>
              <a:t> </a:t>
            </a:r>
            <a:r>
              <a:rPr lang="ru-RU" b="1" dirty="0" err="1" smtClean="0"/>
              <a:t>частину</a:t>
            </a:r>
            <a:r>
              <a:rPr lang="ru-RU" b="1" dirty="0" smtClean="0"/>
              <a:t> </a:t>
            </a:r>
            <a:r>
              <a:rPr lang="ru-RU" b="1" dirty="0" err="1" smtClean="0"/>
              <a:t>тіла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не </a:t>
            </a:r>
            <a:r>
              <a:rPr lang="ru-RU" b="1" dirty="0" err="1" smtClean="0"/>
              <a:t>крутитися</a:t>
            </a:r>
            <a:r>
              <a:rPr lang="ru-RU" b="1" dirty="0" smtClean="0"/>
              <a:t>, </a:t>
            </a:r>
            <a:r>
              <a:rPr lang="ru-RU" b="1" dirty="0" err="1" smtClean="0"/>
              <a:t>не</a:t>
            </a:r>
            <a:r>
              <a:rPr lang="ru-RU" b="1" dirty="0" smtClean="0"/>
              <a:t> </a:t>
            </a:r>
            <a:r>
              <a:rPr lang="ru-RU" b="1" dirty="0" err="1" smtClean="0"/>
              <a:t>зісковзувати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заважати</a:t>
            </a:r>
            <a:r>
              <a:rPr lang="ru-RU" b="1" dirty="0" smtClean="0"/>
              <a:t> </a:t>
            </a:r>
            <a:r>
              <a:rPr lang="ru-RU" b="1" dirty="0" err="1" smtClean="0"/>
              <a:t>рухам</a:t>
            </a:r>
            <a:r>
              <a:rPr lang="ru-RU" b="1" dirty="0" smtClean="0"/>
              <a:t>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err="1" smtClean="0"/>
              <a:t>Вузол</a:t>
            </a:r>
            <a:r>
              <a:rPr lang="ru-RU" b="1" dirty="0" smtClean="0"/>
              <a:t> </a:t>
            </a:r>
            <a:r>
              <a:rPr lang="ru-RU" b="1" dirty="0" err="1" smtClean="0"/>
              <a:t>кінців</a:t>
            </a:r>
            <a:r>
              <a:rPr lang="ru-RU" b="1" dirty="0" smtClean="0"/>
              <a:t> </a:t>
            </a:r>
            <a:r>
              <a:rPr lang="ru-RU" b="1" dirty="0" err="1" smtClean="0"/>
              <a:t>зав'язки</a:t>
            </a:r>
            <a:r>
              <a:rPr lang="ru-RU" b="1" dirty="0" smtClean="0"/>
              <a:t> </a:t>
            </a:r>
            <a:r>
              <a:rPr lang="ru-RU" b="1" dirty="0" err="1" smtClean="0"/>
              <a:t>слід</a:t>
            </a:r>
            <a:r>
              <a:rPr lang="ru-RU" b="1" dirty="0" smtClean="0"/>
              <a:t> </a:t>
            </a:r>
            <a:r>
              <a:rPr lang="ru-RU" b="1" dirty="0" err="1" smtClean="0"/>
              <a:t>зав'язувати</a:t>
            </a:r>
            <a:r>
              <a:rPr lang="ru-RU" b="1" dirty="0" smtClean="0"/>
              <a:t> </a:t>
            </a:r>
            <a:r>
              <a:rPr lang="ru-RU" b="1" dirty="0" err="1" smtClean="0"/>
              <a:t>подалі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ушкодженої</a:t>
            </a:r>
            <a:r>
              <a:rPr lang="ru-RU" b="1" dirty="0" smtClean="0"/>
              <a:t> </a:t>
            </a:r>
            <a:r>
              <a:rPr lang="ru-RU" b="1" dirty="0" err="1" smtClean="0"/>
              <a:t>частини</a:t>
            </a:r>
            <a:r>
              <a:rPr lang="ru-RU" b="1" dirty="0" smtClean="0"/>
              <a:t> </a:t>
            </a:r>
            <a:r>
              <a:rPr lang="ru-RU" b="1" dirty="0" err="1" smtClean="0"/>
              <a:t>тіла</a:t>
            </a:r>
            <a:r>
              <a:rPr lang="ru-RU" b="1" dirty="0" smtClean="0"/>
              <a:t>,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не </a:t>
            </a:r>
            <a:r>
              <a:rPr lang="ru-RU" b="1" dirty="0" err="1" smtClean="0"/>
              <a:t>заважав</a:t>
            </a:r>
            <a:r>
              <a:rPr lang="ru-RU" b="1" dirty="0" smtClean="0"/>
              <a:t> </a:t>
            </a:r>
            <a:r>
              <a:rPr lang="ru-RU" b="1" dirty="0" err="1" smtClean="0"/>
              <a:t>рухам</a:t>
            </a:r>
            <a:r>
              <a:rPr lang="ru-RU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572500" cy="1143000"/>
          </a:xfrm>
        </p:spPr>
        <p:txBody>
          <a:bodyPr/>
          <a:lstStyle/>
          <a:p>
            <a:pPr eaLnBrk="1" hangingPunct="1"/>
            <a:r>
              <a:rPr lang="en-US" sz="3100" b="1" smtClean="0">
                <a:solidFill>
                  <a:srgbClr val="7030A0"/>
                </a:solidFill>
              </a:rPr>
              <a:t>5</a:t>
            </a:r>
            <a:r>
              <a:rPr lang="ru-RU" sz="3100" b="1" smtClean="0">
                <a:solidFill>
                  <a:srgbClr val="7030A0"/>
                </a:solidFill>
              </a:rPr>
              <a:t>. Техніка накладання найбільш поширених пов'язок </a:t>
            </a:r>
            <a:endParaRPr lang="ru-RU" sz="3600" b="1" smtClean="0">
              <a:solidFill>
                <a:srgbClr val="FF0000"/>
              </a:solidFill>
            </a:endParaRPr>
          </a:p>
        </p:txBody>
      </p:sp>
      <p:sp>
        <p:nvSpPr>
          <p:cNvPr id="52226" name="Объект 2"/>
          <p:cNvSpPr>
            <a:spLocks noGrp="1"/>
          </p:cNvSpPr>
          <p:nvPr>
            <p:ph sz="half" idx="1"/>
          </p:nvPr>
        </p:nvSpPr>
        <p:spPr>
          <a:xfrm>
            <a:off x="571500" y="1428750"/>
            <a:ext cx="4978400" cy="48704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Колова (циркулярна) пов'язка </a:t>
            </a:r>
            <a:r>
              <a:rPr lang="ru-RU" b="1" smtClean="0"/>
              <a:t>— зручна для бинтування циркулярної поверхні. Оберти бинта лягають один на одного, при цьому кожний наступний тур повністю прикриває попередній. Застосовують для бинтування обмежених поверхонь лоба, нижньої третини стегна і надп'ятково-гомілкового суглоба.</a:t>
            </a:r>
          </a:p>
        </p:txBody>
      </p:sp>
      <p:pic>
        <p:nvPicPr>
          <p:cNvPr id="52227" name="Picture 2" descr="C:\Users\1234\Desktop\Новая папка\s33065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557338"/>
            <a:ext cx="32067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600" b="1" dirty="0" err="1" smtClean="0">
                <a:solidFill>
                  <a:srgbClr val="FF0000"/>
                </a:solidFill>
              </a:rPr>
              <a:t>Спіральна</a:t>
            </a:r>
            <a:r>
              <a:rPr lang="ru-RU" sz="4600" b="1" dirty="0" smtClean="0">
                <a:solidFill>
                  <a:srgbClr val="FF0000"/>
                </a:solidFill>
              </a:rPr>
              <a:t> </a:t>
            </a:r>
            <a:r>
              <a:rPr lang="ru-RU" sz="4600" b="1" dirty="0" err="1" smtClean="0">
                <a:solidFill>
                  <a:srgbClr val="FF0000"/>
                </a:solidFill>
              </a:rPr>
              <a:t>пов'язка</a:t>
            </a:r>
            <a:endParaRPr lang="ru-RU" sz="4600" b="1" dirty="0" smtClean="0">
              <a:solidFill>
                <a:srgbClr val="FF0000"/>
              </a:solidFill>
            </a:endParaRPr>
          </a:p>
        </p:txBody>
      </p:sp>
      <p:sp>
        <p:nvSpPr>
          <p:cNvPr id="53250" name="Объект 2"/>
          <p:cNvSpPr>
            <a:spLocks noGrp="1"/>
          </p:cNvSpPr>
          <p:nvPr>
            <p:ph sz="half" idx="1"/>
          </p:nvPr>
        </p:nvSpPr>
        <p:spPr>
          <a:xfrm>
            <a:off x="323850" y="928688"/>
            <a:ext cx="8391525" cy="1928812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/>
              <a:t>Накладають на кінцівки, тулуб, груднину для закриття великих за довжиною і шириною дефектів або ран. Після двох-трьох закріплювальних турів кожний наступний тур накладають у скісному напрямку і прикривають попередній на 1/2 або 2/3 ширини бинта.</a:t>
            </a:r>
          </a:p>
        </p:txBody>
      </p:sp>
      <p:pic>
        <p:nvPicPr>
          <p:cNvPr id="53251" name="Picture 2" descr="C:\Users\1234\Desktop\Новая папка\96719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00375"/>
            <a:ext cx="50006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Значення </a:t>
            </a:r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пов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’</a:t>
            </a:r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язок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ru-RU" b="1" smtClean="0">
                <a:latin typeface="Arial" charset="0"/>
              </a:rPr>
              <a:t>запобігають забрудненню рани</a:t>
            </a:r>
            <a:r>
              <a:rPr lang="ru-RU" b="1" smtClean="0"/>
              <a:t>;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b="1" smtClean="0">
                <a:latin typeface="Arial" charset="0"/>
              </a:rPr>
              <a:t>сприяють зупинці кровотечі та очищенні рани від гною</a:t>
            </a:r>
            <a:r>
              <a:rPr lang="ru-RU" b="1" smtClean="0"/>
              <a:t>;</a:t>
            </a:r>
            <a:endParaRPr lang="ru-RU" b="1" smtClean="0">
              <a:latin typeface="Arial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b="1" smtClean="0">
                <a:latin typeface="Arial" charset="0"/>
              </a:rPr>
              <a:t>утримують ліки в рані;</a:t>
            </a:r>
            <a:r>
              <a:rPr lang="ru-RU" b="1" smtClean="0"/>
              <a:t>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b="1" smtClean="0">
                <a:latin typeface="Arial" charset="0"/>
              </a:rPr>
              <a:t>створюють спокій та нерухомість ушкодженої ділянки тіла</a:t>
            </a:r>
            <a:r>
              <a:rPr lang="ru-RU" b="1" smtClean="0"/>
              <a:t>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468313" y="214313"/>
            <a:ext cx="8229600" cy="1619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000" b="1" smtClean="0">
                <a:solidFill>
                  <a:srgbClr val="FF0000"/>
                </a:solidFill>
              </a:rPr>
              <a:t>Хрестоподібна (восьмиподібна) пов’язка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sz="half" idx="1"/>
          </p:nvPr>
        </p:nvSpPr>
        <p:spPr>
          <a:xfrm>
            <a:off x="285750" y="2286000"/>
            <a:ext cx="4214813" cy="4068763"/>
          </a:xfrm>
        </p:spPr>
        <p:txBody>
          <a:bodyPr rtlCol="0">
            <a:normAutofit fontScale="92500"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err="1" smtClean="0"/>
              <a:t>Напрямок</a:t>
            </a:r>
            <a:r>
              <a:rPr lang="ru-RU" sz="2400" b="1" dirty="0" smtClean="0"/>
              <a:t> бинта </a:t>
            </a:r>
            <a:r>
              <a:rPr lang="ru-RU" sz="2400" b="1" dirty="0" err="1" smtClean="0"/>
              <a:t>утворює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фігуру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вісімки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Наприклад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перев'язку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потилиці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починають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двома-трьома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циркулярними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коловими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обертами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довкола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голови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далі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спускаються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вухо</a:t>
            </a:r>
            <a:r>
              <a:rPr lang="ru-RU" sz="2400" b="1" dirty="0" smtClean="0"/>
              <a:t>, вниз на </a:t>
            </a:r>
            <a:r>
              <a:rPr lang="ru-RU" sz="2400" b="1" dirty="0" err="1" smtClean="0"/>
              <a:t>шию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обводять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шию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спереду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ззаду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піднімаються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вгору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вухо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довкола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голови</a:t>
            </a:r>
            <a:r>
              <a:rPr lang="ru-RU" sz="2400" b="1" dirty="0" smtClean="0"/>
              <a:t>. </a:t>
            </a:r>
            <a:r>
              <a:rPr lang="uk-UA" sz="2400" b="1" dirty="0" smtClean="0"/>
              <a:t>Використовується також для </a:t>
            </a:r>
            <a:r>
              <a:rPr lang="uk-UA" sz="2400" b="1" dirty="0" err="1" smtClean="0"/>
              <a:t>перев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язки</a:t>
            </a:r>
            <a:r>
              <a:rPr lang="uk-UA" sz="2400" b="1" dirty="0" smtClean="0"/>
              <a:t> гомілковостопного </a:t>
            </a:r>
            <a:r>
              <a:rPr lang="uk-UA" sz="2400" b="1" dirty="0" err="1" smtClean="0"/>
              <a:t>променевозап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ястного</a:t>
            </a:r>
            <a:r>
              <a:rPr lang="uk-UA" sz="2400" b="1" dirty="0" smtClean="0"/>
              <a:t> суглобів.</a:t>
            </a:r>
            <a:endParaRPr lang="ru-RU" sz="2400" b="1" dirty="0" smtClean="0"/>
          </a:p>
        </p:txBody>
      </p:sp>
      <p:pic>
        <p:nvPicPr>
          <p:cNvPr id="54275" name="Picture 2" descr="C:\Users\1234\Desktop\Новая папка\9671972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700213"/>
            <a:ext cx="421481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Черепашача пов'язка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285875"/>
            <a:ext cx="4143375" cy="5383213"/>
          </a:xfrm>
        </p:spPr>
        <p:txBody>
          <a:bodyPr rtlCol="0">
            <a:normAutofit fontScale="700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err="1"/>
              <a:t>Черепашачу</a:t>
            </a:r>
            <a:r>
              <a:rPr lang="ru-RU" b="1" dirty="0"/>
              <a:t> </a:t>
            </a:r>
            <a:r>
              <a:rPr lang="ru-RU" b="1" dirty="0" err="1"/>
              <a:t>пов'язку</a:t>
            </a:r>
            <a:r>
              <a:rPr lang="ru-RU" b="1" dirty="0"/>
              <a:t> </a:t>
            </a:r>
            <a:r>
              <a:rPr lang="ru-RU" b="1" dirty="0" err="1"/>
              <a:t>застосовують</a:t>
            </a:r>
            <a:r>
              <a:rPr lang="ru-RU" b="1" dirty="0"/>
              <a:t> у 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варіантах</a:t>
            </a:r>
            <a:r>
              <a:rPr lang="ru-RU" b="1" dirty="0"/>
              <a:t> — </a:t>
            </a:r>
            <a:r>
              <a:rPr lang="ru-RU" b="1" dirty="0" err="1"/>
              <a:t>розбіжна</a:t>
            </a:r>
            <a:r>
              <a:rPr lang="ru-RU" b="1" dirty="0"/>
              <a:t> і </a:t>
            </a:r>
            <a:r>
              <a:rPr lang="ru-RU" b="1" dirty="0" err="1"/>
              <a:t>збіжна</a:t>
            </a:r>
            <a:r>
              <a:rPr lang="ru-RU" b="1" dirty="0"/>
              <a:t>. </a:t>
            </a:r>
            <a:r>
              <a:rPr lang="ru-RU" b="1" dirty="0" err="1"/>
              <a:t>Накладають</a:t>
            </a:r>
            <a:r>
              <a:rPr lang="ru-RU" b="1" dirty="0"/>
              <a:t> на </a:t>
            </a:r>
            <a:r>
              <a:rPr lang="ru-RU" b="1" dirty="0" err="1"/>
              <a:t>великі</a:t>
            </a:r>
            <a:r>
              <a:rPr lang="ru-RU" b="1" dirty="0"/>
              <a:t> </a:t>
            </a:r>
            <a:r>
              <a:rPr lang="ru-RU" b="1" dirty="0" err="1"/>
              <a:t>суглоби</a:t>
            </a:r>
            <a:r>
              <a:rPr lang="ru-RU" b="1" dirty="0"/>
              <a:t> — </a:t>
            </a:r>
            <a:r>
              <a:rPr lang="ru-RU" b="1" dirty="0" err="1"/>
              <a:t>колінний</a:t>
            </a:r>
            <a:r>
              <a:rPr lang="ru-RU" b="1" dirty="0"/>
              <a:t>, </a:t>
            </a:r>
            <a:r>
              <a:rPr lang="ru-RU" b="1" dirty="0" err="1"/>
              <a:t>ліктьовий</a:t>
            </a:r>
            <a:r>
              <a:rPr lang="ru-RU" b="1" dirty="0"/>
              <a:t>, </a:t>
            </a:r>
            <a:r>
              <a:rPr lang="ru-RU" b="1" dirty="0" err="1"/>
              <a:t>надп'ятково-гомілковий</a:t>
            </a:r>
            <a:r>
              <a:rPr lang="ru-RU" b="1" dirty="0"/>
              <a:t>. </a:t>
            </a:r>
            <a:r>
              <a:rPr lang="ru-RU" b="1" dirty="0" err="1"/>
              <a:t>Розбіжну</a:t>
            </a:r>
            <a:r>
              <a:rPr lang="ru-RU" b="1" dirty="0"/>
              <a:t> </a:t>
            </a:r>
            <a:r>
              <a:rPr lang="ru-RU" b="1" dirty="0" err="1"/>
              <a:t>пов'язку</a:t>
            </a:r>
            <a:r>
              <a:rPr lang="ru-RU" b="1" dirty="0"/>
              <a:t> </a:t>
            </a:r>
            <a:r>
              <a:rPr lang="ru-RU" b="1" dirty="0" err="1"/>
              <a:t>починають</a:t>
            </a:r>
            <a:r>
              <a:rPr lang="ru-RU" b="1" dirty="0"/>
              <a:t> </a:t>
            </a:r>
            <a:r>
              <a:rPr lang="ru-RU" b="1" dirty="0" err="1"/>
              <a:t>накладати</a:t>
            </a:r>
            <a:r>
              <a:rPr lang="ru-RU" b="1" dirty="0"/>
              <a:t> з </a:t>
            </a:r>
            <a:r>
              <a:rPr lang="ru-RU" b="1" dirty="0" err="1"/>
              <a:t>двох-трьох</a:t>
            </a:r>
            <a:r>
              <a:rPr lang="ru-RU" b="1" dirty="0"/>
              <a:t> </a:t>
            </a:r>
            <a:r>
              <a:rPr lang="ru-RU" b="1" dirty="0" err="1"/>
              <a:t>колових</a:t>
            </a:r>
            <a:r>
              <a:rPr lang="ru-RU" b="1" dirty="0"/>
              <a:t> </a:t>
            </a:r>
            <a:r>
              <a:rPr lang="ru-RU" b="1" dirty="0" err="1"/>
              <a:t>обертів</a:t>
            </a:r>
            <a:r>
              <a:rPr lang="ru-RU" b="1" dirty="0"/>
              <a:t> бинта на одному </a:t>
            </a:r>
            <a:r>
              <a:rPr lang="ru-RU" b="1" dirty="0" err="1"/>
              <a:t>рівні</a:t>
            </a:r>
            <a:r>
              <a:rPr lang="ru-RU" b="1" dirty="0"/>
              <a:t> з </a:t>
            </a:r>
            <a:r>
              <a:rPr lang="ru-RU" b="1" dirty="0" err="1"/>
              <a:t>розходженням</a:t>
            </a:r>
            <a:r>
              <a:rPr lang="ru-RU" b="1" dirty="0"/>
              <a:t> </a:t>
            </a:r>
            <a:r>
              <a:rPr lang="ru-RU" b="1" dirty="0" err="1"/>
              <a:t>наступних</a:t>
            </a:r>
            <a:r>
              <a:rPr lang="ru-RU" b="1" dirty="0"/>
              <a:t> </a:t>
            </a:r>
            <a:r>
              <a:rPr lang="ru-RU" b="1" dirty="0" err="1"/>
              <a:t>обертів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центру </a:t>
            </a:r>
            <a:r>
              <a:rPr lang="ru-RU" b="1" dirty="0" err="1"/>
              <a:t>вбік</a:t>
            </a:r>
            <a:r>
              <a:rPr lang="ru-RU" b="1" dirty="0"/>
              <a:t>, </a:t>
            </a:r>
            <a:r>
              <a:rPr lang="ru-RU" b="1" dirty="0" err="1"/>
              <a:t>угору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smtClean="0"/>
              <a:t>вниз. </a:t>
            </a:r>
            <a:r>
              <a:rPr lang="ru-RU" b="1" dirty="0" err="1"/>
              <a:t>Збіжна</a:t>
            </a:r>
            <a:r>
              <a:rPr lang="ru-RU" b="1" dirty="0"/>
              <a:t> </a:t>
            </a:r>
            <a:r>
              <a:rPr lang="ru-RU" b="1" dirty="0" err="1"/>
              <a:t>черепашача</a:t>
            </a:r>
            <a:r>
              <a:rPr lang="ru-RU" b="1" dirty="0"/>
              <a:t> </a:t>
            </a:r>
            <a:r>
              <a:rPr lang="ru-RU" b="1" dirty="0" err="1"/>
              <a:t>пов'язка</a:t>
            </a:r>
            <a:r>
              <a:rPr lang="ru-RU" b="1" dirty="0"/>
              <a:t> </a:t>
            </a:r>
            <a:r>
              <a:rPr lang="ru-RU" b="1" dirty="0" err="1"/>
              <a:t>відрізняється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розбіжної</a:t>
            </a:r>
            <a:r>
              <a:rPr lang="ru-RU" b="1" dirty="0"/>
              <a:t> </a:t>
            </a:r>
            <a:r>
              <a:rPr lang="ru-RU" b="1" dirty="0" err="1"/>
              <a:t>тим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оберти</a:t>
            </a:r>
            <a:r>
              <a:rPr lang="ru-RU" b="1" dirty="0"/>
              <a:t> бинта, </a:t>
            </a:r>
            <a:r>
              <a:rPr lang="ru-RU" b="1" dirty="0" err="1"/>
              <a:t>розпочинаючись</a:t>
            </a:r>
            <a:r>
              <a:rPr lang="ru-RU" b="1" dirty="0"/>
              <a:t> на </a:t>
            </a:r>
            <a:r>
              <a:rPr lang="ru-RU" b="1" dirty="0" err="1"/>
              <a:t>периферії</a:t>
            </a:r>
            <a:r>
              <a:rPr lang="ru-RU" b="1" dirty="0"/>
              <a:t>, з </a:t>
            </a:r>
            <a:r>
              <a:rPr lang="ru-RU" b="1" dirty="0" err="1"/>
              <a:t>кожним</a:t>
            </a:r>
            <a:r>
              <a:rPr lang="ru-RU" b="1" dirty="0"/>
              <a:t> туром </a:t>
            </a:r>
            <a:r>
              <a:rPr lang="ru-RU" b="1" dirty="0" err="1"/>
              <a:t>наближаються</a:t>
            </a:r>
            <a:r>
              <a:rPr lang="ru-RU" b="1" dirty="0"/>
              <a:t> до центру, де </a:t>
            </a:r>
            <a:r>
              <a:rPr lang="ru-RU" b="1" dirty="0" err="1"/>
              <a:t>пов'язка</a:t>
            </a:r>
            <a:r>
              <a:rPr lang="ru-RU" b="1" dirty="0"/>
              <a:t> </a:t>
            </a:r>
            <a:r>
              <a:rPr lang="ru-RU" b="1" dirty="0" err="1" smtClean="0"/>
              <a:t>закінчується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5299" name="Picture 2" descr="C:\Users\1234\Desktop\Новая папка\47057612.jpg"/>
          <p:cNvPicPr>
            <a:picLocks noChangeAspect="1" noChangeArrowheads="1"/>
          </p:cNvPicPr>
          <p:nvPr/>
        </p:nvPicPr>
        <p:blipFill>
          <a:blip r:embed="rId2" cstate="print"/>
          <a:srcRect l="9666" r="2737"/>
          <a:stretch>
            <a:fillRect/>
          </a:stretch>
        </p:blipFill>
        <p:spPr bwMode="auto">
          <a:xfrm>
            <a:off x="4429125" y="1587500"/>
            <a:ext cx="471487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395288" y="492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Колосоподібна пов'язка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sz="half" idx="1"/>
          </p:nvPr>
        </p:nvSpPr>
        <p:spPr>
          <a:xfrm>
            <a:off x="285750" y="1143000"/>
            <a:ext cx="4071938" cy="5211763"/>
          </a:xfrm>
        </p:spPr>
        <p:txBody>
          <a:bodyPr rtlCol="0">
            <a:normAutofit fontScale="92500"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err="1" smtClean="0"/>
              <a:t>Колосоподібна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пов'язка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кульшовому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суглобі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досить</a:t>
            </a:r>
            <a:r>
              <a:rPr lang="ru-RU" sz="2400" b="1" dirty="0" smtClean="0"/>
              <a:t> складна у </a:t>
            </a:r>
            <a:r>
              <a:rPr lang="ru-RU" sz="2400" b="1" dirty="0" err="1" smtClean="0"/>
              <a:t>виконанні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інколи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потребує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одного-двох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помічників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фіксації</a:t>
            </a:r>
            <a:r>
              <a:rPr lang="ru-RU" sz="2400" b="1" dirty="0" smtClean="0"/>
              <a:t> циркулярного туру </a:t>
            </a:r>
            <a:r>
              <a:rPr lang="ru-RU" sz="2400" b="1" dirty="0" err="1" smtClean="0"/>
              <a:t>довкола</a:t>
            </a:r>
            <a:r>
              <a:rPr lang="ru-RU" sz="2400" b="1" dirty="0" smtClean="0"/>
              <a:t> живота бинт по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попередній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поверхні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спрямовують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скісно</a:t>
            </a:r>
            <a:r>
              <a:rPr lang="ru-RU" sz="2400" b="1" dirty="0" smtClean="0"/>
              <a:t> вниз, а </a:t>
            </a:r>
            <a:r>
              <a:rPr lang="ru-RU" sz="2400" b="1" dirty="0" err="1" smtClean="0"/>
              <a:t>далі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довкола</a:t>
            </a:r>
            <a:r>
              <a:rPr lang="ru-RU" sz="2400" b="1" dirty="0" smtClean="0"/>
              <a:t> стегна, </a:t>
            </a:r>
            <a:r>
              <a:rPr lang="ru-RU" sz="2400" b="1" dirty="0" err="1" smtClean="0"/>
              <a:t>нижче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сідничної</a:t>
            </a:r>
            <a:r>
              <a:rPr lang="ru-RU" sz="2400" b="1" dirty="0" smtClean="0"/>
              <a:t> складки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по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медіальній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поверхні</a:t>
            </a:r>
            <a:r>
              <a:rPr lang="ru-RU" sz="2400" b="1" dirty="0" smtClean="0"/>
              <a:t> вперед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латерально</a:t>
            </a:r>
            <a:r>
              <a:rPr lang="ru-RU" sz="2400" b="1" dirty="0" smtClean="0"/>
              <a:t>; </a:t>
            </a:r>
            <a:r>
              <a:rPr lang="ru-RU" sz="2400" b="1" dirty="0" err="1" smtClean="0"/>
              <a:t>перехрест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відбувається</a:t>
            </a:r>
            <a:r>
              <a:rPr lang="ru-RU" sz="2400" b="1" dirty="0" smtClean="0"/>
              <a:t> точно в </a:t>
            </a:r>
            <a:r>
              <a:rPr lang="ru-RU" sz="2400" b="1" dirty="0" err="1" smtClean="0"/>
              <a:t>ділянці</a:t>
            </a:r>
            <a:r>
              <a:rPr lang="ru-RU" sz="2400" b="1" dirty="0" smtClean="0"/>
              <a:t> великого вертлюга. </a:t>
            </a:r>
            <a:r>
              <a:rPr lang="ru-RU" sz="2400" b="1" dirty="0" err="1" smtClean="0"/>
              <a:t>Наступні</a:t>
            </a:r>
            <a:r>
              <a:rPr lang="ru-RU" sz="2400" b="1" dirty="0" smtClean="0"/>
              <a:t> тури бинта </a:t>
            </a:r>
            <a:r>
              <a:rPr lang="ru-RU" sz="2400" b="1" dirty="0" err="1" smtClean="0"/>
              <a:t>зміщують</a:t>
            </a:r>
            <a:r>
              <a:rPr lang="ru-RU" sz="2400" b="1" dirty="0" smtClean="0"/>
              <a:t> у дистальному </a:t>
            </a:r>
            <a:r>
              <a:rPr lang="ru-RU" sz="2400" b="1" dirty="0" err="1" smtClean="0"/>
              <a:t>напрямку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повторюючи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першого</a:t>
            </a:r>
            <a:r>
              <a:rPr lang="ru-RU" sz="2400" b="1" dirty="0" smtClean="0"/>
              <a:t> туру.</a:t>
            </a:r>
          </a:p>
        </p:txBody>
      </p:sp>
      <p:pic>
        <p:nvPicPr>
          <p:cNvPr id="56323" name="Picture 3" descr="C:\Users\1234\Desktop\Новая папка\81423951.jpg"/>
          <p:cNvPicPr>
            <a:picLocks noChangeAspect="1" noChangeArrowheads="1"/>
          </p:cNvPicPr>
          <p:nvPr/>
        </p:nvPicPr>
        <p:blipFill>
          <a:blip r:embed="rId2" cstate="print"/>
          <a:srcRect l="8978"/>
          <a:stretch>
            <a:fillRect/>
          </a:stretch>
        </p:blipFill>
        <p:spPr bwMode="auto">
          <a:xfrm>
            <a:off x="4500563" y="1071563"/>
            <a:ext cx="4643437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72488" cy="928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>
                <a:solidFill>
                  <a:srgbClr val="FF0000"/>
                </a:solidFill>
              </a:rPr>
              <a:t>Колосоподібна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пов'язка</a:t>
            </a:r>
            <a:r>
              <a:rPr lang="ru-RU" b="1" dirty="0" smtClean="0">
                <a:solidFill>
                  <a:srgbClr val="FF0000"/>
                </a:solidFill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</a:rPr>
              <a:t>кінцівках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770" name="Объект 2"/>
          <p:cNvSpPr>
            <a:spLocks noGrp="1"/>
          </p:cNvSpPr>
          <p:nvPr>
            <p:ph sz="half" idx="1"/>
          </p:nvPr>
        </p:nvSpPr>
        <p:spPr>
          <a:xfrm>
            <a:off x="0" y="1500188"/>
            <a:ext cx="4214813" cy="5024437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err="1" smtClean="0"/>
              <a:t>Колосоподібна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пов'язка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дещо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нагадує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вісімкоподібну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тією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різницею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наступні</a:t>
            </a:r>
            <a:r>
              <a:rPr lang="ru-RU" sz="2400" b="1" dirty="0" smtClean="0"/>
              <a:t> тури бинта </a:t>
            </a:r>
            <a:r>
              <a:rPr lang="ru-RU" sz="2400" b="1" dirty="0" err="1" smtClean="0"/>
              <a:t>частково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прикривають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попередні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перехрещуються</a:t>
            </a:r>
            <a:r>
              <a:rPr lang="ru-RU" sz="2400" b="1" dirty="0" smtClean="0"/>
              <a:t> по </a:t>
            </a:r>
            <a:r>
              <a:rPr lang="ru-RU" sz="2400" b="1" dirty="0" err="1" smtClean="0"/>
              <a:t>одній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лінії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Місця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застосування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плечовий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суглоб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надпліччя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пахвинна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ділянка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кульшовий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суглоб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інші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важкодоступні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ділянки</a:t>
            </a:r>
            <a:r>
              <a:rPr lang="ru-RU" sz="2400" b="1" dirty="0" smtClean="0"/>
              <a:t>, де </a:t>
            </a:r>
            <a:r>
              <a:rPr lang="ru-RU" sz="2400" b="1" dirty="0" err="1" smtClean="0"/>
              <a:t>внаслідок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нерівномірної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форми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поверхні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тіла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можливих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рухів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пов'язку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важко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утримати</a:t>
            </a:r>
            <a:r>
              <a:rPr lang="ru-RU" sz="2400" b="1" dirty="0" smtClean="0"/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</p:txBody>
      </p:sp>
      <p:pic>
        <p:nvPicPr>
          <p:cNvPr id="57347" name="Picture 2" descr="C:\Users\1234\Desktop\Новая папка\erqg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214438"/>
            <a:ext cx="4143375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539750" y="214313"/>
            <a:ext cx="82296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600" b="1" dirty="0" err="1" smtClean="0">
                <a:solidFill>
                  <a:srgbClr val="FF0000"/>
                </a:solidFill>
              </a:rPr>
              <a:t>Поворотна</a:t>
            </a:r>
            <a:r>
              <a:rPr lang="ru-RU" sz="4600" b="1" dirty="0" smtClean="0">
                <a:solidFill>
                  <a:srgbClr val="FF0000"/>
                </a:solidFill>
              </a:rPr>
              <a:t> </a:t>
            </a:r>
            <a:r>
              <a:rPr lang="ru-RU" sz="4600" b="1" dirty="0" err="1" smtClean="0">
                <a:solidFill>
                  <a:srgbClr val="FF0000"/>
                </a:solidFill>
              </a:rPr>
              <a:t>пов'язка</a:t>
            </a:r>
            <a:endParaRPr lang="ru-RU" sz="4600" b="1" dirty="0" smtClean="0">
              <a:solidFill>
                <a:srgbClr val="FF0000"/>
              </a:solidFill>
            </a:endParaRPr>
          </a:p>
        </p:txBody>
      </p:sp>
      <p:sp>
        <p:nvSpPr>
          <p:cNvPr id="58370" name="Объект 2"/>
          <p:cNvSpPr>
            <a:spLocks noGrp="1"/>
          </p:cNvSpPr>
          <p:nvPr>
            <p:ph idx="1"/>
          </p:nvPr>
        </p:nvSpPr>
        <p:spPr>
          <a:xfrm>
            <a:off x="214313" y="1357313"/>
            <a:ext cx="4071937" cy="5167312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2400" b="1" smtClean="0"/>
              <a:t>Поворотну пов'язку накладають на куксу після ампутації кисті або стопи. Розпочинають з двох-трьох колових обертів бинта з наступним відхиленням його турів перпендикулярно до колового руху. Пов'язка легко сповзає, тому для її утримання додають чохол з тасьмою або шкіру змащують клеолом.</a:t>
            </a:r>
          </a:p>
        </p:txBody>
      </p:sp>
      <p:pic>
        <p:nvPicPr>
          <p:cNvPr id="58371" name="Picture 3" descr="C:\Users\1234\Desktop\Новая папка\64075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225" y="1000125"/>
            <a:ext cx="4676775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Т-подібна пов 'язка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188" y="1285875"/>
            <a:ext cx="3857625" cy="5068888"/>
          </a:xfrm>
        </p:spPr>
        <p:txBody>
          <a:bodyPr rtlCol="0">
            <a:normAutofit fontScale="92500"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err="1"/>
              <a:t>Т-подібну</a:t>
            </a:r>
            <a:r>
              <a:rPr lang="ru-RU" b="1" dirty="0"/>
              <a:t> </a:t>
            </a:r>
            <a:r>
              <a:rPr lang="ru-RU" b="1" dirty="0" err="1" smtClean="0"/>
              <a:t>пов'язку</a:t>
            </a:r>
            <a:r>
              <a:rPr lang="ru-RU" b="1" dirty="0" smtClean="0"/>
              <a:t> </a:t>
            </a:r>
            <a:r>
              <a:rPr lang="ru-RU" b="1" dirty="0" err="1"/>
              <a:t>накладають</a:t>
            </a:r>
            <a:r>
              <a:rPr lang="ru-RU" b="1" dirty="0"/>
              <a:t> на </a:t>
            </a:r>
            <a:r>
              <a:rPr lang="ru-RU" b="1" dirty="0" err="1"/>
              <a:t>промежину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пахвинну</a:t>
            </a:r>
            <a:r>
              <a:rPr lang="ru-RU" b="1" dirty="0"/>
              <a:t> </a:t>
            </a:r>
            <a:r>
              <a:rPr lang="ru-RU" b="1" dirty="0" err="1"/>
              <a:t>ділянку</a:t>
            </a:r>
            <a:r>
              <a:rPr lang="ru-RU" b="1" dirty="0"/>
              <a:t> 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бинтів</a:t>
            </a:r>
            <a:r>
              <a:rPr lang="ru-RU" b="1" dirty="0"/>
              <a:t>, з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основний</a:t>
            </a:r>
            <a:r>
              <a:rPr lang="ru-RU" b="1" dirty="0"/>
              <a:t> </a:t>
            </a:r>
            <a:r>
              <a:rPr lang="ru-RU" b="1" dirty="0" err="1"/>
              <a:t>охоплює</a:t>
            </a:r>
            <a:r>
              <a:rPr lang="ru-RU" b="1" dirty="0"/>
              <a:t> поперек </a:t>
            </a:r>
            <a:r>
              <a:rPr lang="ru-RU" b="1" dirty="0" err="1"/>
              <a:t>або</a:t>
            </a:r>
            <a:r>
              <a:rPr lang="ru-RU" b="1" dirty="0"/>
              <a:t> плече, а </a:t>
            </a:r>
            <a:r>
              <a:rPr lang="ru-RU" b="1" dirty="0" err="1"/>
              <a:t>другий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утримує</a:t>
            </a:r>
            <a:r>
              <a:rPr lang="ru-RU" b="1" dirty="0"/>
              <a:t> </a:t>
            </a:r>
            <a:r>
              <a:rPr lang="ru-RU" b="1" dirty="0" err="1"/>
              <a:t>перев'язний</a:t>
            </a:r>
            <a:r>
              <a:rPr lang="ru-RU" b="1" dirty="0"/>
              <a:t> </a:t>
            </a:r>
            <a:r>
              <a:rPr lang="ru-RU" b="1" dirty="0" err="1"/>
              <a:t>матеріал</a:t>
            </a:r>
            <a:r>
              <a:rPr lang="ru-RU" b="1" dirty="0"/>
              <a:t>, проходить через </a:t>
            </a:r>
            <a:r>
              <a:rPr lang="ru-RU" b="1" dirty="0" err="1"/>
              <a:t>ділянку</a:t>
            </a:r>
            <a:r>
              <a:rPr lang="ru-RU" b="1" dirty="0"/>
              <a:t> </a:t>
            </a:r>
            <a:r>
              <a:rPr lang="ru-RU" b="1" dirty="0" err="1"/>
              <a:t>промежини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пахвової</a:t>
            </a:r>
            <a:r>
              <a:rPr lang="ru-RU" b="1" dirty="0"/>
              <a:t> ямки.</a:t>
            </a:r>
          </a:p>
        </p:txBody>
      </p:sp>
      <p:pic>
        <p:nvPicPr>
          <p:cNvPr id="59395" name="Picture 2" descr="C:\Users\1234\Desktop\Новая папка\imag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357313"/>
            <a:ext cx="3943350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600" b="1" dirty="0" err="1" smtClean="0">
                <a:solidFill>
                  <a:srgbClr val="FF0000"/>
                </a:solidFill>
              </a:rPr>
              <a:t>Спіральна</a:t>
            </a:r>
            <a:r>
              <a:rPr lang="ru-RU" sz="4600" b="1" dirty="0" smtClean="0">
                <a:solidFill>
                  <a:srgbClr val="FF0000"/>
                </a:solidFill>
              </a:rPr>
              <a:t> </a:t>
            </a:r>
            <a:r>
              <a:rPr lang="ru-RU" sz="4600" b="1" dirty="0" err="1" smtClean="0">
                <a:solidFill>
                  <a:srgbClr val="FF0000"/>
                </a:solidFill>
              </a:rPr>
              <a:t>пов’язка</a:t>
            </a:r>
            <a:endParaRPr lang="ru-RU" sz="4600" b="1" dirty="0" smtClean="0">
              <a:solidFill>
                <a:srgbClr val="FF0000"/>
              </a:solidFill>
            </a:endParaRPr>
          </a:p>
        </p:txBody>
      </p:sp>
      <p:sp>
        <p:nvSpPr>
          <p:cNvPr id="60418" name="Объект 2"/>
          <p:cNvSpPr>
            <a:spLocks noGrp="1"/>
          </p:cNvSpPr>
          <p:nvPr>
            <p:ph sz="half" idx="1"/>
          </p:nvPr>
        </p:nvSpPr>
        <p:spPr>
          <a:xfrm>
            <a:off x="214313" y="1500188"/>
            <a:ext cx="4286250" cy="48498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600" b="1" smtClean="0"/>
              <a:t>Пов'язки на ділянку живота застосовують досить часто у зв'язку з різноманітною патологією з боку органів черевної порожнини і надто поширеним оперативним лікуванням. Цілком задовільні наслідки дає добре і правильно накладена лейкопластирна або спіральна бинтова пов'язка на живіт.</a:t>
            </a:r>
          </a:p>
        </p:txBody>
      </p:sp>
      <p:pic>
        <p:nvPicPr>
          <p:cNvPr id="60419" name="Picture 2" descr="C:\Users\1234\Desktop\Новая папка\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500188"/>
            <a:ext cx="4049713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Спіральна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з </a:t>
            </a:r>
            <a:r>
              <a:rPr lang="ru-RU" b="1" dirty="0" err="1">
                <a:solidFill>
                  <a:srgbClr val="FF0000"/>
                </a:solidFill>
              </a:rPr>
              <a:t>перегинами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пов’язка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1442" name="Объект 2"/>
          <p:cNvSpPr>
            <a:spLocks noGrp="1"/>
          </p:cNvSpPr>
          <p:nvPr>
            <p:ph sz="half" idx="1"/>
          </p:nvPr>
        </p:nvSpPr>
        <p:spPr>
          <a:xfrm>
            <a:off x="457200" y="1571625"/>
            <a:ext cx="4186238" cy="4783138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b="1" smtClean="0"/>
              <a:t>Пов’язка на гомілку. 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b="1" smtClean="0"/>
              <a:t>На гомілку накладається спіральна з перегинами пов’язка до рівня колінного суглобу, де й фіксується коловим ходом бинта.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6867" name="Picture 2" descr="C:\Users\1234\Desktop\Новая папка\1_html_395e70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00240"/>
            <a:ext cx="4071934" cy="25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90000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666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600" b="1" dirty="0" err="1" smtClean="0">
                <a:solidFill>
                  <a:srgbClr val="FF0000"/>
                </a:solidFill>
              </a:rPr>
              <a:t>Пов’язка</a:t>
            </a:r>
            <a:r>
              <a:rPr lang="ru-RU" sz="4600" b="1" dirty="0" smtClean="0">
                <a:solidFill>
                  <a:srgbClr val="FF0000"/>
                </a:solidFill>
              </a:rPr>
              <a:t> </a:t>
            </a:r>
            <a:r>
              <a:rPr lang="ru-RU" sz="4600" b="1" dirty="0" err="1" smtClean="0">
                <a:solidFill>
                  <a:srgbClr val="FF0000"/>
                </a:solidFill>
              </a:rPr>
              <a:t>Дезо</a:t>
            </a:r>
            <a:endParaRPr lang="ru-RU" sz="4600" b="1" dirty="0" smtClean="0">
              <a:solidFill>
                <a:srgbClr val="FF0000"/>
              </a:solidFill>
            </a:endParaRPr>
          </a:p>
        </p:txBody>
      </p:sp>
      <p:sp>
        <p:nvSpPr>
          <p:cNvPr id="37890" name="Объект 2"/>
          <p:cNvSpPr>
            <a:spLocks noGrp="1"/>
          </p:cNvSpPr>
          <p:nvPr>
            <p:ph sz="half" idx="1"/>
          </p:nvPr>
        </p:nvSpPr>
        <p:spPr>
          <a:xfrm>
            <a:off x="285750" y="1071563"/>
            <a:ext cx="4786313" cy="5308600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err="1" smtClean="0">
                <a:solidFill>
                  <a:srgbClr val="7030A0"/>
                </a:solidFill>
              </a:rPr>
              <a:t>Пов’язка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Дезо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пов’язка</a:t>
            </a:r>
            <a:r>
              <a:rPr lang="ru-RU" sz="2000" b="1" dirty="0" smtClean="0"/>
              <a:t>, яка </a:t>
            </a:r>
            <a:r>
              <a:rPr lang="ru-RU" sz="2000" b="1" dirty="0" err="1" smtClean="0"/>
              <a:t>знерухомлює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певну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тіла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застосовують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неважких</a:t>
            </a:r>
            <a:r>
              <a:rPr lang="ru-RU" sz="2000" b="1" dirty="0" smtClean="0"/>
              <a:t> переломах </a:t>
            </a:r>
            <a:r>
              <a:rPr lang="ru-RU" sz="2000" b="1" dirty="0" err="1" smtClean="0"/>
              <a:t>ключиці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плечової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кістки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вправляння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вивихнутого</a:t>
            </a:r>
            <a:r>
              <a:rPr lang="ru-RU" sz="2000" b="1" dirty="0" smtClean="0"/>
              <a:t> плеча, </a:t>
            </a:r>
            <a:r>
              <a:rPr lang="ru-RU" sz="2000" b="1" dirty="0" err="1" smtClean="0"/>
              <a:t>фіксації</a:t>
            </a:r>
            <a:r>
              <a:rPr lang="ru-RU" sz="2000" b="1" dirty="0" smtClean="0"/>
              <a:t> руки в </a:t>
            </a:r>
            <a:r>
              <a:rPr lang="ru-RU" sz="2000" b="1" dirty="0" err="1" smtClean="0"/>
              <a:t>період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реабілітації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після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деяких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операцій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руці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кістки</a:t>
            </a:r>
            <a:r>
              <a:rPr lang="ru-RU" sz="2000" b="1" dirty="0" smtClean="0"/>
              <a:t> руки. </a:t>
            </a:r>
            <a:r>
              <a:rPr lang="ru-RU" sz="2000" b="1" dirty="0" err="1" smtClean="0"/>
              <a:t>Дезо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пов’язка</a:t>
            </a:r>
            <a:r>
              <a:rPr lang="ru-RU" sz="2000" b="1" dirty="0" smtClean="0"/>
              <a:t>, яка </a:t>
            </a:r>
            <a:r>
              <a:rPr lang="ru-RU" sz="2000" b="1" dirty="0" err="1" smtClean="0"/>
              <a:t>накладається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кілька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основних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етапів</a:t>
            </a:r>
            <a:r>
              <a:rPr lang="ru-RU" sz="2000" b="1" dirty="0" smtClean="0"/>
              <a:t>. Перший </a:t>
            </a:r>
            <a:r>
              <a:rPr lang="ru-RU" sz="2000" b="1" dirty="0" err="1" smtClean="0"/>
              <a:t>такий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етап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полягає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прибинтовуванні</a:t>
            </a:r>
            <a:r>
              <a:rPr lang="ru-RU" sz="2000" b="1" dirty="0" smtClean="0"/>
              <a:t> плеча </a:t>
            </a:r>
            <a:r>
              <a:rPr lang="ru-RU" sz="2000" b="1" dirty="0" err="1" smtClean="0"/>
              <a:t>пацієнта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тулуба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досягається</a:t>
            </a:r>
            <a:r>
              <a:rPr lang="ru-RU" sz="2000" b="1" dirty="0" smtClean="0"/>
              <a:t> шляхом </a:t>
            </a:r>
            <a:r>
              <a:rPr lang="ru-RU" sz="2000" b="1" dirty="0" err="1" smtClean="0"/>
              <a:t>накладення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кругових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спіральних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ходів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Далі</a:t>
            </a:r>
            <a:r>
              <a:rPr lang="ru-RU" sz="2000" b="1" dirty="0" smtClean="0"/>
              <a:t>, друга </a:t>
            </a:r>
            <a:r>
              <a:rPr lang="ru-RU" sz="2000" b="1" dirty="0" err="1" smtClean="0"/>
              <a:t>частина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пов’язки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Дезо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полягає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виведенні</a:t>
            </a:r>
            <a:r>
              <a:rPr lang="ru-RU" sz="2000" b="1" dirty="0" smtClean="0"/>
              <a:t> бинта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пахвовій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області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надпліччя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хворої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сторони</a:t>
            </a:r>
            <a:r>
              <a:rPr lang="ru-RU" sz="2000" b="1" dirty="0" smtClean="0"/>
              <a:t> по </a:t>
            </a:r>
            <a:r>
              <a:rPr lang="ru-RU" sz="2000" b="1" dirty="0" err="1" smtClean="0"/>
              <a:t>поверхні</a:t>
            </a:r>
            <a:r>
              <a:rPr lang="ru-RU" sz="2000" b="1" dirty="0" smtClean="0"/>
              <a:t> грудей. </a:t>
            </a:r>
            <a:r>
              <a:rPr lang="ru-RU" sz="2000" b="1" dirty="0" err="1" smtClean="0"/>
              <a:t>Далі</a:t>
            </a:r>
            <a:r>
              <a:rPr lang="ru-RU" sz="2000" b="1" dirty="0" smtClean="0"/>
              <a:t> бинт </a:t>
            </a:r>
            <a:r>
              <a:rPr lang="ru-RU" sz="2000" b="1" dirty="0" err="1" smtClean="0"/>
              <a:t>ведуть</a:t>
            </a:r>
            <a:r>
              <a:rPr lang="ru-RU" sz="2000" b="1" dirty="0" smtClean="0"/>
              <a:t> вертикально вниз до </a:t>
            </a:r>
            <a:r>
              <a:rPr lang="ru-RU" sz="2000" b="1" dirty="0" err="1" smtClean="0"/>
              <a:t>ліктя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Підхопивши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лікоть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цим</a:t>
            </a:r>
            <a:r>
              <a:rPr lang="ru-RU" sz="2000" b="1" dirty="0" smtClean="0"/>
              <a:t> бинтом, </a:t>
            </a:r>
            <a:r>
              <a:rPr lang="ru-RU" sz="2000" b="1" dirty="0" err="1" smtClean="0"/>
              <a:t>ведуть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знову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здорової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сторони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охоплюючи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пахвову</a:t>
            </a:r>
            <a:r>
              <a:rPr lang="ru-RU" sz="2000" b="1" dirty="0" smtClean="0"/>
              <a:t> западину </a:t>
            </a:r>
            <a:r>
              <a:rPr lang="ru-RU" sz="2000" b="1" dirty="0" err="1" smtClean="0"/>
              <a:t>здорової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сторони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лікоть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обходять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спереду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назад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ведуть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пахвову</a:t>
            </a:r>
            <a:r>
              <a:rPr lang="ru-RU" sz="2000" b="1" dirty="0" smtClean="0"/>
              <a:t> зону </a:t>
            </a:r>
            <a:r>
              <a:rPr lang="ru-RU" sz="2000" b="1" dirty="0" err="1" smtClean="0"/>
              <a:t>здорової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сторони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Потім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всі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повторюються</a:t>
            </a:r>
            <a:r>
              <a:rPr lang="ru-RU" sz="2000" b="1" dirty="0" smtClean="0"/>
              <a:t>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/>
          </a:p>
        </p:txBody>
      </p:sp>
      <p:pic>
        <p:nvPicPr>
          <p:cNvPr id="62467" name="Picture 2" descr="C:\Users\1234\Desktop\Новая папка\s15827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6688" y="1428750"/>
            <a:ext cx="3897312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4643437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Пов’язка Вельпо:</a:t>
            </a:r>
          </a:p>
          <a:p>
            <a:pPr algn="just"/>
            <a:r>
              <a:rPr lang="ru-RU" sz="2000" b="1">
                <a:latin typeface="Calibri" pitchFamily="34" charset="0"/>
              </a:rPr>
              <a:t> – </a:t>
            </a:r>
            <a:r>
              <a:rPr lang="ru-RU" b="1">
                <a:latin typeface="Calibri" pitchFamily="34" charset="0"/>
              </a:rPr>
              <a:t>руку згинають в ліктьовому суглобі під гострим кутом так, щоб кисть знаходилася на надпліччі здорової сторони, а в пахвову западину поміщають ватно-марлевий валик; </a:t>
            </a:r>
          </a:p>
          <a:p>
            <a:pPr algn="just"/>
            <a:r>
              <a:rPr lang="ru-RU" b="1">
                <a:latin typeface="Calibri" pitchFamily="34" charset="0"/>
              </a:rPr>
              <a:t>– виконують закріплюючи тури бинта фіксуючи руку до тулуба; </a:t>
            </a:r>
          </a:p>
          <a:p>
            <a:pPr algn="just"/>
            <a:r>
              <a:rPr lang="ru-RU" b="1">
                <a:latin typeface="Calibri" pitchFamily="34" charset="0"/>
              </a:rPr>
              <a:t>– з пахвовій западини здорової сторони бинт ведуть через спину в косому напрямку на надпліччя хворої сторони; </a:t>
            </a:r>
          </a:p>
          <a:p>
            <a:pPr algn="just"/>
            <a:r>
              <a:rPr lang="ru-RU" b="1">
                <a:latin typeface="Calibri" pitchFamily="34" charset="0"/>
              </a:rPr>
              <a:t>– спускають бинт вертикально вниз, охоплюючи лікоть знизу; </a:t>
            </a:r>
          </a:p>
          <a:p>
            <a:pPr algn="just"/>
            <a:r>
              <a:rPr lang="ru-RU" b="1">
                <a:latin typeface="Calibri" pitchFamily="34" charset="0"/>
              </a:rPr>
              <a:t>– ведуть бинт в горизонтальному напрямку у пахвову западину здорової сторони; </a:t>
            </a:r>
          </a:p>
          <a:p>
            <a:pPr algn="just"/>
            <a:r>
              <a:rPr lang="ru-RU" b="1">
                <a:latin typeface="Calibri" pitchFamily="34" charset="0"/>
              </a:rPr>
              <a:t>– повторюють тури, перекриваючи попередні  на 1/3 ширини; </a:t>
            </a:r>
          </a:p>
          <a:p>
            <a:pPr algn="just"/>
            <a:r>
              <a:rPr lang="ru-RU" b="1">
                <a:latin typeface="Calibri" pitchFamily="34" charset="0"/>
              </a:rPr>
              <a:t>– наклавши необхідну кількість турів, кінцівку міцно фіксують.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38676" t="31250" r="38750" b="30664"/>
          <a:stretch>
            <a:fillRect/>
          </a:stretch>
        </p:blipFill>
        <p:spPr bwMode="auto">
          <a:xfrm>
            <a:off x="4929188" y="1214438"/>
            <a:ext cx="421481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2. </a:t>
            </a:r>
            <a:r>
              <a:rPr lang="ru-RU" sz="3200" b="1" dirty="0" err="1" smtClean="0">
                <a:solidFill>
                  <a:srgbClr val="FF0000"/>
                </a:solidFill>
              </a:rPr>
              <a:t>Перев’язувальний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матеріал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3200" b="1" dirty="0" err="1" smtClean="0">
                <a:solidFill>
                  <a:srgbClr val="FF0000"/>
                </a:solidFill>
              </a:rPr>
              <a:t>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перев’язувальний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засіб</a:t>
            </a:r>
            <a:r>
              <a:rPr lang="ru-RU" sz="3200" b="1" dirty="0" smtClean="0">
                <a:solidFill>
                  <a:srgbClr val="FF0000"/>
                </a:solidFill>
              </a:rPr>
              <a:t>.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8715375" cy="57864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ru-RU" sz="2400" b="1" smtClean="0">
                <a:solidFill>
                  <a:srgbClr val="FF0000"/>
                </a:solidFill>
              </a:rPr>
              <a:t>Перев’язувальний матеріал </a:t>
            </a:r>
            <a:r>
              <a:rPr lang="ru-RU" sz="1900" b="1" smtClean="0"/>
              <a:t>– бавовняні, віскозні, синтетичні тканини, полотна, стрічки, волокнисті структури, нитки та інші покриття, які використовуються для виготовлення перев’язувальних засобів. </a:t>
            </a:r>
            <a:r>
              <a:rPr lang="ru-RU" sz="1900" b="1" smtClean="0">
                <a:solidFill>
                  <a:srgbClr val="7030A0"/>
                </a:solidFill>
              </a:rPr>
              <a:t>Перев’язувальні матеріали ділять на три групи</a:t>
            </a:r>
            <a:r>
              <a:rPr lang="ru-RU" sz="1900" b="1" smtClean="0"/>
              <a:t>: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ru-RU" sz="1900" b="1" smtClean="0"/>
              <a:t>– тканини;             – волокнисті матеріали;          – пластикатні матеріали.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ru-RU" sz="1900" b="1" smtClean="0">
                <a:solidFill>
                  <a:srgbClr val="FF0000"/>
                </a:solidFill>
              </a:rPr>
              <a:t>Тканини</a:t>
            </a:r>
            <a:r>
              <a:rPr lang="ru-RU" sz="1900" b="1" smtClean="0"/>
              <a:t> являють собою текстильні вироби, виготовлені з бавовни, льону, коноплі, джуту, шерсті, шовку або штучного волокна. Окремі нитки в тканині переплітаються між собою певним чином, при цьому м’якість тканини залежить від площі яку займають її волокна – чим вона менше (при однаковій густоті переплетення ниток в тканині), тим м’якіше тканина. 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ru-RU" sz="1900" b="1" smtClean="0"/>
              <a:t>До </a:t>
            </a:r>
            <a:r>
              <a:rPr lang="ru-RU" sz="1900" b="1" smtClean="0">
                <a:solidFill>
                  <a:srgbClr val="FF0000"/>
                </a:solidFill>
              </a:rPr>
              <a:t>волокнистих</a:t>
            </a:r>
            <a:r>
              <a:rPr lang="ru-RU" sz="1900" b="1" smtClean="0"/>
              <a:t> матеріалів відносять вату, яку найчастіше виготовляють з хлопку й використовують для створення прокладок при накладенні пов’язок.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ru-RU" sz="1900" b="1" smtClean="0">
                <a:solidFill>
                  <a:srgbClr val="FF0000"/>
                </a:solidFill>
              </a:rPr>
              <a:t>Пластикатні</a:t>
            </a:r>
            <a:r>
              <a:rPr lang="ru-RU" sz="1900" b="1" smtClean="0"/>
              <a:t> матеріали після нанесення їх на поверхню шкіри утворюють тонкі, прозорі та гнучкі плівки. Пластикатні матеріали випускаються у вигляді  плівкоутворюючих аерозолів (Ліфузоль, Наксол, Статізоль, Акутол, Аэропласт, </a:t>
            </a:r>
            <a:r>
              <a:rPr lang="en-US" sz="1900" b="1" smtClean="0"/>
              <a:t>Nobecutan, Opsite Spray </a:t>
            </a:r>
            <a:r>
              <a:rPr lang="ru-RU" sz="1900" b="1" smtClean="0"/>
              <a:t>тощо). Аерозольні плівкоутворюючі суміші поряд з полімером можуть містити знеболюючі, протизапальні, антимікробні та інші лікарські речовини.  Пластикатні матеріали у вигляді аерозолів мають істотний недолік, а саме низьку гідрофільність, що не забезпечує достатню осмотичну дію та вивільнення і транспортування лікарської речовини в тканини.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Пов'язки на груднину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4313" y="1214438"/>
            <a:ext cx="4319587" cy="5286375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b="1" dirty="0" err="1" smtClean="0">
                <a:latin typeface="Arial" charset="0"/>
              </a:rPr>
              <a:t>О</a:t>
            </a:r>
            <a:r>
              <a:rPr lang="ru-RU" sz="2000" b="1" dirty="0" err="1" smtClean="0"/>
              <a:t>собливе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пов'язки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грудну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залозу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жінок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лактаційним</a:t>
            </a:r>
            <a:r>
              <a:rPr lang="ru-RU" sz="2000" b="1" dirty="0" smtClean="0"/>
              <a:t> маститом, </a:t>
            </a:r>
            <a:r>
              <a:rPr lang="ru-RU" sz="2000" b="1" dirty="0" err="1" smtClean="0"/>
              <a:t>виконання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поєднується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годуванням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дитини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зціджуванням</a:t>
            </a:r>
            <a:r>
              <a:rPr lang="ru-RU" sz="2000" b="1" dirty="0" smtClean="0"/>
              <a:t> молока. Для </a:t>
            </a:r>
            <a:r>
              <a:rPr lang="ru-RU" sz="2000" b="1" dirty="0" err="1" smtClean="0"/>
              <a:t>цього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застосовують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підтримувальну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пов'язку</a:t>
            </a:r>
            <a:r>
              <a:rPr lang="ru-RU" sz="2000" b="1" dirty="0" smtClean="0"/>
              <a:t> на одну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обидві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грудні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залози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Пов'язку</a:t>
            </a:r>
            <a:r>
              <a:rPr lang="ru-RU" sz="2000" b="1" dirty="0" smtClean="0"/>
              <a:t> на одну </a:t>
            </a:r>
            <a:r>
              <a:rPr lang="ru-RU" sz="2000" b="1" dirty="0" err="1" smtClean="0"/>
              <a:t>залозу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розпочинають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циркулярного туру </a:t>
            </a:r>
            <a:r>
              <a:rPr lang="ru-RU" sz="2000" b="1" dirty="0" err="1" smtClean="0"/>
              <a:t>нижче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грудної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залози</a:t>
            </a:r>
            <a:r>
              <a:rPr lang="ru-RU" sz="2000" b="1" dirty="0" smtClean="0"/>
              <a:t>, при </a:t>
            </a:r>
            <a:r>
              <a:rPr lang="ru-RU" sz="2000" b="1" dirty="0" err="1" smtClean="0"/>
              <a:t>цьому</a:t>
            </a:r>
            <a:r>
              <a:rPr lang="ru-RU" sz="2000" b="1" dirty="0" smtClean="0"/>
              <a:t> соски </a:t>
            </a:r>
            <a:r>
              <a:rPr lang="ru-RU" sz="2000" b="1" dirty="0" err="1" smtClean="0"/>
              <a:t>залишають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відкритими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Другий</a:t>
            </a:r>
            <a:r>
              <a:rPr lang="ru-RU" sz="2000" b="1" dirty="0" smtClean="0"/>
              <a:t> тур бинта </a:t>
            </a:r>
            <a:r>
              <a:rPr lang="ru-RU" sz="2000" b="1" dirty="0" err="1" smtClean="0"/>
              <a:t>прямує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з-під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грудної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залози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підіймається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вгору</a:t>
            </a:r>
            <a:r>
              <a:rPr lang="ru-RU" sz="2000" b="1" dirty="0" smtClean="0"/>
              <a:t> над ключицею здорового боку. </a:t>
            </a:r>
            <a:r>
              <a:rPr lang="ru-RU" sz="2000" b="1" dirty="0" err="1" smtClean="0"/>
              <a:t>Наступний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циркулярний</a:t>
            </a:r>
            <a:r>
              <a:rPr lang="ru-RU" sz="2000" b="1" dirty="0" smtClean="0"/>
              <a:t> тур бинта </a:t>
            </a:r>
            <a:r>
              <a:rPr lang="ru-RU" sz="2000" b="1" dirty="0" err="1" smtClean="0"/>
              <a:t>спрямовують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вище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попереднього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Щоб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пов'язка</a:t>
            </a:r>
            <a:r>
              <a:rPr lang="ru-RU" sz="2000" b="1" dirty="0" smtClean="0"/>
              <a:t> не ослабла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змістилася</a:t>
            </a:r>
            <a:r>
              <a:rPr lang="ru-RU" sz="2000" b="1" dirty="0" smtClean="0"/>
              <a:t>, тур бинта, </a:t>
            </a:r>
            <a:r>
              <a:rPr lang="ru-RU" sz="2000" b="1" dirty="0" err="1" smtClean="0"/>
              <a:t>спрямований</a:t>
            </a:r>
            <a:r>
              <a:rPr lang="ru-RU" sz="2000" b="1" dirty="0" smtClean="0"/>
              <a:t> через </a:t>
            </a:r>
            <a:r>
              <a:rPr lang="ru-RU" sz="2000" b="1" dirty="0" err="1" smtClean="0"/>
              <a:t>надпліччя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розташовуватись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якомога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ближче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шиї</a:t>
            </a:r>
            <a:r>
              <a:rPr lang="ru-RU" sz="2000" b="1" dirty="0" smtClean="0"/>
              <a:t>, а в </a:t>
            </a:r>
            <a:r>
              <a:rPr lang="ru-RU" sz="2000" b="1" dirty="0" err="1" smtClean="0"/>
              <a:t>пахвовій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ділянці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якомога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вище</a:t>
            </a:r>
            <a:r>
              <a:rPr lang="ru-RU" sz="2000" dirty="0" smtClean="0"/>
              <a:t>.</a:t>
            </a:r>
          </a:p>
        </p:txBody>
      </p:sp>
      <p:pic>
        <p:nvPicPr>
          <p:cNvPr id="64515" name="Picture 2" descr="C:\Users\1234\Desktop\Новая папка\s71943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500"/>
            <a:ext cx="45005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14313" y="642938"/>
            <a:ext cx="4786312" cy="5934075"/>
          </a:xfrm>
        </p:spPr>
        <p:txBody>
          <a:bodyPr rtlCol="0">
            <a:normAutofit fontScale="70000" lnSpcReduction="20000"/>
          </a:bodyPr>
          <a:lstStyle/>
          <a:p>
            <a:pPr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Пов'язки</a:t>
            </a: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голову та </a:t>
            </a:r>
            <a:r>
              <a:rPr lang="ru-RU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шию</a:t>
            </a: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/>
              <a:t>Пов'язку</a:t>
            </a:r>
            <a:r>
              <a:rPr lang="ru-RU" b="1" dirty="0"/>
              <a:t> на голову </a:t>
            </a:r>
            <a:r>
              <a:rPr lang="ru-RU" b="1" dirty="0" err="1"/>
              <a:t>накладають</a:t>
            </a:r>
            <a:r>
              <a:rPr lang="ru-RU" b="1" dirty="0"/>
              <a:t> за </a:t>
            </a:r>
            <a:r>
              <a:rPr lang="ru-RU" b="1" dirty="0" err="1"/>
              <a:t>допомогою</a:t>
            </a:r>
            <a:r>
              <a:rPr lang="ru-RU" b="1" dirty="0"/>
              <a:t> бинта </a:t>
            </a:r>
            <a:r>
              <a:rPr lang="ru-RU" b="1" dirty="0" err="1"/>
              <a:t>завширшки</a:t>
            </a:r>
            <a:r>
              <a:rPr lang="ru-RU" b="1" dirty="0"/>
              <a:t> 5 см. </a:t>
            </a:r>
            <a:r>
              <a:rPr lang="ru-RU" b="1" dirty="0" err="1"/>
              <a:t>Зазвичай</a:t>
            </a:r>
            <a:r>
              <a:rPr lang="ru-RU" b="1" dirty="0"/>
              <a:t> вона повинна </a:t>
            </a:r>
            <a:r>
              <a:rPr lang="ru-RU" b="1" dirty="0" err="1"/>
              <a:t>тиснути</a:t>
            </a:r>
            <a:r>
              <a:rPr lang="ru-RU" b="1" dirty="0"/>
              <a:t>, </a:t>
            </a:r>
            <a:r>
              <a:rPr lang="ru-RU" b="1" dirty="0" err="1"/>
              <a:t>оскільки</a:t>
            </a:r>
            <a:r>
              <a:rPr lang="ru-RU" b="1" dirty="0"/>
              <a:t> </a:t>
            </a:r>
            <a:r>
              <a:rPr lang="ru-RU" b="1" dirty="0" err="1"/>
              <a:t>поранення</a:t>
            </a:r>
            <a:r>
              <a:rPr lang="ru-RU" b="1" dirty="0"/>
              <a:t> черепа </a:t>
            </a:r>
            <a:r>
              <a:rPr lang="ru-RU" b="1" dirty="0" err="1"/>
              <a:t>супроводжується</a:t>
            </a:r>
            <a:r>
              <a:rPr lang="ru-RU" b="1" dirty="0"/>
              <a:t> сильною </a:t>
            </a:r>
            <a:r>
              <a:rPr lang="ru-RU" b="1" dirty="0" err="1"/>
              <a:t>кровотечею</a:t>
            </a:r>
            <a:r>
              <a:rPr lang="ru-RU" b="1" dirty="0"/>
              <a:t> з </a:t>
            </a:r>
            <a:r>
              <a:rPr lang="ru-RU" b="1" dirty="0" err="1"/>
              <a:t>усіх</a:t>
            </a:r>
            <a:r>
              <a:rPr lang="ru-RU" b="1" dirty="0"/>
              <a:t> ран,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утворилися</a:t>
            </a:r>
            <a:r>
              <a:rPr lang="ru-RU" b="1" dirty="0"/>
              <a:t> при </a:t>
            </a:r>
            <a:r>
              <a:rPr lang="ru-RU" b="1" dirty="0" err="1"/>
              <a:t>цьому</a:t>
            </a:r>
            <a:r>
              <a:rPr lang="ru-RU" b="1" dirty="0"/>
              <a:t>. </a:t>
            </a:r>
            <a:r>
              <a:rPr lang="ru-RU" b="1" dirty="0" err="1"/>
              <a:t>Винятком</a:t>
            </a:r>
            <a:r>
              <a:rPr lang="ru-RU" b="1" dirty="0"/>
              <a:t> є </a:t>
            </a:r>
            <a:r>
              <a:rPr lang="ru-RU" b="1" dirty="0" err="1"/>
              <a:t>запальні</a:t>
            </a:r>
            <a:r>
              <a:rPr lang="ru-RU" b="1" dirty="0"/>
              <a:t> </a:t>
            </a:r>
            <a:r>
              <a:rPr lang="ru-RU" b="1" dirty="0" err="1"/>
              <a:t>захворювання</a:t>
            </a:r>
            <a:r>
              <a:rPr lang="ru-RU" b="1" dirty="0"/>
              <a:t> (</a:t>
            </a:r>
            <a:r>
              <a:rPr lang="ru-RU" b="1" dirty="0" err="1"/>
              <a:t>здавлювання</a:t>
            </a:r>
            <a:r>
              <a:rPr lang="ru-RU" b="1" dirty="0"/>
              <a:t> </a:t>
            </a:r>
            <a:r>
              <a:rPr lang="ru-RU" b="1" dirty="0" err="1"/>
              <a:t>небажане</a:t>
            </a:r>
            <a:r>
              <a:rPr lang="ru-RU" b="1" dirty="0"/>
              <a:t>).</a:t>
            </a:r>
          </a:p>
          <a:p>
            <a:pPr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 err="1"/>
              <a:t>Великі</a:t>
            </a:r>
            <a:r>
              <a:rPr lang="ru-RU" b="1" dirty="0"/>
              <a:t> </a:t>
            </a:r>
            <a:r>
              <a:rPr lang="ru-RU" b="1" dirty="0" err="1"/>
              <a:t>ушкодження</a:t>
            </a:r>
            <a:r>
              <a:rPr lang="ru-RU" b="1" dirty="0"/>
              <a:t> </a:t>
            </a:r>
            <a:r>
              <a:rPr lang="ru-RU" b="1" dirty="0" err="1"/>
              <a:t>потиличної</a:t>
            </a:r>
            <a:r>
              <a:rPr lang="ru-RU" b="1" dirty="0"/>
              <a:t> </a:t>
            </a:r>
            <a:r>
              <a:rPr lang="ru-RU" b="1" dirty="0" err="1"/>
              <a:t>ділянки</a:t>
            </a:r>
            <a:r>
              <a:rPr lang="ru-RU" b="1" dirty="0"/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закрити</a:t>
            </a:r>
            <a:r>
              <a:rPr lang="ru-RU" b="1" dirty="0"/>
              <a:t> </a:t>
            </a:r>
            <a:r>
              <a:rPr lang="ru-RU" b="1" dirty="0" err="1"/>
              <a:t>неаполітанською</a:t>
            </a:r>
            <a:r>
              <a:rPr lang="ru-RU" b="1" dirty="0"/>
              <a:t> </a:t>
            </a:r>
            <a:r>
              <a:rPr lang="ru-RU" b="1" dirty="0" err="1"/>
              <a:t>пов'язкою</a:t>
            </a:r>
            <a:r>
              <a:rPr lang="ru-RU" b="1" dirty="0"/>
              <a:t>.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розпочинають</a:t>
            </a:r>
            <a:r>
              <a:rPr lang="ru-RU" b="1" dirty="0"/>
              <a:t> </a:t>
            </a:r>
            <a:r>
              <a:rPr lang="ru-RU" b="1" dirty="0" err="1"/>
              <a:t>циркулярним</a:t>
            </a:r>
            <a:r>
              <a:rPr lang="ru-RU" b="1" dirty="0"/>
              <a:t> туром </a:t>
            </a:r>
            <a:r>
              <a:rPr lang="ru-RU" b="1" dirty="0" err="1"/>
              <a:t>довкола</a:t>
            </a:r>
            <a:r>
              <a:rPr lang="ru-RU" b="1" dirty="0"/>
              <a:t> </a:t>
            </a:r>
            <a:r>
              <a:rPr lang="ru-RU" b="1" dirty="0" err="1"/>
              <a:t>голови</a:t>
            </a:r>
            <a:r>
              <a:rPr lang="ru-RU" b="1" dirty="0"/>
              <a:t>, </a:t>
            </a:r>
            <a:r>
              <a:rPr lang="ru-RU" b="1" dirty="0" err="1"/>
              <a:t>спускаючи</a:t>
            </a:r>
            <a:r>
              <a:rPr lang="ru-RU" b="1" dirty="0"/>
              <a:t> </a:t>
            </a:r>
            <a:r>
              <a:rPr lang="ru-RU" b="1" dirty="0" err="1"/>
              <a:t>кожний</a:t>
            </a:r>
            <a:r>
              <a:rPr lang="ru-RU" b="1" dirty="0"/>
              <a:t> </a:t>
            </a:r>
            <a:r>
              <a:rPr lang="ru-RU" b="1" dirty="0" err="1"/>
              <a:t>наступний</a:t>
            </a:r>
            <a:r>
              <a:rPr lang="ru-RU" b="1" dirty="0"/>
              <a:t> тур у </a:t>
            </a:r>
            <a:r>
              <a:rPr lang="ru-RU" b="1" dirty="0" err="1"/>
              <a:t>бік</a:t>
            </a:r>
            <a:r>
              <a:rPr lang="ru-RU" b="1" dirty="0"/>
              <a:t> </a:t>
            </a:r>
            <a:r>
              <a:rPr lang="ru-RU" b="1" dirty="0" err="1"/>
              <a:t>вуха</a:t>
            </a:r>
            <a:r>
              <a:rPr lang="ru-RU" b="1" dirty="0"/>
              <a:t> </a:t>
            </a:r>
            <a:r>
              <a:rPr lang="ru-RU" b="1" dirty="0" err="1"/>
              <a:t>ураженої</a:t>
            </a:r>
            <a:r>
              <a:rPr lang="ru-RU" b="1" dirty="0"/>
              <a:t> </a:t>
            </a:r>
            <a:r>
              <a:rPr lang="ru-RU" b="1" dirty="0" err="1"/>
              <a:t>частини</a:t>
            </a:r>
            <a:r>
              <a:rPr lang="ru-RU" b="1" dirty="0"/>
              <a:t> і </a:t>
            </a:r>
            <a:r>
              <a:rPr lang="ru-RU" b="1" dirty="0" err="1"/>
              <a:t>піднімаючи</a:t>
            </a:r>
            <a:r>
              <a:rPr lang="ru-RU" b="1" dirty="0"/>
              <a:t> на </a:t>
            </a:r>
            <a:r>
              <a:rPr lang="ru-RU" b="1" dirty="0" err="1"/>
              <a:t>протилежному</a:t>
            </a:r>
            <a:r>
              <a:rPr lang="ru-RU" b="1" dirty="0"/>
              <a:t> </a:t>
            </a:r>
            <a:r>
              <a:rPr lang="ru-RU" b="1" dirty="0" err="1"/>
              <a:t>боці</a:t>
            </a:r>
            <a:endParaRPr lang="ru-RU" b="1" dirty="0"/>
          </a:p>
        </p:txBody>
      </p:sp>
      <p:pic>
        <p:nvPicPr>
          <p:cNvPr id="65538" name="Рисунок 3"/>
          <p:cNvPicPr>
            <a:picLocks noChangeAspect="1"/>
          </p:cNvPicPr>
          <p:nvPr/>
        </p:nvPicPr>
        <p:blipFill>
          <a:blip r:embed="rId2" cstate="print"/>
          <a:srcRect l="1810" r="59818"/>
          <a:stretch>
            <a:fillRect/>
          </a:stretch>
        </p:blipFill>
        <p:spPr bwMode="auto">
          <a:xfrm>
            <a:off x="5143500" y="1214438"/>
            <a:ext cx="37973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85750" y="428625"/>
            <a:ext cx="4429125" cy="6096000"/>
          </a:xfrm>
        </p:spPr>
        <p:txBody>
          <a:bodyPr rtlCol="0">
            <a:normAutofit fontScale="70000" lnSpcReduction="20000"/>
          </a:bodyPr>
          <a:lstStyle/>
          <a:p>
            <a:pPr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 err="1"/>
              <a:t>Пов'язку</a:t>
            </a:r>
            <a:r>
              <a:rPr lang="ru-RU" b="1" dirty="0"/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</a:t>
            </a:r>
            <a:r>
              <a:rPr lang="ru-RU" b="1" dirty="0">
                <a:solidFill>
                  <a:srgbClr val="FF0000"/>
                </a:solidFill>
              </a:rPr>
              <a:t>шапочка </a:t>
            </a:r>
            <a:r>
              <a:rPr lang="ru-RU" b="1" dirty="0" err="1">
                <a:solidFill>
                  <a:srgbClr val="FF0000"/>
                </a:solidFill>
              </a:rPr>
              <a:t>Гіппократа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 </a:t>
            </a:r>
            <a:r>
              <a:rPr lang="ru-RU" b="1" dirty="0" err="1"/>
              <a:t>використовують</a:t>
            </a:r>
            <a:r>
              <a:rPr lang="ru-RU" b="1" dirty="0"/>
              <a:t> для </a:t>
            </a:r>
            <a:r>
              <a:rPr lang="ru-RU" b="1" dirty="0" err="1"/>
              <a:t>закриття</a:t>
            </a:r>
            <a:r>
              <a:rPr lang="ru-RU" b="1" dirty="0"/>
              <a:t> </a:t>
            </a:r>
            <a:r>
              <a:rPr lang="ru-RU" b="1" dirty="0" err="1"/>
              <a:t>всієї</a:t>
            </a:r>
            <a:r>
              <a:rPr lang="ru-RU" b="1" dirty="0"/>
              <a:t> </a:t>
            </a:r>
            <a:r>
              <a:rPr lang="ru-RU" b="1" dirty="0" err="1"/>
              <a:t>волосистої</a:t>
            </a:r>
            <a:r>
              <a:rPr lang="ru-RU" b="1" dirty="0"/>
              <a:t> </a:t>
            </a:r>
            <a:r>
              <a:rPr lang="ru-RU" b="1" dirty="0" err="1"/>
              <a:t>частини</a:t>
            </a:r>
            <a:r>
              <a:rPr lang="ru-RU" b="1" dirty="0"/>
              <a:t> </a:t>
            </a:r>
            <a:r>
              <a:rPr lang="ru-RU" b="1" dirty="0" err="1"/>
              <a:t>голови</a:t>
            </a:r>
            <a:r>
              <a:rPr lang="ru-RU" b="1" dirty="0"/>
              <a:t>. Вона є складною за </a:t>
            </a:r>
            <a:r>
              <a:rPr lang="ru-RU" b="1" dirty="0" err="1"/>
              <a:t>технікою</a:t>
            </a:r>
            <a:r>
              <a:rPr lang="ru-RU" b="1" dirty="0"/>
              <a:t> </a:t>
            </a:r>
            <a:r>
              <a:rPr lang="ru-RU" b="1" dirty="0" err="1"/>
              <a:t>виконання</a:t>
            </a:r>
            <a:r>
              <a:rPr lang="ru-RU" b="1" dirty="0"/>
              <a:t>, </a:t>
            </a:r>
            <a:r>
              <a:rPr lang="ru-RU" b="1" dirty="0" err="1"/>
              <a:t>потребує</a:t>
            </a:r>
            <a:r>
              <a:rPr lang="ru-RU" b="1" dirty="0"/>
              <a:t> </a:t>
            </a:r>
            <a:r>
              <a:rPr lang="ru-RU" b="1" dirty="0" err="1"/>
              <a:t>багато</a:t>
            </a:r>
            <a:r>
              <a:rPr lang="ru-RU" b="1" dirty="0"/>
              <a:t> часу, а </a:t>
            </a:r>
            <a:r>
              <a:rPr lang="ru-RU" b="1" dirty="0" err="1"/>
              <a:t>інколи</a:t>
            </a:r>
            <a:r>
              <a:rPr lang="ru-RU" b="1" dirty="0"/>
              <a:t> і </a:t>
            </a:r>
            <a:r>
              <a:rPr lang="ru-RU" b="1" dirty="0" err="1"/>
              <a:t>помічника</a:t>
            </a:r>
            <a:r>
              <a:rPr lang="ru-RU" b="1" dirty="0"/>
              <a:t>.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накладання</a:t>
            </a:r>
            <a:r>
              <a:rPr lang="ru-RU" b="1" dirty="0"/>
              <a:t> циркулярного туру (</a:t>
            </a:r>
            <a:r>
              <a:rPr lang="ru-RU" b="1" dirty="0" err="1"/>
              <a:t>звичайним</a:t>
            </a:r>
            <a:r>
              <a:rPr lang="ru-RU" b="1" dirty="0"/>
              <a:t> способом) </a:t>
            </a:r>
            <a:r>
              <a:rPr lang="ru-RU" b="1" dirty="0" err="1"/>
              <a:t>проводять</a:t>
            </a:r>
            <a:r>
              <a:rPr lang="ru-RU" b="1" dirty="0"/>
              <a:t> тури,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повертаються</a:t>
            </a:r>
            <a:r>
              <a:rPr lang="ru-RU" b="1" dirty="0"/>
              <a:t> з </a:t>
            </a:r>
            <a:r>
              <a:rPr lang="ru-RU" b="1" dirty="0" err="1"/>
              <a:t>потиличної</a:t>
            </a:r>
            <a:r>
              <a:rPr lang="ru-RU" b="1" dirty="0"/>
              <a:t> </a:t>
            </a:r>
            <a:r>
              <a:rPr lang="ru-RU" b="1" dirty="0" err="1"/>
              <a:t>ділянки</a:t>
            </a:r>
            <a:r>
              <a:rPr lang="ru-RU" b="1" dirty="0"/>
              <a:t> на лоб і назад так, </a:t>
            </a:r>
            <a:r>
              <a:rPr lang="ru-RU" b="1" dirty="0" err="1"/>
              <a:t>щоб</a:t>
            </a:r>
            <a:r>
              <a:rPr lang="ru-RU" b="1" dirty="0"/>
              <a:t>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закрита</a:t>
            </a:r>
            <a:r>
              <a:rPr lang="ru-RU" b="1" dirty="0"/>
              <a:t> волосиста </a:t>
            </a:r>
            <a:r>
              <a:rPr lang="ru-RU" b="1" dirty="0" err="1"/>
              <a:t>частина</a:t>
            </a:r>
            <a:r>
              <a:rPr lang="ru-RU" b="1" dirty="0"/>
              <a:t> </a:t>
            </a:r>
            <a:r>
              <a:rPr lang="ru-RU" b="1" dirty="0" err="1"/>
              <a:t>голови</a:t>
            </a:r>
            <a:r>
              <a:rPr lang="ru-RU" b="1" dirty="0"/>
              <a:t>. </a:t>
            </a:r>
            <a:r>
              <a:rPr lang="ru-RU" b="1" dirty="0" err="1"/>
              <a:t>Пов'язку</a:t>
            </a:r>
            <a:r>
              <a:rPr lang="ru-RU" b="1" dirty="0"/>
              <a:t> </a:t>
            </a:r>
            <a:r>
              <a:rPr lang="ru-RU" b="1" dirty="0" err="1"/>
              <a:t>закінчують</a:t>
            </a:r>
            <a:r>
              <a:rPr lang="ru-RU" b="1" dirty="0"/>
              <a:t>, </a:t>
            </a:r>
            <a:r>
              <a:rPr lang="ru-RU" b="1" dirty="0" err="1"/>
              <a:t>фіксуючи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циркулярними</a:t>
            </a:r>
            <a:r>
              <a:rPr lang="ru-RU" b="1" dirty="0"/>
              <a:t> турами </a:t>
            </a:r>
            <a:r>
              <a:rPr lang="ru-RU" b="1" dirty="0" smtClean="0"/>
              <a:t>бинта. </a:t>
            </a:r>
            <a:r>
              <a:rPr lang="ru-RU" b="1" dirty="0" err="1"/>
              <a:t>Пов'язку</a:t>
            </a:r>
            <a:r>
              <a:rPr lang="ru-RU" b="1" dirty="0"/>
              <a:t> "шапочка </a:t>
            </a:r>
            <a:r>
              <a:rPr lang="ru-RU" b="1" dirty="0" err="1"/>
              <a:t>Гіппократа</a:t>
            </a:r>
            <a:r>
              <a:rPr lang="ru-RU" b="1" dirty="0"/>
              <a:t>"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накласти</a:t>
            </a:r>
            <a:r>
              <a:rPr lang="ru-RU" b="1" dirty="0"/>
              <a:t> і 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бинтів</a:t>
            </a:r>
            <a:r>
              <a:rPr lang="ru-RU" b="1" dirty="0"/>
              <a:t>, один з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розташовують</a:t>
            </a:r>
            <a:r>
              <a:rPr lang="ru-RU" b="1" dirty="0"/>
              <a:t> на </a:t>
            </a:r>
            <a:r>
              <a:rPr lang="ru-RU" b="1" dirty="0" err="1"/>
              <a:t>волосистій</a:t>
            </a:r>
            <a:r>
              <a:rPr lang="ru-RU" b="1" dirty="0"/>
              <a:t> </a:t>
            </a:r>
            <a:r>
              <a:rPr lang="ru-RU" b="1" dirty="0" err="1"/>
              <a:t>частині</a:t>
            </a:r>
            <a:r>
              <a:rPr lang="ru-RU" b="1" dirty="0"/>
              <a:t> </a:t>
            </a:r>
            <a:r>
              <a:rPr lang="ru-RU" b="1" dirty="0" err="1"/>
              <a:t>голови</a:t>
            </a:r>
            <a:r>
              <a:rPr lang="ru-RU" b="1" dirty="0"/>
              <a:t>, а </a:t>
            </a:r>
            <a:r>
              <a:rPr lang="ru-RU" b="1" dirty="0" err="1"/>
              <a:t>іншим</a:t>
            </a:r>
            <a:r>
              <a:rPr lang="ru-RU" b="1" dirty="0"/>
              <a:t> циркулярно </a:t>
            </a:r>
            <a:r>
              <a:rPr lang="ru-RU" b="1" dirty="0" err="1"/>
              <a:t>фіксують</a:t>
            </a:r>
            <a:r>
              <a:rPr lang="ru-RU" b="1" dirty="0"/>
              <a:t> </a:t>
            </a:r>
            <a:r>
              <a:rPr lang="ru-RU" b="1" dirty="0" err="1"/>
              <a:t>кінці</a:t>
            </a:r>
            <a:r>
              <a:rPr lang="ru-RU" b="1" dirty="0"/>
              <a:t> </a:t>
            </a:r>
            <a:r>
              <a:rPr lang="ru-RU" b="1" dirty="0" err="1"/>
              <a:t>першого</a:t>
            </a:r>
            <a:r>
              <a:rPr lang="ru-RU" b="1" dirty="0"/>
              <a:t> бинта.</a:t>
            </a:r>
          </a:p>
        </p:txBody>
      </p:sp>
      <p:pic>
        <p:nvPicPr>
          <p:cNvPr id="66562" name="Рисунок 3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4786313" y="1071563"/>
            <a:ext cx="414337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1"/>
          <p:cNvSpPr>
            <a:spLocks noChangeArrowheads="1"/>
          </p:cNvSpPr>
          <p:nvPr/>
        </p:nvSpPr>
        <p:spPr bwMode="auto">
          <a:xfrm>
            <a:off x="142875" y="428625"/>
            <a:ext cx="4214813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Пов’язка «чепчик»:</a:t>
            </a:r>
          </a:p>
          <a:p>
            <a:pPr algn="just"/>
            <a:r>
              <a:rPr lang="ru-RU" b="1">
                <a:latin typeface="Calibri" pitchFamily="34" charset="0"/>
              </a:rPr>
              <a:t> – смужку бинта (рекомендується бинт шириною 7 см) завдовжки близько 1 м кладуть на середній відділ тім’яної ділянки так, щоб кінці зав’язок спускалися попереду вушних раковин; </a:t>
            </a:r>
          </a:p>
          <a:p>
            <a:pPr algn="just"/>
            <a:r>
              <a:rPr lang="ru-RU" b="1">
                <a:latin typeface="Calibri" pitchFamily="34" charset="0"/>
              </a:rPr>
              <a:t>– потерпілий або помічник утримує кінці зав’язок в натягнутому положенні;</a:t>
            </a:r>
          </a:p>
          <a:p>
            <a:pPr algn="just"/>
            <a:r>
              <a:rPr lang="ru-RU" b="1">
                <a:latin typeface="Calibri" pitchFamily="34" charset="0"/>
              </a:rPr>
              <a:t>– виконують 2 – 3 закріплюючих бинта через лобову і потиличну ділянки; </a:t>
            </a:r>
          </a:p>
          <a:p>
            <a:pPr algn="just"/>
            <a:r>
              <a:rPr lang="ru-RU" b="1">
                <a:latin typeface="Calibri" pitchFamily="34" charset="0"/>
              </a:rPr>
              <a:t>– дійшовши до натягнутих зав’язок, обертають бинт навколо них й направляють його по черзі на потиличну і лобову ділянки; </a:t>
            </a:r>
          </a:p>
          <a:p>
            <a:pPr algn="just"/>
            <a:r>
              <a:rPr lang="ru-RU" b="1">
                <a:latin typeface="Calibri" pitchFamily="34" charset="0"/>
              </a:rPr>
              <a:t>– бинтують, поки не буде закрита вся голова; </a:t>
            </a:r>
          </a:p>
          <a:p>
            <a:pPr algn="just"/>
            <a:r>
              <a:rPr lang="ru-RU" b="1">
                <a:latin typeface="Calibri" pitchFamily="34" charset="0"/>
              </a:rPr>
              <a:t>– кінець бинта прив’язують до однієї з зав’язок; </a:t>
            </a:r>
          </a:p>
          <a:p>
            <a:pPr algn="just"/>
            <a:r>
              <a:rPr lang="ru-RU" b="1">
                <a:latin typeface="Calibri" pitchFamily="34" charset="0"/>
              </a:rPr>
              <a:t>– зав’язку закріплюють під підборіддям. </a:t>
            </a:r>
          </a:p>
          <a:p>
            <a:r>
              <a:rPr lang="ru-RU">
                <a:latin typeface="Calibri" pitchFamily="34" charset="0"/>
              </a:rPr>
              <a:t> 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37057" t="37109" r="37540" b="18945"/>
          <a:stretch>
            <a:fillRect/>
          </a:stretch>
        </p:blipFill>
        <p:spPr bwMode="auto">
          <a:xfrm>
            <a:off x="4500563" y="1428750"/>
            <a:ext cx="442912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85750"/>
            <a:ext cx="8429625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Пов’язка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на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ліве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око: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– </a:t>
            </a:r>
            <a:r>
              <a:rPr lang="ru-RU" sz="2000" b="1" dirty="0" err="1">
                <a:latin typeface="+mn-lt"/>
                <a:cs typeface="+mn-cs"/>
              </a:rPr>
              <a:t>виконують</a:t>
            </a:r>
            <a:r>
              <a:rPr lang="ru-RU" sz="2000" b="1" dirty="0">
                <a:latin typeface="+mn-lt"/>
                <a:cs typeface="+mn-cs"/>
              </a:rPr>
              <a:t> 2 – 3 </a:t>
            </a:r>
            <a:r>
              <a:rPr lang="ru-RU" sz="2000" b="1" dirty="0" err="1">
                <a:latin typeface="+mn-lt"/>
                <a:cs typeface="+mn-cs"/>
              </a:rPr>
              <a:t>закріпляючих</a:t>
            </a:r>
            <a:r>
              <a:rPr lang="ru-RU" sz="2000" b="1" dirty="0">
                <a:latin typeface="+mn-lt"/>
                <a:cs typeface="+mn-cs"/>
              </a:rPr>
              <a:t> тура бинта </a:t>
            </a:r>
            <a:r>
              <a:rPr lang="ru-RU" sz="2000" b="1" dirty="0" err="1">
                <a:latin typeface="+mn-lt"/>
                <a:cs typeface="+mn-cs"/>
              </a:rPr>
              <a:t>навколо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голови</a:t>
            </a:r>
            <a:r>
              <a:rPr lang="ru-RU" sz="2000" b="1" dirty="0">
                <a:latin typeface="+mn-lt"/>
                <a:cs typeface="+mn-cs"/>
              </a:rPr>
              <a:t>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– бинт по </a:t>
            </a:r>
            <a:r>
              <a:rPr lang="ru-RU" sz="2000" b="1" dirty="0" err="1">
                <a:latin typeface="+mn-lt"/>
                <a:cs typeface="+mn-cs"/>
              </a:rPr>
              <a:t>задній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поверхні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голови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спускають</a:t>
            </a:r>
            <a:r>
              <a:rPr lang="ru-RU" sz="2000" b="1" dirty="0">
                <a:latin typeface="+mn-lt"/>
                <a:cs typeface="+mn-cs"/>
              </a:rPr>
              <a:t> вниз  </a:t>
            </a:r>
            <a:r>
              <a:rPr lang="ru-RU" sz="2000" b="1" dirty="0" err="1">
                <a:latin typeface="+mn-lt"/>
                <a:cs typeface="+mn-cs"/>
              </a:rPr>
              <a:t>і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ведуть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під</a:t>
            </a:r>
            <a:r>
              <a:rPr lang="ru-RU" sz="2000" b="1" dirty="0">
                <a:latin typeface="+mn-lt"/>
                <a:cs typeface="+mn-cs"/>
              </a:rPr>
              <a:t> мочкою </a:t>
            </a:r>
            <a:r>
              <a:rPr lang="ru-RU" sz="2000" b="1" dirty="0" err="1">
                <a:latin typeface="+mn-lt"/>
                <a:cs typeface="+mn-cs"/>
              </a:rPr>
              <a:t>лівого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вуха</a:t>
            </a:r>
            <a:r>
              <a:rPr lang="ru-RU" sz="2000" b="1" dirty="0">
                <a:latin typeface="+mn-lt"/>
                <a:cs typeface="+mn-cs"/>
              </a:rPr>
              <a:t> через </a:t>
            </a:r>
            <a:r>
              <a:rPr lang="ru-RU" sz="2000" b="1" dirty="0" err="1">
                <a:latin typeface="+mn-lt"/>
                <a:cs typeface="+mn-cs"/>
              </a:rPr>
              <a:t>щоку</a:t>
            </a:r>
            <a:r>
              <a:rPr lang="ru-RU" sz="2000" b="1" dirty="0">
                <a:latin typeface="+mn-lt"/>
                <a:cs typeface="+mn-cs"/>
              </a:rPr>
              <a:t> на </a:t>
            </a:r>
            <a:r>
              <a:rPr lang="ru-RU" sz="2000" b="1" dirty="0" err="1">
                <a:latin typeface="+mn-lt"/>
                <a:cs typeface="+mn-cs"/>
              </a:rPr>
              <a:t>ліве</a:t>
            </a:r>
            <a:r>
              <a:rPr lang="ru-RU" sz="2000" b="1" dirty="0">
                <a:latin typeface="+mn-lt"/>
                <a:cs typeface="+mn-cs"/>
              </a:rPr>
              <a:t> око;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– </a:t>
            </a:r>
            <a:r>
              <a:rPr lang="ru-RU" sz="2000" b="1" dirty="0" err="1">
                <a:latin typeface="+mn-lt"/>
                <a:cs typeface="+mn-cs"/>
              </a:rPr>
              <a:t>виконують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закріплюючий</a:t>
            </a:r>
            <a:r>
              <a:rPr lang="ru-RU" sz="2000" b="1" dirty="0">
                <a:latin typeface="+mn-lt"/>
                <a:cs typeface="+mn-cs"/>
              </a:rPr>
              <a:t> тур бинта </a:t>
            </a:r>
            <a:r>
              <a:rPr lang="ru-RU" sz="2000" b="1" dirty="0" err="1">
                <a:latin typeface="+mn-lt"/>
                <a:cs typeface="+mn-cs"/>
              </a:rPr>
              <a:t>навколо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голови</a:t>
            </a:r>
            <a:r>
              <a:rPr lang="ru-RU" sz="2000" b="1" dirty="0">
                <a:latin typeface="+mn-lt"/>
                <a:cs typeface="+mn-cs"/>
              </a:rPr>
              <a:t>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– </a:t>
            </a:r>
            <a:r>
              <a:rPr lang="ru-RU" sz="2000" b="1" dirty="0" err="1">
                <a:latin typeface="+mn-lt"/>
                <a:cs typeface="+mn-cs"/>
              </a:rPr>
              <a:t>повторюють</a:t>
            </a:r>
            <a:r>
              <a:rPr lang="ru-RU" sz="2000" b="1" dirty="0">
                <a:latin typeface="+mn-lt"/>
                <a:cs typeface="+mn-cs"/>
              </a:rPr>
              <a:t> тури бинта </a:t>
            </a:r>
            <a:r>
              <a:rPr lang="ru-RU" sz="2000" b="1" dirty="0" err="1">
                <a:latin typeface="+mn-lt"/>
                <a:cs typeface="+mn-cs"/>
              </a:rPr>
              <a:t>кілька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разів</a:t>
            </a:r>
            <a:r>
              <a:rPr lang="ru-RU" sz="2000" b="1" dirty="0">
                <a:latin typeface="+mn-lt"/>
                <a:cs typeface="+mn-cs"/>
              </a:rPr>
              <a:t>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– </a:t>
            </a:r>
            <a:r>
              <a:rPr lang="ru-RU" sz="2000" b="1" dirty="0" err="1">
                <a:latin typeface="+mn-lt"/>
                <a:cs typeface="+mn-cs"/>
              </a:rPr>
              <a:t>закріплюють</a:t>
            </a:r>
            <a:r>
              <a:rPr lang="ru-RU" sz="2000" b="1" dirty="0">
                <a:latin typeface="+mn-lt"/>
                <a:cs typeface="+mn-cs"/>
              </a:rPr>
              <a:t> бинт. 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l="30199" t="31250" r="33015" b="30664"/>
          <a:stretch>
            <a:fillRect/>
          </a:stretch>
        </p:blipFill>
        <p:spPr bwMode="auto">
          <a:xfrm>
            <a:off x="1571625" y="2803525"/>
            <a:ext cx="6615113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Прямоугольник 2"/>
          <p:cNvSpPr>
            <a:spLocks noChangeArrowheads="1"/>
          </p:cNvSpPr>
          <p:nvPr/>
        </p:nvSpPr>
        <p:spPr bwMode="auto">
          <a:xfrm>
            <a:off x="500063" y="4929188"/>
            <a:ext cx="6072187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Пов’язка на всі пальці кісті («лицарська рукавичка»): </a:t>
            </a:r>
          </a:p>
          <a:p>
            <a:r>
              <a:rPr lang="ru-RU" sz="2000" b="1">
                <a:latin typeface="Calibri" pitchFamily="34" charset="0"/>
              </a:rPr>
              <a:t>В основі пов’язки лежить принцип бинтування одного пальця. Використовуючи цей метод по черзі бинтують усі пальці кисті. </a:t>
            </a:r>
          </a:p>
        </p:txBody>
      </p:sp>
      <p:pic>
        <p:nvPicPr>
          <p:cNvPr id="69634" name="Picture 3"/>
          <p:cNvPicPr>
            <a:picLocks noChangeAspect="1" noChangeArrowheads="1"/>
          </p:cNvPicPr>
          <p:nvPr/>
        </p:nvPicPr>
        <p:blipFill>
          <a:blip r:embed="rId2" cstate="print"/>
          <a:srcRect l="43222" t="38281" r="41469" b="23145"/>
          <a:stretch>
            <a:fillRect/>
          </a:stretch>
        </p:blipFill>
        <p:spPr bwMode="auto">
          <a:xfrm>
            <a:off x="6715125" y="4105275"/>
            <a:ext cx="24288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Прямоугольник 4"/>
          <p:cNvSpPr>
            <a:spLocks noChangeArrowheads="1"/>
          </p:cNvSpPr>
          <p:nvPr/>
        </p:nvSpPr>
        <p:spPr bwMode="auto">
          <a:xfrm>
            <a:off x="142875" y="142875"/>
            <a:ext cx="85725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Спіральна пов’язка на один палець: </a:t>
            </a:r>
          </a:p>
          <a:p>
            <a:pPr algn="just"/>
            <a:r>
              <a:rPr lang="ru-RU" b="1">
                <a:latin typeface="Calibri" pitchFamily="34" charset="0"/>
              </a:rPr>
              <a:t>– </a:t>
            </a:r>
            <a:r>
              <a:rPr lang="ru-RU" sz="1600" b="1">
                <a:latin typeface="Calibri" pitchFamily="34" charset="0"/>
              </a:rPr>
              <a:t>виконують закріплюючі тури бинта навколо променево-зап’ясткового суглоба; </a:t>
            </a:r>
          </a:p>
          <a:p>
            <a:pPr algn="just"/>
            <a:r>
              <a:rPr lang="ru-RU" sz="1600" b="1">
                <a:latin typeface="Calibri" pitchFamily="34" charset="0"/>
              </a:rPr>
              <a:t>– ведуть бинт по тильній поверхні кисті косо вниз  до кінця хворого пальця (дистальної фаланги); </a:t>
            </a:r>
          </a:p>
          <a:p>
            <a:pPr algn="just"/>
            <a:r>
              <a:rPr lang="ru-RU" sz="1600" b="1">
                <a:latin typeface="Calibri" pitchFamily="34" charset="0"/>
              </a:rPr>
              <a:t>– накладають спіральну пов’язку на палець (зверху  до низу); </a:t>
            </a:r>
          </a:p>
          <a:p>
            <a:pPr algn="just"/>
            <a:r>
              <a:rPr lang="ru-RU" sz="1600" b="1">
                <a:latin typeface="Calibri" pitchFamily="34" charset="0"/>
              </a:rPr>
              <a:t>– по тилу кисті бинт ведуть вгору до променевозап’ясткового суглобу; </a:t>
            </a:r>
          </a:p>
          <a:p>
            <a:pPr algn="just"/>
            <a:r>
              <a:rPr lang="ru-RU" sz="1600" b="1">
                <a:latin typeface="Calibri" pitchFamily="34" charset="0"/>
              </a:rPr>
              <a:t>– 2-3 круговими вітками закріплюють бинт в області зап’ястка. </a:t>
            </a:r>
          </a:p>
          <a:p>
            <a:pPr algn="just"/>
            <a:r>
              <a:rPr lang="ru-RU" sz="1600" b="1">
                <a:solidFill>
                  <a:srgbClr val="FF0000"/>
                </a:solidFill>
                <a:latin typeface="Calibri" pitchFamily="34" charset="0"/>
              </a:rPr>
              <a:t>Колосоподібна пов’язка на великий палець кисті: </a:t>
            </a:r>
          </a:p>
          <a:p>
            <a:pPr algn="just"/>
            <a:r>
              <a:rPr lang="ru-RU" sz="1600" b="1">
                <a:latin typeface="Calibri" pitchFamily="34" charset="0"/>
              </a:rPr>
              <a:t>– виконують закріплюючі тури бинта навколо променево-зап’ясткового суглоба; </a:t>
            </a:r>
          </a:p>
          <a:p>
            <a:pPr algn="just"/>
            <a:r>
              <a:rPr lang="ru-RU" sz="1600" b="1">
                <a:latin typeface="Calibri" pitchFamily="34" charset="0"/>
              </a:rPr>
              <a:t>– ведуть бинт до кінця великого пальця (дистальної фаланги) через перший міжпальцевий проміжок; </a:t>
            </a:r>
          </a:p>
          <a:p>
            <a:pPr algn="just"/>
            <a:r>
              <a:rPr lang="ru-RU" sz="1600" b="1">
                <a:latin typeface="Calibri" pitchFamily="34" charset="0"/>
              </a:rPr>
              <a:t>– обводять бинт навколо пальця й повертають його по тильній поверхні кисті до зап’ястка; </a:t>
            </a:r>
          </a:p>
          <a:p>
            <a:pPr algn="just"/>
            <a:r>
              <a:rPr lang="ru-RU" sz="1600" b="1">
                <a:latin typeface="Calibri" pitchFamily="34" charset="0"/>
              </a:rPr>
              <a:t>– виконують закріплюючий тур бинта навколо променево-зап’ясткового суглоба; </a:t>
            </a:r>
          </a:p>
          <a:p>
            <a:pPr algn="just"/>
            <a:r>
              <a:rPr lang="ru-RU" sz="1600" b="1">
                <a:latin typeface="Calibri" pitchFamily="34" charset="0"/>
              </a:rPr>
              <a:t>– повторюють тури бинта, поки палець не буде закритий повністю; </a:t>
            </a:r>
          </a:p>
          <a:p>
            <a:pPr algn="just"/>
            <a:r>
              <a:rPr lang="ru-RU" sz="1600" b="1">
                <a:latin typeface="Calibri" pitchFamily="34" charset="0"/>
              </a:rPr>
              <a:t>– закріплюють бинт круговими витками в області зап’ястка.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spect="1" noChangeArrowheads="1"/>
          </p:cNvPicPr>
          <p:nvPr/>
        </p:nvPicPr>
        <p:blipFill>
          <a:blip r:embed="rId2" cstate="print"/>
          <a:srcRect l="29649" t="36133" r="30270" b="15038"/>
          <a:stretch>
            <a:fillRect/>
          </a:stretch>
        </p:blipFill>
        <p:spPr bwMode="auto">
          <a:xfrm>
            <a:off x="2286000" y="0"/>
            <a:ext cx="585946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3"/>
          <p:cNvPicPr>
            <a:picLocks noChangeAspect="1" noChangeArrowheads="1"/>
          </p:cNvPicPr>
          <p:nvPr/>
        </p:nvPicPr>
        <p:blipFill>
          <a:blip r:embed="rId3" cstate="print"/>
          <a:srcRect l="30783" t="33398" r="31882" b="22656"/>
          <a:stretch>
            <a:fillRect/>
          </a:stretch>
        </p:blipFill>
        <p:spPr bwMode="auto">
          <a:xfrm>
            <a:off x="2143125" y="3429000"/>
            <a:ext cx="592931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100" b="1" smtClean="0">
                <a:solidFill>
                  <a:srgbClr val="FF0000"/>
                </a:solidFill>
              </a:rPr>
              <a:t>6. </a:t>
            </a:r>
            <a:r>
              <a:rPr lang="ru-RU" sz="3100" b="1" smtClean="0">
                <a:solidFill>
                  <a:srgbClr val="FF0000"/>
                </a:solidFill>
              </a:rPr>
              <a:t>Накладання твердих пов'язок (шин Крамера, Дітеріхса, пневмошин). 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8186738" cy="4411663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Для </a:t>
            </a:r>
            <a:r>
              <a:rPr lang="ru-RU" b="1" dirty="0" err="1" smtClean="0"/>
              <a:t>забезпечення</a:t>
            </a:r>
            <a:r>
              <a:rPr lang="ru-RU" b="1" dirty="0" smtClean="0"/>
              <a:t> </a:t>
            </a:r>
            <a:r>
              <a:rPr lang="ru-RU" b="1" dirty="0" err="1" smtClean="0"/>
              <a:t>транспортної</a:t>
            </a:r>
            <a:r>
              <a:rPr lang="ru-RU" b="1" dirty="0" smtClean="0"/>
              <a:t> </a:t>
            </a:r>
            <a:r>
              <a:rPr lang="ru-RU" b="1" dirty="0" err="1" smtClean="0"/>
              <a:t>іммобілізації</a:t>
            </a:r>
            <a:r>
              <a:rPr lang="ru-RU" b="1" dirty="0" smtClean="0"/>
              <a:t> </a:t>
            </a:r>
            <a:r>
              <a:rPr lang="ru-RU" b="1" dirty="0" err="1" smtClean="0"/>
              <a:t>найчастіше</a:t>
            </a:r>
            <a:r>
              <a:rPr lang="ru-RU" b="1" dirty="0" smtClean="0"/>
              <a:t> </a:t>
            </a:r>
            <a:r>
              <a:rPr lang="ru-RU" b="1" dirty="0" err="1" smtClean="0"/>
              <a:t>застосовують</a:t>
            </a:r>
            <a:r>
              <a:rPr lang="ru-RU" b="1" dirty="0" smtClean="0"/>
              <a:t>: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бинтові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</a:rPr>
              <a:t>Дезо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Вельпо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спіралеподібна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пов’язка</a:t>
            </a:r>
            <a:r>
              <a:rPr lang="ru-RU" b="1" dirty="0" smtClean="0">
                <a:solidFill>
                  <a:srgbClr val="FF0000"/>
                </a:solidFill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</a:rPr>
              <a:t>грудну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клітку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err="1" smtClean="0">
                <a:solidFill>
                  <a:srgbClr val="FF0000"/>
                </a:solidFill>
              </a:rPr>
              <a:t>або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шинні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пов’язки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</a:rPr>
              <a:t>класифікацію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шинних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пов’язок</a:t>
            </a:r>
            <a:r>
              <a:rPr lang="ru-RU" b="1" dirty="0" smtClean="0">
                <a:solidFill>
                  <a:srgbClr val="FF0000"/>
                </a:solidFill>
              </a:rPr>
              <a:t> дивись </a:t>
            </a:r>
            <a:r>
              <a:rPr lang="ru-RU" b="1" dirty="0" err="1" smtClean="0">
                <a:solidFill>
                  <a:srgbClr val="FF0000"/>
                </a:solidFill>
              </a:rPr>
              <a:t>вище</a:t>
            </a:r>
            <a:r>
              <a:rPr lang="ru-RU" b="1" dirty="0" smtClean="0">
                <a:solidFill>
                  <a:srgbClr val="FF0000"/>
                </a:solidFill>
              </a:rPr>
              <a:t>). 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Для </a:t>
            </a:r>
            <a:r>
              <a:rPr lang="ru-RU" b="1" dirty="0" err="1" smtClean="0"/>
              <a:t>створення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шинних</a:t>
            </a:r>
            <a:r>
              <a:rPr lang="ru-RU" b="1" dirty="0" smtClean="0"/>
              <a:t> </a:t>
            </a:r>
            <a:r>
              <a:rPr lang="ru-RU" b="1" dirty="0" err="1" smtClean="0"/>
              <a:t>пов’язок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використовують</a:t>
            </a:r>
            <a:r>
              <a:rPr lang="ru-RU" b="1" dirty="0" smtClean="0"/>
              <a:t> </a:t>
            </a:r>
            <a:r>
              <a:rPr lang="ru-RU" b="1" dirty="0" err="1" smtClean="0"/>
              <a:t>стандартні</a:t>
            </a:r>
            <a:r>
              <a:rPr lang="ru-RU" b="1" dirty="0" smtClean="0"/>
              <a:t>, </a:t>
            </a:r>
            <a:r>
              <a:rPr lang="ru-RU" b="1" dirty="0" err="1" smtClean="0"/>
              <a:t>нестандартні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імпровізовані</a:t>
            </a:r>
            <a:r>
              <a:rPr lang="ru-RU" b="1" dirty="0" smtClean="0"/>
              <a:t> </a:t>
            </a:r>
            <a:r>
              <a:rPr lang="ru-RU" b="1" dirty="0" err="1" smtClean="0"/>
              <a:t>шини</a:t>
            </a:r>
            <a:r>
              <a:rPr lang="ru-RU" b="1" dirty="0" smtClean="0"/>
              <a:t>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Стандартні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шини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виробляють</a:t>
            </a:r>
            <a:r>
              <a:rPr lang="ru-RU" b="1" dirty="0" smtClean="0"/>
              <a:t> в </a:t>
            </a:r>
            <a:r>
              <a:rPr lang="ru-RU" b="1" dirty="0" err="1" smtClean="0"/>
              <a:t>промислових</a:t>
            </a:r>
            <a:r>
              <a:rPr lang="ru-RU" b="1" dirty="0" smtClean="0"/>
              <a:t> </a:t>
            </a:r>
            <a:r>
              <a:rPr lang="ru-RU" b="1" dirty="0" err="1" smtClean="0"/>
              <a:t>умовах</a:t>
            </a:r>
            <a:r>
              <a:rPr lang="ru-RU" b="1" dirty="0" smtClean="0"/>
              <a:t>, вони </a:t>
            </a:r>
            <a:r>
              <a:rPr lang="ru-RU" b="1" dirty="0" err="1" smtClean="0"/>
              <a:t>можуть</a:t>
            </a:r>
            <a:r>
              <a:rPr lang="ru-RU" b="1" dirty="0" smtClean="0"/>
              <a:t> бути </a:t>
            </a:r>
            <a:r>
              <a:rPr lang="ru-RU" b="1" dirty="0" err="1" smtClean="0"/>
              <a:t>виготовлені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дерева, </a:t>
            </a:r>
            <a:r>
              <a:rPr lang="ru-RU" b="1" dirty="0" err="1" smtClean="0"/>
              <a:t>фанери</a:t>
            </a:r>
            <a:r>
              <a:rPr lang="ru-RU" b="1" dirty="0" smtClean="0"/>
              <a:t>, </a:t>
            </a:r>
            <a:r>
              <a:rPr lang="ru-RU" b="1" dirty="0" err="1" smtClean="0"/>
              <a:t>металевого</a:t>
            </a:r>
            <a:r>
              <a:rPr lang="ru-RU" b="1" dirty="0" smtClean="0"/>
              <a:t> дроту, </a:t>
            </a:r>
            <a:r>
              <a:rPr lang="ru-RU" b="1" dirty="0" err="1" smtClean="0"/>
              <a:t>пластмаси</a:t>
            </a:r>
            <a:r>
              <a:rPr lang="ru-RU" b="1" dirty="0" smtClean="0"/>
              <a:t>, </a:t>
            </a:r>
            <a:r>
              <a:rPr lang="ru-RU" b="1" dirty="0" err="1" smtClean="0"/>
              <a:t>гуми</a:t>
            </a:r>
            <a:r>
              <a:rPr lang="ru-RU" b="1" dirty="0" smtClean="0"/>
              <a:t> та </a:t>
            </a:r>
            <a:r>
              <a:rPr lang="ru-RU" b="1" dirty="0" err="1" smtClean="0"/>
              <a:t>інших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матеріалів</a:t>
            </a:r>
            <a:r>
              <a:rPr lang="ru-RU" b="1" dirty="0" smtClean="0"/>
              <a:t> (</a:t>
            </a:r>
            <a:r>
              <a:rPr lang="ru-RU" b="1" dirty="0" err="1" smtClean="0"/>
              <a:t>Крамера</a:t>
            </a:r>
            <a:r>
              <a:rPr lang="ru-RU" b="1" dirty="0" smtClean="0"/>
              <a:t>, </a:t>
            </a:r>
            <a:r>
              <a:rPr lang="ru-RU" b="1" dirty="0" err="1" smtClean="0"/>
              <a:t>Дітеріхса</a:t>
            </a:r>
            <a:r>
              <a:rPr lang="ru-RU" b="1" dirty="0" smtClean="0"/>
              <a:t> </a:t>
            </a:r>
            <a:r>
              <a:rPr lang="ru-RU" b="1" dirty="0" err="1" smtClean="0"/>
              <a:t>та</a:t>
            </a:r>
            <a:r>
              <a:rPr lang="ru-RU" b="1" dirty="0" smtClean="0"/>
              <a:t> </a:t>
            </a:r>
            <a:r>
              <a:rPr lang="ru-RU" b="1" dirty="0" err="1" smtClean="0"/>
              <a:t>ін</a:t>
            </a:r>
            <a:r>
              <a:rPr lang="ru-RU" b="1" dirty="0" smtClean="0"/>
              <a:t>.). </a:t>
            </a:r>
            <a:endParaRPr lang="ru-RU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/>
          <p:cNvPicPr>
            <a:picLocks noChangeAspect="1" noChangeArrowheads="1"/>
          </p:cNvPicPr>
          <p:nvPr/>
        </p:nvPicPr>
        <p:blipFill>
          <a:blip r:embed="rId2" cstate="print"/>
          <a:srcRect l="34041" t="41016" r="34227" b="9180"/>
          <a:stretch>
            <a:fillRect/>
          </a:stretch>
        </p:blipFill>
        <p:spPr bwMode="auto">
          <a:xfrm>
            <a:off x="1000125" y="112713"/>
            <a:ext cx="7643813" cy="674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Прямоугольник 1"/>
          <p:cNvSpPr>
            <a:spLocks noChangeArrowheads="1"/>
          </p:cNvSpPr>
          <p:nvPr/>
        </p:nvSpPr>
        <p:spPr bwMode="auto">
          <a:xfrm>
            <a:off x="142875" y="642938"/>
            <a:ext cx="3429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Нестандартні шини  </a:t>
            </a:r>
            <a:r>
              <a:rPr lang="ru-RU" sz="2400" b="1">
                <a:latin typeface="Calibri" pitchFamily="34" charset="0"/>
              </a:rPr>
              <a:t>– засоби іммобілізації, що застосовуються в окремих установах, але не випускаються медичною промисловістю (Єланського). </a:t>
            </a:r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Імпровізовані або примітивні шини </a:t>
            </a:r>
            <a:r>
              <a:rPr lang="ru-RU" sz="2400" b="1">
                <a:latin typeface="Calibri" pitchFamily="34" charset="0"/>
              </a:rPr>
              <a:t>виготовляють на місці з підручних матеріалів (палиць, дощок, дерева, тростин, парасоль та ін.). 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 l="34590" t="32227" r="34889" b="6250"/>
          <a:stretch>
            <a:fillRect/>
          </a:stretch>
        </p:blipFill>
        <p:spPr bwMode="auto">
          <a:xfrm>
            <a:off x="3786188" y="642938"/>
            <a:ext cx="5327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 l="34590" t="30273" r="34114" b="32617"/>
          <a:stretch>
            <a:fillRect/>
          </a:stretch>
        </p:blipFill>
        <p:spPr bwMode="auto">
          <a:xfrm>
            <a:off x="1000125" y="285750"/>
            <a:ext cx="7215188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714375" y="4929188"/>
            <a:ext cx="7858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Рис. Тканинний перев’язувальний матеріал: </a:t>
            </a:r>
          </a:p>
          <a:p>
            <a:r>
              <a:rPr lang="ru-RU" sz="2000" b="1">
                <a:latin typeface="Calibri" pitchFamily="34" charset="0"/>
              </a:rPr>
              <a:t>А – структура тканини; </a:t>
            </a:r>
          </a:p>
          <a:p>
            <a:r>
              <a:rPr lang="ru-RU" sz="2000" b="1">
                <a:latin typeface="Calibri" pitchFamily="34" charset="0"/>
              </a:rPr>
              <a:t>Б – тканини з полотняним типом плетіння; </a:t>
            </a:r>
          </a:p>
          <a:p>
            <a:r>
              <a:rPr lang="ru-RU" sz="2000" b="1">
                <a:latin typeface="Calibri" pitchFamily="34" charset="0"/>
              </a:rPr>
              <a:t>В – тканини з саржевим типом плетіння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214313"/>
            <a:ext cx="85010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atin typeface="+mn-lt"/>
                <a:cs typeface="+mn-cs"/>
              </a:rPr>
              <a:t>Застосування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сучасних</a:t>
            </a:r>
            <a:r>
              <a:rPr lang="ru-RU" sz="2000" b="1" dirty="0">
                <a:latin typeface="+mn-lt"/>
                <a:cs typeface="+mn-cs"/>
              </a:rPr>
              <a:t> шин для </a:t>
            </a:r>
            <a:r>
              <a:rPr lang="ru-RU" sz="2000" b="1" dirty="0" err="1">
                <a:latin typeface="+mn-lt"/>
                <a:cs typeface="+mn-cs"/>
              </a:rPr>
              <a:t>транспортної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іммобілізації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пов’язано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з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ім’ям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німецького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хірурга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+mn-lt"/>
                <a:cs typeface="+mn-cs"/>
              </a:rPr>
              <a:t>Ф. </a:t>
            </a:r>
            <a:r>
              <a:rPr lang="ru-RU" sz="2000" b="1" dirty="0" err="1">
                <a:solidFill>
                  <a:srgbClr val="FF0000"/>
                </a:solidFill>
                <a:latin typeface="+mn-lt"/>
                <a:cs typeface="+mn-cs"/>
              </a:rPr>
              <a:t>Крамера</a:t>
            </a:r>
            <a:r>
              <a:rPr lang="ru-RU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2000" b="1" dirty="0">
                <a:latin typeface="+mn-lt"/>
                <a:cs typeface="+mn-cs"/>
              </a:rPr>
              <a:t>(1847 – 1903), </a:t>
            </a:r>
            <a:r>
              <a:rPr lang="ru-RU" sz="2000" b="1" dirty="0" err="1">
                <a:latin typeface="+mn-lt"/>
                <a:cs typeface="+mn-cs"/>
              </a:rPr>
              <a:t>який</a:t>
            </a:r>
            <a:r>
              <a:rPr lang="ru-RU" sz="2000" b="1" dirty="0">
                <a:latin typeface="+mn-lt"/>
                <a:cs typeface="+mn-cs"/>
              </a:rPr>
              <a:t> у 1887 р. </a:t>
            </a:r>
            <a:r>
              <a:rPr lang="ru-RU" sz="2000" b="1" dirty="0" err="1">
                <a:latin typeface="+mn-lt"/>
                <a:cs typeface="+mn-cs"/>
              </a:rPr>
              <a:t>запропонував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металеву</a:t>
            </a:r>
            <a:r>
              <a:rPr lang="ru-RU" sz="2000" b="1" dirty="0">
                <a:latin typeface="+mn-lt"/>
                <a:cs typeface="+mn-cs"/>
              </a:rPr>
              <a:t> шину, </a:t>
            </a:r>
            <a:r>
              <a:rPr lang="ru-RU" sz="2000" b="1" dirty="0" err="1">
                <a:latin typeface="+mn-lt"/>
                <a:cs typeface="+mn-cs"/>
              </a:rPr>
              <a:t>що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отримала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його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ім’я</a:t>
            </a:r>
            <a:r>
              <a:rPr lang="ru-RU" sz="2000" b="1" dirty="0">
                <a:latin typeface="+mn-lt"/>
                <a:cs typeface="+mn-cs"/>
              </a:rPr>
              <a:t>. 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Шина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Крамера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>
                <a:latin typeface="+mn-lt"/>
                <a:cs typeface="+mn-cs"/>
              </a:rPr>
              <a:t>(1887 р.) </a:t>
            </a:r>
            <a:r>
              <a:rPr lang="ru-RU" sz="2000" b="1" dirty="0" err="1">
                <a:latin typeface="+mn-lt"/>
                <a:cs typeface="+mn-cs"/>
              </a:rPr>
              <a:t>була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виготовлена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з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товстого</a:t>
            </a:r>
            <a:r>
              <a:rPr lang="ru-RU" sz="2000" b="1" dirty="0">
                <a:latin typeface="+mn-lt"/>
                <a:cs typeface="+mn-cs"/>
              </a:rPr>
              <a:t> дроту, </a:t>
            </a:r>
            <a:r>
              <a:rPr lang="ru-RU" sz="2000" b="1" dirty="0" err="1">
                <a:latin typeface="+mn-lt"/>
                <a:cs typeface="+mn-cs"/>
              </a:rPr>
              <a:t>зігнутого</a:t>
            </a:r>
            <a:r>
              <a:rPr lang="ru-RU" sz="2000" b="1" dirty="0">
                <a:latin typeface="+mn-lt"/>
                <a:cs typeface="+mn-cs"/>
              </a:rPr>
              <a:t> у </a:t>
            </a:r>
            <a:r>
              <a:rPr lang="ru-RU" sz="2000" b="1" dirty="0" err="1">
                <a:latin typeface="+mn-lt"/>
                <a:cs typeface="+mn-cs"/>
              </a:rPr>
              <a:t>вигляді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букви</a:t>
            </a:r>
            <a:r>
              <a:rPr lang="ru-RU" sz="2000" b="1" dirty="0">
                <a:latin typeface="+mn-lt"/>
                <a:cs typeface="+mn-cs"/>
              </a:rPr>
              <a:t> «П», </a:t>
            </a:r>
            <a:r>
              <a:rPr lang="ru-RU" sz="2000" b="1" dirty="0" err="1">
                <a:latin typeface="+mn-lt"/>
                <a:cs typeface="+mn-cs"/>
              </a:rPr>
              <a:t>між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бічними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частинами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якого</a:t>
            </a:r>
            <a:r>
              <a:rPr lang="ru-RU" sz="2000" b="1" dirty="0">
                <a:latin typeface="+mn-lt"/>
                <a:cs typeface="+mn-cs"/>
              </a:rPr>
              <a:t> в косому </a:t>
            </a:r>
            <a:r>
              <a:rPr lang="ru-RU" sz="2000" b="1" dirty="0" err="1">
                <a:latin typeface="+mn-lt"/>
                <a:cs typeface="+mn-cs"/>
              </a:rPr>
              <a:t>напрямку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був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натягнутий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більш</a:t>
            </a:r>
            <a:r>
              <a:rPr lang="ru-RU" sz="2000" b="1" dirty="0">
                <a:latin typeface="+mn-lt"/>
                <a:cs typeface="+mn-cs"/>
              </a:rPr>
              <a:t> тонкий </a:t>
            </a:r>
            <a:r>
              <a:rPr lang="ru-RU" sz="2000" b="1" dirty="0" err="1">
                <a:latin typeface="+mn-lt"/>
                <a:cs typeface="+mn-cs"/>
              </a:rPr>
              <a:t>дріт</a:t>
            </a:r>
            <a:r>
              <a:rPr lang="ru-RU" sz="2000" b="1" dirty="0">
                <a:latin typeface="+mn-lt"/>
                <a:cs typeface="+mn-cs"/>
              </a:rPr>
              <a:t>. </a:t>
            </a:r>
            <a:r>
              <a:rPr lang="ru-RU" sz="2000" b="1" dirty="0" err="1">
                <a:latin typeface="+mn-lt"/>
                <a:cs typeface="+mn-cs"/>
              </a:rPr>
              <a:t>Сьогодні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шини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Крамера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виготовляються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із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сталевого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обпаленого</a:t>
            </a:r>
            <a:r>
              <a:rPr lang="ru-RU" sz="2000" b="1" dirty="0">
                <a:latin typeface="+mn-lt"/>
                <a:cs typeface="+mn-cs"/>
              </a:rPr>
              <a:t> дроту </a:t>
            </a:r>
            <a:r>
              <a:rPr lang="ru-RU" sz="2000" b="1" dirty="0" err="1">
                <a:latin typeface="+mn-lt"/>
                <a:cs typeface="+mn-cs"/>
              </a:rPr>
              <a:t>і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мають</a:t>
            </a:r>
            <a:r>
              <a:rPr lang="ru-RU" sz="2000" b="1" dirty="0">
                <a:latin typeface="+mn-lt"/>
                <a:cs typeface="+mn-cs"/>
              </a:rPr>
              <a:t> форму </a:t>
            </a:r>
            <a:r>
              <a:rPr lang="ru-RU" sz="2000" b="1" dirty="0" err="1">
                <a:latin typeface="+mn-lt"/>
                <a:cs typeface="+mn-cs"/>
              </a:rPr>
              <a:t>сходів</a:t>
            </a:r>
            <a:r>
              <a:rPr lang="ru-RU" sz="2000" b="1" dirty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розміром</a:t>
            </a:r>
            <a:r>
              <a:rPr lang="ru-RU" sz="2000" b="1" dirty="0">
                <a:latin typeface="+mn-lt"/>
                <a:cs typeface="+mn-cs"/>
              </a:rPr>
              <a:t> 110 × 10 </a:t>
            </a:r>
            <a:r>
              <a:rPr lang="ru-RU" sz="2000" b="1" dirty="0" err="1">
                <a:latin typeface="+mn-lt"/>
                <a:cs typeface="+mn-cs"/>
              </a:rPr>
              <a:t>і</a:t>
            </a:r>
            <a:r>
              <a:rPr lang="ru-RU" sz="2000" b="1" dirty="0">
                <a:latin typeface="+mn-lt"/>
                <a:cs typeface="+mn-cs"/>
              </a:rPr>
              <a:t> 60 × 10 см. 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 l="34590" t="32986" r="34663" b="33594"/>
          <a:stretch>
            <a:fillRect/>
          </a:stretch>
        </p:blipFill>
        <p:spPr bwMode="auto">
          <a:xfrm>
            <a:off x="1143000" y="2643188"/>
            <a:ext cx="69294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285750"/>
            <a:ext cx="8643937" cy="5459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  <a:defRPr/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При виконанні транспортної іммобілізації дотримуються двох основних принципів. </a:t>
            </a:r>
          </a:p>
          <a:p>
            <a:pPr algn="just">
              <a:lnSpc>
                <a:spcPct val="85000"/>
              </a:lnSpc>
              <a:defRPr/>
            </a:pPr>
            <a:r>
              <a:rPr lang="ru-RU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Перший – принцип фіксації</a:t>
            </a:r>
            <a:r>
              <a:rPr lang="ru-RU" b="1">
                <a:latin typeface="Calibri" pitchFamily="34" charset="0"/>
              </a:rPr>
              <a:t>, полягає у створенні нерухомості в сегменті кінцівки, з обов’язковим знерухомленням двох – трьох суглобів, що прилягають до місця пошкодження. </a:t>
            </a:r>
          </a:p>
          <a:p>
            <a:pPr algn="just">
              <a:lnSpc>
                <a:spcPct val="85000"/>
              </a:lnSpc>
              <a:defRPr/>
            </a:pPr>
            <a:r>
              <a:rPr lang="ru-RU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Другий – забезпечення витягування пошкодженого сегмента кінцівки. </a:t>
            </a:r>
          </a:p>
          <a:p>
            <a:pPr algn="just">
              <a:lnSpc>
                <a:spcPct val="85000"/>
              </a:lnSpc>
              <a:defRPr/>
            </a:pPr>
            <a:r>
              <a:rPr lang="ru-RU" b="1">
                <a:latin typeface="Calibri" pitchFamily="34" charset="0"/>
              </a:rPr>
              <a:t>На цьому принципі засновані шини Томаса і Дітеріхса. </a:t>
            </a:r>
          </a:p>
          <a:p>
            <a:pPr algn="just">
              <a:lnSpc>
                <a:spcPct val="85000"/>
              </a:lnSpc>
              <a:defRPr/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При накладанні шинних пов’язок для забезпечення транспортної іммобілізації дотримуються таких правил: </a:t>
            </a:r>
          </a:p>
          <a:p>
            <a:pPr algn="just">
              <a:lnSpc>
                <a:spcPct val="85000"/>
              </a:lnSpc>
              <a:buFontTx/>
              <a:buAutoNum type="arabicPeriod"/>
              <a:defRPr/>
            </a:pPr>
            <a:r>
              <a:rPr lang="ru-RU" b="1">
                <a:latin typeface="Calibri" pitchFamily="34" charset="0"/>
              </a:rPr>
              <a:t>Іммобілізація пошкодженої частини тіла проводиться в ранні терміни після травми. </a:t>
            </a:r>
          </a:p>
          <a:p>
            <a:pPr algn="just">
              <a:lnSpc>
                <a:spcPct val="85000"/>
              </a:lnSpc>
              <a:buFontTx/>
              <a:buAutoNum type="arabicPeriod"/>
              <a:defRPr/>
            </a:pPr>
            <a:r>
              <a:rPr lang="ru-RU" b="1">
                <a:latin typeface="Calibri" pitchFamily="34" charset="0"/>
              </a:rPr>
              <a:t>По можливості необхідно знеболити місце пошкодження (введення знеболюючих засобів, холод на місце пошкодження тощо). </a:t>
            </a:r>
          </a:p>
          <a:p>
            <a:pPr algn="just">
              <a:lnSpc>
                <a:spcPct val="85000"/>
              </a:lnSpc>
              <a:buFontTx/>
              <a:buAutoNum type="arabicPeriod"/>
              <a:defRPr/>
            </a:pPr>
            <a:r>
              <a:rPr lang="ru-RU" b="1">
                <a:latin typeface="Calibri" pitchFamily="34" charset="0"/>
              </a:rPr>
              <a:t>Усі маніпуляції повинні бути обережними і щадними. </a:t>
            </a:r>
          </a:p>
          <a:p>
            <a:pPr algn="just">
              <a:lnSpc>
                <a:spcPct val="85000"/>
              </a:lnSpc>
              <a:buFontTx/>
              <a:buAutoNum type="arabicPeriod"/>
              <a:defRPr/>
            </a:pPr>
            <a:r>
              <a:rPr lang="ru-RU" b="1">
                <a:latin typeface="Calibri" pitchFamily="34" charset="0"/>
              </a:rPr>
              <a:t>Перед накладенням пов’язки проводять попереднє моделювання шини за здоровою кінцівкою; потім шину обертають ватою, яку фіксують циркулярними турами бинта. </a:t>
            </a:r>
          </a:p>
          <a:p>
            <a:pPr algn="just">
              <a:lnSpc>
                <a:spcPct val="85000"/>
              </a:lnSpc>
              <a:buFontTx/>
              <a:buAutoNum type="arabicPeriod"/>
              <a:defRPr/>
            </a:pPr>
            <a:r>
              <a:rPr lang="ru-RU" b="1">
                <a:latin typeface="Calibri" pitchFamily="34" charset="0"/>
              </a:rPr>
              <a:t>Транспортні шини накладають поверх одягу. </a:t>
            </a:r>
          </a:p>
          <a:p>
            <a:pPr algn="just">
              <a:lnSpc>
                <a:spcPct val="85000"/>
              </a:lnSpc>
              <a:buFontTx/>
              <a:buAutoNum type="arabicPeriod"/>
              <a:defRPr/>
            </a:pPr>
            <a:r>
              <a:rPr lang="ru-RU" b="1">
                <a:latin typeface="Calibri" pitchFamily="34" charset="0"/>
              </a:rPr>
              <a:t>Шину фіксують до кінцівки бинтами, при необхідності в області кісткових виступів розміщують ватяні прокладки. </a:t>
            </a:r>
          </a:p>
          <a:p>
            <a:pPr algn="just">
              <a:lnSpc>
                <a:spcPct val="85000"/>
              </a:lnSpc>
              <a:buFontTx/>
              <a:buAutoNum type="arabicPeriod"/>
              <a:defRPr/>
            </a:pPr>
            <a:r>
              <a:rPr lang="ru-RU" b="1">
                <a:latin typeface="Calibri" pitchFamily="34" charset="0"/>
              </a:rPr>
              <a:t>При наявності відкритої рани спочатку накладають асептичну пов’язку. </a:t>
            </a:r>
          </a:p>
          <a:p>
            <a:pPr algn="just">
              <a:lnSpc>
                <a:spcPct val="85000"/>
              </a:lnSpc>
              <a:buFontTx/>
              <a:buAutoNum type="arabicPeriod"/>
              <a:defRPr/>
            </a:pPr>
            <a:r>
              <a:rPr lang="ru-RU" b="1">
                <a:latin typeface="Calibri" pitchFamily="34" charset="0"/>
              </a:rPr>
              <a:t>При необхідності зупинки кровотечі джгут накладають таким чином, щоб його можна було зняти не порушуючи шинної пов’язки.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6439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Шинна пов’язка при пошкодженнях передпліччя:</a:t>
            </a:r>
          </a:p>
          <a:p>
            <a:pPr algn="just"/>
            <a:r>
              <a:rPr lang="ru-RU" b="1">
                <a:latin typeface="Calibri" pitchFamily="34" charset="0"/>
              </a:rPr>
              <a:t> – руку згинають у ліктьовому суглобі під прямим кутом, долоню повертають до живота в положенні невеликого розгинання, передпліччя розташовують  в положенні середньому між пронацією і супінацією;  </a:t>
            </a:r>
          </a:p>
          <a:p>
            <a:pPr algn="just"/>
            <a:r>
              <a:rPr lang="ru-RU" b="1">
                <a:latin typeface="Calibri" pitchFamily="34" charset="0"/>
              </a:rPr>
              <a:t>– шину Крамера розташовують по зовнішньому краю кінцівки від середини плеча до п’ястково-фалангового зчленування; </a:t>
            </a:r>
          </a:p>
          <a:p>
            <a:pPr algn="just"/>
            <a:r>
              <a:rPr lang="ru-RU" b="1">
                <a:latin typeface="Calibri" pitchFamily="34" charset="0"/>
              </a:rPr>
              <a:t>– фіксують шину до кінцівки циркулярними турами бинта. 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 l="33492" t="24414" r="34663" b="38477"/>
          <a:stretch>
            <a:fillRect/>
          </a:stretch>
        </p:blipFill>
        <p:spPr bwMode="auto">
          <a:xfrm>
            <a:off x="1428750" y="2425700"/>
            <a:ext cx="6572250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Прямоугольник 1"/>
          <p:cNvSpPr>
            <a:spLocks noChangeArrowheads="1"/>
          </p:cNvSpPr>
          <p:nvPr/>
        </p:nvSpPr>
        <p:spPr bwMode="auto">
          <a:xfrm>
            <a:off x="214313" y="142875"/>
            <a:ext cx="87153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Шинна пов’язка при пошкодженнях плеча: </a:t>
            </a:r>
          </a:p>
          <a:p>
            <a:pPr algn="just"/>
            <a:r>
              <a:rPr lang="ru-RU" b="1">
                <a:latin typeface="Calibri" pitchFamily="34" charset="0"/>
              </a:rPr>
              <a:t>– руку згинають у ліктьовому суглобі під прямим кутом, передпліччя розташовують в положенні середньому між пронацією і супінацією, кисть – в положенні невеликого розгинання; </a:t>
            </a:r>
          </a:p>
          <a:p>
            <a:pPr algn="just"/>
            <a:r>
              <a:rPr lang="ru-RU" b="1">
                <a:latin typeface="Calibri" pitchFamily="34" charset="0"/>
              </a:rPr>
              <a:t>– шину Крамера верхнім кінцем укладають на протилежну від травми лопатку, потім перегинають над дельтоподібним м’язом хворої сторони і розташовують по зовнішньому краю плеча огинаючи лікоть; на передпліччі шину опускають по задній поверхні до рівня п’ястковофалангового зчленування; </a:t>
            </a:r>
          </a:p>
          <a:p>
            <a:pPr algn="just"/>
            <a:r>
              <a:rPr lang="ru-RU" b="1">
                <a:latin typeface="Calibri" pitchFamily="34" charset="0"/>
              </a:rPr>
              <a:t>– шину обертають ватою, яку фіксують циркулярними турами бинта; </a:t>
            </a:r>
          </a:p>
          <a:p>
            <a:pPr algn="just"/>
            <a:r>
              <a:rPr lang="ru-RU" b="1">
                <a:latin typeface="Calibri" pitchFamily="34" charset="0"/>
              </a:rPr>
              <a:t>– фіксують шину до кінцівки циркулярними турами бинта. 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 l="34041" t="37109" r="34114" b="22852"/>
          <a:stretch>
            <a:fillRect/>
          </a:stretch>
        </p:blipFill>
        <p:spPr bwMode="auto">
          <a:xfrm>
            <a:off x="1835150" y="3500438"/>
            <a:ext cx="59293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Прямоугольник 1"/>
          <p:cNvSpPr>
            <a:spLocks noChangeArrowheads="1"/>
          </p:cNvSpPr>
          <p:nvPr/>
        </p:nvSpPr>
        <p:spPr bwMode="auto">
          <a:xfrm>
            <a:off x="428625" y="285750"/>
            <a:ext cx="8358188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Шинна пов’язка при пошкодженнях гомілки: </a:t>
            </a:r>
          </a:p>
          <a:p>
            <a:pPr algn="just"/>
            <a:r>
              <a:rPr lang="ru-RU" sz="2000" b="1">
                <a:latin typeface="Calibri" pitchFamily="34" charset="0"/>
              </a:rPr>
              <a:t>– стопу встановлюють під прямим кутом до гомілки; </a:t>
            </a:r>
          </a:p>
          <a:p>
            <a:pPr algn="just"/>
            <a:r>
              <a:rPr lang="ru-RU" sz="2000" b="1">
                <a:latin typeface="Calibri" pitchFamily="34" charset="0"/>
              </a:rPr>
              <a:t>– шину Крамера розташовують по задній поверхні кінцівки, від верхньої третини стегна до кінчиків пальців; </a:t>
            </a:r>
          </a:p>
          <a:p>
            <a:pPr algn="just"/>
            <a:r>
              <a:rPr lang="ru-RU" sz="2000" b="1">
                <a:latin typeface="Calibri" pitchFamily="34" charset="0"/>
              </a:rPr>
              <a:t>– по бокам кінцівки укладають окремі шини, загинаючи їх кінці під стопою, моделюючи «стремено»,  що підтримуватиме стопу; </a:t>
            </a:r>
          </a:p>
          <a:p>
            <a:r>
              <a:rPr lang="ru-RU" sz="2000" b="1">
                <a:latin typeface="Calibri" pitchFamily="34" charset="0"/>
              </a:rPr>
              <a:t>– фіксують шину до кінцівки циркулярними турами бинта. 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 l="34041" t="42969" r="34663" b="26756"/>
          <a:stretch>
            <a:fillRect/>
          </a:stretch>
        </p:blipFill>
        <p:spPr bwMode="auto">
          <a:xfrm>
            <a:off x="1000125" y="2714625"/>
            <a:ext cx="7358063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Прямоугольник 1"/>
          <p:cNvSpPr>
            <a:spLocks noChangeArrowheads="1"/>
          </p:cNvSpPr>
          <p:nvPr/>
        </p:nvSpPr>
        <p:spPr bwMode="auto">
          <a:xfrm>
            <a:off x="142875" y="285750"/>
            <a:ext cx="414337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Шинна пов’язка при пошкодженнях стегна: </a:t>
            </a:r>
          </a:p>
          <a:p>
            <a:pPr algn="just"/>
            <a:r>
              <a:rPr lang="ru-RU" b="1">
                <a:latin typeface="Calibri" pitchFamily="34" charset="0"/>
              </a:rPr>
              <a:t>– </a:t>
            </a:r>
            <a:r>
              <a:rPr lang="ru-RU" sz="1600" b="1">
                <a:latin typeface="Calibri" pitchFamily="34" charset="0"/>
              </a:rPr>
              <a:t>першу шину Крамера розташовують по задній поверхні кінцівки, від кута лопатки до кінчиків пальців; </a:t>
            </a:r>
          </a:p>
          <a:p>
            <a:pPr algn="just"/>
            <a:r>
              <a:rPr lang="ru-RU" sz="1600" b="1">
                <a:latin typeface="Calibri" pitchFamily="34" charset="0"/>
              </a:rPr>
              <a:t>– другу шину укладають уздовж зовнішнього краю тулуба і кінцівки – від пахвової западини до стопи; </a:t>
            </a:r>
          </a:p>
          <a:p>
            <a:pPr algn="just"/>
            <a:r>
              <a:rPr lang="ru-RU" sz="1600" b="1">
                <a:latin typeface="Calibri" pitchFamily="34" charset="0"/>
              </a:rPr>
              <a:t>– третю шину – уздовж внутрішньої поверхні кінцівки від промежини до щиколотки; </a:t>
            </a:r>
          </a:p>
          <a:p>
            <a:pPr algn="just"/>
            <a:r>
              <a:rPr lang="ru-RU" sz="1600" b="1">
                <a:latin typeface="Calibri" pitchFamily="34" charset="0"/>
              </a:rPr>
              <a:t>– на виступаючі частини колінного і гомілковостопного суглобів кладуть ватно-марлеві прокладки; </a:t>
            </a:r>
          </a:p>
          <a:p>
            <a:pPr algn="just"/>
            <a:r>
              <a:rPr lang="ru-RU" sz="1600" b="1">
                <a:latin typeface="Calibri" pitchFamily="34" charset="0"/>
              </a:rPr>
              <a:t>– фіксують шину до кінцівки циркулярними турами бинта. </a:t>
            </a:r>
          </a:p>
          <a:p>
            <a:pPr algn="just"/>
            <a:r>
              <a:rPr lang="ru-RU" sz="1600" b="1">
                <a:latin typeface="Calibri" pitchFamily="34" charset="0"/>
              </a:rPr>
              <a:t>При відсутності стандартних шин і підручних засобів для забезпечення транспортної іммобілізації застосовують метод фіксації кінцівки «нога до ноги» .  </a:t>
            </a:r>
          </a:p>
          <a:p>
            <a:pPr algn="just"/>
            <a:r>
              <a:rPr lang="ru-RU" b="1">
                <a:latin typeface="Calibri" pitchFamily="34" charset="0"/>
              </a:rPr>
              <a:t> 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 l="38432" t="38086" r="38506" b="9180"/>
          <a:stretch>
            <a:fillRect/>
          </a:stretch>
        </p:blipFill>
        <p:spPr bwMode="auto">
          <a:xfrm>
            <a:off x="4357688" y="642938"/>
            <a:ext cx="46037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4"/>
          <p:cNvPicPr>
            <a:picLocks noChangeAspect="1" noChangeArrowheads="1"/>
          </p:cNvPicPr>
          <p:nvPr/>
        </p:nvPicPr>
        <p:blipFill>
          <a:blip r:embed="rId2" cstate="print"/>
          <a:srcRect l="37335" t="32227" r="37408" b="25914"/>
          <a:stretch>
            <a:fillRect/>
          </a:stretch>
        </p:blipFill>
        <p:spPr bwMode="auto">
          <a:xfrm>
            <a:off x="1214438" y="285750"/>
            <a:ext cx="678656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Прямоугольник 1"/>
          <p:cNvSpPr>
            <a:spLocks noChangeArrowheads="1"/>
          </p:cNvSpPr>
          <p:nvPr/>
        </p:nvSpPr>
        <p:spPr bwMode="auto">
          <a:xfrm>
            <a:off x="285750" y="142875"/>
            <a:ext cx="85010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Транспортна іммобілізація при пошкодженнях шиї:  </a:t>
            </a:r>
          </a:p>
          <a:p>
            <a:pPr algn="just"/>
            <a:r>
              <a:rPr lang="ru-RU" b="1">
                <a:latin typeface="Calibri" pitchFamily="34" charset="0"/>
              </a:rPr>
              <a:t>– шию обгортають товстим шаром вати  і закріплюють циркулярним турами бинта або використовують стандартний комір Шанца; </a:t>
            </a:r>
          </a:p>
          <a:p>
            <a:pPr algn="just"/>
            <a:r>
              <a:rPr lang="ru-RU" b="1">
                <a:latin typeface="Calibri" pitchFamily="34" charset="0"/>
              </a:rPr>
              <a:t>– для транспортної іммобілізації також використовують шини Крамера, Єланського, стандартні пластмасові шини тощо. </a:t>
            </a:r>
          </a:p>
          <a:p>
            <a:pPr algn="just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Транспортна іммобілізація при переломі ключиці</a:t>
            </a:r>
            <a:r>
              <a:rPr lang="ru-RU" b="1">
                <a:latin typeface="Calibri" pitchFamily="34" charset="0"/>
              </a:rPr>
              <a:t>. Пошкодження ключиці зустрічаються в 10 – 15% випадків. Фіксацію при переломах ключиці здійснюють м’якими пов’язками; найчастіше використовують бинтові пов’язки Дезо і Вельпо.</a:t>
            </a:r>
          </a:p>
          <a:p>
            <a:r>
              <a:rPr lang="ru-RU">
                <a:latin typeface="Calibri" pitchFamily="34" charset="0"/>
              </a:rPr>
              <a:t> 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 l="27548" t="31248" r="27669" b="21875"/>
          <a:stretch>
            <a:fillRect/>
          </a:stretch>
        </p:blipFill>
        <p:spPr bwMode="auto">
          <a:xfrm>
            <a:off x="1692275" y="3716338"/>
            <a:ext cx="600075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>
            <a:spLocks noGrp="1"/>
          </p:cNvSpPr>
          <p:nvPr>
            <p:ph type="ctrTitle"/>
          </p:nvPr>
        </p:nvSpPr>
        <p:spPr>
          <a:xfrm>
            <a:off x="857250" y="285750"/>
            <a:ext cx="7824788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/>
              <a:t>Домашнє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 err="1" smtClean="0"/>
              <a:t>самостійна</a:t>
            </a:r>
            <a:r>
              <a:rPr lang="ru-RU" b="1" dirty="0" smtClean="0"/>
              <a:t> робота)</a:t>
            </a:r>
          </a:p>
        </p:txBody>
      </p:sp>
      <p:sp>
        <p:nvSpPr>
          <p:cNvPr id="142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1571625"/>
            <a:ext cx="8039100" cy="4429125"/>
          </a:xfrm>
        </p:spPr>
        <p:txBody>
          <a:bodyPr rtlCol="0">
            <a:normAutofit fontScale="92500"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600" b="1" dirty="0" err="1" smtClean="0">
                <a:solidFill>
                  <a:srgbClr val="FF0000"/>
                </a:solidFill>
              </a:rPr>
              <a:t>Косинкові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пов</a:t>
            </a:r>
            <a:r>
              <a:rPr lang="en-US" sz="3600" b="1" dirty="0" smtClean="0">
                <a:solidFill>
                  <a:srgbClr val="FF0000"/>
                </a:solidFill>
              </a:rPr>
              <a:t>’</a:t>
            </a:r>
            <a:r>
              <a:rPr lang="ru-RU" sz="3600" b="1" dirty="0" err="1" smtClean="0">
                <a:solidFill>
                  <a:srgbClr val="FF0000"/>
                </a:solidFill>
              </a:rPr>
              <a:t>язки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(кисть, </a:t>
            </a:r>
            <a:r>
              <a:rPr lang="ru-RU" sz="2800" b="1" dirty="0" err="1" smtClean="0">
                <a:solidFill>
                  <a:srgbClr val="FF0000"/>
                </a:solidFill>
              </a:rPr>
              <a:t>ліктьовий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суглоб</a:t>
            </a:r>
            <a:r>
              <a:rPr lang="ru-RU" sz="2800" b="1" dirty="0" smtClean="0">
                <a:solidFill>
                  <a:srgbClr val="FF0000"/>
                </a:solidFill>
              </a:rPr>
              <a:t>, плече, </a:t>
            </a:r>
            <a:r>
              <a:rPr lang="ru-RU" sz="2800" b="1" dirty="0" err="1" smtClean="0">
                <a:solidFill>
                  <a:srgbClr val="FF0000"/>
                </a:solidFill>
              </a:rPr>
              <a:t>верхню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кінцівку</a:t>
            </a:r>
            <a:r>
              <a:rPr lang="ru-RU" sz="2800" b="1" dirty="0" smtClean="0">
                <a:solidFill>
                  <a:srgbClr val="FF0000"/>
                </a:solidFill>
              </a:rPr>
              <a:t>, стопу, </a:t>
            </a:r>
            <a:r>
              <a:rPr lang="ru-RU" sz="2800" b="1" dirty="0" err="1" smtClean="0">
                <a:solidFill>
                  <a:srgbClr val="FF0000"/>
                </a:solidFill>
              </a:rPr>
              <a:t>сідничну</a:t>
            </a:r>
            <a:r>
              <a:rPr lang="ru-RU" sz="2800" b="1" dirty="0" smtClean="0">
                <a:solidFill>
                  <a:srgbClr val="FF0000"/>
                </a:solidFill>
              </a:rPr>
              <a:t> область, </a:t>
            </a:r>
            <a:r>
              <a:rPr lang="ru-RU" sz="2800" b="1" dirty="0" err="1" smtClean="0">
                <a:solidFill>
                  <a:srgbClr val="FF0000"/>
                </a:solidFill>
              </a:rPr>
              <a:t>молочну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залозу</a:t>
            </a:r>
            <a:r>
              <a:rPr lang="ru-RU" sz="2800" b="1" dirty="0" smtClean="0">
                <a:solidFill>
                  <a:srgbClr val="FF0000"/>
                </a:solidFill>
              </a:rPr>
              <a:t>, голову).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err="1" smtClean="0">
                <a:solidFill>
                  <a:srgbClr val="7030A0"/>
                </a:solidFill>
              </a:rPr>
              <a:t>Перегляньте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</a:rPr>
              <a:t>відео</a:t>
            </a:r>
            <a:r>
              <a:rPr lang="ru-RU" sz="3600" b="1" dirty="0" smtClean="0">
                <a:solidFill>
                  <a:srgbClr val="7030A0"/>
                </a:solidFill>
              </a:rPr>
              <a:t> (</a:t>
            </a:r>
            <a:r>
              <a:rPr lang="ru-RU" sz="3600" b="1" dirty="0" err="1" smtClean="0">
                <a:solidFill>
                  <a:srgbClr val="7030A0"/>
                </a:solidFill>
              </a:rPr>
              <a:t>десмургія</a:t>
            </a:r>
            <a:r>
              <a:rPr lang="ru-RU" sz="3600" b="1" dirty="0" smtClean="0">
                <a:solidFill>
                  <a:srgbClr val="7030A0"/>
                </a:solidFill>
              </a:rPr>
              <a:t>):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https://www.youtube.com/playlist?list=PL9cCmYBrUYZ-GLjLtzo-jU_7_NqRGL2TJ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https://www.youtube.com/playlist?list=PLhhS-0CHkUMckhSE-fDT7AhLm7UFKP_en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1"/>
          <p:cNvSpPr>
            <a:spLocks noGrp="1"/>
          </p:cNvSpPr>
          <p:nvPr>
            <p:ph type="ctrTitle"/>
          </p:nvPr>
        </p:nvSpPr>
        <p:spPr>
          <a:xfrm>
            <a:off x="714375" y="2214563"/>
            <a:ext cx="7539038" cy="14446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</a:rPr>
              <a:t>Дякую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357188"/>
            <a:ext cx="8472487" cy="6286500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err="1" smtClean="0">
                <a:solidFill>
                  <a:srgbClr val="FF0000"/>
                </a:solidFill>
              </a:rPr>
              <a:t>Перев’язувальний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засіб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/>
              <a:t>– </a:t>
            </a:r>
            <a:r>
              <a:rPr lang="ru-RU" sz="2200" b="1" dirty="0" err="1" smtClean="0"/>
              <a:t>медичний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виріб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виготовлений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одного </a:t>
            </a:r>
            <a:r>
              <a:rPr lang="ru-RU" sz="2200" b="1" dirty="0" err="1" smtClean="0"/>
              <a:t>або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кількох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перев’язувальних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матеріалів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призначений</a:t>
            </a:r>
            <a:r>
              <a:rPr lang="ru-RU" sz="2200" b="1" dirty="0" smtClean="0"/>
              <a:t> для </a:t>
            </a:r>
            <a:r>
              <a:rPr lang="ru-RU" sz="2200" b="1" dirty="0" err="1" smtClean="0"/>
              <a:t>профілактики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інфікування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лікування</a:t>
            </a:r>
            <a:r>
              <a:rPr lang="ru-RU" sz="2200" b="1" dirty="0" smtClean="0"/>
              <a:t> ран.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err="1" smtClean="0">
                <a:solidFill>
                  <a:srgbClr val="FF0000"/>
                </a:solidFill>
              </a:rPr>
              <a:t>Перев’язувальні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засоби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мають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такі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цілі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застосування</a:t>
            </a:r>
            <a:r>
              <a:rPr lang="ru-RU" sz="2200" b="1" dirty="0" smtClean="0">
                <a:solidFill>
                  <a:srgbClr val="FF0000"/>
                </a:solidFill>
              </a:rPr>
              <a:t>: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b="1" dirty="0" smtClean="0"/>
              <a:t>– </a:t>
            </a:r>
            <a:r>
              <a:rPr lang="ru-RU" sz="2200" b="1" dirty="0" err="1" smtClean="0"/>
              <a:t>захист</a:t>
            </a:r>
            <a:r>
              <a:rPr lang="ru-RU" sz="2200" b="1" dirty="0" smtClean="0"/>
              <a:t> рани </a:t>
            </a:r>
            <a:r>
              <a:rPr lang="ru-RU" sz="2200" b="1" dirty="0" err="1" smtClean="0"/>
              <a:t>від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впливу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факторів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зовнішнього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середовища</a:t>
            </a:r>
            <a:r>
              <a:rPr lang="ru-RU" sz="2200" b="1" dirty="0" smtClean="0"/>
              <a:t> (холоду, спеки, </a:t>
            </a:r>
            <a:r>
              <a:rPr lang="ru-RU" sz="2200" b="1" dirty="0" err="1" smtClean="0"/>
              <a:t>забруднення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надмірного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зволоження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або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висихання</a:t>
            </a:r>
            <a:r>
              <a:rPr lang="ru-RU" sz="2200" b="1" dirty="0" smtClean="0"/>
              <a:t>);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b="1" dirty="0" smtClean="0"/>
              <a:t>– </a:t>
            </a:r>
            <a:r>
              <a:rPr lang="ru-RU" sz="2200" b="1" dirty="0" err="1" smtClean="0"/>
              <a:t>попередження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попадання</a:t>
            </a:r>
            <a:r>
              <a:rPr lang="ru-RU" sz="2200" b="1" dirty="0" smtClean="0"/>
              <a:t> в рану </a:t>
            </a:r>
            <a:r>
              <a:rPr lang="ru-RU" sz="2200" b="1" dirty="0" err="1" smtClean="0"/>
              <a:t>мікроорганізмів</a:t>
            </a:r>
            <a:r>
              <a:rPr lang="ru-RU" sz="2200" b="1" dirty="0" smtClean="0"/>
              <a:t>;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b="1" dirty="0" smtClean="0"/>
              <a:t>– </a:t>
            </a:r>
            <a:r>
              <a:rPr lang="ru-RU" sz="2200" b="1" dirty="0" err="1" smtClean="0"/>
              <a:t>видалення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рани </a:t>
            </a:r>
            <a:r>
              <a:rPr lang="ru-RU" sz="2200" b="1" dirty="0" err="1" smtClean="0"/>
              <a:t>продуктів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розпаду</a:t>
            </a:r>
            <a:r>
              <a:rPr lang="ru-RU" sz="2200" b="1" dirty="0" smtClean="0"/>
              <a:t> тканин, </a:t>
            </a:r>
            <a:r>
              <a:rPr lang="ru-RU" sz="2200" b="1" dirty="0" err="1" smtClean="0"/>
              <a:t>мікробів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мікробних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токсинів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ін</a:t>
            </a:r>
            <a:r>
              <a:rPr lang="ru-RU" sz="2200" b="1" dirty="0" smtClean="0"/>
              <a:t>.;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b="1" dirty="0" smtClean="0"/>
              <a:t>– </a:t>
            </a:r>
            <a:r>
              <a:rPr lang="ru-RU" sz="2200" b="1" dirty="0" err="1" smtClean="0"/>
              <a:t>забезпечення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лікувальної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дії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протимікробної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протизапальної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протинабрякової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знеболюючої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гемостатичної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регенеруючої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ін</a:t>
            </a:r>
            <a:r>
              <a:rPr lang="ru-RU" sz="2200" b="1" dirty="0" smtClean="0"/>
              <a:t>.);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00" b="1" dirty="0" smtClean="0"/>
              <a:t>– </a:t>
            </a:r>
            <a:r>
              <a:rPr lang="ru-RU" sz="2200" b="1" dirty="0" err="1" smtClean="0"/>
              <a:t>фіксація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перев’язувального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матеріалу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ураженій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частині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тіла</a:t>
            </a:r>
            <a:r>
              <a:rPr lang="ru-RU" sz="2200" b="1" dirty="0" smtClean="0"/>
              <a:t>.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err="1" smtClean="0"/>
              <a:t>Отже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перев’язувальний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засіб</a:t>
            </a:r>
            <a:r>
              <a:rPr lang="ru-RU" sz="2200" b="1" dirty="0" smtClean="0"/>
              <a:t> повинен бути </a:t>
            </a:r>
            <a:r>
              <a:rPr lang="ru-RU" sz="2200" b="1" dirty="0" err="1" smtClean="0"/>
              <a:t>стерильним</a:t>
            </a:r>
            <a:r>
              <a:rPr lang="ru-RU" sz="2200" b="1" dirty="0" smtClean="0"/>
              <a:t>, таким, </a:t>
            </a:r>
            <a:r>
              <a:rPr lang="ru-RU" sz="2200" b="1" dirty="0" err="1" smtClean="0"/>
              <a:t>що</a:t>
            </a:r>
            <a:r>
              <a:rPr lang="ru-RU" sz="2200" b="1" dirty="0" smtClean="0"/>
              <a:t> не </a:t>
            </a:r>
            <a:r>
              <a:rPr lang="ru-RU" sz="2200" b="1" dirty="0" err="1" smtClean="0"/>
              <a:t>травмує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міцним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пластичним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проникним</a:t>
            </a:r>
            <a:r>
              <a:rPr lang="ru-RU" sz="2200" b="1" dirty="0" smtClean="0"/>
              <a:t> для </a:t>
            </a:r>
            <a:r>
              <a:rPr lang="ru-RU" sz="2200" b="1" dirty="0" err="1" smtClean="0"/>
              <a:t>повітря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патологічного</a:t>
            </a:r>
            <a:r>
              <a:rPr lang="ru-RU" sz="2200" b="1" dirty="0" smtClean="0"/>
              <a:t> субстрату </a:t>
            </a:r>
            <a:r>
              <a:rPr lang="ru-RU" sz="2200" b="1" dirty="0" err="1" smtClean="0"/>
              <a:t>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непроникним</a:t>
            </a:r>
            <a:r>
              <a:rPr lang="ru-RU" sz="2200" b="1" dirty="0" smtClean="0"/>
              <a:t> для </a:t>
            </a:r>
            <a:r>
              <a:rPr lang="ru-RU" sz="2200" b="1" dirty="0" err="1" smtClean="0"/>
              <a:t>мікроорганізмів</a:t>
            </a:r>
            <a:r>
              <a:rPr lang="ru-RU" sz="2200" b="1" dirty="0" smtClean="0"/>
              <a:t>.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/>
              <a:t>У </a:t>
            </a:r>
            <a:r>
              <a:rPr lang="ru-RU" sz="2200" b="1" dirty="0" err="1" smtClean="0"/>
              <a:t>якості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перев’язувального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засобу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найчастіше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використовують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бинти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вату</a:t>
            </a:r>
            <a:r>
              <a:rPr lang="ru-RU" sz="2200" b="1" dirty="0" smtClean="0"/>
              <a:t>. </a:t>
            </a:r>
            <a:endParaRPr lang="ru-RU" sz="2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908050"/>
            <a:ext cx="8429625" cy="5292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Бинт</a:t>
            </a:r>
            <a:r>
              <a:rPr lang="ru-RU" b="1">
                <a:latin typeface="Calibri" pitchFamily="34" charset="0"/>
              </a:rPr>
              <a:t> (від нім. </a:t>
            </a:r>
            <a:r>
              <a:rPr lang="en-US" b="1">
                <a:solidFill>
                  <a:srgbClr val="7030A0"/>
                </a:solidFill>
                <a:latin typeface="Calibri" pitchFamily="34" charset="0"/>
              </a:rPr>
              <a:t>binde</a:t>
            </a:r>
            <a:r>
              <a:rPr lang="en-US" b="1">
                <a:latin typeface="Calibri" pitchFamily="34" charset="0"/>
              </a:rPr>
              <a:t> – </a:t>
            </a:r>
            <a:r>
              <a:rPr lang="ru-RU" b="1">
                <a:latin typeface="Calibri" pitchFamily="34" charset="0"/>
              </a:rPr>
              <a:t>тасьма, пов’язка) – довга смужка матерії, яка призначена для фіксації перев’язувального матеріалу, а також для створення іммобілізуючих пов’язок при пошкодженнях  і захворюваннях опорно-рухового апарату.  Найчастіше бинти виготовляють із марлі.  </a:t>
            </a:r>
          </a:p>
          <a:p>
            <a:pPr algn="just">
              <a:lnSpc>
                <a:spcPct val="90000"/>
              </a:lnSpc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Марля</a:t>
            </a:r>
            <a:r>
              <a:rPr lang="ru-RU" b="1">
                <a:latin typeface="Calibri" pitchFamily="34" charset="0"/>
              </a:rPr>
              <a:t> – тонка, сіткоподібна тканина, що виготовляється з льняного, бавовняного і віскозного волокна. Вона легко вбирає воду, має достатню міцність і еластичність. </a:t>
            </a:r>
          </a:p>
          <a:p>
            <a:pPr algn="just">
              <a:lnSpc>
                <a:spcPct val="90000"/>
              </a:lnSpc>
            </a:pPr>
            <a:r>
              <a:rPr lang="ru-RU" b="1">
                <a:latin typeface="Calibri" pitchFamily="34" charset="0"/>
              </a:rPr>
              <a:t>Марлеві (гідрофільні) бинти готують різної ширини (від 5 до 20 см) і довжини (від 5 до 7 м), вони можуть бути стерильними або нестерильними. </a:t>
            </a:r>
          </a:p>
          <a:p>
            <a:pPr algn="just">
              <a:lnSpc>
                <a:spcPct val="90000"/>
              </a:lnSpc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За шириною розрізняють: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вузькі бинти </a:t>
            </a:r>
            <a:r>
              <a:rPr lang="ru-RU" b="1">
                <a:latin typeface="Calibri" pitchFamily="34" charset="0"/>
              </a:rPr>
              <a:t>– 5 – 7 см (застосовують для перев’язки пальців);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середні бинти</a:t>
            </a:r>
            <a:r>
              <a:rPr lang="ru-RU" b="1">
                <a:latin typeface="Calibri" pitchFamily="34" charset="0"/>
              </a:rPr>
              <a:t> – 10 – 12 см (застосовують для перев’язки голови, кисті, передпліччя, стопи, гомілки);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широкі бинти </a:t>
            </a:r>
            <a:r>
              <a:rPr lang="ru-RU" b="1">
                <a:latin typeface="Calibri" pitchFamily="34" charset="0"/>
              </a:rPr>
              <a:t>– 14 – 20 см (застосовують для перев’язки грудної клітки, стегна, молочної залози). </a:t>
            </a:r>
          </a:p>
          <a:p>
            <a:pPr algn="just">
              <a:lnSpc>
                <a:spcPct val="90000"/>
              </a:lnSpc>
            </a:pPr>
            <a:r>
              <a:rPr lang="ru-RU" b="1">
                <a:latin typeface="Calibri" pitchFamily="34" charset="0"/>
              </a:rPr>
              <a:t>Бинт має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головку</a:t>
            </a:r>
            <a:r>
              <a:rPr lang="ru-RU" b="1">
                <a:latin typeface="Calibri" pitchFamily="34" charset="0"/>
              </a:rPr>
              <a:t> (скатана частина) і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вільну частину </a:t>
            </a:r>
            <a:r>
              <a:rPr lang="ru-RU" b="1">
                <a:latin typeface="Calibri" pitchFamily="34" charset="0"/>
              </a:rPr>
              <a:t>(початок бинта). Найчастіше бинти мають одну головку (одноглаві бинти), рідше – дві (двоголові бинти). Внутрішня поверхня бинта називається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черевце</a:t>
            </a:r>
            <a:r>
              <a:rPr lang="ru-RU" b="1">
                <a:latin typeface="Calibri" pitchFamily="34" charset="0"/>
              </a:rPr>
              <a:t>, зовнішня –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спинка</a:t>
            </a:r>
            <a:r>
              <a:rPr lang="ru-RU" b="1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 l="26353" t="32227" r="23132" b="38477"/>
          <a:stretch>
            <a:fillRect/>
          </a:stretch>
        </p:blipFill>
        <p:spPr bwMode="auto">
          <a:xfrm>
            <a:off x="1643063" y="214313"/>
            <a:ext cx="6286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14313" y="2000250"/>
            <a:ext cx="8643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Рис. Одноглавий (А) і двоголовий (Б) бинти: </a:t>
            </a:r>
          </a:p>
          <a:p>
            <a:r>
              <a:rPr lang="ru-RU" sz="2000" b="1">
                <a:latin typeface="Calibri" pitchFamily="34" charset="0"/>
              </a:rPr>
              <a:t>а – головка або скатана частина бинта, б – вільна частина або початок бинта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3000375"/>
            <a:ext cx="8429625" cy="3582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atin typeface="+mn-lt"/>
                <a:cs typeface="+mn-cs"/>
              </a:rPr>
              <a:t>Окрім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марлевих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бинтів</a:t>
            </a:r>
            <a:r>
              <a:rPr lang="ru-RU" b="1" dirty="0">
                <a:latin typeface="+mn-lt"/>
                <a:cs typeface="+mn-cs"/>
              </a:rPr>
              <a:t> при </a:t>
            </a:r>
            <a:r>
              <a:rPr lang="ru-RU" b="1" dirty="0" err="1">
                <a:latin typeface="+mn-lt"/>
                <a:cs typeface="+mn-cs"/>
              </a:rPr>
              <a:t>перев’язках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також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використовують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бинти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з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вибіленого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і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суворого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полотна,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накрохмалені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гіпсові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еластичні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трубчасті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та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сітчасті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бинти</a:t>
            </a:r>
            <a:r>
              <a:rPr lang="ru-RU" b="1" dirty="0">
                <a:latin typeface="+mn-lt"/>
                <a:cs typeface="+mn-cs"/>
              </a:rPr>
              <a:t>. 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7030A0"/>
                </a:solidFill>
                <a:latin typeface="+mn-lt"/>
                <a:cs typeface="+mn-cs"/>
              </a:rPr>
              <a:t>Бинти</a:t>
            </a:r>
            <a:r>
              <a:rPr lang="ru-RU" b="1" i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+mn-lt"/>
                <a:cs typeface="+mn-cs"/>
              </a:rPr>
              <a:t>з</a:t>
            </a:r>
            <a:r>
              <a:rPr lang="ru-RU" b="1" i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+mn-lt"/>
                <a:cs typeface="+mn-cs"/>
              </a:rPr>
              <a:t>суворого</a:t>
            </a:r>
            <a:r>
              <a:rPr lang="ru-RU" b="1" i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+mn-lt"/>
                <a:cs typeface="+mn-cs"/>
              </a:rPr>
              <a:t>і</a:t>
            </a:r>
            <a:r>
              <a:rPr lang="ru-RU" b="1" i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+mn-lt"/>
                <a:cs typeface="+mn-cs"/>
              </a:rPr>
              <a:t>вибіленого</a:t>
            </a:r>
            <a:r>
              <a:rPr lang="ru-RU" b="1" i="1" dirty="0">
                <a:solidFill>
                  <a:srgbClr val="7030A0"/>
                </a:solidFill>
                <a:latin typeface="+mn-lt"/>
                <a:cs typeface="+mn-cs"/>
              </a:rPr>
              <a:t> полотна</a:t>
            </a:r>
            <a:r>
              <a:rPr lang="ru-RU" b="1" dirty="0">
                <a:latin typeface="+mn-lt"/>
                <a:cs typeface="+mn-cs"/>
              </a:rPr>
              <a:t>, </a:t>
            </a:r>
            <a:r>
              <a:rPr lang="ru-RU" b="1" dirty="0" err="1">
                <a:latin typeface="+mn-lt"/>
                <a:cs typeface="+mn-cs"/>
              </a:rPr>
              <a:t>порівняно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зі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звичайними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марлевими</a:t>
            </a:r>
            <a:r>
              <a:rPr lang="ru-RU" b="1" dirty="0">
                <a:latin typeface="+mn-lt"/>
                <a:cs typeface="+mn-cs"/>
              </a:rPr>
              <a:t>, </a:t>
            </a:r>
            <a:r>
              <a:rPr lang="ru-RU" b="1" dirty="0" err="1">
                <a:latin typeface="+mn-lt"/>
                <a:cs typeface="+mn-cs"/>
              </a:rPr>
              <a:t>мають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більшу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щільність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і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міцність</a:t>
            </a:r>
            <a:r>
              <a:rPr lang="ru-RU" b="1" dirty="0">
                <a:latin typeface="+mn-lt"/>
                <a:cs typeface="+mn-cs"/>
              </a:rPr>
              <a:t>. </a:t>
            </a:r>
            <a:r>
              <a:rPr lang="ru-RU" b="1" dirty="0" err="1">
                <a:latin typeface="+mn-lt"/>
                <a:cs typeface="+mn-cs"/>
              </a:rPr>
              <a:t>Зазвичай</a:t>
            </a:r>
            <a:r>
              <a:rPr lang="ru-RU" b="1" dirty="0">
                <a:latin typeface="+mn-lt"/>
                <a:cs typeface="+mn-cs"/>
              </a:rPr>
              <a:t> вони </a:t>
            </a:r>
            <a:r>
              <a:rPr lang="ru-RU" b="1" dirty="0" err="1">
                <a:latin typeface="+mn-lt"/>
                <a:cs typeface="+mn-cs"/>
              </a:rPr>
              <a:t>використовуються</a:t>
            </a:r>
            <a:r>
              <a:rPr lang="ru-RU" b="1" dirty="0">
                <a:latin typeface="+mn-lt"/>
                <a:cs typeface="+mn-cs"/>
              </a:rPr>
              <a:t> для тугих </a:t>
            </a:r>
            <a:r>
              <a:rPr lang="ru-RU" b="1" dirty="0" err="1">
                <a:latin typeface="+mn-lt"/>
                <a:cs typeface="+mn-cs"/>
              </a:rPr>
              <a:t>пов’язок</a:t>
            </a:r>
            <a:r>
              <a:rPr lang="ru-RU" b="1" dirty="0">
                <a:latin typeface="+mn-lt"/>
                <a:cs typeface="+mn-cs"/>
              </a:rPr>
              <a:t> у нестерильному </a:t>
            </a:r>
            <a:r>
              <a:rPr lang="ru-RU" b="1" dirty="0" err="1">
                <a:latin typeface="+mn-lt"/>
                <a:cs typeface="+mn-cs"/>
              </a:rPr>
              <a:t>вигляді</a:t>
            </a:r>
            <a:r>
              <a:rPr lang="ru-RU" b="1" dirty="0">
                <a:latin typeface="+mn-lt"/>
                <a:cs typeface="+mn-cs"/>
              </a:rPr>
              <a:t>. 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Накрохмалені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бинти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виготовляються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з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накрохмаленої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марлі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або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органді</a:t>
            </a:r>
            <a:r>
              <a:rPr lang="ru-RU" b="1" dirty="0">
                <a:latin typeface="+mn-lt"/>
                <a:cs typeface="+mn-cs"/>
              </a:rPr>
              <a:t> (тонка </a:t>
            </a:r>
            <a:r>
              <a:rPr lang="ru-RU" b="1" dirty="0" err="1">
                <a:latin typeface="+mn-lt"/>
                <a:cs typeface="+mn-cs"/>
              </a:rPr>
              <a:t>жорстка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прозора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матова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шовкова</a:t>
            </a:r>
            <a:r>
              <a:rPr lang="ru-RU" b="1" dirty="0">
                <a:latin typeface="+mn-lt"/>
                <a:cs typeface="+mn-cs"/>
              </a:rPr>
              <a:t> тканина); </a:t>
            </a:r>
            <a:r>
              <a:rPr lang="ru-RU" b="1" dirty="0" err="1">
                <a:latin typeface="+mn-lt"/>
                <a:cs typeface="+mn-cs"/>
              </a:rPr>
              <a:t>використовуються</a:t>
            </a:r>
            <a:r>
              <a:rPr lang="ru-RU" b="1" dirty="0">
                <a:latin typeface="+mn-lt"/>
                <a:cs typeface="+mn-cs"/>
              </a:rPr>
              <a:t> як </a:t>
            </a:r>
            <a:r>
              <a:rPr lang="ru-RU" b="1" dirty="0" err="1">
                <a:latin typeface="+mn-lt"/>
                <a:cs typeface="+mn-cs"/>
              </a:rPr>
              <a:t>зміцнювальний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матеріал</a:t>
            </a:r>
            <a:r>
              <a:rPr lang="ru-RU" b="1" dirty="0">
                <a:latin typeface="+mn-lt"/>
                <a:cs typeface="+mn-cs"/>
              </a:rPr>
              <a:t> для </a:t>
            </a:r>
            <a:r>
              <a:rPr lang="ru-RU" b="1" dirty="0" err="1">
                <a:latin typeface="+mn-lt"/>
                <a:cs typeface="+mn-cs"/>
              </a:rPr>
              <a:t>перев’язок</a:t>
            </a:r>
            <a:r>
              <a:rPr lang="ru-RU" b="1" dirty="0">
                <a:latin typeface="+mn-lt"/>
                <a:cs typeface="+mn-cs"/>
              </a:rPr>
              <a:t>, </a:t>
            </a:r>
            <a:r>
              <a:rPr lang="ru-RU" b="1" dirty="0" err="1">
                <a:latin typeface="+mn-lt"/>
                <a:cs typeface="+mn-cs"/>
              </a:rPr>
              <a:t>виконаних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звичайними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гідрофільними</a:t>
            </a:r>
            <a:r>
              <a:rPr lang="ru-RU" b="1" dirty="0">
                <a:latin typeface="+mn-lt"/>
                <a:cs typeface="+mn-cs"/>
              </a:rPr>
              <a:t> бинтами.  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Гіпсові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бинти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являють</a:t>
            </a:r>
            <a:r>
              <a:rPr lang="ru-RU" b="1" dirty="0">
                <a:latin typeface="+mn-lt"/>
                <a:cs typeface="+mn-cs"/>
              </a:rPr>
              <a:t> собою </a:t>
            </a:r>
            <a:r>
              <a:rPr lang="ru-RU" b="1" dirty="0" err="1">
                <a:latin typeface="+mn-lt"/>
                <a:cs typeface="+mn-cs"/>
              </a:rPr>
              <a:t>марлеві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бинти</a:t>
            </a:r>
            <a:r>
              <a:rPr lang="ru-RU" b="1" dirty="0">
                <a:latin typeface="+mn-lt"/>
                <a:cs typeface="+mn-cs"/>
              </a:rPr>
              <a:t> «</a:t>
            </a:r>
            <a:r>
              <a:rPr lang="ru-RU" b="1" dirty="0" err="1">
                <a:latin typeface="+mn-lt"/>
                <a:cs typeface="+mn-cs"/>
              </a:rPr>
              <a:t>пересипані</a:t>
            </a:r>
            <a:r>
              <a:rPr lang="ru-RU" b="1" dirty="0">
                <a:latin typeface="+mn-lt"/>
                <a:cs typeface="+mn-cs"/>
              </a:rPr>
              <a:t>» </a:t>
            </a:r>
            <a:r>
              <a:rPr lang="ru-RU" b="1" dirty="0" err="1">
                <a:latin typeface="+mn-lt"/>
                <a:cs typeface="+mn-cs"/>
              </a:rPr>
              <a:t>медичним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гіпсом</a:t>
            </a:r>
            <a:r>
              <a:rPr lang="ru-RU" b="1" dirty="0">
                <a:latin typeface="+mn-lt"/>
                <a:cs typeface="+mn-cs"/>
              </a:rPr>
              <a:t>. </a:t>
            </a:r>
            <a:r>
              <a:rPr lang="ru-RU" b="1" i="1" dirty="0" err="1">
                <a:solidFill>
                  <a:srgbClr val="7030A0"/>
                </a:solidFill>
                <a:latin typeface="+mn-lt"/>
                <a:cs typeface="+mn-cs"/>
              </a:rPr>
              <a:t>Медичний</a:t>
            </a:r>
            <a:r>
              <a:rPr lang="ru-RU" b="1" i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+mn-lt"/>
                <a:cs typeface="+mn-cs"/>
              </a:rPr>
              <a:t>гіпс</a:t>
            </a:r>
            <a:r>
              <a:rPr lang="ru-RU" b="1" i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b="1" dirty="0">
                <a:latin typeface="+mn-lt"/>
                <a:cs typeface="+mn-cs"/>
              </a:rPr>
              <a:t>– </a:t>
            </a:r>
            <a:r>
              <a:rPr lang="ru-RU" b="1" dirty="0" err="1">
                <a:latin typeface="+mn-lt"/>
                <a:cs typeface="+mn-cs"/>
              </a:rPr>
              <a:t>напівводяна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сірчанокисла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сіль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кальцію</a:t>
            </a:r>
            <a:r>
              <a:rPr lang="ru-RU" b="1" dirty="0">
                <a:latin typeface="+mn-lt"/>
                <a:cs typeface="+mn-cs"/>
              </a:rPr>
              <a:t>, </a:t>
            </a:r>
            <a:r>
              <a:rPr lang="ru-RU" b="1" dirty="0" err="1">
                <a:latin typeface="+mn-lt"/>
                <a:cs typeface="+mn-cs"/>
              </a:rPr>
              <a:t>випускається</a:t>
            </a:r>
            <a:r>
              <a:rPr lang="ru-RU" b="1" dirty="0">
                <a:latin typeface="+mn-lt"/>
                <a:cs typeface="+mn-cs"/>
              </a:rPr>
              <a:t> у </a:t>
            </a:r>
            <a:r>
              <a:rPr lang="ru-RU" b="1" dirty="0" err="1">
                <a:latin typeface="+mn-lt"/>
                <a:cs typeface="+mn-cs"/>
              </a:rPr>
              <a:t>вигляді</a:t>
            </a:r>
            <a:r>
              <a:rPr lang="ru-RU" b="1" dirty="0">
                <a:latin typeface="+mn-lt"/>
                <a:cs typeface="+mn-cs"/>
              </a:rPr>
              <a:t> порошку. При </a:t>
            </a:r>
            <a:r>
              <a:rPr lang="ru-RU" b="1" dirty="0" err="1">
                <a:latin typeface="+mn-lt"/>
                <a:cs typeface="+mn-cs"/>
              </a:rPr>
              <a:t>поєднанні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з</a:t>
            </a:r>
            <a:r>
              <a:rPr lang="ru-RU" b="1" dirty="0">
                <a:latin typeface="+mn-lt"/>
                <a:cs typeface="+mn-cs"/>
              </a:rPr>
              <a:t> водою через 5-7 </a:t>
            </a:r>
            <a:r>
              <a:rPr lang="ru-RU" b="1" dirty="0" err="1">
                <a:latin typeface="+mn-lt"/>
                <a:cs typeface="+mn-cs"/>
              </a:rPr>
              <a:t>хв</a:t>
            </a:r>
            <a:r>
              <a:rPr lang="ru-RU" b="1" dirty="0">
                <a:latin typeface="+mn-lt"/>
                <a:cs typeface="+mn-cs"/>
              </a:rPr>
              <a:t>. </a:t>
            </a:r>
            <a:r>
              <a:rPr lang="ru-RU" b="1" dirty="0" err="1">
                <a:latin typeface="+mn-lt"/>
                <a:cs typeface="+mn-cs"/>
              </a:rPr>
              <a:t>починається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процес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затвердіння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гіпсу</a:t>
            </a:r>
            <a:r>
              <a:rPr lang="ru-RU" b="1" dirty="0">
                <a:latin typeface="+mn-lt"/>
                <a:cs typeface="+mn-cs"/>
              </a:rPr>
              <a:t>, </a:t>
            </a:r>
            <a:r>
              <a:rPr lang="ru-RU" b="1" dirty="0" err="1">
                <a:latin typeface="+mn-lt"/>
                <a:cs typeface="+mn-cs"/>
              </a:rPr>
              <a:t>який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закінчується</a:t>
            </a:r>
            <a:r>
              <a:rPr lang="ru-RU" b="1" dirty="0">
                <a:latin typeface="+mn-lt"/>
                <a:cs typeface="+mn-cs"/>
              </a:rPr>
              <a:t> через 10-15 </a:t>
            </a:r>
            <a:r>
              <a:rPr lang="ru-RU" b="1" dirty="0" err="1">
                <a:latin typeface="+mn-lt"/>
                <a:cs typeface="+mn-cs"/>
              </a:rPr>
              <a:t>хв</a:t>
            </a:r>
            <a:r>
              <a:rPr lang="ru-RU" b="1" dirty="0">
                <a:latin typeface="+mn-lt"/>
                <a:cs typeface="+mn-cs"/>
              </a:rPr>
              <a:t>. </a:t>
            </a:r>
            <a:r>
              <a:rPr lang="ru-RU" b="1" dirty="0" err="1">
                <a:latin typeface="+mn-lt"/>
                <a:cs typeface="+mn-cs"/>
              </a:rPr>
              <a:t>Повну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міцність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гіпс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набуває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після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висихання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всієї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b="1" dirty="0" err="1">
                <a:latin typeface="+mn-lt"/>
                <a:cs typeface="+mn-cs"/>
              </a:rPr>
              <a:t>пов’язки</a:t>
            </a:r>
            <a:r>
              <a:rPr lang="ru-RU" b="1" dirty="0">
                <a:latin typeface="+mn-lt"/>
                <a:cs typeface="+mn-cs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</TotalTime>
  <Words>5738</Words>
  <Application>Microsoft Office PowerPoint</Application>
  <PresentationFormat>Экран (4:3)</PresentationFormat>
  <Paragraphs>326</Paragraphs>
  <Slides>69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Тема Office</vt:lpstr>
      <vt:lpstr>ОСНОВИ МЕДИЧНИХ ЗНАНЬ</vt:lpstr>
      <vt:lpstr>План</vt:lpstr>
      <vt:lpstr>1. Поняття десмургія, пов'язка, перев'язка.  </vt:lpstr>
      <vt:lpstr>Значення пов’язок</vt:lpstr>
      <vt:lpstr>2. Перев’язувальний матеріал  і перев’язувальний засіб.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3. Класифікація пов’язок. </vt:lpstr>
      <vt:lpstr>Слайд 15</vt:lpstr>
      <vt:lpstr>Слайд 16</vt:lpstr>
      <vt:lpstr>Види пов’язок</vt:lpstr>
      <vt:lpstr>Види пов’язок (продовження)</vt:lpstr>
      <vt:lpstr>Бинтові пов'язки</vt:lpstr>
      <vt:lpstr>Слайд 20</vt:lpstr>
      <vt:lpstr>Слайд 21</vt:lpstr>
      <vt:lpstr>Слайд 22</vt:lpstr>
      <vt:lpstr>Клейові пов'язки</vt:lpstr>
      <vt:lpstr>Слайд 24</vt:lpstr>
      <vt:lpstr>Пластир</vt:lpstr>
      <vt:lpstr>Косинкові пов'язки</vt:lpstr>
      <vt:lpstr>Пращоподібні пов'язки</vt:lpstr>
      <vt:lpstr>Контурні пов'язки</vt:lpstr>
      <vt:lpstr>Слайд 29</vt:lpstr>
      <vt:lpstr>Еластичні сітчасто-трубчасті бинти</vt:lpstr>
      <vt:lpstr>Слайд 31</vt:lpstr>
      <vt:lpstr>Слайд 32</vt:lpstr>
      <vt:lpstr> 4. Правила накладання пов’язок:</vt:lpstr>
      <vt:lpstr>Слайд 34</vt:lpstr>
      <vt:lpstr>Слайд 35</vt:lpstr>
      <vt:lpstr>Слайд 36</vt:lpstr>
      <vt:lpstr>Вимоги до накладеної пов’язки:</vt:lpstr>
      <vt:lpstr>5. Техніка накладання найбільш поширених пов'язок </vt:lpstr>
      <vt:lpstr>Спіральна пов'язка</vt:lpstr>
      <vt:lpstr>Хрестоподібна (восьмиподібна) пов’язка</vt:lpstr>
      <vt:lpstr>Черепашача пов'язка</vt:lpstr>
      <vt:lpstr>Колосоподібна пов'язка</vt:lpstr>
      <vt:lpstr>Колосоподібна пов'язка на кінцівках</vt:lpstr>
      <vt:lpstr>Поворотна пов'язка</vt:lpstr>
      <vt:lpstr>Т-подібна пов 'язка</vt:lpstr>
      <vt:lpstr>Спіральна пов’язка</vt:lpstr>
      <vt:lpstr>Спіральна з перегинами пов’язка</vt:lpstr>
      <vt:lpstr>Пов’язка Дезо</vt:lpstr>
      <vt:lpstr>Слайд 49</vt:lpstr>
      <vt:lpstr>Пов'язки на груднину</vt:lpstr>
      <vt:lpstr>Слайд 51</vt:lpstr>
      <vt:lpstr>Слайд 52</vt:lpstr>
      <vt:lpstr>Слайд 53</vt:lpstr>
      <vt:lpstr>Слайд 54</vt:lpstr>
      <vt:lpstr>Слайд 55</vt:lpstr>
      <vt:lpstr>Слайд 56</vt:lpstr>
      <vt:lpstr>6. Накладання твердих пов'язок (шин Крамера, Дітеріхса, пневмошин). 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Домашнє завдання  (самостійна робота)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МЕДИЧНИХ ЗНАНЬ</dc:title>
  <dc:creator>hp</dc:creator>
  <cp:lastModifiedBy>Руслан Аминов</cp:lastModifiedBy>
  <cp:revision>141</cp:revision>
  <dcterms:created xsi:type="dcterms:W3CDTF">2019-04-01T20:52:18Z</dcterms:created>
  <dcterms:modified xsi:type="dcterms:W3CDTF">2024-04-05T18:41:16Z</dcterms:modified>
</cp:coreProperties>
</file>