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latin typeface="Book Antiqua" panose="02040602050305030304" pitchFamily="18" charset="0"/>
              </a:rPr>
              <a:t>Адвокаційна журналістика</a:t>
            </a:r>
            <a:endParaRPr lang="ru-RU" dirty="0">
              <a:latin typeface="Book Antiqua" panose="0204060205030503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4400" dirty="0" smtClean="0">
                <a:latin typeface="Book Antiqua" panose="02040602050305030304" pitchFamily="18" charset="0"/>
              </a:rPr>
              <a:t>Сутність і специфіка</a:t>
            </a:r>
            <a:endParaRPr lang="ru-RU" sz="4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693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Book Antiqua" panose="02040602050305030304" pitchFamily="18" charset="0"/>
              </a:rPr>
              <a:t>Адвокаційна журналістика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36080" y="804671"/>
            <a:ext cx="4815840" cy="6053329"/>
          </a:xfrm>
        </p:spPr>
        <p:txBody>
          <a:bodyPr>
            <a:noAutofit/>
          </a:bodyPr>
          <a:lstStyle/>
          <a:p>
            <a:pPr algn="ctr"/>
            <a:r>
              <a:rPr lang="uk-UA" sz="2400" dirty="0" smtClean="0">
                <a:latin typeface="Book Antiqua" panose="02040602050305030304" pitchFamily="18" charset="0"/>
              </a:rPr>
              <a:t>Адвокаційна журналістика має на меті переконати авдиторію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історіями, заснованими на фактах.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Незважаючи на свою </a:t>
            </a:r>
            <a:r>
              <a:rPr lang="uk-UA" sz="2400" dirty="0" err="1" smtClean="0">
                <a:latin typeface="Book Antiqua" panose="02040602050305030304" pitchFamily="18" charset="0"/>
              </a:rPr>
              <a:t>заснованість</a:t>
            </a:r>
            <a:r>
              <a:rPr lang="uk-UA" sz="2400" dirty="0" smtClean="0">
                <a:latin typeface="Book Antiqua" panose="02040602050305030304" pitchFamily="18" charset="0"/>
              </a:rPr>
              <a:t> на реальних фактах, її не можна назвати об'єктивною, бо висловлюється конкретна думка [журналіста] і не визнаються інші погляди на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проблему/ питання. Або ж вони  відсуваються на задній план. </a:t>
            </a:r>
            <a:endParaRPr lang="uk-UA" sz="2400" dirty="0">
              <a:latin typeface="Book Antiqua" panose="0204060205030503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>
              <a:buClr>
                <a:srgbClr val="9BAFB5"/>
              </a:buClr>
            </a:pPr>
            <a:r>
              <a:rPr lang="uk-UA" sz="2800" dirty="0">
                <a:latin typeface="Book Antiqua" panose="02040602050305030304" pitchFamily="18" charset="0"/>
              </a:rPr>
              <a:t>Рецепти </a:t>
            </a:r>
            <a:r>
              <a:rPr lang="uk-UA" sz="2800" dirty="0" err="1">
                <a:latin typeface="Book Antiqua" panose="02040602050305030304" pitchFamily="18" charset="0"/>
              </a:rPr>
              <a:t>адвокаційної</a:t>
            </a:r>
            <a:r>
              <a:rPr lang="uk-UA" sz="2800" dirty="0">
                <a:latin typeface="Book Antiqua" panose="02040602050305030304" pitchFamily="18" charset="0"/>
              </a:rPr>
              <a:t> журналістики</a:t>
            </a:r>
          </a:p>
          <a:p>
            <a:pPr lvl="0">
              <a:buClr>
                <a:srgbClr val="9BAFB5"/>
              </a:buClr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56544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Book Antiqua" panose="02040602050305030304" pitchFamily="18" charset="0"/>
              </a:rPr>
              <a:t>Адвокаційна журналістика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>
                <a:latin typeface="Book Antiqua" panose="02040602050305030304" pitchFamily="18" charset="0"/>
              </a:rPr>
              <a:t>Адвокаційна</a:t>
            </a:r>
            <a:br>
              <a:rPr lang="uk-UA" sz="2800" dirty="0" smtClean="0">
                <a:latin typeface="Book Antiqua" panose="02040602050305030304" pitchFamily="18" charset="0"/>
              </a:rPr>
            </a:br>
            <a:r>
              <a:rPr lang="uk-UA" sz="2800" dirty="0" smtClean="0">
                <a:latin typeface="Book Antiqua" panose="02040602050305030304" pitchFamily="18" charset="0"/>
              </a:rPr>
              <a:t>журналістика представляє добре досліджені факти так,</a:t>
            </a:r>
            <a:br>
              <a:rPr lang="uk-UA" sz="2800" dirty="0" smtClean="0">
                <a:latin typeface="Book Antiqua" panose="02040602050305030304" pitchFamily="18" charset="0"/>
              </a:rPr>
            </a:br>
            <a:r>
              <a:rPr lang="uk-UA" sz="2800" dirty="0" smtClean="0">
                <a:latin typeface="Book Antiqua" panose="02040602050305030304" pitchFamily="18" charset="0"/>
              </a:rPr>
              <a:t>аби перетягнути авдиторію на свій бік, або принаймні сколихнути її</a:t>
            </a:r>
            <a:br>
              <a:rPr lang="uk-UA" sz="2800" dirty="0" smtClean="0">
                <a:latin typeface="Book Antiqua" panose="02040602050305030304" pitchFamily="18" charset="0"/>
              </a:rPr>
            </a:br>
            <a:r>
              <a:rPr lang="uk-UA" sz="2800" dirty="0" smtClean="0">
                <a:latin typeface="Book Antiqua" panose="02040602050305030304" pitchFamily="18" charset="0"/>
              </a:rPr>
              <a:t>представленими фактами та змусити</a:t>
            </a:r>
            <a:br>
              <a:rPr lang="uk-UA" sz="2800" dirty="0" smtClean="0">
                <a:latin typeface="Book Antiqua" panose="02040602050305030304" pitchFamily="18" charset="0"/>
              </a:rPr>
            </a:br>
            <a:r>
              <a:rPr lang="uk-UA" sz="2800" dirty="0" smtClean="0">
                <a:latin typeface="Book Antiqua" panose="02040602050305030304" pitchFamily="18" charset="0"/>
              </a:rPr>
              <a:t>змінити свій погляд на проблему/ питання.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>
              <a:buClr>
                <a:srgbClr val="9BAFB5"/>
              </a:buClr>
            </a:pPr>
            <a:r>
              <a:rPr lang="uk-UA" sz="2800" dirty="0">
                <a:latin typeface="Book Antiqua" panose="02040602050305030304" pitchFamily="18" charset="0"/>
              </a:rPr>
              <a:t>Рецепти </a:t>
            </a:r>
            <a:r>
              <a:rPr lang="uk-UA" sz="2800" dirty="0" err="1">
                <a:latin typeface="Book Antiqua" panose="02040602050305030304" pitchFamily="18" charset="0"/>
              </a:rPr>
              <a:t>адвокаційної</a:t>
            </a:r>
            <a:r>
              <a:rPr lang="uk-UA" sz="2800" dirty="0">
                <a:latin typeface="Book Antiqua" panose="02040602050305030304" pitchFamily="18" charset="0"/>
              </a:rPr>
              <a:t> журналістики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888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Book Antiqua" panose="02040602050305030304" pitchFamily="18" charset="0"/>
              </a:rPr>
              <a:t>Адвокаційна журналістика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648440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dirty="0" smtClean="0">
                <a:latin typeface="Book Antiqua" panose="02040602050305030304" pitchFamily="18" charset="0"/>
              </a:rPr>
              <a:t>Варто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проаналізувати силове поле </a:t>
            </a:r>
            <a:r>
              <a:rPr lang="uk-UA" sz="2400" dirty="0" err="1" smtClean="0">
                <a:latin typeface="Book Antiqua" panose="02040602050305030304" pitchFamily="18" charset="0"/>
              </a:rPr>
              <a:t>адвокаційної</a:t>
            </a:r>
            <a:r>
              <a:rPr lang="uk-UA" sz="2400" dirty="0" smtClean="0">
                <a:latin typeface="Book Antiqua" panose="02040602050305030304" pitchFamily="18" charset="0"/>
              </a:rPr>
              <a:t> кампанії: визначити впливових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прихильників, тих, хто буде вашим опонентом,  та тих </a:t>
            </a:r>
            <a:r>
              <a:rPr lang="uk-UA" sz="2400" dirty="0" err="1" smtClean="0">
                <a:latin typeface="Book Antiqua" panose="02040602050305030304" pitchFamily="18" charset="0"/>
              </a:rPr>
              <a:t>стейкхолдерів</a:t>
            </a:r>
            <a:r>
              <a:rPr lang="uk-UA" sz="2400" dirty="0" smtClean="0">
                <a:latin typeface="Book Antiqua" panose="02040602050305030304" pitchFamily="18" charset="0"/>
              </a:rPr>
              <a:t>,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що залишатимуться нейтральними принаймні на початку кампанії.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b="1" dirty="0" err="1" smtClean="0">
                <a:latin typeface="Book Antiqua" panose="02040602050305030304" pitchFamily="18" charset="0"/>
              </a:rPr>
              <a:t>Стейкхолдери</a:t>
            </a:r>
            <a:r>
              <a:rPr lang="uk-UA" sz="2400" b="1" dirty="0" smtClean="0">
                <a:latin typeface="Book Antiqua" panose="02040602050305030304" pitchFamily="18" charset="0"/>
              </a:rPr>
              <a:t> </a:t>
            </a:r>
            <a:r>
              <a:rPr lang="uk-UA" sz="2400" dirty="0" smtClean="0">
                <a:latin typeface="Book Antiqua" panose="02040602050305030304" pitchFamily="18" charset="0"/>
              </a:rPr>
              <a:t>– це зацікавлені особи та/або особи, що відчувають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на собі вплив від втілення ініціативи, та/або особи, які є важливими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для втілення ініціативи.</a:t>
            </a:r>
          </a:p>
          <a:p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>
              <a:buClr>
                <a:srgbClr val="9BAFB5"/>
              </a:buClr>
            </a:pPr>
            <a:r>
              <a:rPr lang="uk-UA" sz="2800" dirty="0">
                <a:latin typeface="Book Antiqua" panose="02040602050305030304" pitchFamily="18" charset="0"/>
              </a:rPr>
              <a:t>Рецепти </a:t>
            </a:r>
            <a:r>
              <a:rPr lang="uk-UA" sz="2800" dirty="0" err="1">
                <a:latin typeface="Book Antiqua" panose="02040602050305030304" pitchFamily="18" charset="0"/>
              </a:rPr>
              <a:t>адвокаційної</a:t>
            </a:r>
            <a:r>
              <a:rPr lang="uk-UA" sz="2800" dirty="0">
                <a:latin typeface="Book Antiqua" panose="02040602050305030304" pitchFamily="18" charset="0"/>
              </a:rPr>
              <a:t> журналістики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325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Book Antiqua" panose="02040602050305030304" pitchFamily="18" charset="0"/>
              </a:rPr>
              <a:t>Адвокаційна журналістика</a:t>
            </a:r>
            <a:endParaRPr lang="ru-RU" dirty="0">
              <a:latin typeface="Book Antiqua" panose="0204060205030503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15737" y="2413338"/>
            <a:ext cx="875211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 smtClean="0">
                <a:latin typeface="Bookman Old Style" panose="02050604050505020204" pitchFamily="18" charset="0"/>
              </a:rPr>
              <a:t>Адвокаційна журналістика – це тип журналістики, спрямований</a:t>
            </a:r>
            <a:br>
              <a:rPr lang="uk-UA" sz="2800" dirty="0" smtClean="0">
                <a:latin typeface="Bookman Old Style" panose="02050604050505020204" pitchFamily="18" charset="0"/>
              </a:rPr>
            </a:br>
            <a:r>
              <a:rPr lang="uk-UA" sz="2800" dirty="0" smtClean="0">
                <a:latin typeface="Bookman Old Style" panose="02050604050505020204" pitchFamily="18" charset="0"/>
              </a:rPr>
              <a:t>на зміни в соціальній, політичній, економічній сферах, і має на меті</a:t>
            </a:r>
            <a:br>
              <a:rPr lang="uk-UA" sz="2800" dirty="0" smtClean="0">
                <a:latin typeface="Bookman Old Style" panose="02050604050505020204" pitchFamily="18" charset="0"/>
              </a:rPr>
            </a:br>
            <a:r>
              <a:rPr lang="uk-UA" sz="2800" dirty="0" smtClean="0">
                <a:latin typeface="Bookman Old Style" panose="02050604050505020204" pitchFamily="18" charset="0"/>
              </a:rPr>
              <a:t>розв’язання суспільно важливої проблеми з  активним залученням цільової</a:t>
            </a:r>
            <a:br>
              <a:rPr lang="uk-UA" sz="2800" dirty="0" smtClean="0">
                <a:latin typeface="Bookman Old Style" panose="02050604050505020204" pitchFamily="18" charset="0"/>
              </a:rPr>
            </a:br>
            <a:r>
              <a:rPr lang="uk-UA" sz="2800" dirty="0" smtClean="0">
                <a:latin typeface="Bookman Old Style" panose="02050604050505020204" pitchFamily="18" charset="0"/>
              </a:rPr>
              <a:t>авдиторії.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86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Book Antiqua" panose="02040602050305030304" pitchFamily="18" charset="0"/>
              </a:rPr>
              <a:t>Адвокаційна журналістика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6053328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latin typeface="Book Antiqua" panose="02040602050305030304" pitchFamily="18" charset="0"/>
              </a:rPr>
              <a:t>Іноді </a:t>
            </a:r>
            <a:r>
              <a:rPr lang="uk-UA" sz="2800" dirty="0" err="1" smtClean="0">
                <a:latin typeface="Book Antiqua" panose="02040602050305030304" pitchFamily="18" charset="0"/>
              </a:rPr>
              <a:t>адвокацію</a:t>
            </a:r>
            <a:r>
              <a:rPr lang="uk-UA" sz="2800" dirty="0" smtClean="0">
                <a:latin typeface="Book Antiqua" panose="02040602050305030304" pitchFamily="18" charset="0"/>
              </a:rPr>
              <a:t> й </a:t>
            </a:r>
            <a:r>
              <a:rPr lang="uk-UA" sz="2800" dirty="0" err="1" smtClean="0">
                <a:latin typeface="Book Antiqua" panose="02040602050305030304" pitchFamily="18" charset="0"/>
              </a:rPr>
              <a:t>адвокаційну</a:t>
            </a:r>
            <a:r>
              <a:rPr lang="uk-UA" sz="2800" dirty="0" smtClean="0">
                <a:latin typeface="Book Antiqua" panose="02040602050305030304" pitchFamily="18" charset="0"/>
              </a:rPr>
              <a:t> журналістику пов'язують із захистом</a:t>
            </a:r>
            <a:br>
              <a:rPr lang="uk-UA" sz="2800" dirty="0" smtClean="0">
                <a:latin typeface="Book Antiqua" panose="02040602050305030304" pitchFamily="18" charset="0"/>
              </a:rPr>
            </a:br>
            <a:r>
              <a:rPr lang="uk-UA" sz="2800" dirty="0" smtClean="0">
                <a:latin typeface="Book Antiqua" panose="02040602050305030304" pitchFamily="18" charset="0"/>
              </a:rPr>
              <a:t>інтересів чи прав соціально незахищених прошарків. Однак під «проти чогось чи за щось» розуміють не тільки гострі</a:t>
            </a:r>
            <a:br>
              <a:rPr lang="uk-UA" sz="2800" dirty="0" smtClean="0">
                <a:latin typeface="Book Antiqua" panose="02040602050305030304" pitchFamily="18" charset="0"/>
              </a:rPr>
            </a:br>
            <a:r>
              <a:rPr lang="uk-UA" sz="2800" dirty="0" smtClean="0">
                <a:latin typeface="Book Antiqua" panose="02040602050305030304" pitchFamily="18" charset="0"/>
              </a:rPr>
              <a:t>соціальні питання, а й ті, що стосуються сфер політики,</a:t>
            </a:r>
            <a:br>
              <a:rPr lang="uk-UA" sz="2800" dirty="0" smtClean="0">
                <a:latin typeface="Book Antiqua" panose="02040602050305030304" pitchFamily="18" charset="0"/>
              </a:rPr>
            </a:br>
            <a:r>
              <a:rPr lang="uk-UA" sz="2800" dirty="0" smtClean="0">
                <a:latin typeface="Book Antiqua" panose="02040602050305030304" pitchFamily="18" charset="0"/>
              </a:rPr>
              <a:t>економіки, екології тощо.</a:t>
            </a:r>
            <a:endParaRPr lang="uk-UA" sz="2800" dirty="0">
              <a:latin typeface="Book Antiqua" panose="0204060205030503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uk-UA" sz="2000" dirty="0" smtClean="0">
                <a:latin typeface="Book Antiqua" panose="02040602050305030304" pitchFamily="18" charset="0"/>
              </a:rPr>
              <a:t>Адвокаційна</a:t>
            </a:r>
            <a:br>
              <a:rPr lang="uk-UA" sz="2000" dirty="0" smtClean="0">
                <a:latin typeface="Book Antiqua" panose="02040602050305030304" pitchFamily="18" charset="0"/>
              </a:rPr>
            </a:br>
            <a:r>
              <a:rPr lang="uk-UA" sz="2000" dirty="0" smtClean="0">
                <a:latin typeface="Book Antiqua" panose="02040602050305030304" pitchFamily="18" charset="0"/>
              </a:rPr>
              <a:t>журналістика також базується на фактах, проте діагностуючи</a:t>
            </a:r>
            <a:br>
              <a:rPr lang="uk-UA" sz="2000" dirty="0" smtClean="0">
                <a:latin typeface="Book Antiqua" panose="02040602050305030304" pitchFamily="18" charset="0"/>
              </a:rPr>
            </a:br>
            <a:r>
              <a:rPr lang="uk-UA" sz="2000" dirty="0" smtClean="0">
                <a:latin typeface="Book Antiqua" panose="02040602050305030304" pitchFamily="18" charset="0"/>
              </a:rPr>
              <a:t>ситуацію, журналісти одночасно висловлюють свою точку зору,</a:t>
            </a:r>
            <a:br>
              <a:rPr lang="uk-UA" sz="2000" dirty="0" smtClean="0">
                <a:latin typeface="Book Antiqua" panose="02040602050305030304" pitchFamily="18" charset="0"/>
              </a:rPr>
            </a:br>
            <a:r>
              <a:rPr lang="uk-UA" sz="2000" dirty="0" smtClean="0">
                <a:latin typeface="Book Antiqua" panose="02040602050305030304" pitchFamily="18" charset="0"/>
              </a:rPr>
              <a:t>виступаючи проти чогось або за щось.</a:t>
            </a:r>
            <a:endParaRPr lang="uk-UA" sz="2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313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116622"/>
            <a:ext cx="7729728" cy="1188720"/>
          </a:xfrm>
        </p:spPr>
        <p:txBody>
          <a:bodyPr/>
          <a:lstStyle/>
          <a:p>
            <a:r>
              <a:rPr lang="uk-UA" dirty="0">
                <a:latin typeface="Book Antiqua" panose="02040602050305030304" pitchFamily="18" charset="0"/>
              </a:rPr>
              <a:t>Адвокаційна журналістика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98617" y="1305342"/>
            <a:ext cx="836022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dirty="0" smtClean="0">
                <a:latin typeface="Book Antiqua" panose="02040602050305030304" pitchFamily="18" charset="0"/>
              </a:rPr>
              <a:t>Журналіст-</a:t>
            </a:r>
            <a:r>
              <a:rPr lang="uk-UA" sz="3600" dirty="0" err="1" smtClean="0">
                <a:latin typeface="Book Antiqua" panose="02040602050305030304" pitchFamily="18" charset="0"/>
              </a:rPr>
              <a:t>адвокаційник</a:t>
            </a:r>
            <a:r>
              <a:rPr lang="uk-UA" sz="3600" dirty="0" smtClean="0">
                <a:latin typeface="Book Antiqua" panose="02040602050305030304" pitchFamily="18" charset="0"/>
              </a:rPr>
              <a:t> прагне</a:t>
            </a:r>
            <a:br>
              <a:rPr lang="uk-UA" sz="3600" dirty="0" smtClean="0">
                <a:latin typeface="Book Antiqua" panose="02040602050305030304" pitchFamily="18" charset="0"/>
              </a:rPr>
            </a:br>
            <a:r>
              <a:rPr lang="uk-UA" sz="3600" dirty="0" smtClean="0">
                <a:latin typeface="Book Antiqua" panose="02040602050305030304" pitchFamily="18" charset="0"/>
              </a:rPr>
              <a:t>розвинути в цільової авдиторії таке ж сприйняття проблеми, яке має</a:t>
            </a:r>
            <a:br>
              <a:rPr lang="uk-UA" sz="3600" dirty="0" smtClean="0">
                <a:latin typeface="Book Antiqua" panose="02040602050305030304" pitchFamily="18" charset="0"/>
              </a:rPr>
            </a:br>
            <a:r>
              <a:rPr lang="uk-UA" sz="3600" dirty="0" smtClean="0">
                <a:latin typeface="Book Antiqua" panose="02040602050305030304" pitchFamily="18" charset="0"/>
              </a:rPr>
              <a:t>він сам (суб'єктивна думка) і ті, чиї інтереси він</a:t>
            </a:r>
            <a:br>
              <a:rPr lang="uk-UA" sz="3600" dirty="0" smtClean="0">
                <a:latin typeface="Book Antiqua" panose="02040602050305030304" pitchFamily="18" charset="0"/>
              </a:rPr>
            </a:br>
            <a:r>
              <a:rPr lang="uk-UA" sz="3600" dirty="0" smtClean="0">
                <a:latin typeface="Book Antiqua" panose="02040602050305030304" pitchFamily="18" charset="0"/>
              </a:rPr>
              <a:t>захищає. </a:t>
            </a:r>
          </a:p>
          <a:p>
            <a:pPr algn="ctr"/>
            <a:r>
              <a:rPr lang="uk-UA" sz="3600" dirty="0" smtClean="0">
                <a:latin typeface="Book Antiqua" panose="02040602050305030304" pitchFamily="18" charset="0"/>
              </a:rPr>
              <a:t>Чи сприяє така тактика різнобічному</a:t>
            </a:r>
            <a:br>
              <a:rPr lang="uk-UA" sz="3600" dirty="0" smtClean="0">
                <a:latin typeface="Book Antiqua" panose="02040602050305030304" pitchFamily="18" charset="0"/>
              </a:rPr>
            </a:br>
            <a:r>
              <a:rPr lang="uk-UA" sz="3600" dirty="0" smtClean="0">
                <a:latin typeface="Book Antiqua" panose="02040602050305030304" pitchFamily="18" charset="0"/>
              </a:rPr>
              <a:t>сприйняттю проблеми аудиторією? </a:t>
            </a:r>
            <a:endParaRPr lang="uk-UA" sz="3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596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Book Antiqua" panose="02040602050305030304" pitchFamily="18" charset="0"/>
              </a:rPr>
              <a:t>Адвокаційна журналістика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sz="2400" dirty="0" smtClean="0">
                <a:latin typeface="Book Antiqua" panose="02040602050305030304" pitchFamily="18" charset="0"/>
              </a:rPr>
              <a:t>Сильні сторони </a:t>
            </a:r>
            <a:r>
              <a:rPr lang="uk-UA" sz="2400" dirty="0" err="1" smtClean="0">
                <a:latin typeface="Book Antiqua" panose="02040602050305030304" pitchFamily="18" charset="0"/>
              </a:rPr>
              <a:t>адвокаційної</a:t>
            </a:r>
            <a:r>
              <a:rPr lang="uk-UA" sz="2400" dirty="0" smtClean="0">
                <a:latin typeface="Book Antiqua" panose="02040602050305030304" pitchFamily="18" charset="0"/>
              </a:rPr>
              <a:t> журналістики:</a:t>
            </a:r>
          </a:p>
          <a:p>
            <a:pPr algn="ctr"/>
            <a:r>
              <a:rPr lang="uk-UA" sz="2400" dirty="0" smtClean="0">
                <a:latin typeface="Book Antiqua" panose="02040602050305030304" pitchFamily="18" charset="0"/>
              </a:rPr>
              <a:t>1. Достатньо легкий доступ цільової авдиторії до журналіста;</a:t>
            </a:r>
          </a:p>
          <a:p>
            <a:pPr algn="ctr"/>
            <a:r>
              <a:rPr lang="uk-UA" sz="2400" dirty="0" smtClean="0">
                <a:latin typeface="Book Antiqua" panose="02040602050305030304" pitchFamily="18" charset="0"/>
              </a:rPr>
              <a:t>2. Можливість активного обговорення проблеми;</a:t>
            </a:r>
          </a:p>
          <a:p>
            <a:pPr algn="ctr"/>
            <a:r>
              <a:rPr lang="uk-UA" sz="2400" dirty="0" smtClean="0">
                <a:latin typeface="Book Antiqua" panose="02040602050305030304" pitchFamily="18" charset="0"/>
              </a:rPr>
              <a:t>3. Наявність індивідуальної думки автора;</a:t>
            </a:r>
          </a:p>
          <a:p>
            <a:pPr algn="ctr"/>
            <a:r>
              <a:rPr lang="uk-UA" sz="2400" dirty="0" smtClean="0">
                <a:latin typeface="Book Antiqua" panose="02040602050305030304" pitchFamily="18" charset="0"/>
              </a:rPr>
              <a:t>4. [часто] Висока зацікавленість матеріалом читачів / цільової авдиторії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2000" dirty="0" smtClean="0">
                <a:latin typeface="Book Antiqua" panose="02040602050305030304" pitchFamily="18" charset="0"/>
              </a:rPr>
              <a:t>Така тактика важлива для</a:t>
            </a:r>
            <a:br>
              <a:rPr lang="uk-UA" sz="2000" dirty="0" smtClean="0">
                <a:latin typeface="Book Antiqua" panose="02040602050305030304" pitchFamily="18" charset="0"/>
              </a:rPr>
            </a:br>
            <a:r>
              <a:rPr lang="uk-UA" sz="2000" dirty="0" smtClean="0">
                <a:latin typeface="Book Antiqua" panose="02040602050305030304" pitchFamily="18" charset="0"/>
              </a:rPr>
              <a:t>започаткування змін, у  необхідності яких журналіст та його</a:t>
            </a:r>
            <a:br>
              <a:rPr lang="uk-UA" sz="2000" dirty="0" smtClean="0">
                <a:latin typeface="Book Antiqua" panose="02040602050305030304" pitchFamily="18" charset="0"/>
              </a:rPr>
            </a:br>
            <a:r>
              <a:rPr lang="uk-UA" sz="2000" dirty="0" smtClean="0">
                <a:latin typeface="Book Antiqua" panose="02040602050305030304" pitchFamily="18" charset="0"/>
              </a:rPr>
              <a:t>оточення впевнені, та для прихилення на свій бік представників</a:t>
            </a:r>
            <a:br>
              <a:rPr lang="uk-UA" sz="2000" dirty="0" smtClean="0">
                <a:latin typeface="Book Antiqua" panose="02040602050305030304" pitchFamily="18" charset="0"/>
              </a:rPr>
            </a:br>
            <a:r>
              <a:rPr lang="uk-UA" sz="2000" dirty="0" smtClean="0">
                <a:latin typeface="Book Antiqua" panose="02040602050305030304" pitchFamily="18" charset="0"/>
              </a:rPr>
              <a:t>різних секторів суспільства.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2221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Book Antiqua" panose="02040602050305030304" pitchFamily="18" charset="0"/>
              </a:rPr>
              <a:t>Адвокаційна журналістика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622254"/>
          </a:xfrm>
        </p:spPr>
        <p:txBody>
          <a:bodyPr>
            <a:normAutofit/>
          </a:bodyPr>
          <a:lstStyle/>
          <a:p>
            <a:pPr algn="ctr"/>
            <a:r>
              <a:rPr lang="uk-UA" sz="2400" dirty="0" err="1" smtClean="0">
                <a:latin typeface="Book Antiqua" panose="02040602050305030304" pitchFamily="18" charset="0"/>
              </a:rPr>
              <a:t>Адвокаційні</a:t>
            </a:r>
            <a:r>
              <a:rPr lang="uk-UA" sz="2400" dirty="0" smtClean="0">
                <a:latin typeface="Book Antiqua" panose="02040602050305030304" pitchFamily="18" charset="0"/>
              </a:rPr>
              <a:t> журналісти не є нейтральними, хоча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нейтральність та об'єктивність сприймаються як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необхідні елементи журналістської професії. Такі суб'єктивні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критерії, як вибір тематики, реалізація особистісного інтересу, для журналістів в </a:t>
            </a:r>
            <a:r>
              <a:rPr lang="uk-UA" sz="2400" dirty="0" err="1" smtClean="0">
                <a:latin typeface="Book Antiqua" panose="02040602050305030304" pitchFamily="18" charset="0"/>
              </a:rPr>
              <a:t>адвокації</a:t>
            </a:r>
            <a:r>
              <a:rPr lang="uk-UA" sz="2400" dirty="0" smtClean="0">
                <a:latin typeface="Book Antiqua" panose="02040602050305030304" pitchFamily="18" charset="0"/>
              </a:rPr>
              <a:t> є важливішими, ніж такі традиційні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журналістські цінності, як актуальність та важливість. </a:t>
            </a:r>
            <a:endParaRPr lang="uk-UA" sz="2400" dirty="0">
              <a:latin typeface="Book Antiqua" panose="0204060205030503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04672" y="3549918"/>
            <a:ext cx="4486656" cy="2877008"/>
          </a:xfrm>
        </p:spPr>
        <p:txBody>
          <a:bodyPr>
            <a:noAutofit/>
          </a:bodyPr>
          <a:lstStyle/>
          <a:p>
            <a:r>
              <a:rPr lang="uk-UA" sz="2400" dirty="0" smtClean="0">
                <a:latin typeface="Book Antiqua" panose="02040602050305030304" pitchFamily="18" charset="0"/>
              </a:rPr>
              <a:t>Слабкі сторони </a:t>
            </a:r>
            <a:r>
              <a:rPr lang="uk-UA" sz="2400" dirty="0" err="1" smtClean="0">
                <a:latin typeface="Book Antiqua" panose="02040602050305030304" pitchFamily="18" charset="0"/>
              </a:rPr>
              <a:t>адвокаційної</a:t>
            </a:r>
            <a:r>
              <a:rPr lang="uk-UA" sz="2400" dirty="0" smtClean="0">
                <a:latin typeface="Book Antiqua" panose="02040602050305030304" pitchFamily="18" charset="0"/>
              </a:rPr>
              <a:t> журналістики: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1. [часто] брак розмаїття думок (окрім думки автора), </a:t>
            </a:r>
          </a:p>
          <a:p>
            <a:r>
              <a:rPr lang="uk-UA" sz="2400" dirty="0" smtClean="0">
                <a:latin typeface="Book Antiqua" panose="02040602050305030304" pitchFamily="18" charset="0"/>
              </a:rPr>
              <a:t>2. Упередженість;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3. Необ'єктивність;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-4. Відірваність від фактів.</a:t>
            </a:r>
            <a:endParaRPr lang="uk-UA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980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532120"/>
            <a:ext cx="7729728" cy="1188720"/>
          </a:xfrm>
        </p:spPr>
        <p:txBody>
          <a:bodyPr/>
          <a:lstStyle/>
          <a:p>
            <a:r>
              <a:rPr lang="uk-UA" dirty="0">
                <a:latin typeface="Book Antiqua" panose="02040602050305030304" pitchFamily="18" charset="0"/>
              </a:rPr>
              <a:t>Адвокаційна журналістика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1720840"/>
            <a:ext cx="6096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400" dirty="0" smtClean="0">
                <a:latin typeface="Book Antiqua" panose="02040602050305030304" pitchFamily="18" charset="0"/>
              </a:rPr>
              <a:t>Адвокаційна журналістика не відірвана від ринку. </a:t>
            </a:r>
          </a:p>
          <a:p>
            <a:pPr algn="ctr"/>
            <a:r>
              <a:rPr lang="uk-UA" sz="2400" dirty="0" smtClean="0">
                <a:latin typeface="Book Antiqua" panose="02040602050305030304" pitchFamily="18" charset="0"/>
              </a:rPr>
              <a:t>Вона  «запитує» думку, зважає на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очікування та сфокусована на потребах цільової авдиторії. Це важливо для створення ринково-орієнтованих </a:t>
            </a:r>
            <a:r>
              <a:rPr lang="uk-UA" sz="2400" dirty="0" err="1" smtClean="0">
                <a:latin typeface="Book Antiqua" panose="02040602050305030304" pitchFamily="18" charset="0"/>
              </a:rPr>
              <a:t>медіапродуктів</a:t>
            </a:r>
            <a:r>
              <a:rPr lang="uk-UA" sz="2400" dirty="0" smtClean="0">
                <a:latin typeface="Book Antiqua" panose="02040602050305030304" pitchFamily="18" charset="0"/>
              </a:rPr>
              <a:t>.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Отже, збільшення ролі та ваги </a:t>
            </a:r>
            <a:r>
              <a:rPr lang="uk-UA" sz="2400" dirty="0" err="1" smtClean="0">
                <a:latin typeface="Book Antiqua" panose="02040602050305030304" pitchFamily="18" charset="0"/>
              </a:rPr>
              <a:t>адвокаційної</a:t>
            </a:r>
            <a:r>
              <a:rPr lang="uk-UA" sz="2400" dirty="0" smtClean="0">
                <a:latin typeface="Book Antiqua" panose="02040602050305030304" pitchFamily="18" charset="0"/>
              </a:rPr>
              <a:t> журналістики - не ризик, а можливість для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традиційних медіа.</a:t>
            </a:r>
            <a:endParaRPr lang="uk-UA" sz="24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612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Book Antiqua" panose="02040602050305030304" pitchFamily="18" charset="0"/>
              </a:rPr>
              <a:t>Адвокаційна журналістика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36080" y="804671"/>
            <a:ext cx="4815840" cy="5792071"/>
          </a:xfrm>
        </p:spPr>
        <p:txBody>
          <a:bodyPr>
            <a:noAutofit/>
          </a:bodyPr>
          <a:lstStyle/>
          <a:p>
            <a:pPr algn="ctr"/>
            <a:r>
              <a:rPr lang="uk-UA" sz="2400" dirty="0" smtClean="0">
                <a:latin typeface="Book Antiqua" panose="02040602050305030304" pitchFamily="18" charset="0"/>
              </a:rPr>
              <a:t>Щоб змусити аудиторію читати і слухати, </a:t>
            </a:r>
            <a:r>
              <a:rPr lang="uk-UA" sz="2400" dirty="0" err="1" smtClean="0">
                <a:latin typeface="Book Antiqua" panose="02040602050305030304" pitchFamily="18" charset="0"/>
              </a:rPr>
              <a:t>медії</a:t>
            </a:r>
            <a:r>
              <a:rPr lang="uk-UA" sz="2400" dirty="0" smtClean="0">
                <a:latin typeface="Book Antiqua" panose="02040602050305030304" pitchFamily="18" charset="0"/>
              </a:rPr>
              <a:t> мають представити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тільки два погляди, які є діаметрально протилежними. Адже погляди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поміж ними часто не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почуті та не прочитані.</a:t>
            </a:r>
          </a:p>
          <a:p>
            <a:pPr algn="ctr"/>
            <a:r>
              <a:rPr lang="uk-UA" sz="2400" dirty="0" smtClean="0">
                <a:latin typeface="Book Antiqua" panose="02040602050305030304" pitchFamily="18" charset="0"/>
              </a:rPr>
              <a:t> «Чим </a:t>
            </a:r>
            <a:r>
              <a:rPr lang="uk-UA" sz="2400" dirty="0" err="1" smtClean="0">
                <a:latin typeface="Book Antiqua" panose="02040602050305030304" pitchFamily="18" charset="0"/>
              </a:rPr>
              <a:t>полярніше</a:t>
            </a:r>
            <a:r>
              <a:rPr lang="uk-UA" sz="2400" dirty="0" smtClean="0">
                <a:latin typeface="Book Antiqua" panose="02040602050305030304" pitchFamily="18" charset="0"/>
              </a:rPr>
              <a:t>, радикальніше представлений погляд, тим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вища вірогідність, що його почують».</a:t>
            </a:r>
            <a:endParaRPr lang="uk-UA" sz="2400" dirty="0">
              <a:latin typeface="Book Antiqua" panose="0204060205030503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latin typeface="Book Antiqua" panose="02040602050305030304" pitchFamily="18" charset="0"/>
              </a:rPr>
              <a:t>Рецепти </a:t>
            </a:r>
            <a:r>
              <a:rPr lang="uk-UA" sz="2800" dirty="0" err="1" smtClean="0">
                <a:latin typeface="Book Antiqua" panose="02040602050305030304" pitchFamily="18" charset="0"/>
              </a:rPr>
              <a:t>адвокаційної</a:t>
            </a:r>
            <a:r>
              <a:rPr lang="uk-UA" sz="2800" dirty="0" smtClean="0">
                <a:latin typeface="Book Antiqua" panose="02040602050305030304" pitchFamily="18" charset="0"/>
              </a:rPr>
              <a:t> журналістики</a:t>
            </a:r>
            <a:endParaRPr lang="uk-UA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312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Book Antiqua" panose="02040602050305030304" pitchFamily="18" charset="0"/>
              </a:rPr>
              <a:t>Адвокаційна журналістика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6053328"/>
          </a:xfrm>
        </p:spPr>
        <p:txBody>
          <a:bodyPr>
            <a:noAutofit/>
          </a:bodyPr>
          <a:lstStyle/>
          <a:p>
            <a:pPr algn="ctr"/>
            <a:r>
              <a:rPr lang="uk-UA" sz="2400" dirty="0" smtClean="0">
                <a:latin typeface="Book Antiqua" panose="02040602050305030304" pitchFamily="18" charset="0"/>
              </a:rPr>
              <a:t>Особливий елемент </a:t>
            </a:r>
            <a:r>
              <a:rPr lang="uk-UA" sz="2400" dirty="0" err="1" smtClean="0">
                <a:latin typeface="Book Antiqua" panose="02040602050305030304" pitchFamily="18" charset="0"/>
              </a:rPr>
              <a:t>медіаадвокації</a:t>
            </a:r>
            <a:r>
              <a:rPr lang="uk-UA" sz="2400" dirty="0" smtClean="0">
                <a:latin typeface="Book Antiqua" panose="02040602050305030304" pitchFamily="18" charset="0"/>
              </a:rPr>
              <a:t> – 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b="1" dirty="0" smtClean="0">
                <a:latin typeface="Book Antiqua" panose="02040602050305030304" pitchFamily="18" charset="0"/>
              </a:rPr>
              <a:t>ключове повідомлення</a:t>
            </a:r>
            <a:r>
              <a:rPr lang="uk-UA" sz="2400" dirty="0" smtClean="0">
                <a:latin typeface="Book Antiqua" panose="02040602050305030304" pitchFamily="18" charset="0"/>
              </a:rPr>
              <a:t>.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Це - влучне висловлювання, пов'язане з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err="1" smtClean="0">
                <a:latin typeface="Book Antiqua" panose="02040602050305030304" pitchFamily="18" charset="0"/>
              </a:rPr>
              <a:t>адвокаційною</a:t>
            </a:r>
            <a:r>
              <a:rPr lang="uk-UA" sz="2400" dirty="0" smtClean="0">
                <a:latin typeface="Book Antiqua" panose="02040602050305030304" pitchFamily="18" charset="0"/>
              </a:rPr>
              <a:t> кампанією, яке має закликати до дії на користь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кампанії.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Воно має бути простим і емоційним, правдивим.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Має бути сформульоване мовою, якою ви розмовляєте, а не</a:t>
            </a:r>
            <a:br>
              <a:rPr lang="uk-UA" sz="2400" dirty="0" smtClean="0">
                <a:latin typeface="Book Antiqua" panose="02040602050305030304" pitchFamily="18" charset="0"/>
              </a:rPr>
            </a:br>
            <a:r>
              <a:rPr lang="uk-UA" sz="2400" dirty="0" smtClean="0">
                <a:latin typeface="Book Antiqua" panose="02040602050305030304" pitchFamily="18" charset="0"/>
              </a:rPr>
              <a:t>пишете.</a:t>
            </a:r>
            <a:endParaRPr lang="uk-UA" sz="2400" dirty="0">
              <a:latin typeface="Book Antiqua" panose="0204060205030503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lvl="0">
              <a:buClr>
                <a:srgbClr val="9BAFB5"/>
              </a:buClr>
            </a:pPr>
            <a:r>
              <a:rPr lang="uk-UA" sz="2800" dirty="0">
                <a:latin typeface="Book Antiqua" panose="02040602050305030304" pitchFamily="18" charset="0"/>
              </a:rPr>
              <a:t>Рецепти </a:t>
            </a:r>
            <a:r>
              <a:rPr lang="uk-UA" sz="2800" dirty="0" err="1">
                <a:latin typeface="Book Antiqua" panose="02040602050305030304" pitchFamily="18" charset="0"/>
              </a:rPr>
              <a:t>адвокаційної</a:t>
            </a:r>
            <a:r>
              <a:rPr lang="uk-UA" sz="2800" dirty="0">
                <a:latin typeface="Book Antiqua" panose="02040602050305030304" pitchFamily="18" charset="0"/>
              </a:rPr>
              <a:t> журналістики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048700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63</TotalTime>
  <Words>662</Words>
  <Application>Microsoft Office PowerPoint</Application>
  <PresentationFormat>Широкоэкранный</PresentationFormat>
  <Paragraphs>40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Book Antiqua</vt:lpstr>
      <vt:lpstr>Bookman Old Style</vt:lpstr>
      <vt:lpstr>Corbel</vt:lpstr>
      <vt:lpstr>Gill Sans MT</vt:lpstr>
      <vt:lpstr>Parcel</vt:lpstr>
      <vt:lpstr>Адвокаційна журналістика</vt:lpstr>
      <vt:lpstr>Адвокаційна журналістика</vt:lpstr>
      <vt:lpstr>Адвокаційна журналістика</vt:lpstr>
      <vt:lpstr>Адвокаційна журналістика</vt:lpstr>
      <vt:lpstr>Адвокаційна журналістика</vt:lpstr>
      <vt:lpstr>Адвокаційна журналістика</vt:lpstr>
      <vt:lpstr>Адвокаційна журналістика</vt:lpstr>
      <vt:lpstr>Адвокаційна журналістика</vt:lpstr>
      <vt:lpstr>Адвокаційна журналістика</vt:lpstr>
      <vt:lpstr>Адвокаційна журналістика</vt:lpstr>
      <vt:lpstr>Адвокаційна журналістика</vt:lpstr>
      <vt:lpstr>Адвокаційна журналістика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Адвокаційна журналістика</dc:title>
  <dc:creator>User</dc:creator>
  <cp:lastModifiedBy>User</cp:lastModifiedBy>
  <cp:revision>7</cp:revision>
  <dcterms:created xsi:type="dcterms:W3CDTF">2023-04-10T19:23:31Z</dcterms:created>
  <dcterms:modified xsi:type="dcterms:W3CDTF">2023-04-10T20:26:55Z</dcterms:modified>
</cp:coreProperties>
</file>