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99" r:id="rId10"/>
    <p:sldId id="297" r:id="rId11"/>
    <p:sldId id="300" r:id="rId12"/>
    <p:sldId id="267" r:id="rId13"/>
    <p:sldId id="269" r:id="rId14"/>
    <p:sldId id="302" r:id="rId15"/>
    <p:sldId id="270" r:id="rId16"/>
    <p:sldId id="271" r:id="rId17"/>
    <p:sldId id="272" r:id="rId18"/>
    <p:sldId id="303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6" r:id="rId27"/>
    <p:sldId id="287" r:id="rId28"/>
    <p:sldId id="284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7334C-DD0A-489E-88C9-EBB17254B38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4202-978F-4AD9-83D3-36D3EE940A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5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24202-978F-4AD9-83D3-36D3EE940A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184BF7-2388-4859-AE6A-222F8CCF992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A8CDD-F4FC-4598-B7BE-0F7E12C0D6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Маркетингова політика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продажу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8244408" cy="46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1.Сутність та завдання маркетингової політики розподілу.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2.Методи збуту товарів.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Маркетингові канали розподілу.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4.Торговельні посередники.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.Вибір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каналів збуту товарів.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25144"/>
            <a:ext cx="320384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 збуту товарів.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lnSpcReduction="10000"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Прямий (безпосередній) збут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 дозволяє встановлювати прямі контакти з покупцями, не вдаючись до послуг незалежних посередників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/>
              <a:t>Вибір прямого каналу товароруху є доцільним, якщо:</a:t>
            </a:r>
            <a:endParaRPr lang="ru-RU" sz="2800" dirty="0" smtClean="0"/>
          </a:p>
          <a:p>
            <a:r>
              <a:rPr lang="uk-UA" sz="2800" dirty="0" smtClean="0"/>
              <a:t>- кількість пропонованого товару є досить великою;</a:t>
            </a:r>
            <a:endParaRPr lang="ru-RU" sz="2800" dirty="0" smtClean="0"/>
          </a:p>
          <a:p>
            <a:r>
              <a:rPr lang="uk-UA" sz="2800" dirty="0" smtClean="0"/>
              <a:t>- ринок споживачів концентрований;</a:t>
            </a:r>
            <a:endParaRPr lang="ru-RU" sz="2800" dirty="0" smtClean="0"/>
          </a:p>
          <a:p>
            <a:r>
              <a:rPr lang="uk-UA" sz="2800" dirty="0" smtClean="0"/>
              <a:t>- товар вимагає високоспеціалізованого сервісу;</a:t>
            </a:r>
            <a:endParaRPr lang="ru-RU" sz="2800" dirty="0" smtClean="0"/>
          </a:p>
          <a:p>
            <a:r>
              <a:rPr lang="uk-UA" sz="2800" dirty="0" smtClean="0"/>
              <a:t>- обсяг пропонованої партії достатній для заповненого контейнера чи вагона;</a:t>
            </a:r>
            <a:endParaRPr lang="ru-RU" sz="2800" dirty="0" smtClean="0"/>
          </a:p>
          <a:p>
            <a:r>
              <a:rPr lang="uk-UA" sz="2800" dirty="0" smtClean="0"/>
              <a:t>- за наявності мережі власних складів на ринках;</a:t>
            </a:r>
            <a:endParaRPr lang="ru-RU" sz="2800" dirty="0" smtClean="0"/>
          </a:p>
          <a:p>
            <a:r>
              <a:rPr lang="uk-UA" sz="2800" dirty="0" smtClean="0"/>
              <a:t>- ціна продажу набагато перевищує собівартість, що виправдовує вимоги прямого збуту.</a:t>
            </a:r>
            <a:endParaRPr lang="ru-RU" sz="2800" dirty="0" smtClean="0"/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808312"/>
          </a:xfrm>
        </p:spPr>
        <p:txBody>
          <a:bodyPr/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Непрямий  збут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збут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орієнтований на незалежних посередників.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Комбінований  збут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збут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здійснюється через організацію зі спільним капіталом виробника та незалежного посередника.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64807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7806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Маркетингові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38912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Маркетинговий розподіл товарів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(дистрибуція, лат.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distributio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розподіл) — діяльність організації з планування, реалізації та контролю руху своїх товарів до кінцевого споживача з метою задоволення його потреб і отримання прибутку.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Маркетинговий канал розподілу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спосіб, шлях організаційно-економічного доведення товару від його виробника до кінцевого споживача.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finance-and-business.ru/wp-content/uploads/2011/06/logistik-300x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013176"/>
            <a:ext cx="48965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95536" y="620688"/>
            <a:ext cx="8208912" cy="5328592"/>
            <a:chOff x="1123" y="9806"/>
            <a:chExt cx="9540" cy="4539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1125" y="9928"/>
              <a:ext cx="2161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Виробник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1123" y="11138"/>
              <a:ext cx="2161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Виробник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1125" y="12293"/>
              <a:ext cx="2161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Виробник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1125" y="13624"/>
              <a:ext cx="2161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Виробник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3717" y="13624"/>
              <a:ext cx="1441" cy="721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Оптов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торговец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ь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5445" y="13624"/>
              <a:ext cx="1438" cy="682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Дрібнооп-товий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торговец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ь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7171" y="13624"/>
              <a:ext cx="1512" cy="721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Роздрібний торговець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9043" y="13586"/>
              <a:ext cx="1620" cy="720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Споживач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3717" y="12308"/>
              <a:ext cx="1441" cy="721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Оптов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й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торговец</a:t>
              </a:r>
              <a:r>
                <a:rPr kumimoji="0" lang="uk-UA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ь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6730" y="12326"/>
              <a:ext cx="1884" cy="721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Роздрібний торговець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6730" y="11065"/>
              <a:ext cx="1884" cy="721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Роздрібний торговець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8901" y="12308"/>
              <a:ext cx="1729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Споживач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8901" y="11106"/>
              <a:ext cx="1729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Споживач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8901" y="10007"/>
              <a:ext cx="1729" cy="577"/>
            </a:xfrm>
            <a:prstGeom prst="rect">
              <a:avLst/>
            </a:prstGeom>
            <a:noFill/>
            <a:ln w="28575">
              <a:solidFill>
                <a:srgbClr val="0D0D0D"/>
              </a:solidFill>
              <a:miter lim="800000"/>
              <a:headEnd/>
              <a:tailEnd/>
            </a:ln>
            <a:effectLst/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Споживач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3285" y="13921"/>
              <a:ext cx="433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5157" y="13921"/>
              <a:ext cx="289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6883" y="13874"/>
              <a:ext cx="289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8683" y="13946"/>
              <a:ext cx="289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8613" y="12590"/>
              <a:ext cx="289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8613" y="11402"/>
              <a:ext cx="289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3285" y="10216"/>
              <a:ext cx="5617" cy="1"/>
            </a:xfrm>
            <a:prstGeom prst="line">
              <a:avLst/>
            </a:prstGeom>
            <a:noFill/>
            <a:ln w="38100" cmpd="dbl">
              <a:solidFill>
                <a:srgbClr val="0D0D0D"/>
              </a:solidFill>
              <a:round/>
              <a:headEnd type="none" w="lg" len="lg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3531" y="9806"/>
              <a:ext cx="46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Канал </a:t>
              </a:r>
              <a:r>
                <a:rPr kumimoji="0" lang="uk-UA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нульового рівня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3346" y="10994"/>
              <a:ext cx="370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Однорівневий</a:t>
              </a:r>
              <a:r>
                <a:rPr kumimoji="0" lang="uk-UA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канал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4216" y="11818"/>
              <a:ext cx="284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Дворівневий канал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3994" y="13162"/>
              <a:ext cx="407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Трирівневий</a:t>
              </a:r>
              <a:r>
                <a:rPr kumimoji="0" lang="uk-UA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канал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flipV="1">
              <a:off x="3283" y="11401"/>
              <a:ext cx="3279" cy="2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3283" y="12578"/>
              <a:ext cx="433" cy="1"/>
            </a:xfrm>
            <a:prstGeom prst="line">
              <a:avLst/>
            </a:prstGeom>
            <a:noFill/>
            <a:ln w="9525">
              <a:solidFill>
                <a:srgbClr val="0D0D0D"/>
              </a:solidFill>
              <a:round/>
              <a:headEnd type="none" w="lg" len="lg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 flipV="1">
              <a:off x="5263" y="12689"/>
              <a:ext cx="1299" cy="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403648" y="609329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Маркетингові канали розподілу(дистрибуції)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параметри маркетингових каналів розподілу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довжина каналу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кількість проміжних рівнів у каналі (наприклад, у каналі 1 на рис. 7.1 таких рівнів немає зовсім — канал нульової довжини; канал 2 — один рівень, канал 3 — два рівні, канал 4 — три рівні);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ширина каналу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кількість суб'єктів на певному рівні каналу.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brary.if.ua/media/content/5331b11b8ac1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864096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Функції каналів розподілу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6059016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1) інформування;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2) просування;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3)установлення контактів;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4) адаптація;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5) організація перемовин;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6) фізичний розподіл;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7) фінансування.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01008"/>
            <a:ext cx="4427984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.Торговельні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посередники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Торговельний посередник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особа, яка в системі збуту продукції знаходиться між виробником та її кінцевим споживачем.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686800" cy="38164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Причини використання посередників: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наявність фінансових ресурсів у посередників;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володіння посередників відповідними знаннями та досвідом щодо кон'юнктури ринку, методів розподілу, торгівлі;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можливість посередників з 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меншими витратами забезпечити </a:t>
            </a:r>
          </a:p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доведення товару до цільових ринків.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429000"/>
            <a:ext cx="3779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689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1.Сут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ність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маркетингової політики розподілу.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Маркетингова політика розподілу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це діяльність підприємства щодо планування, реалізації та контролю за рухом товарів від виробника до споживача з метою задоволення попиту та отримання прибутку.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Основна мета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організація ефективного збуту  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виробленої продукції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421196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Форми торговельної посередницької діяльності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а) комерційна діяльність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торговельний посередник купує та продає продукцію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від власного імені та за власний рахунок;</a:t>
            </a: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б) комісійна діяльність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— торговельний посередник купує та продає продукцію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не від свого імені, а від імені особи, яку він представляє.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Посередниками з комісійною діяльністю є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комівояжери та торгові представники.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Комівояжери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діють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від імені фірми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за рахунок фірми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Торгові представники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діють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від імені фірми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за власний рахунок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Функцій торговельних посередників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 реалізація продукції.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логістична функція.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первинна оцінка виробленої продукції;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 комунікаційне просування продукції компанії-виробника. 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 сервісне обслуговування продукції.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Групи посередників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Оптові торговці.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Роздрібні торговці. </a:t>
            </a:r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Суб'єкти оптової торгівлі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Оптові торговці комерційного типу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(з повним або обмеженим циклом обслуговування);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Оптові торговці комісійного типу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 Оптові підрозділи компаній.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396705"/>
            <a:ext cx="4283968" cy="24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534387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Маркетингові питання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оптового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торговця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визначити для себе цільових споживачів (роздрібних торговців);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прийняти рішення щодо асортименту тієї продукції, яку буде пропонувати оптовий торговець;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цінові рішення;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встановити та підтримувати комунікації зі споживачами-роздрібними торговцями.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430" y="4293096"/>
            <a:ext cx="304126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Кдасифікація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суб'єктів роздрібної торгівлі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а) за масштабами діяльності: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компанія, яка має торговельну мережу;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локальний суб'єкт торгівлі.</a:t>
            </a: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б) за товарним асортиментом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спеціалізовані магазини;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універсальні магазини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магазини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зі змішаним асортиментом).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) за ціновими параметрами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торгівля елітними (дорогими) товарами;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торгівля товарами середнього цінового діапазону;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торгівля товарами нижнього цінового діапазону.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г) за формою контактів із покупцями: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магазинна торгівля;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позамагазинна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торгівля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(персональний продаж, торговельні автомати,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Інтернет-мережа</a:t>
            </a:r>
            <a:r>
              <a:rPr lang="uk-UA" dirty="0" smtClean="0"/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4104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Маркетингові питання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роздрібного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торговця: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цільового ринку;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прийняття рішень щодо ширини та глибини товарного асортименту;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прийняття цінових рішень;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певної атмосфери в магазині, визначення переліку сервісних послуг;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прийняття рішень щодо засобів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просування товарів.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61048"/>
            <a:ext cx="33478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Використання послуг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оптового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 торговця виправдане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якщо: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ринок "горизонтальний", що потребує створення потужної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дистрибуційної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мережі, а коштів для її організації не вистачає;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необхідне термінове постачання невеликих партій товару (численні склади великого оптовика впораються з цією роботою швидше та краще);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різниця між ціною продажу та собівартістю неістотна, тобто організація власної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дистрибуційної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мережі невиправдана;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можна зекономити значні кошти на транспортних витратах, постачаючи великі партії товару невеликій кількості оптовиків.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Використання послуг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роздрібного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торговця виправдане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якщо: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здійснюється вихід на погано вивчений ринок;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підприємство недостатньо потужне у фінансовому плані;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післяпродажний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сервіс товару незначний за обсягом та складністю;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товар можна відвантажувати покупцеві без передпродажного сервісу;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ринок товару "вертикальний", тобто товар використовується хоч і в декількох галузях, проте небагатьма споживачами у кожній;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кількість сегментів невелика.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36712"/>
          <a:ext cx="9144000" cy="5760640"/>
        </p:xfrm>
        <a:graphic>
          <a:graphicData uri="http://schemas.openxmlformats.org/drawingml/2006/table">
            <a:tbl>
              <a:tblPr/>
              <a:tblGrid>
                <a:gridCol w="4571522"/>
                <a:gridCol w="4572478"/>
              </a:tblGrid>
              <a:tr h="373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Електронні канали розподілу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Переваги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Недоліки</a:t>
                      </a:r>
                      <a:endParaRPr lang="ru-RU" sz="240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глобальний масштаб та охоплення; зручність і швидкість здійснення купівлі; 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продуктивність та гнучкість обробки інформації;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управління базами даних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можливість установлення нових відносин; 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нижчі витрати на здійснення продажу та розподілу.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віртуальність контакту з товарами та відстрочка володіння ними;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 smtClean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хаос</a:t>
                      </a: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, заплутаність і громіздкість Інтернету;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відсутність використання мотивів відвідування магазинів, безпосередньо не пов'язаних зі здійсненням купівель;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545454"/>
                          </a:solidFill>
                          <a:latin typeface="Times New Roman"/>
                          <a:ea typeface="Times New Roman"/>
                        </a:rPr>
                        <a:t>можливість вірусного зараження комп'ютерів.</a:t>
                      </a:r>
                      <a:endParaRPr lang="ru-RU" sz="2400" dirty="0">
                        <a:solidFill>
                          <a:srgbClr val="545454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373216"/>
            <a:ext cx="27432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Функції управління маркетинговими каналами розподілу </a:t>
            </a:r>
          </a:p>
          <a:p>
            <a:pPr marL="514350" indent="-514350"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1) Вибір торговельних посередників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цього враховуються такі критерії: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масштаби діяльності посередника: а) показники збуту продукції; б) територіальне охоплення ринку;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асортимент продукції;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ринкова репутація посередника, його ринковий імідж.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149080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980728"/>
          <a:ext cx="8064895" cy="4968552"/>
        </p:xfrm>
        <a:graphic>
          <a:graphicData uri="http://schemas.openxmlformats.org/drawingml/2006/table">
            <a:tbl>
              <a:tblPr/>
              <a:tblGrid>
                <a:gridCol w="4032027"/>
                <a:gridCol w="4032868"/>
              </a:tblGrid>
              <a:tr h="6210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Завдання політики розподілу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Стратегічні: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Тактичні: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2641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прогнозування, планування перспективних каналів збуту;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вибір прямого чи опосередкованого каналу збуту;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вибір оптимальних каналів збуту, розміщення складів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робота з наявними клієнтами;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залучення нових клієнтів;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пошук і відбір комерційних пропозицій на поставку товару; організація виконання замовлень;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uk-UA" sz="2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поставка товару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2. Мотивація торговельного посередника.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Фактори мотивації торговельного посередника 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можливість отримання посередником доходу, який його задовольняє;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можливість отримання консультаційної, комунікаційної та іншої підтримки від виробника чи суб'єкта, який є зацікавленим у збуті його продукції (франчайзинг);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надання права на ексклюзивний (винятковий) збут продукції на певній території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509120"/>
            <a:ext cx="334786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3. Контроль діяльності торговельних посередників. </a:t>
            </a:r>
          </a:p>
          <a:p>
            <a:pPr>
              <a:buNone/>
            </a:pPr>
            <a:endParaRPr lang="uk-UA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4. Управління конфліктами в каналі розподілу товарів.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Причини конфліктів у системі дистрибуції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незадоволення результатами збутової діяльності;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розбіжності цілей учасників каналу збуту;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конкуренція різних каналів збуту продукції.</a:t>
            </a:r>
          </a:p>
          <a:p>
            <a:pPr>
              <a:buNone/>
            </a:pPr>
            <a:endParaRPr lang="ru-RU" u="sn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21088"/>
            <a:ext cx="432048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Вибір каналів збуту товарів.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Існують кілька етапів вибору каналів збуту: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1-й етап - визначення стратегії збуту.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2-й етап - уточнення альтернативних каналів.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3-й етап - оцінка каналів.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4-й етап - вибір партнерів.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43924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1-й етап - визначення стратегії збуту.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Стратегія збуту включає у себе вибір: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цілей (довгострокових);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цільової групи (чи включати, окрім визначеної групи покупців, ще й сферу їхнього обслуговування);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охоплення покупців і ринку (охоплені покупці - це перша ланка збуту, на яку переходить право власності на товар; охоплений ринок - це остаточний користувач товару);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заходів для заповнення ринку (кількість роздрібних торговців);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організації.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82080"/>
            <a:ext cx="8507288" cy="5775920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Розробка і реалізація збутової стратегії передбачає вирішення наступних питань: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І) вибір каналу збуту;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обгрунтування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оптимального методу збуту і відбір посередників; 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3) організація сервісного обслуговування.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365104"/>
            <a:ext cx="41764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703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Види збуту: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Інтенсивний.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Це означає проникнення в найбільш можливу кількість каналів збуту. Застосовується в основному для товарів широкого вжитку.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Селективний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збут використовується, коли продукт має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особлив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якість. У ряді випадків цей вид збуту вимагає від продавців спеціальної кваліфікації для надання допомоги при виборі.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Ексклюзивний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збут означає, що продукт продається в одному чи декількох місцях географічно обмеженого ринку.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"/>
          <a:ext cx="8892480" cy="6735149"/>
        </p:xfrm>
        <a:graphic>
          <a:graphicData uri="http://schemas.openxmlformats.org/drawingml/2006/table">
            <a:tbl>
              <a:tblPr/>
              <a:tblGrid>
                <a:gridCol w="2223120"/>
                <a:gridCol w="2223120"/>
                <a:gridCol w="2223120"/>
                <a:gridCol w="2223120"/>
              </a:tblGrid>
              <a:tr h="402545">
                <a:tc rowSpan="2"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Основні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параметри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42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Види збуту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Винятковий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Вибірковий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Екстенсивний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02545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Насичення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ринку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Обмежене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Середнє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Високе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2545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Контроль збуту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Жорсткий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Значний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Немає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402545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Витрати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збут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Низькі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Середні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Високі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4341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Підтримка посередника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Значна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Обмежена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Незначна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547932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товарів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Спеціалізовані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вироби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широкого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вжитку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попереднього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вибору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широкого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вжитку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повсякденного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попиту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2545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Зразки товарів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Автомобіль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Верхній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одяг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Жувальна гумка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84341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Реклама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продукції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Проводиться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Проводиться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Майже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не проводиться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66136"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Період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використання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продукту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Товари тривалого використання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Товари середнього строку використання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142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Товари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короткострокового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використання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964488" cy="63668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2-й етап - уточнення альтернативних каналів.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3981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Уточнення каналів збуту складається з таких етапів: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охоплення цільової групи (цільових груп);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демонстрація товару і визначення професіоналізму продавця;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поділ праці;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пріоритет і співробітництво;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uk-UA" dirty="0" smtClean="0"/>
              <a:t>обмеженість доступу.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3-й етап - оцінка каналів.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цьому етапі необхідно оцінити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які потрібні інвестиції;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який потенціал збуту;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співвідношення доходів і витрат;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власні можливості контролю;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співробітництва;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умови конкуренції.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4149080"/>
            <a:ext cx="4355977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4-й етап - вибір партнерів.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60932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Критерії вибору роздрібними торговцями постачальників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Можливість повернення пошкоджених та непроданих товарів.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Застосування швидких і простих процедур замовлень.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Забезпечення швидкої доставки замовленого обсягу постачання.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Швидкість розгляду скарг, що поступають.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Гарна репутація.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Торгівля широким асортиментом продукції.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Пропонування знижок за проведення заходів зі стимулювання збуту.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8. Відсутність мінімального обсягу замовлення.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9. Постачання нових видів продукції.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10. Наявність кваліфікованих торгових представників.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11. Достатній рівень торгових націнок на прейскурантні ціни.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12. Кількісні знижки.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13. Забезпечення достатнього рівня загальної рекламної підтримки.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14. Здійснення спільної реклами.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15. Низька плинність торгових представників.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16. Консультації, що сприяють реалізації окремих видів продукції.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Розроб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заходів політики збуту та розподілу передбачає: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Визначення цілей збутової і розподільчої політики.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Визначення стратегії збуту і розподілу.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Вибір системи розподілу: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одноканальна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чи багатоканальна; традиційна, горизонтальна або вертикальна.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Визначення ширини каналів — кількості учасників на кожному рівні каналу розподілу.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Вибір конкретних учасників каналів розподілу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6. Організацію збуту товарів (документальне оформлення операцій).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Визначення методів управління каналами розподілу.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Критерії вибору постачальниками роздрібних торговців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1. Фінансове положення.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2. Обсяг продажу: кількість торгових агентів, навички зі збуту.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3. Асортимент продукції.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4. Репутація: авторитет, стабільність у бізнесі, компетентність.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5. Охоплення ринку: географічний, галузевий тощо.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6. Результати продажу продукції.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7. Якість управління.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8. Рекламні кампанії, програми зі стимулювання збуту.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9. Програми навчання.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10. Технічна і матеріальна бази.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11. Процедури замовлень і оплати.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12. Готовність надавати інформацію про клієнтів, торговий персонал, товарні запаси, доставку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578092"/>
            <a:ext cx="88924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Частки елементів товароруху у відсотках щодо загальної суми витрат на нього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443711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Складування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141277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Транспортування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3392996"/>
            <a:ext cx="1691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Підтримка  запасів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40768"/>
          <a:ext cx="8892481" cy="4931877"/>
        </p:xfrm>
        <a:graphic>
          <a:graphicData uri="http://schemas.openxmlformats.org/drawingml/2006/table">
            <a:tbl>
              <a:tblPr/>
              <a:tblGrid>
                <a:gridCol w="2696635"/>
                <a:gridCol w="1032641"/>
                <a:gridCol w="1032641"/>
                <a:gridCol w="1032641"/>
                <a:gridCol w="1032641"/>
                <a:gridCol w="1032641"/>
                <a:gridCol w="1032641"/>
              </a:tblGrid>
              <a:tr h="2478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</a:rPr>
                        <a:t>Вид транспорту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</a:rPr>
                        <a:t>Швидкість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Times New Roman"/>
                          <a:ea typeface="Times New Roman"/>
                        </a:rPr>
                        <a:t>Частота відправлень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</a:rPr>
                        <a:t>Надійність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</a:rPr>
                        <a:t>Перевізна здатність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</a:rPr>
                        <a:t>Доступність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>
                          <a:latin typeface="Times New Roman"/>
                          <a:ea typeface="Times New Roman"/>
                        </a:rPr>
                        <a:t>Вартість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Залізничний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Водний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Автомобільний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Трубопровідний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Повітряний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3632" marR="43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8497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вибору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виду транспорту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ідвищення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ефективності утримання складських запасів включає: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1)визначення оптимального розміру складського запасу стосовно конкретного виду виробу;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створ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необхідн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умов для правильного збереження і використання продукту;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3)дотримання послідовності реалізації  товарів;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скорочення втрат, пов'язаних з неправильним збереженням  товару, недостатнім контролем за ним.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шляхом ОРЗ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оптимального розміру замовлення)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"/>
          <p:cNvGrpSpPr>
            <a:grpSpLocks noGrp="1" noChangeAspect="1"/>
          </p:cNvGrpSpPr>
          <p:nvPr/>
        </p:nvGrpSpPr>
        <p:grpSpPr bwMode="auto">
          <a:xfrm>
            <a:off x="457200" y="1935163"/>
            <a:ext cx="8229600" cy="4389437"/>
            <a:chOff x="2308" y="10033"/>
            <a:chExt cx="7200" cy="4725"/>
          </a:xfrm>
        </p:grpSpPr>
        <p:sp>
          <p:nvSpPr>
            <p:cNvPr id="5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08" y="10033"/>
              <a:ext cx="7200" cy="472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2308" y="10033"/>
              <a:ext cx="149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Максимальний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рівень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запасів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2437" y="10802"/>
              <a:ext cx="128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Наявність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комплектів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у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запасі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2580" y="11923"/>
              <a:ext cx="122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Точка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відновлення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замовлення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2580" y="12598"/>
              <a:ext cx="122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Відсутність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запасів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3938" y="10168"/>
              <a:ext cx="32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4074" y="10168"/>
              <a:ext cx="0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4074" y="12193"/>
              <a:ext cx="31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4074" y="12733"/>
              <a:ext cx="27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4617" y="1219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568" y="1219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6519" y="12193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889" y="10168"/>
              <a:ext cx="1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5840" y="10168"/>
              <a:ext cx="1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4074" y="10708"/>
              <a:ext cx="815" cy="20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4889" y="10168"/>
              <a:ext cx="951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840" y="10168"/>
              <a:ext cx="951" cy="2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7470" y="10033"/>
              <a:ext cx="1717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55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комплектів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хірургічних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перев'язувальних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матеріалів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7470" y="11923"/>
              <a:ext cx="1909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5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комплектів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хірургічних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перев'язувальних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матеріалів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AutoShape 7"/>
            <p:cNvSpPr>
              <a:spLocks/>
            </p:cNvSpPr>
            <p:nvPr/>
          </p:nvSpPr>
          <p:spPr bwMode="auto">
            <a:xfrm rot="16200000">
              <a:off x="4619" y="12866"/>
              <a:ext cx="270" cy="273"/>
            </a:xfrm>
            <a:prstGeom prst="leftBrace">
              <a:avLst>
                <a:gd name="adj1" fmla="val 8426"/>
                <a:gd name="adj2" fmla="val 50000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6"/>
            <p:cNvSpPr>
              <a:spLocks/>
            </p:cNvSpPr>
            <p:nvPr/>
          </p:nvSpPr>
          <p:spPr bwMode="auto">
            <a:xfrm rot="16200000">
              <a:off x="5570" y="12866"/>
              <a:ext cx="270" cy="274"/>
            </a:xfrm>
            <a:prstGeom prst="leftBrace">
              <a:avLst>
                <a:gd name="adj1" fmla="val 8457"/>
                <a:gd name="adj2" fmla="val 50000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4494" y="13273"/>
              <a:ext cx="1800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Надходження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замовлених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матеріалів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4074" y="14353"/>
              <a:ext cx="28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4074" y="14083"/>
              <a:ext cx="271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Триденний цикл замовлення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4074" y="14488"/>
              <a:ext cx="271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Час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3190</TotalTime>
  <Words>1836</Words>
  <Application>Microsoft Office PowerPoint</Application>
  <PresentationFormat>Экран (4:3)</PresentationFormat>
  <Paragraphs>344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Тема 5.  Маркетингова політика продажу</vt:lpstr>
      <vt:lpstr>1.Сутність та завдання маркетингової політики розподілу.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запасів шляхом ОРЗ  (оптимального розміру замовлення) </vt:lpstr>
      <vt:lpstr>2.Методи збуту товарів. </vt:lpstr>
      <vt:lpstr>Презентация PowerPoint</vt:lpstr>
      <vt:lpstr>3. Маркетингові канали розподілу</vt:lpstr>
      <vt:lpstr>Презентация PowerPoint</vt:lpstr>
      <vt:lpstr>Презентация PowerPoint</vt:lpstr>
      <vt:lpstr>Презентация PowerPoint</vt:lpstr>
      <vt:lpstr>Функції каналів розподілу.</vt:lpstr>
      <vt:lpstr>  4.Торговельні посередники</vt:lpstr>
      <vt:lpstr>Презентация PowerPoint</vt:lpstr>
      <vt:lpstr>Презентация PowerPoint</vt:lpstr>
      <vt:lpstr>Форми торговельної посередницької діяльності</vt:lpstr>
      <vt:lpstr>Функцій торговельних посередників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5.Вибір каналів збуту товарів. </vt:lpstr>
      <vt:lpstr>Презентация PowerPoint</vt:lpstr>
      <vt:lpstr>Презентация PowerPoint</vt:lpstr>
      <vt:lpstr>Презентация PowerPoint</vt:lpstr>
      <vt:lpstr>Презентация PowerPoint</vt:lpstr>
      <vt:lpstr>2-й етап - уточнення альтернативних каналів.</vt:lpstr>
      <vt:lpstr>3-й етап - оцінка каналів.</vt:lpstr>
      <vt:lpstr>4-й етап - вибір партнерів.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7.  Маркетингова політика продажу</dc:title>
  <dc:creator>Natala</dc:creator>
  <cp:lastModifiedBy>Наталья</cp:lastModifiedBy>
  <cp:revision>22</cp:revision>
  <dcterms:created xsi:type="dcterms:W3CDTF">2017-01-16T09:10:26Z</dcterms:created>
  <dcterms:modified xsi:type="dcterms:W3CDTF">2022-01-21T10:45:06Z</dcterms:modified>
</cp:coreProperties>
</file>