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94" r:id="rId33"/>
    <p:sldId id="283" r:id="rId34"/>
    <p:sldId id="295" r:id="rId35"/>
    <p:sldId id="292" r:id="rId36"/>
    <p:sldId id="288" r:id="rId37"/>
    <p:sldId id="289" r:id="rId38"/>
    <p:sldId id="291" r:id="rId39"/>
    <p:sldId id="293" r:id="rId40"/>
    <p:sldId id="290" r:id="rId41"/>
    <p:sldId id="296" r:id="rId42"/>
    <p:sldId id="297" r:id="rId43"/>
    <p:sldId id="306" r:id="rId44"/>
    <p:sldId id="299" r:id="rId45"/>
    <p:sldId id="298" r:id="rId46"/>
    <p:sldId id="300" r:id="rId47"/>
    <p:sldId id="301" r:id="rId48"/>
    <p:sldId id="302" r:id="rId49"/>
    <p:sldId id="305" r:id="rId50"/>
    <p:sldId id="303" r:id="rId51"/>
    <p:sldId id="307" r:id="rId52"/>
    <p:sldId id="312" r:id="rId53"/>
    <p:sldId id="304" r:id="rId54"/>
    <p:sldId id="310" r:id="rId55"/>
    <p:sldId id="308" r:id="rId56"/>
    <p:sldId id="311" r:id="rId57"/>
    <p:sldId id="309" r:id="rId5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03.11.2022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dirty="0"/>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dirty="0"/>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40</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03.11.2022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03.11.2022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03.11.2022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endPar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064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smtClean="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smtClean="0">
                <a:latin typeface="Times New Roman" panose="02020603050405020304" pitchFamily="18" charset="0"/>
                <a:cs typeface="Times New Roman" panose="02020603050405020304" pitchFamily="18" charset="0"/>
              </a:rPr>
              <a:t>поділяються на </a:t>
            </a:r>
            <a:r>
              <a:rPr lang="uk-UA" sz="2000" b="1" i="1" dirty="0" smtClean="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smtClean="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smtClean="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smtClean="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smtClean="0">
                <a:latin typeface="Times New Roman" panose="02020603050405020304" pitchFamily="18" charset="0"/>
                <a:cs typeface="Times New Roman" panose="02020603050405020304" pitchFamily="18" charset="0"/>
              </a:rPr>
              <a:t>М.Мішелетті</a:t>
            </a:r>
            <a:r>
              <a:rPr lang="uk-UA" sz="2000" dirty="0" smtClean="0">
                <a:latin typeface="Times New Roman" panose="02020603050405020304" pitchFamily="18" charset="0"/>
                <a:cs typeface="Times New Roman" panose="02020603050405020304" pitchFamily="18" charset="0"/>
              </a:rPr>
              <a:t> виділяє </a:t>
            </a:r>
            <a:r>
              <a:rPr lang="uk-UA" sz="2000" b="1" dirty="0" smtClean="0">
                <a:latin typeface="Times New Roman" panose="02020603050405020304" pitchFamily="18" charset="0"/>
                <a:cs typeface="Times New Roman" panose="02020603050405020304" pitchFamily="18" charset="0"/>
              </a:rPr>
              <a:t>вісім</a:t>
            </a:r>
            <a:r>
              <a:rPr lang="uk-UA" sz="2000" dirty="0" smtClean="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smtClean="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smtClean="0">
                <a:latin typeface="Times New Roman" panose="02020603050405020304" pitchFamily="18" charset="0"/>
                <a:cs typeface="Times New Roman" panose="02020603050405020304" pitchFamily="18" charset="0"/>
              </a:rPr>
              <a:t>: </a:t>
            </a:r>
            <a:r>
              <a:rPr lang="uk-UA" sz="2000" b="1" i="1" dirty="0" smtClean="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smtClean="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smtClean="0">
                <a:latin typeface="Times New Roman" panose="02020603050405020304" pitchFamily="18" charset="0"/>
                <a:cs typeface="Times New Roman" panose="02020603050405020304" pitchFamily="18" charset="0"/>
              </a:rPr>
              <a:t>народовладдя та конституційності</a:t>
            </a:r>
            <a:r>
              <a:rPr lang="uk-UA" sz="2000" dirty="0" smtClean="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760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9992" cy="43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a:t>
            </a: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Політико-правові засади побудови правової держави</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smtClean="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endPar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850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smtClean="0">
                <a:latin typeface="Times New Roman" panose="02020603050405020304" pitchFamily="18" charset="0"/>
                <a:cs typeface="Times New Roman" panose="02020603050405020304" pitchFamily="18" charset="0"/>
              </a:rPr>
              <a:t>Наприкінці ХІХ ст. вчений із </a:t>
            </a:r>
            <a:r>
              <a:rPr lang="uk-UA" sz="2300" dirty="0" err="1" smtClean="0">
                <a:latin typeface="Times New Roman" panose="02020603050405020304" pitchFamily="18" charset="0"/>
                <a:cs typeface="Times New Roman" panose="02020603050405020304" pitchFamily="18" charset="0"/>
              </a:rPr>
              <a:t>Принстонського</a:t>
            </a:r>
            <a:r>
              <a:rPr lang="uk-UA" sz="2300" dirty="0" smtClean="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smtClean="0">
                <a:latin typeface="Times New Roman" panose="02020603050405020304" pitchFamily="18" charset="0"/>
                <a:cs typeface="Times New Roman" panose="02020603050405020304" pitchFamily="18" charset="0"/>
              </a:rPr>
              <a:t>Вудро</a:t>
            </a:r>
            <a:r>
              <a:rPr lang="uk-UA" sz="2300" dirty="0" smtClean="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smtClean="0">
                <a:latin typeface="Times New Roman" panose="02020603050405020304" pitchFamily="18" charset="0"/>
                <a:cs typeface="Times New Roman" panose="02020603050405020304" pitchFamily="18" charset="0"/>
              </a:rPr>
              <a:t>державної влади </a:t>
            </a:r>
            <a:r>
              <a:rPr lang="uk-UA" sz="2300" dirty="0" smtClean="0">
                <a:latin typeface="Times New Roman" panose="02020603050405020304" pitchFamily="18" charset="0"/>
                <a:cs typeface="Times New Roman" panose="02020603050405020304" pitchFamily="18" charset="0"/>
              </a:rPr>
              <a:t>на </a:t>
            </a:r>
            <a:r>
              <a:rPr lang="uk-UA" sz="2300" b="1" dirty="0" smtClean="0">
                <a:latin typeface="Times New Roman" panose="02020603050405020304" pitchFamily="18" charset="0"/>
                <a:cs typeface="Times New Roman" panose="02020603050405020304" pitchFamily="18" charset="0"/>
              </a:rPr>
              <a:t>політичне керівництво </a:t>
            </a:r>
            <a:r>
              <a:rPr lang="uk-UA" sz="2300" dirty="0" smtClean="0">
                <a:latin typeface="Times New Roman" panose="02020603050405020304" pitchFamily="18" charset="0"/>
                <a:cs typeface="Times New Roman" panose="02020603050405020304" pitchFamily="18" charset="0"/>
              </a:rPr>
              <a:t>і </a:t>
            </a:r>
            <a:r>
              <a:rPr lang="uk-UA" sz="2300" b="1" dirty="0" smtClean="0">
                <a:latin typeface="Times New Roman" panose="02020603050405020304" pitchFamily="18" charset="0"/>
                <a:cs typeface="Times New Roman" panose="02020603050405020304" pitchFamily="18" charset="0"/>
              </a:rPr>
              <a:t>адміністративну діяльність</a:t>
            </a:r>
            <a:r>
              <a:rPr lang="uk-UA" sz="2300" dirty="0" smtClean="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 вважав, що </a:t>
            </a:r>
            <a:r>
              <a:rPr lang="uk-UA" sz="2300" b="1" i="1" dirty="0" smtClean="0">
                <a:latin typeface="Times New Roman" panose="02020603050405020304" pitchFamily="18" charset="0"/>
                <a:cs typeface="Times New Roman" panose="02020603050405020304" pitchFamily="18" charset="0"/>
              </a:rPr>
              <a:t>держава виконує дві базові функції</a:t>
            </a:r>
            <a:r>
              <a:rPr lang="uk-UA" sz="2300" dirty="0" smtClean="0">
                <a:latin typeface="Times New Roman" panose="02020603050405020304" pitchFamily="18" charset="0"/>
                <a:cs typeface="Times New Roman" panose="02020603050405020304" pitchFamily="18" charset="0"/>
              </a:rPr>
              <a:t>: </a:t>
            </a:r>
            <a:r>
              <a:rPr lang="uk-UA" sz="2300" b="1" dirty="0" smtClean="0">
                <a:latin typeface="Times New Roman" panose="02020603050405020304" pitchFamily="18" charset="0"/>
                <a:cs typeface="Times New Roman" panose="02020603050405020304" pitchFamily="18" charset="0"/>
              </a:rPr>
              <a:t>політичну</a:t>
            </a:r>
            <a:r>
              <a:rPr lang="uk-UA" sz="2300" dirty="0" smtClean="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smtClean="0">
                <a:latin typeface="Times New Roman" panose="02020603050405020304" pitchFamily="18" charset="0"/>
                <a:cs typeface="Times New Roman" panose="02020603050405020304" pitchFamily="18" charset="0"/>
              </a:rPr>
              <a:t>адміністративну</a:t>
            </a:r>
            <a:r>
              <a:rPr lang="uk-UA" sz="2300" dirty="0" smtClean="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endParaRPr lang="uk-UA" sz="2300" dirty="0">
              <a:latin typeface="Times New Roman" panose="02020603050405020304" pitchFamily="18" charset="0"/>
              <a:cs typeface="Times New Roman" panose="02020603050405020304" pitchFamily="18" charset="0"/>
            </a:endParaRP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Політична функція держави</a:t>
            </a:r>
            <a:endParaRPr lang="uk-UA" dirty="0"/>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Адміністративна </a:t>
            </a:r>
            <a:r>
              <a:rPr lang="uk-UA" dirty="0"/>
              <a:t>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Державна політика</a:t>
            </a:r>
            <a:endParaRPr lang="uk-UA" dirty="0"/>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28557014"/>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gridCol w="2049517"/>
                <a:gridCol w="2725672"/>
                <a:gridCol w="2555776"/>
              </a:tblGrid>
              <a:tr h="548679">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612915">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72229">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810629">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810629">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smtClean="0">
              <a:solidFill>
                <a:srgbClr val="FF0000"/>
              </a:solidFill>
            </a:endParaRPr>
          </a:p>
          <a:p>
            <a:pPr algn="ctr"/>
            <a:r>
              <a:rPr lang="uk-UA" sz="1600" dirty="0" smtClean="0">
                <a:solidFill>
                  <a:srgbClr val="FF0000"/>
                </a:solidFill>
              </a:rPr>
              <a:t>Держава</a:t>
            </a:r>
          </a:p>
          <a:p>
            <a:pPr algn="ctr"/>
            <a:endParaRPr lang="uk-UA" sz="1600" dirty="0">
              <a:solidFill>
                <a:srgbClr val="FF0000"/>
              </a:solidFill>
            </a:endParaRPr>
          </a:p>
          <a:p>
            <a:pPr algn="ctr"/>
            <a:endParaRPr lang="uk-UA" sz="1600" dirty="0" smtClean="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smtClean="0">
                <a:solidFill>
                  <a:srgbClr val="FF0000"/>
                </a:solidFill>
              </a:rPr>
              <a:t>Особистість</a:t>
            </a:r>
            <a:endParaRPr lang="uk-UA" sz="1300" dirty="0">
              <a:solidFill>
                <a:srgbClr val="FF0000"/>
              </a:solidFill>
            </a:endParaRP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smtClean="0">
                <a:solidFill>
                  <a:srgbClr val="FF0000"/>
                </a:solidFill>
              </a:rPr>
              <a:t>Суспільство</a:t>
            </a:r>
            <a:endParaRPr lang="uk-UA" sz="1300" dirty="0">
              <a:solidFill>
                <a:srgbClr val="FF0000"/>
              </a:solidFill>
            </a:endParaRP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Державоцентриська</a:t>
            </a:r>
            <a:r>
              <a:rPr lang="uk-UA" dirty="0" smtClean="0"/>
              <a:t> модель ДУ+ДП</a:t>
            </a:r>
            <a:endParaRPr lang="uk-UA" dirty="0"/>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Менеджеріальна</a:t>
            </a:r>
            <a:r>
              <a:rPr lang="uk-UA" dirty="0" smtClean="0"/>
              <a:t> модель ДУ+ДП</a:t>
            </a:r>
            <a:endParaRPr lang="uk-UA" dirty="0"/>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Соціально-орієнтована модель ДУ+ДП</a:t>
            </a:r>
            <a:endParaRPr lang="uk-UA" dirty="0"/>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smtClean="0"/>
              <a:t>Кінцева мета правової політики - побудова правової держави</a:t>
            </a:r>
            <a:endParaRPr lang="uk-UA" sz="6000" dirty="0"/>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smtClean="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endParaRPr lang="uk-UA" sz="3600" dirty="0"/>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smtClean="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Політика</a:t>
            </a:r>
            <a:r>
              <a:rPr lang="uk-UA" sz="2800" dirty="0" smtClean="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endParaRPr lang="uk-UA" sz="28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Під </a:t>
            </a:r>
            <a:r>
              <a:rPr lang="uk-UA" sz="2800" dirty="0" smtClean="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smtClean="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endParaRPr lang="uk-UA"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553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0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2266491"/>
            <a:ext cx="9144000" cy="2246769"/>
          </a:xfrm>
          <a:prstGeom prst="rect">
            <a:avLst/>
          </a:prstGeom>
          <a:noFill/>
          <a:effectLst>
            <a:innerShdw blurRad="63500" dist="50800">
              <a:prstClr val="black">
                <a:alpha val="50000"/>
              </a:prstClr>
            </a:innerShdw>
          </a:effectLst>
        </p:spPr>
        <p:txBody>
          <a:bodyPr wrap="square" lIns="91440" tIns="45720" rIns="91440" bIns="45720">
            <a:prstTxWarp prst="textArchDown">
              <a:avLst/>
            </a:prstTxWarp>
            <a:spAutoFit/>
          </a:bodyPr>
          <a:lstStyle/>
          <a:p>
            <a:pPr algn="ctr"/>
            <a:r>
              <a:rPr lang="uk-UA" sz="1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суспільство</a:t>
            </a:r>
            <a:endParaRPr lang="uk-UA" sz="1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Прямоугольник 1"/>
          <p:cNvSpPr/>
          <p:nvPr/>
        </p:nvSpPr>
        <p:spPr>
          <a:xfrm>
            <a:off x="-62537" y="-19178"/>
            <a:ext cx="417928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uk-UA"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1264996" y="2348880"/>
            <a:ext cx="2053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solidFill>
                  <a:srgbClr val="0070C0"/>
                </a:solidFill>
                <a:effectLst>
                  <a:outerShdw blurRad="76200" dist="50800" dir="5400000" algn="tl" rotWithShape="0">
                    <a:srgbClr val="000000">
                      <a:alpha val="65000"/>
                    </a:srgbClr>
                  </a:outerShdw>
                </a:effectLst>
              </a:rPr>
              <a:t>Влада</a:t>
            </a:r>
            <a:endParaRPr lang="ru-RU" sz="5400" b="1" cap="none" spc="50" dirty="0">
              <a:ln w="11430"/>
              <a:solidFill>
                <a:srgbClr val="0070C0"/>
              </a:solidFill>
              <a:effectLst>
                <a:outerShdw blurRad="76200" dist="50800" dir="5400000" algn="tl" rotWithShape="0">
                  <a:srgbClr val="000000">
                    <a:alpha val="65000"/>
                  </a:srgbClr>
                </a:outerShdw>
              </a:effectLst>
            </a:endParaRPr>
          </a:p>
        </p:txBody>
      </p:sp>
      <p:sp>
        <p:nvSpPr>
          <p:cNvPr id="4" name="Прямоугольник 3"/>
          <p:cNvSpPr/>
          <p:nvPr/>
        </p:nvSpPr>
        <p:spPr>
          <a:xfrm>
            <a:off x="5541347" y="0"/>
            <a:ext cx="357059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Державне </a:t>
            </a:r>
          </a:p>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управління</a:t>
            </a:r>
            <a:endPar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Стрелка вниз 4"/>
          <p:cNvSpPr/>
          <p:nvPr/>
        </p:nvSpPr>
        <p:spPr>
          <a:xfrm rot="19806730">
            <a:off x="1761134" y="1054471"/>
            <a:ext cx="531944" cy="139970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6" name="Стрелка вниз 5"/>
          <p:cNvSpPr/>
          <p:nvPr/>
        </p:nvSpPr>
        <p:spPr>
          <a:xfrm rot="19806730">
            <a:off x="3322835" y="3474400"/>
            <a:ext cx="531944" cy="18569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5445224"/>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cap="none" spc="50" dirty="0" smtClean="0">
                <a:ln w="11430"/>
                <a:solidFill>
                  <a:srgbClr val="FFFF00"/>
                </a:solidFill>
                <a:effectLst>
                  <a:outerShdw blurRad="76200" dist="50800" dir="5400000" algn="tl" rotWithShape="0">
                    <a:srgbClr val="000000">
                      <a:alpha val="65000"/>
                    </a:srgbClr>
                  </a:outerShdw>
                </a:effectLst>
              </a:rPr>
              <a:t>РЕСУРСИ</a:t>
            </a:r>
            <a:endParaRPr lang="uk-UA" sz="9600" b="1" cap="none" spc="50" dirty="0">
              <a:ln w="11430"/>
              <a:solidFill>
                <a:srgbClr val="FFFF00"/>
              </a:solidFill>
              <a:effectLst>
                <a:outerShdw blurRad="76200" dist="50800" dir="5400000" algn="tl" rotWithShape="0">
                  <a:srgbClr val="000000">
                    <a:alpha val="65000"/>
                  </a:srgbClr>
                </a:outerShdw>
              </a:effectLst>
            </a:endParaRPr>
          </a:p>
        </p:txBody>
      </p:sp>
      <p:sp>
        <p:nvSpPr>
          <p:cNvPr id="8" name="Стрелка вниз 7"/>
          <p:cNvSpPr/>
          <p:nvPr/>
        </p:nvSpPr>
        <p:spPr>
          <a:xfrm rot="1870819">
            <a:off x="6134976" y="1460753"/>
            <a:ext cx="531944" cy="43332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b="1" dirty="0" smtClean="0">
                <a:solidFill>
                  <a:srgbClr val="FF0000"/>
                </a:solidFill>
              </a:rPr>
              <a:t>адміністрування</a:t>
            </a:r>
            <a:endParaRPr lang="uk-UA" b="1" dirty="0">
              <a:solidFill>
                <a:srgbClr val="FF0000"/>
              </a:solidFill>
            </a:endParaRPr>
          </a:p>
        </p:txBody>
      </p:sp>
      <p:sp>
        <p:nvSpPr>
          <p:cNvPr id="10" name="Стрелка вниз 9"/>
          <p:cNvSpPr/>
          <p:nvPr/>
        </p:nvSpPr>
        <p:spPr>
          <a:xfrm rot="3484308">
            <a:off x="4269739" y="1205338"/>
            <a:ext cx="406282" cy="228708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 name="Стрелка вниз 10"/>
          <p:cNvSpPr/>
          <p:nvPr/>
        </p:nvSpPr>
        <p:spPr>
          <a:xfrm rot="14330766">
            <a:off x="3933215" y="632352"/>
            <a:ext cx="406282" cy="22870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68864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01"/>
            <a:ext cx="3707904" cy="2616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Створення</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стратегії</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діяльності</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542447" y="-3301"/>
            <a:ext cx="4601553"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Державне управління</a:t>
            </a:r>
          </a:p>
          <a:p>
            <a:pPr algn="ctr"/>
            <a:r>
              <a:rPr lang="uk-UA"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Реалізація стратегії та напрямків діяльності </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Прямоугольник 3"/>
          <p:cNvSpPr/>
          <p:nvPr/>
        </p:nvSpPr>
        <p:spPr>
          <a:xfrm>
            <a:off x="611560" y="4293096"/>
            <a:ext cx="77768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Галузь господарювання </a:t>
            </a:r>
            <a:endPar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Стрелка вправо 4"/>
          <p:cNvSpPr/>
          <p:nvPr/>
        </p:nvSpPr>
        <p:spPr>
          <a:xfrm>
            <a:off x="3709657" y="1124743"/>
            <a:ext cx="1296144" cy="64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6195151" y="2632645"/>
            <a:ext cx="648072" cy="1464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88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53685" y="1866138"/>
            <a:ext cx="4394921" cy="707886"/>
          </a:xfrm>
          <a:prstGeom prst="rect">
            <a:avLst/>
          </a:prstGeom>
        </p:spPr>
        <p:txBody>
          <a:bodyPr wrap="none">
            <a:spAutoFit/>
          </a:bodyPr>
          <a:lstStyle/>
          <a:p>
            <a:r>
              <a:rPr lang="uk-UA" sz="4000" dirty="0" smtClean="0">
                <a:solidFill>
                  <a:srgbClr val="FF0000"/>
                </a:solidFill>
              </a:rPr>
              <a:t>Бюджетна політика</a:t>
            </a:r>
            <a:endParaRPr lang="uk-UA" sz="4000" dirty="0">
              <a:solidFill>
                <a:srgbClr val="FF0000"/>
              </a:solidFill>
            </a:endParaRPr>
          </a:p>
        </p:txBody>
      </p:sp>
      <p:sp>
        <p:nvSpPr>
          <p:cNvPr id="5" name="Прямоугольник 4"/>
          <p:cNvSpPr/>
          <p:nvPr/>
        </p:nvSpPr>
        <p:spPr>
          <a:xfrm>
            <a:off x="4823544" y="1896914"/>
            <a:ext cx="4404411" cy="707886"/>
          </a:xfrm>
          <a:prstGeom prst="rect">
            <a:avLst/>
          </a:prstGeom>
        </p:spPr>
        <p:txBody>
          <a:bodyPr wrap="none">
            <a:spAutoFit/>
          </a:bodyPr>
          <a:lstStyle/>
          <a:p>
            <a:r>
              <a:rPr lang="uk-UA" sz="4000" dirty="0" smtClean="0">
                <a:solidFill>
                  <a:srgbClr val="FF0000"/>
                </a:solidFill>
              </a:rPr>
              <a:t>Фінансова політика</a:t>
            </a:r>
            <a:endParaRPr lang="uk-UA" sz="4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140968"/>
            <a:ext cx="2635160" cy="831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smtClean="0">
                <a:latin typeface="Times New Roman" panose="02020603050405020304" pitchFamily="18" charset="0"/>
                <a:cs typeface="Times New Roman" panose="02020603050405020304" pitchFamily="18" charset="0"/>
              </a:rPr>
              <a:t>Ринкова та планова економічні моделі</a:t>
            </a:r>
            <a:endParaRPr lang="uk-UA" sz="3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494006" y="2543245"/>
            <a:ext cx="4455130" cy="707886"/>
          </a:xfrm>
          <a:prstGeom prst="rect">
            <a:avLst/>
          </a:prstGeom>
        </p:spPr>
        <p:txBody>
          <a:bodyPr wrap="none">
            <a:spAutoFit/>
          </a:bodyPr>
          <a:lstStyle/>
          <a:p>
            <a:r>
              <a:rPr lang="uk-UA" sz="4000" dirty="0" smtClean="0">
                <a:solidFill>
                  <a:srgbClr val="FF0000"/>
                </a:solidFill>
              </a:rPr>
              <a:t>Податкова політика</a:t>
            </a:r>
            <a:endParaRPr lang="uk-UA" sz="4000" dirty="0">
              <a:solidFill>
                <a:srgbClr val="FF0000"/>
              </a:solidFill>
            </a:endParaRPr>
          </a:p>
        </p:txBody>
      </p:sp>
    </p:spTree>
    <p:extLst>
      <p:ext uri="{BB962C8B-B14F-4D97-AF65-F5344CB8AC3E}">
        <p14:creationId xmlns:p14="http://schemas.microsoft.com/office/powerpoint/2010/main" val="190036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7" y="-25292"/>
            <a:ext cx="9168618" cy="646331"/>
          </a:xfrm>
          <a:prstGeom prst="rect">
            <a:avLst/>
          </a:prstGeom>
        </p:spPr>
        <p:txBody>
          <a:bodyPr wrap="squar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a:t>
            </a:r>
            <a:r>
              <a:rPr lang="uk-UA" sz="2000" b="1" dirty="0" smtClean="0">
                <a:solidFill>
                  <a:srgbClr val="FF0000"/>
                </a:solidFill>
                <a:latin typeface="Times New Roman" panose="02020603050405020304" pitchFamily="18" charset="0"/>
                <a:cs typeface="Times New Roman" panose="02020603050405020304" pitchFamily="18" charset="0"/>
              </a:rPr>
              <a:t>гармонізацію відносин природи і суспільства</a:t>
            </a:r>
            <a:r>
              <a:rPr lang="uk-UA" sz="2000" dirty="0" smtClean="0">
                <a:latin typeface="Times New Roman" panose="02020603050405020304" pitchFamily="18" charset="0"/>
                <a:cs typeface="Times New Roman" panose="02020603050405020304" pitchFamily="18" charset="0"/>
              </a:rPr>
              <a:t>, збалансованого розвитку еколого-госпо</a:t>
            </a:r>
            <a:r>
              <a:rPr lang="uk-UA" sz="2000" dirty="0">
                <a:latin typeface="Times New Roman" panose="02020603050405020304" pitchFamily="18" charset="0"/>
                <a:cs typeface="Times New Roman" panose="02020603050405020304" pitchFamily="18" charset="0"/>
              </a:rPr>
              <a:t>д</a:t>
            </a:r>
            <a:r>
              <a:rPr lang="uk-UA" sz="2000" dirty="0" smtClean="0">
                <a:latin typeface="Times New Roman" panose="02020603050405020304" pitchFamily="18" charset="0"/>
                <a:cs typeface="Times New Roman" panose="02020603050405020304" pitchFamily="18" charset="0"/>
              </a:rPr>
              <a:t>арських, </a:t>
            </a:r>
            <a:r>
              <a:rPr lang="uk-UA" sz="2000" dirty="0" err="1" smtClean="0">
                <a:latin typeface="Times New Roman" panose="02020603050405020304" pitchFamily="18" charset="0"/>
                <a:cs typeface="Times New Roman" panose="02020603050405020304" pitchFamily="18" charset="0"/>
              </a:rPr>
              <a:t>етноландшафтних</a:t>
            </a:r>
            <a:r>
              <a:rPr lang="uk-UA" sz="2000" dirty="0" smtClean="0">
                <a:latin typeface="Times New Roman" panose="02020603050405020304" pitchFamily="18" charset="0"/>
                <a:cs typeface="Times New Roman" panose="02020603050405020304" pitchFamily="18" charset="0"/>
              </a:rPr>
              <a:t> і </a:t>
            </a:r>
            <a:r>
              <a:rPr lang="uk-UA" sz="2000" dirty="0" err="1" smtClean="0">
                <a:latin typeface="Times New Roman" panose="02020603050405020304" pitchFamily="18" charset="0"/>
                <a:cs typeface="Times New Roman" panose="02020603050405020304" pitchFamily="18" charset="0"/>
              </a:rPr>
              <a:t>природоресурсних</a:t>
            </a:r>
            <a:r>
              <a:rPr lang="uk-UA" sz="2000" dirty="0" smtClean="0">
                <a:latin typeface="Times New Roman" panose="02020603050405020304" pitchFamily="18" charset="0"/>
                <a:cs typeface="Times New Roman" panose="02020603050405020304" pitchFamily="18" charset="0"/>
              </a:rPr>
              <a:t> систем.</a:t>
            </a:r>
            <a:endParaRPr lang="uk-UA"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smtClean="0">
                <a:solidFill>
                  <a:srgbClr val="FF0000"/>
                </a:solidFill>
              </a:rPr>
              <a:t>Стимулююча функція</a:t>
            </a:r>
            <a:endParaRPr lang="uk-UA" sz="2400" dirty="0">
              <a:solidFill>
                <a:srgbClr val="FF0000"/>
              </a:solidFill>
            </a:endParaRP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smtClean="0">
                <a:solidFill>
                  <a:srgbClr val="FF0000"/>
                </a:solidFill>
              </a:rPr>
              <a:t>Контролююча функція</a:t>
            </a:r>
            <a:endParaRPr lang="uk-UA" sz="2400" dirty="0">
              <a:solidFill>
                <a:srgbClr val="FF0000"/>
              </a:solidFill>
            </a:endParaRP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smtClean="0">
                <a:solidFill>
                  <a:srgbClr val="FF0000"/>
                </a:solidFill>
              </a:rPr>
              <a:t>Регламентуюча функція</a:t>
            </a:r>
            <a:endParaRPr lang="uk-UA" sz="2400" dirty="0">
              <a:solidFill>
                <a:srgbClr val="FF0000"/>
              </a:solidFill>
            </a:endParaRP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smtClean="0">
                <a:solidFill>
                  <a:srgbClr val="FF0000"/>
                </a:solidFill>
              </a:rPr>
              <a:t>Цілепокладення</a:t>
            </a:r>
            <a:r>
              <a:rPr lang="uk-UA" sz="2400" dirty="0" smtClean="0">
                <a:solidFill>
                  <a:srgbClr val="FF0000"/>
                </a:solidFill>
              </a:rPr>
              <a:t> функція</a:t>
            </a:r>
            <a:endParaRPr lang="uk-UA" sz="2400" dirty="0">
              <a:solidFill>
                <a:srgbClr val="FF0000"/>
              </a:solidFill>
            </a:endParaRP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smtClean="0">
                <a:solidFill>
                  <a:srgbClr val="FF0000"/>
                </a:solidFill>
              </a:rPr>
              <a:t>Організуюча функція</a:t>
            </a:r>
            <a:endParaRPr lang="uk-UA" sz="2400" dirty="0">
              <a:solidFill>
                <a:srgbClr val="FF0000"/>
              </a:solidFill>
            </a:endParaRPr>
          </a:p>
        </p:txBody>
      </p:sp>
    </p:spTree>
    <p:extLst>
      <p:ext uri="{BB962C8B-B14F-4D97-AF65-F5344CB8AC3E}">
        <p14:creationId xmlns:p14="http://schemas.microsoft.com/office/powerpoint/2010/main" val="206757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smtClean="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endParaRPr lang="uk-UA"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52" y="0"/>
            <a:ext cx="841300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УСПС </a:t>
            </a:r>
            <a:r>
              <a:rPr lang="uk-UA" sz="2800" dirty="0" smtClean="0">
                <a:solidFill>
                  <a:srgbClr val="FF0000"/>
                </a:solidFill>
              </a:rPr>
              <a:t>Управління </a:t>
            </a:r>
            <a:r>
              <a:rPr lang="uk-UA" sz="2800" dirty="0">
                <a:solidFill>
                  <a:srgbClr val="FF0000"/>
                </a:solidFill>
              </a:rPr>
              <a:t>соціальними процесами суспільства</a:t>
            </a:r>
            <a:endParaRPr lang="ru-RU" sz="2800" b="1" cap="none" spc="50" dirty="0">
              <a:ln w="11430"/>
              <a:solidFill>
                <a:srgbClr val="FF000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79512" y="1379708"/>
            <a:ext cx="308045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Гуманітарна ПД</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5" name="Прямоугольник 4"/>
          <p:cNvSpPr/>
          <p:nvPr/>
        </p:nvSpPr>
        <p:spPr>
          <a:xfrm>
            <a:off x="2853093" y="909767"/>
            <a:ext cx="29797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Економічна ПД</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6" name="Прямоугольник 5"/>
          <p:cNvSpPr/>
          <p:nvPr/>
        </p:nvSpPr>
        <p:spPr>
          <a:xfrm>
            <a:off x="4366504" y="1624991"/>
            <a:ext cx="480715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ПД в політичних аспектів</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7" name="Прямоугольник 6"/>
          <p:cNvSpPr/>
          <p:nvPr/>
        </p:nvSpPr>
        <p:spPr>
          <a:xfrm>
            <a:off x="26517" y="2881518"/>
            <a:ext cx="23230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Освітню ПД</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26478" y="3501008"/>
            <a:ext cx="442242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в охорони здоров'я</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Прямоугольник 8"/>
          <p:cNvSpPr/>
          <p:nvPr/>
        </p:nvSpPr>
        <p:spPr>
          <a:xfrm>
            <a:off x="-64711" y="4085783"/>
            <a:ext cx="56970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соціального забезпечення</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Стрелка вниз 9"/>
          <p:cNvSpPr/>
          <p:nvPr/>
        </p:nvSpPr>
        <p:spPr>
          <a:xfrm rot="10800000">
            <a:off x="1125568" y="19644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rot="2513148">
            <a:off x="1470651" y="586245"/>
            <a:ext cx="434204" cy="92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rot="20063995">
            <a:off x="6725018" y="561526"/>
            <a:ext cx="434204" cy="115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058296" y="438093"/>
            <a:ext cx="434204" cy="573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99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2" y="7755"/>
            <a:ext cx="9165704" cy="461665"/>
          </a:xfrm>
          <a:prstGeom prst="rect">
            <a:avLst/>
          </a:prstGeom>
        </p:spPr>
        <p:txBody>
          <a:bodyPr wrap="square">
            <a:spAutoFit/>
          </a:bodyPr>
          <a:lstStyle/>
          <a:p>
            <a:r>
              <a:rPr lang="uk-UA" sz="2400" b="1" dirty="0" smtClean="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endParaRPr lang="uk-UA" sz="24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9652" y="524838"/>
            <a:ext cx="8640960" cy="1384995"/>
          </a:xfrm>
          <a:prstGeom prst="rect">
            <a:avLst/>
          </a:prstGeom>
        </p:spPr>
        <p:txBody>
          <a:bodyPr wrap="square">
            <a:spAutoFit/>
          </a:bodyPr>
          <a:lstStyle/>
          <a:p>
            <a:pPr algn="ctr"/>
            <a:r>
              <a:rPr lang="uk-UA" sz="2800" b="1" dirty="0" smtClean="0">
                <a:solidFill>
                  <a:srgbClr val="7030A0"/>
                </a:solidFill>
              </a:rPr>
              <a:t>"Декларації соціального прогресу і розвитку", проголошеній резолюцією 2542 (XXIV) Генеральної Асамблеї ООН ще в грудні 1969 р. </a:t>
            </a:r>
            <a:endParaRPr lang="uk-UA" sz="2800" b="1" dirty="0">
              <a:solidFill>
                <a:srgbClr val="7030A0"/>
              </a:solidFill>
            </a:endParaRPr>
          </a:p>
        </p:txBody>
      </p:sp>
    </p:spTree>
    <p:extLst>
      <p:ext uri="{BB962C8B-B14F-4D97-AF65-F5344CB8AC3E}">
        <p14:creationId xmlns:p14="http://schemas.microsoft.com/office/powerpoint/2010/main" val="240586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25" y="188640"/>
            <a:ext cx="9144000" cy="2308324"/>
          </a:xfrm>
          <a:prstGeom prst="rect">
            <a:avLst/>
          </a:prstGeom>
        </p:spPr>
        <p:txBody>
          <a:bodyPr wrap="square">
            <a:spAutoFit/>
          </a:bodyPr>
          <a:lstStyle/>
          <a:p>
            <a:r>
              <a:rPr lang="ru-RU" sz="2400" dirty="0" err="1"/>
              <a:t>Соціальний</a:t>
            </a:r>
            <a:r>
              <a:rPr lang="ru-RU" sz="2400" dirty="0"/>
              <a:t> </a:t>
            </a:r>
            <a:r>
              <a:rPr lang="ru-RU" sz="2400" dirty="0" err="1"/>
              <a:t>процес</a:t>
            </a:r>
            <a:r>
              <a:rPr lang="ru-RU" sz="2400" dirty="0"/>
              <a:t> (англ. </a:t>
            </a:r>
            <a:r>
              <a:rPr lang="en-US" sz="2400" dirty="0"/>
              <a:t>social process) - </a:t>
            </a:r>
            <a:r>
              <a:rPr lang="ru-RU" sz="2400" dirty="0" err="1"/>
              <a:t>це</a:t>
            </a:r>
            <a:r>
              <a:rPr lang="ru-RU" sz="2400" dirty="0"/>
              <a:t> </a:t>
            </a:r>
            <a:r>
              <a:rPr lang="ru-RU" sz="2400" dirty="0" err="1"/>
              <a:t>сукупність</a:t>
            </a:r>
            <a:r>
              <a:rPr lang="ru-RU" sz="2400" dirty="0"/>
              <a:t> </a:t>
            </a:r>
            <a:r>
              <a:rPr lang="ru-RU" sz="2400" dirty="0" err="1"/>
              <a:t>соціальних</a:t>
            </a:r>
            <a:r>
              <a:rPr lang="ru-RU" sz="2400" dirty="0"/>
              <a:t> </a:t>
            </a:r>
            <a:r>
              <a:rPr lang="ru-RU" sz="2400" dirty="0" err="1"/>
              <a:t>подій</a:t>
            </a:r>
            <a:r>
              <a:rPr lang="ru-RU" sz="2400" dirty="0"/>
              <a:t>, </a:t>
            </a:r>
            <a:r>
              <a:rPr lang="ru-RU" sz="2400" dirty="0" err="1"/>
              <a:t>станів</a:t>
            </a:r>
            <a:r>
              <a:rPr lang="ru-RU" sz="2400" dirty="0"/>
              <a:t>, </a:t>
            </a:r>
            <a:r>
              <a:rPr lang="ru-RU" sz="2400" dirty="0" err="1"/>
              <a:t>змін</a:t>
            </a:r>
            <a:r>
              <a:rPr lang="ru-RU" sz="2400" dirty="0"/>
              <a:t>, </a:t>
            </a:r>
            <a:r>
              <a:rPr lang="ru-RU" sz="2400" dirty="0" err="1"/>
              <a:t>відносин</a:t>
            </a:r>
            <a:r>
              <a:rPr lang="ru-RU" sz="2400" dirty="0"/>
              <a:t>, </a:t>
            </a:r>
            <a:r>
              <a:rPr lang="ru-RU" sz="2400" dirty="0" err="1"/>
              <a:t>які</a:t>
            </a:r>
            <a:r>
              <a:rPr lang="ru-RU" sz="2400" dirty="0"/>
              <a:t> </a:t>
            </a:r>
            <a:r>
              <a:rPr lang="ru-RU" sz="2400" dirty="0" err="1"/>
              <a:t>мають</a:t>
            </a:r>
            <a:r>
              <a:rPr lang="ru-RU" sz="2400" dirty="0"/>
              <a:t> </a:t>
            </a:r>
            <a:r>
              <a:rPr lang="ru-RU" sz="2400" dirty="0" err="1"/>
              <a:t>певну</a:t>
            </a:r>
            <a:r>
              <a:rPr lang="ru-RU" sz="2400" dirty="0"/>
              <a:t> </a:t>
            </a:r>
            <a:r>
              <a:rPr lang="ru-RU" sz="2400" dirty="0" err="1"/>
              <a:t>цілісність</a:t>
            </a:r>
            <a:r>
              <a:rPr lang="ru-RU" sz="2400" dirty="0"/>
              <a:t> і </a:t>
            </a:r>
            <a:r>
              <a:rPr lang="ru-RU" sz="2400" dirty="0" err="1"/>
              <a:t>спрямованість</a:t>
            </a:r>
            <a:r>
              <a:rPr lang="ru-RU" sz="2400" dirty="0"/>
              <a:t>. </a:t>
            </a:r>
            <a:r>
              <a:rPr lang="ru-RU" sz="2400" dirty="0" err="1"/>
              <a:t>Соціальний</a:t>
            </a:r>
            <a:r>
              <a:rPr lang="ru-RU" sz="2400" dirty="0"/>
              <a:t> </a:t>
            </a:r>
            <a:r>
              <a:rPr lang="ru-RU" sz="2400" dirty="0" err="1"/>
              <a:t>процес</a:t>
            </a:r>
            <a:r>
              <a:rPr lang="ru-RU" sz="2400" dirty="0"/>
              <a:t> </a:t>
            </a:r>
            <a:r>
              <a:rPr lang="ru-RU" sz="2400" dirty="0" err="1"/>
              <a:t>являє</a:t>
            </a:r>
            <a:r>
              <a:rPr lang="ru-RU" sz="2400" dirty="0"/>
              <a:t> собою </a:t>
            </a:r>
            <a:r>
              <a:rPr lang="ru-RU" sz="2400" dirty="0" err="1"/>
              <a:t>серію</a:t>
            </a:r>
            <a:r>
              <a:rPr lang="ru-RU" sz="2400" dirty="0"/>
              <a:t> </a:t>
            </a:r>
            <a:r>
              <a:rPr lang="ru-RU" sz="2400" dirty="0" err="1"/>
              <a:t>взаємообумовлених</a:t>
            </a:r>
            <a:r>
              <a:rPr lang="ru-RU" sz="2400" dirty="0"/>
              <a:t> </a:t>
            </a:r>
            <a:r>
              <a:rPr lang="ru-RU" sz="2400" dirty="0" err="1"/>
              <a:t>явищ</a:t>
            </a:r>
            <a:r>
              <a:rPr lang="ru-RU" sz="2400" dirty="0"/>
              <a:t> </a:t>
            </a:r>
            <a:r>
              <a:rPr lang="ru-RU" sz="2400" dirty="0" err="1"/>
              <a:t>чи</a:t>
            </a:r>
            <a:r>
              <a:rPr lang="ru-RU" sz="2400" dirty="0"/>
              <a:t> </a:t>
            </a:r>
            <a:r>
              <a:rPr lang="ru-RU" sz="2400" dirty="0" err="1"/>
              <a:t>взаємодій</a:t>
            </a:r>
            <a:r>
              <a:rPr lang="ru-RU" sz="2400" dirty="0"/>
              <a:t>, </a:t>
            </a:r>
            <a:r>
              <a:rPr lang="ru-RU" sz="2400" dirty="0" err="1"/>
              <a:t>які</a:t>
            </a:r>
            <a:r>
              <a:rPr lang="ru-RU" sz="2400" dirty="0"/>
              <a:t> </a:t>
            </a:r>
            <a:r>
              <a:rPr lang="ru-RU" sz="2400" dirty="0" err="1"/>
              <a:t>відбуваються</a:t>
            </a:r>
            <a:r>
              <a:rPr lang="ru-RU" sz="2400" dirty="0"/>
              <a:t> в </a:t>
            </a:r>
            <a:r>
              <a:rPr lang="ru-RU" sz="2400" dirty="0" err="1"/>
              <a:t>суспільстві</a:t>
            </a:r>
            <a:r>
              <a:rPr lang="ru-RU" sz="2400" dirty="0"/>
              <a:t>, </a:t>
            </a:r>
            <a:r>
              <a:rPr lang="ru-RU" sz="2400" dirty="0" err="1"/>
              <a:t>його</a:t>
            </a:r>
            <a:r>
              <a:rPr lang="ru-RU" sz="2400" dirty="0"/>
              <a:t> </a:t>
            </a:r>
            <a:r>
              <a:rPr lang="ru-RU" sz="2400" dirty="0" err="1"/>
              <a:t>соціальних</a:t>
            </a:r>
            <a:r>
              <a:rPr lang="ru-RU" sz="2400" dirty="0"/>
              <a:t> </a:t>
            </a:r>
            <a:r>
              <a:rPr lang="ru-RU" sz="2400" dirty="0" err="1"/>
              <a:t>групах</a:t>
            </a:r>
            <a:r>
              <a:rPr lang="ru-RU" sz="2400" dirty="0"/>
              <a:t>, </a:t>
            </a:r>
            <a:r>
              <a:rPr lang="ru-RU" sz="2400" dirty="0" err="1"/>
              <a:t>спільнотах</a:t>
            </a:r>
            <a:r>
              <a:rPr lang="ru-RU" sz="2400" dirty="0"/>
              <a:t>, </a:t>
            </a:r>
            <a:r>
              <a:rPr lang="ru-RU" sz="2400" dirty="0" err="1"/>
              <a:t>пов'язаних</a:t>
            </a:r>
            <a:r>
              <a:rPr lang="ru-RU" sz="2400" dirty="0"/>
              <a:t> </a:t>
            </a:r>
            <a:r>
              <a:rPr lang="ru-RU" sz="2400" dirty="0" err="1"/>
              <a:t>між</a:t>
            </a:r>
            <a:r>
              <a:rPr lang="ru-RU" sz="2400" dirty="0"/>
              <a:t> собою </a:t>
            </a:r>
            <a:r>
              <a:rPr lang="ru-RU" sz="2400" dirty="0" err="1"/>
              <a:t>причинними</a:t>
            </a:r>
            <a:r>
              <a:rPr lang="ru-RU" sz="2400" dirty="0"/>
              <a:t> </a:t>
            </a:r>
            <a:r>
              <a:rPr lang="ru-RU" sz="2400" dirty="0" err="1"/>
              <a:t>залежностями</a:t>
            </a:r>
            <a:endParaRPr lang="uk-UA" sz="2400" dirty="0"/>
          </a:p>
        </p:txBody>
      </p:sp>
    </p:spTree>
    <p:extLst>
      <p:ext uri="{BB962C8B-B14F-4D97-AF65-F5344CB8AC3E}">
        <p14:creationId xmlns:p14="http://schemas.microsoft.com/office/powerpoint/2010/main" val="312735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060848"/>
            <a:ext cx="9144000" cy="1754326"/>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a:t>
            </a:r>
            <a:r>
              <a:rPr lang="ru-RU" sz="5400" dirty="0" smtClean="0">
                <a:solidFill>
                  <a:srgbClr val="FF0000"/>
                </a:solidFill>
                <a:latin typeface="Times New Roman" panose="02020603050405020304" pitchFamily="18" charset="0"/>
                <a:cs typeface="Times New Roman" panose="02020603050405020304" pitchFamily="18" charset="0"/>
              </a:rPr>
              <a:t>РЕГІОНАЛЬНА ПОЛІТИКА</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348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57272031"/>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gridCol w="2049517"/>
                <a:gridCol w="2725672"/>
                <a:gridCol w="2555776"/>
              </a:tblGrid>
              <a:tr h="548679">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612915">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72229">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810629">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810629">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spTree>
    <p:extLst>
      <p:ext uri="{BB962C8B-B14F-4D97-AF65-F5344CB8AC3E}">
        <p14:creationId xmlns:p14="http://schemas.microsoft.com/office/powerpoint/2010/main" val="898350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735974" y="13823"/>
            <a:ext cx="472254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ДРП</a:t>
            </a:r>
            <a:endParaRPr lang="uk-UA" dirty="0"/>
          </a:p>
        </p:txBody>
      </p:sp>
      <p:sp>
        <p:nvSpPr>
          <p:cNvPr id="3" name="Овал 2"/>
          <p:cNvSpPr/>
          <p:nvPr/>
        </p:nvSpPr>
        <p:spPr>
          <a:xfrm>
            <a:off x="2735974" y="4797152"/>
            <a:ext cx="396008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Регіональні самоврядні структури</a:t>
            </a:r>
            <a:endParaRPr lang="uk-UA" dirty="0"/>
          </a:p>
        </p:txBody>
      </p:sp>
      <p:sp>
        <p:nvSpPr>
          <p:cNvPr id="4" name="Овал 3"/>
          <p:cNvSpPr/>
          <p:nvPr/>
        </p:nvSpPr>
        <p:spPr>
          <a:xfrm>
            <a:off x="5654258" y="3140968"/>
            <a:ext cx="345638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Регіон управління</a:t>
            </a:r>
            <a:endParaRPr lang="uk-UA" dirty="0"/>
          </a:p>
        </p:txBody>
      </p:sp>
      <p:sp>
        <p:nvSpPr>
          <p:cNvPr id="5" name="Овал 4"/>
          <p:cNvSpPr/>
          <p:nvPr/>
        </p:nvSpPr>
        <p:spPr>
          <a:xfrm>
            <a:off x="0" y="3140968"/>
            <a:ext cx="345638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Державні представництва в регіоні</a:t>
            </a:r>
            <a:endParaRPr lang="uk-UA" dirty="0"/>
          </a:p>
        </p:txBody>
      </p:sp>
      <p:sp>
        <p:nvSpPr>
          <p:cNvPr id="6" name="Стрелка вниз 5"/>
          <p:cNvSpPr/>
          <p:nvPr/>
        </p:nvSpPr>
        <p:spPr>
          <a:xfrm rot="2100410">
            <a:off x="2712578" y="975857"/>
            <a:ext cx="1092864" cy="2397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uk-UA" dirty="0" smtClean="0"/>
              <a:t>адміністративна</a:t>
            </a:r>
            <a:endParaRPr lang="uk-UA" dirty="0"/>
          </a:p>
        </p:txBody>
      </p:sp>
      <p:sp>
        <p:nvSpPr>
          <p:cNvPr id="7" name="Стрелка вниз 6"/>
          <p:cNvSpPr/>
          <p:nvPr/>
        </p:nvSpPr>
        <p:spPr>
          <a:xfrm rot="19985308">
            <a:off x="5569368" y="1093752"/>
            <a:ext cx="1092864" cy="2161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uk-UA" dirty="0" smtClean="0"/>
              <a:t>Державно-управлінська</a:t>
            </a:r>
            <a:endParaRPr lang="uk-UA" dirty="0"/>
          </a:p>
        </p:txBody>
      </p:sp>
      <p:sp>
        <p:nvSpPr>
          <p:cNvPr id="8" name="Стрелка вниз 7"/>
          <p:cNvSpPr/>
          <p:nvPr/>
        </p:nvSpPr>
        <p:spPr>
          <a:xfrm>
            <a:off x="4169584" y="1268761"/>
            <a:ext cx="1092864" cy="3384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uk-UA" dirty="0" smtClean="0"/>
              <a:t>Самоврядування</a:t>
            </a:r>
            <a:endParaRPr lang="uk-UA" dirty="0"/>
          </a:p>
        </p:txBody>
      </p:sp>
      <p:sp>
        <p:nvSpPr>
          <p:cNvPr id="9" name="Стрелка вправо 8"/>
          <p:cNvSpPr/>
          <p:nvPr/>
        </p:nvSpPr>
        <p:spPr>
          <a:xfrm>
            <a:off x="72008" y="-164580"/>
            <a:ext cx="3312368" cy="2973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Зовнішньополітичний та зовнішньоекономічний вплив</a:t>
            </a:r>
            <a:endParaRPr lang="uk-UA" dirty="0"/>
          </a:p>
        </p:txBody>
      </p:sp>
    </p:spTree>
    <p:extLst>
      <p:ext uri="{BB962C8B-B14F-4D97-AF65-F5344CB8AC3E}">
        <p14:creationId xmlns:p14="http://schemas.microsoft.com/office/powerpoint/2010/main" val="192315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124754"/>
          </a:xfrm>
          <a:prstGeom prst="rect">
            <a:avLst/>
          </a:prstGeom>
        </p:spPr>
        <p:txBody>
          <a:bodyPr wrap="square">
            <a:spAutoFit/>
          </a:bodyPr>
          <a:lstStyle/>
          <a:p>
            <a:pPr algn="just"/>
            <a:r>
              <a:rPr lang="uk-UA" sz="2800" dirty="0" smtClean="0"/>
              <a:t>Нові зовнішні та внутрішні виклики, які постають перед Україною на сучасному етапі, вимагають, зокрема, формування нової державної регіональної політики, яка б відповідала сучасним потребам розвитку регіонів і територіальних громад та базувалася на найкращих вітчизняних та світових теоріях і практиках регулювання розвитку регіонів та громад. Важливим під час розроблення регіональної політики є вивчення досвіду зарубіжних країн, і особливо країн Європейського Співтовариства (ЄС). </a:t>
            </a:r>
            <a:r>
              <a:rPr lang="uk-UA" sz="2800" b="1" dirty="0" smtClean="0">
                <a:solidFill>
                  <a:srgbClr val="FF0000"/>
                </a:solidFill>
              </a:rPr>
              <a:t>Регіональна політика </a:t>
            </a:r>
            <a:r>
              <a:rPr lang="uk-UA" sz="2800" dirty="0" smtClean="0"/>
              <a:t>в цих країнах є успішною, спрямованою на згладжування регіональних диспропорцій, розвиток депресивних територій, забезпечення високого рівня конкурентоспроможності їх економіки</a:t>
            </a:r>
            <a:endParaRPr lang="uk-UA" sz="2800" dirty="0"/>
          </a:p>
        </p:txBody>
      </p:sp>
    </p:spTree>
    <p:extLst>
      <p:ext uri="{BB962C8B-B14F-4D97-AF65-F5344CB8AC3E}">
        <p14:creationId xmlns:p14="http://schemas.microsoft.com/office/powerpoint/2010/main" val="1149082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851"/>
            <a:ext cx="9144000" cy="6740307"/>
          </a:xfrm>
          <a:prstGeom prst="rect">
            <a:avLst/>
          </a:prstGeom>
        </p:spPr>
        <p:txBody>
          <a:bodyPr wrap="square">
            <a:spAutoFit/>
          </a:bodyPr>
          <a:lstStyle/>
          <a:p>
            <a:pPr algn="ctr"/>
            <a:r>
              <a:rPr lang="uk-UA" sz="2400" b="1" dirty="0" smtClean="0">
                <a:solidFill>
                  <a:srgbClr val="FF0000"/>
                </a:solidFill>
              </a:rPr>
              <a:t>Державна регіональна політика здійснюється у напрямах</a:t>
            </a:r>
            <a:r>
              <a:rPr lang="uk-UA" sz="2400" b="1" dirty="0" smtClean="0"/>
              <a:t>: </a:t>
            </a:r>
          </a:p>
          <a:p>
            <a:pPr marL="457200" indent="-457200">
              <a:buFontTx/>
              <a:buChar char="-"/>
            </a:pPr>
            <a:r>
              <a:rPr lang="uk-UA" sz="2400" dirty="0" smtClean="0"/>
              <a:t>створення ефективної </a:t>
            </a:r>
            <a:r>
              <a:rPr lang="uk-UA" sz="2400" dirty="0" smtClean="0">
                <a:solidFill>
                  <a:srgbClr val="FF0000"/>
                </a:solidFill>
              </a:rPr>
              <a:t>системи публічної влади </a:t>
            </a:r>
            <a:r>
              <a:rPr lang="uk-UA" sz="2400" dirty="0" smtClean="0"/>
              <a:t>в регіонах, спроможної забезпечити сталий розвиток територій, </a:t>
            </a:r>
            <a:r>
              <a:rPr lang="uk-UA" sz="2400" b="1" dirty="0" smtClean="0">
                <a:solidFill>
                  <a:srgbClr val="FF0000"/>
                </a:solidFill>
              </a:rPr>
              <a:t>надання якісних публічних послуг людям</a:t>
            </a:r>
            <a:r>
              <a:rPr lang="uk-UA" sz="2400" dirty="0" smtClean="0"/>
              <a:t>; </a:t>
            </a:r>
          </a:p>
          <a:p>
            <a:pPr marL="457200" indent="-457200">
              <a:buFontTx/>
              <a:buChar char="-"/>
            </a:pPr>
            <a:r>
              <a:rPr lang="uk-UA" sz="2400" dirty="0" smtClean="0"/>
              <a:t>сприяння поліпшенню матеріального фінансового, інформаційного, кадрового та іншого ресурсного </a:t>
            </a:r>
            <a:r>
              <a:rPr lang="uk-UA" sz="2400" dirty="0" smtClean="0">
                <a:solidFill>
                  <a:srgbClr val="FF0000"/>
                </a:solidFill>
              </a:rPr>
              <a:t>забезпечення розвитку регіонів</a:t>
            </a:r>
            <a:r>
              <a:rPr lang="uk-UA" sz="2400" dirty="0" smtClean="0"/>
              <a:t>, виконанню завдань місцевим самоврядуванням; </a:t>
            </a:r>
          </a:p>
          <a:p>
            <a:pPr marL="457200" indent="-457200">
              <a:buFontTx/>
              <a:buChar char="-"/>
            </a:pPr>
            <a:r>
              <a:rPr lang="uk-UA" sz="2400" dirty="0" smtClean="0"/>
              <a:t>стимулювання </a:t>
            </a:r>
            <a:r>
              <a:rPr lang="uk-UA" sz="2400" dirty="0" smtClean="0">
                <a:solidFill>
                  <a:srgbClr val="FF0000"/>
                </a:solidFill>
              </a:rPr>
              <a:t>міжрегіональної інтеграції</a:t>
            </a:r>
            <a:r>
              <a:rPr lang="uk-UA" sz="2400" dirty="0" smtClean="0"/>
              <a:t>, подолання міжрегіонального відчуження та інтеграції регіональних інформаційних, освітніх просторів у єдиний загальноукраїнський простір; </a:t>
            </a:r>
          </a:p>
          <a:p>
            <a:pPr marL="457200" indent="-457200">
              <a:buFontTx/>
              <a:buChar char="-"/>
            </a:pPr>
            <a:r>
              <a:rPr lang="uk-UA" sz="2400" dirty="0" smtClean="0"/>
              <a:t>розробка </a:t>
            </a:r>
            <a:r>
              <a:rPr lang="uk-UA" sz="2400" b="1" dirty="0" smtClean="0">
                <a:solidFill>
                  <a:srgbClr val="00B050"/>
                </a:solidFill>
              </a:rPr>
              <a:t>ефективних механізмів представництва на загальнонаціональному рівні інтересів регіонів</a:t>
            </a:r>
            <a:r>
              <a:rPr lang="uk-UA" sz="2400" dirty="0" smtClean="0"/>
              <a:t>, а на регіональному; </a:t>
            </a:r>
          </a:p>
          <a:p>
            <a:pPr marL="457200" indent="-457200">
              <a:buFontTx/>
              <a:buChar char="-"/>
            </a:pPr>
            <a:r>
              <a:rPr lang="uk-UA" sz="2400" dirty="0" smtClean="0"/>
              <a:t>територіальних громад, </a:t>
            </a:r>
            <a:r>
              <a:rPr lang="uk-UA" sz="2400" dirty="0" smtClean="0">
                <a:solidFill>
                  <a:srgbClr val="FF0000"/>
                </a:solidFill>
              </a:rPr>
              <a:t>урахування самобутності регіонів та їх конкурентних переваг </a:t>
            </a:r>
            <a:r>
              <a:rPr lang="uk-UA" sz="2400" dirty="0" smtClean="0"/>
              <a:t>під час формування та реалізації державної регіональної політики.</a:t>
            </a:r>
            <a:endParaRPr lang="uk-UA" sz="2400" dirty="0"/>
          </a:p>
        </p:txBody>
      </p:sp>
    </p:spTree>
    <p:extLst>
      <p:ext uri="{BB962C8B-B14F-4D97-AF65-F5344CB8AC3E}">
        <p14:creationId xmlns:p14="http://schemas.microsoft.com/office/powerpoint/2010/main" val="2613874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98" y="0"/>
            <a:ext cx="9157498" cy="6555641"/>
          </a:xfrm>
          <a:prstGeom prst="rect">
            <a:avLst/>
          </a:prstGeom>
        </p:spPr>
        <p:txBody>
          <a:bodyPr wrap="square">
            <a:spAutoFit/>
          </a:bodyPr>
          <a:lstStyle/>
          <a:p>
            <a:pPr algn="ctr"/>
            <a:r>
              <a:rPr lang="uk-UA" sz="2000" b="1" dirty="0" smtClean="0">
                <a:solidFill>
                  <a:srgbClr val="FF0000"/>
                </a:solidFill>
              </a:rPr>
              <a:t>Пріоритетами державної регіональної політики є: </a:t>
            </a:r>
          </a:p>
          <a:p>
            <a:pPr marL="342900" indent="-342900">
              <a:buFontTx/>
              <a:buChar char="-"/>
            </a:pPr>
            <a:r>
              <a:rPr lang="uk-UA" sz="2000" dirty="0" smtClean="0"/>
              <a:t>формування нормативно-правової бази, необхідної для реалізації </a:t>
            </a:r>
            <a:r>
              <a:rPr lang="uk-UA" sz="2000" dirty="0" smtClean="0">
                <a:solidFill>
                  <a:srgbClr val="FF0000"/>
                </a:solidFill>
              </a:rPr>
              <a:t>Концепції державної регіональної політики</a:t>
            </a:r>
            <a:r>
              <a:rPr lang="uk-UA" sz="2000" dirty="0" smtClean="0"/>
              <a:t>, зокрема прийняття закону про засади державної регіональної політики, інших законів, внесення змін до чинних законів України; </a:t>
            </a:r>
          </a:p>
          <a:p>
            <a:pPr marL="342900" indent="-342900">
              <a:buFontTx/>
              <a:buChar char="-"/>
            </a:pPr>
            <a:r>
              <a:rPr lang="uk-UA" sz="2000" dirty="0" smtClean="0"/>
              <a:t>- приведення законодавства України у відповідність із документами Ради Європи та Європейського Союзу, які визначають принципи регіональної політики і розвитку;</a:t>
            </a:r>
          </a:p>
          <a:p>
            <a:r>
              <a:rPr lang="uk-UA" sz="2000" dirty="0" smtClean="0"/>
              <a:t> - </a:t>
            </a:r>
            <a:r>
              <a:rPr lang="uk-UA" sz="2000" dirty="0" smtClean="0">
                <a:solidFill>
                  <a:srgbClr val="FF0000"/>
                </a:solidFill>
              </a:rPr>
              <a:t>оптимізація територіальної основи публічної влади </a:t>
            </a:r>
            <a:r>
              <a:rPr lang="uk-UA" sz="2000" dirty="0" smtClean="0"/>
              <a:t>з упорядкуванням меж адміністративно-територіальних одиниць, чітким розподілом сфери повноважень між місцевими органами виконавчої влади та органами місцевого самоврядування; </a:t>
            </a:r>
          </a:p>
          <a:p>
            <a:pPr marL="342900" indent="-342900">
              <a:buFontTx/>
              <a:buChar char="-"/>
            </a:pPr>
            <a:r>
              <a:rPr lang="uk-UA" sz="2000" dirty="0" smtClean="0"/>
              <a:t>створення та підтримання </a:t>
            </a:r>
            <a:r>
              <a:rPr lang="uk-UA" sz="2000" b="1" dirty="0" smtClean="0">
                <a:solidFill>
                  <a:srgbClr val="FF0000"/>
                </a:solidFill>
              </a:rPr>
              <a:t>повноцінного життєвого середовища</a:t>
            </a:r>
            <a:r>
              <a:rPr lang="uk-UA" sz="2000" dirty="0" smtClean="0"/>
              <a:t>, підвищення якості життя людей, зменшення територіальної диференціації за індексом людського розвитку, формування поліцентричної системи розвитку території держави; </a:t>
            </a:r>
          </a:p>
          <a:p>
            <a:pPr marL="342900" indent="-342900">
              <a:buFontTx/>
              <a:buChar char="-"/>
            </a:pPr>
            <a:r>
              <a:rPr lang="uk-UA" sz="2000" dirty="0" smtClean="0"/>
              <a:t>запровадження </a:t>
            </a:r>
            <a:r>
              <a:rPr lang="uk-UA" sz="2000" dirty="0" smtClean="0">
                <a:solidFill>
                  <a:srgbClr val="FF0000"/>
                </a:solidFill>
              </a:rPr>
              <a:t>механізмів визначення "проблемних" територій </a:t>
            </a:r>
            <a:r>
              <a:rPr lang="uk-UA" sz="2000" dirty="0" smtClean="0"/>
              <a:t>у регіонах та вжиття заходів щодо державного реагування на ситуації, які склалися в них; -запровадження більш дієвих механізмів державної підтримки міжрегіональної інтеграції, виконання міжрегіональних проектів та програм ефективного використання місцевих ресурсів;</a:t>
            </a:r>
            <a:endParaRPr lang="uk-UA" sz="2000" dirty="0"/>
          </a:p>
        </p:txBody>
      </p:sp>
    </p:spTree>
    <p:extLst>
      <p:ext uri="{BB962C8B-B14F-4D97-AF65-F5344CB8AC3E}">
        <p14:creationId xmlns:p14="http://schemas.microsoft.com/office/powerpoint/2010/main" val="3387793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923"/>
            <a:ext cx="9144000" cy="3908762"/>
          </a:xfrm>
          <a:prstGeom prst="rect">
            <a:avLst/>
          </a:prstGeom>
        </p:spPr>
        <p:txBody>
          <a:bodyPr wrap="square">
            <a:spAutoFit/>
          </a:bodyPr>
          <a:lstStyle/>
          <a:p>
            <a:r>
              <a:rPr lang="uk-UA" sz="2800" b="1" dirty="0" smtClean="0">
                <a:solidFill>
                  <a:srgbClr val="FF0000"/>
                </a:solidFill>
              </a:rPr>
              <a:t>Мета державної регіональної політики досягається шляхом</a:t>
            </a:r>
            <a:r>
              <a:rPr lang="uk-UA" sz="2400" dirty="0" smtClean="0"/>
              <a:t>: </a:t>
            </a:r>
          </a:p>
          <a:p>
            <a:pPr marL="457200" indent="-457200">
              <a:buAutoNum type="arabicParenR"/>
            </a:pPr>
            <a:r>
              <a:rPr lang="uk-UA" sz="2400" dirty="0" smtClean="0"/>
              <a:t>створення умов для збалансованого розвитку регіонів; </a:t>
            </a:r>
          </a:p>
          <a:p>
            <a:pPr marL="457200" indent="-457200">
              <a:buAutoNum type="arabicParenR"/>
            </a:pPr>
            <a:r>
              <a:rPr lang="uk-UA" sz="2400" dirty="0" smtClean="0"/>
              <a:t>інтеграції регіонів у єдиному політичному, правовому, економічному, інформаційному, культурному просторі; </a:t>
            </a:r>
          </a:p>
          <a:p>
            <a:pPr marL="457200" indent="-457200">
              <a:buAutoNum type="arabicParenR"/>
            </a:pPr>
            <a:r>
              <a:rPr lang="uk-UA" sz="2400" dirty="0" smtClean="0"/>
              <a:t>ефективного використання потенціалу регіонів з урахуванням їх географічних, природних, історичних, економічних, екологічних, демографічних та інших особливостей, етнічних і культурних традицій;</a:t>
            </a:r>
          </a:p>
          <a:p>
            <a:pPr marL="457200" indent="-457200">
              <a:buAutoNum type="arabicParenR"/>
            </a:pPr>
            <a:r>
              <a:rPr lang="uk-UA" sz="2400" dirty="0" smtClean="0"/>
              <a:t>підвищення конкурентоспроможності регіонів</a:t>
            </a:r>
            <a:endParaRPr lang="uk-UA" sz="2400" dirty="0"/>
          </a:p>
        </p:txBody>
      </p:sp>
    </p:spTree>
    <p:extLst>
      <p:ext uri="{BB962C8B-B14F-4D97-AF65-F5344CB8AC3E}">
        <p14:creationId xmlns:p14="http://schemas.microsoft.com/office/powerpoint/2010/main" val="247261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212" y="476672"/>
            <a:ext cx="8064896" cy="2677656"/>
          </a:xfrm>
          <a:prstGeom prst="rect">
            <a:avLst/>
          </a:prstGeom>
        </p:spPr>
        <p:txBody>
          <a:bodyPr wrap="square">
            <a:spAutoFit/>
          </a:bodyPr>
          <a:lstStyle/>
          <a:p>
            <a:r>
              <a:rPr lang="uk-UA" sz="2800" b="1" dirty="0">
                <a:solidFill>
                  <a:srgbClr val="FF0000"/>
                </a:solidFill>
              </a:rPr>
              <a:t>Принципи політики регіонального розвитку </a:t>
            </a:r>
            <a:r>
              <a:rPr lang="uk-UA" sz="2800" dirty="0"/>
              <a:t>- це науково обґрунтовані ідеї і положення, якими керуються в практичній діяльності при формуванні політики та її реалізації. Згідно з чинною нормативно-правовою базою принципами державної регіональної політики є такі: </a:t>
            </a:r>
          </a:p>
        </p:txBody>
      </p:sp>
    </p:spTree>
    <p:extLst>
      <p:ext uri="{BB962C8B-B14F-4D97-AF65-F5344CB8AC3E}">
        <p14:creationId xmlns:p14="http://schemas.microsoft.com/office/powerpoint/2010/main" val="5775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9" y="0"/>
            <a:ext cx="9144000" cy="7001917"/>
          </a:xfrm>
          <a:prstGeom prst="rect">
            <a:avLst/>
          </a:prstGeom>
        </p:spPr>
        <p:txBody>
          <a:bodyPr wrap="square">
            <a:spAutoFit/>
          </a:bodyPr>
          <a:lstStyle/>
          <a:p>
            <a:r>
              <a:rPr lang="uk-UA" sz="2400" b="1" dirty="0" smtClean="0">
                <a:solidFill>
                  <a:srgbClr val="FF0000"/>
                </a:solidFill>
              </a:rPr>
              <a:t>Державна регіональна політика базується на низці принципів: </a:t>
            </a:r>
          </a:p>
          <a:p>
            <a:r>
              <a:rPr lang="uk-UA" sz="1700" dirty="0" smtClean="0"/>
              <a:t>1) </a:t>
            </a:r>
            <a:r>
              <a:rPr lang="uk-UA" sz="1700" b="1" dirty="0" smtClean="0"/>
              <a:t>конституційності та законності </a:t>
            </a:r>
            <a:r>
              <a:rPr lang="uk-UA" sz="1700" dirty="0" smtClean="0"/>
              <a:t>- відповідності Конституції та законам України, актам Верховної Ради України, Президента України та Кабінету Міністрів України;  </a:t>
            </a:r>
            <a:r>
              <a:rPr lang="uk-UA" sz="1700" b="1" dirty="0" smtClean="0"/>
              <a:t>суверенітет</a:t>
            </a:r>
          </a:p>
          <a:p>
            <a:r>
              <a:rPr lang="uk-UA" sz="1700" dirty="0" smtClean="0"/>
              <a:t>2) </a:t>
            </a:r>
            <a:r>
              <a:rPr lang="uk-UA" sz="1700" b="1" dirty="0" smtClean="0"/>
              <a:t>координації </a:t>
            </a:r>
            <a:r>
              <a:rPr lang="uk-UA" sz="1700" dirty="0" smtClean="0"/>
              <a:t>- просторового узгодження секторальних політик, цілей, пріоритетів та дій центральних і місцевих органів виконавчої влади, органів місцевого самоврядування; </a:t>
            </a:r>
          </a:p>
          <a:p>
            <a:r>
              <a:rPr lang="uk-UA" sz="1700" dirty="0" smtClean="0"/>
              <a:t>3) </a:t>
            </a:r>
            <a:r>
              <a:rPr lang="uk-UA" sz="1700" b="1" dirty="0" smtClean="0"/>
              <a:t>єдності </a:t>
            </a:r>
            <a:r>
              <a:rPr lang="uk-UA" sz="1700" dirty="0" smtClean="0"/>
              <a:t>- неодмінності забезпечення просторової, політичної, економічної, інформаційної, соціальної, гуманітарної цілісності України; </a:t>
            </a:r>
          </a:p>
          <a:p>
            <a:r>
              <a:rPr lang="uk-UA" sz="1700" dirty="0" smtClean="0"/>
              <a:t>4) </a:t>
            </a:r>
            <a:r>
              <a:rPr lang="uk-UA" sz="1700" b="1" dirty="0" smtClean="0"/>
              <a:t>децентралізації - </a:t>
            </a:r>
            <a:r>
              <a:rPr lang="uk-UA" sz="1700" dirty="0" smtClean="0"/>
              <a:t>збалансованого розподілу владних повноважень з управління розвитком територій між центральними і місцевими органами виконавчої влади та органами місцевого самоврядування з передачею відповідних ресурсів; </a:t>
            </a:r>
          </a:p>
          <a:p>
            <a:r>
              <a:rPr lang="uk-UA" sz="1700" dirty="0" smtClean="0"/>
              <a:t>5) </a:t>
            </a:r>
            <a:r>
              <a:rPr lang="uk-UA" sz="1700" b="1" dirty="0" err="1" smtClean="0"/>
              <a:t>деконцентрації</a:t>
            </a:r>
            <a:r>
              <a:rPr lang="uk-UA" sz="1700" b="1" dirty="0" smtClean="0"/>
              <a:t> </a:t>
            </a:r>
            <a:r>
              <a:rPr lang="uk-UA" sz="1700" dirty="0" smtClean="0"/>
              <a:t>- перерозподілу владних повноважень у межах системи органів виконавчої влади - від центральних до місцевих; </a:t>
            </a:r>
          </a:p>
          <a:p>
            <a:r>
              <a:rPr lang="uk-UA" sz="1700" dirty="0" smtClean="0"/>
              <a:t>6) </a:t>
            </a:r>
            <a:r>
              <a:rPr lang="uk-UA" sz="1700" b="1" dirty="0" err="1" smtClean="0"/>
              <a:t>субсидіарності</a:t>
            </a:r>
            <a:r>
              <a:rPr lang="uk-UA" sz="1700" b="1" dirty="0" smtClean="0"/>
              <a:t> </a:t>
            </a:r>
            <a:r>
              <a:rPr lang="uk-UA" sz="1700" dirty="0" smtClean="0"/>
              <a:t>- </a:t>
            </a:r>
            <a:r>
              <a:rPr lang="uk-UA" sz="1700" b="1" dirty="0" smtClean="0">
                <a:solidFill>
                  <a:srgbClr val="FF0000"/>
                </a:solidFill>
              </a:rPr>
              <a:t>прийняття рішень та надання публічних послуг </a:t>
            </a:r>
            <a:r>
              <a:rPr lang="uk-UA" sz="1700" dirty="0" smtClean="0"/>
              <a:t>на найближчому до громадянина рівні (відповідні повноваження можуть передаватись на вищий рівень управління лише з міркувань ефективності та економії);  </a:t>
            </a:r>
            <a:r>
              <a:rPr lang="uk-UA" b="1" dirty="0" smtClean="0">
                <a:solidFill>
                  <a:srgbClr val="FF0000"/>
                </a:solidFill>
              </a:rPr>
              <a:t>абсолютизм-</a:t>
            </a:r>
            <a:r>
              <a:rPr lang="uk-UA" b="1" dirty="0" err="1" smtClean="0">
                <a:solidFill>
                  <a:srgbClr val="FF0000"/>
                </a:solidFill>
              </a:rPr>
              <a:t>народороправління</a:t>
            </a:r>
            <a:endParaRPr lang="uk-UA" b="1" dirty="0" smtClean="0">
              <a:solidFill>
                <a:srgbClr val="FF0000"/>
              </a:solidFill>
            </a:endParaRPr>
          </a:p>
          <a:p>
            <a:r>
              <a:rPr lang="uk-UA" sz="1700" dirty="0" smtClean="0"/>
              <a:t>7) </a:t>
            </a:r>
            <a:r>
              <a:rPr lang="uk-UA" sz="1700" b="1" dirty="0" smtClean="0"/>
              <a:t>партнерства</a:t>
            </a:r>
            <a:r>
              <a:rPr lang="uk-UA" sz="1700" dirty="0" smtClean="0"/>
              <a:t> - узгодження цілей, пріоритетів і дій органів виконавчої влади та органів місцевого самоврядування з іншими суб'єктами регіонального розвитку, забезпечення тісного співробітництва, кооперації та солідарності між ними в процесі формування та реалізації державної регіональної політики; </a:t>
            </a:r>
          </a:p>
          <a:p>
            <a:r>
              <a:rPr lang="uk-UA" sz="1700" dirty="0" smtClean="0"/>
              <a:t>8) </a:t>
            </a:r>
            <a:r>
              <a:rPr lang="uk-UA" sz="1700" b="1" dirty="0" smtClean="0"/>
              <a:t>відкритості </a:t>
            </a:r>
            <a:r>
              <a:rPr lang="uk-UA" sz="1700" dirty="0" smtClean="0"/>
              <a:t>- прозорості, прогнозованості, передбачуваності діяльності органів державної влади та органів місцевого самоврядування у сфері формування та реалізації державної регіональної політики; </a:t>
            </a:r>
          </a:p>
          <a:p>
            <a:r>
              <a:rPr lang="uk-UA" sz="1700" dirty="0" smtClean="0"/>
              <a:t>9) </a:t>
            </a:r>
            <a:r>
              <a:rPr lang="uk-UA" sz="1700" b="1" dirty="0" smtClean="0"/>
              <a:t>сталого розвитку - розвитку суспільства</a:t>
            </a:r>
            <a:r>
              <a:rPr lang="uk-UA" sz="1700" dirty="0" smtClean="0"/>
              <a:t>, що дає змогу задовольняти потреби нинішнього покоління з урахуванням інтересів майбутніх поколінь; </a:t>
            </a:r>
          </a:p>
          <a:p>
            <a:r>
              <a:rPr lang="uk-UA" sz="1700" dirty="0" smtClean="0"/>
              <a:t>10) </a:t>
            </a:r>
            <a:r>
              <a:rPr lang="uk-UA" sz="1700" b="1" dirty="0" smtClean="0"/>
              <a:t>історичної спадкоємності </a:t>
            </a:r>
            <a:r>
              <a:rPr lang="uk-UA" sz="1700" dirty="0" smtClean="0"/>
              <a:t>- врахування та збереження позитивних надбань попереднього розвитку регіонів.</a:t>
            </a:r>
            <a:endParaRPr lang="uk-UA" sz="1700" dirty="0"/>
          </a:p>
        </p:txBody>
      </p:sp>
    </p:spTree>
    <p:extLst>
      <p:ext uri="{BB962C8B-B14F-4D97-AF65-F5344CB8AC3E}">
        <p14:creationId xmlns:p14="http://schemas.microsoft.com/office/powerpoint/2010/main" val="726461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92" y="1124744"/>
            <a:ext cx="9144000" cy="34163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 ПОЛІТИКА </a:t>
            </a:r>
            <a:r>
              <a:rPr lang="ru-RU" sz="4000" b="1" spc="50" dirty="0">
                <a:ln w="11430"/>
                <a:solidFill>
                  <a:srgbClr val="C00000"/>
                </a:solidFill>
                <a:effectLst>
                  <a:outerShdw blurRad="76200" dist="50800" dir="5400000" algn="tl" rotWithShape="0">
                    <a:srgbClr val="000000">
                      <a:alpha val="65000"/>
                    </a:srgbClr>
                  </a:outerShdw>
                </a:effectLst>
              </a:rPr>
              <a:t>ЩОДО </a:t>
            </a:r>
            <a:r>
              <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МІСЦЕВОГО САМОВРЯДУВАННЯ</a:t>
            </a:r>
            <a:endParaRPr lang="uk-UA"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5408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73185773"/>
              </p:ext>
            </p:extLst>
          </p:nvPr>
        </p:nvGraphicFramePr>
        <p:xfrm>
          <a:off x="323528" y="116632"/>
          <a:ext cx="8604449" cy="3254272"/>
        </p:xfrm>
        <a:graphic>
          <a:graphicData uri="http://schemas.openxmlformats.org/drawingml/2006/table">
            <a:tbl>
              <a:tblPr firstRow="1" bandRow="1">
                <a:tableStyleId>{5C22544A-7EE6-4342-B048-85BDC9FD1C3A}</a:tableStyleId>
              </a:tblPr>
              <a:tblGrid>
                <a:gridCol w="1706055"/>
                <a:gridCol w="1928583"/>
                <a:gridCol w="2564841"/>
                <a:gridCol w="2404970"/>
              </a:tblGrid>
              <a:tr h="450112">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502808">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551467">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665004">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665004">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64307665"/>
              </p:ext>
            </p:extLst>
          </p:nvPr>
        </p:nvGraphicFramePr>
        <p:xfrm>
          <a:off x="1259632" y="1052736"/>
          <a:ext cx="8598976" cy="3171586"/>
        </p:xfrm>
        <a:graphic>
          <a:graphicData uri="http://schemas.openxmlformats.org/drawingml/2006/table">
            <a:tbl>
              <a:tblPr firstRow="1" bandRow="1">
                <a:tableStyleId>{5C22544A-7EE6-4342-B048-85BDC9FD1C3A}</a:tableStyleId>
              </a:tblPr>
              <a:tblGrid>
                <a:gridCol w="1704970"/>
                <a:gridCol w="1927357"/>
                <a:gridCol w="2563209"/>
                <a:gridCol w="2403440"/>
              </a:tblGrid>
              <a:tr h="312441">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557331">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11266">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737115">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737115">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pic>
        <p:nvPicPr>
          <p:cNvPr id="1026" name="Picture 2" descr="C:\Users\asus\Desktop\333швейц.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49080"/>
            <a:ext cx="8496944"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2755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sus\Desktop\с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74" y="116632"/>
            <a:ext cx="5371156" cy="2869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sus\Desktop\завантаженн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352" y="3501008"/>
            <a:ext cx="5966695" cy="273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895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5686"/>
            <a:ext cx="8856984" cy="649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337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мс.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86008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681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113._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2656"/>
            <a:ext cx="4844182" cy="633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531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im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833438"/>
            <a:ext cx="7334250" cy="549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8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4" y="2708920"/>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6872"/>
            <a:ext cx="9144000" cy="42484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sus\Desktop\полі ти.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96" y="260648"/>
            <a:ext cx="9073008" cy="159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smtClean="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endParaRPr lang="uk-UA"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Об'єкти </a:t>
            </a:r>
            <a:r>
              <a:rPr lang="uk-UA" sz="2800" b="1" dirty="0">
                <a:solidFill>
                  <a:srgbClr val="FF0000"/>
                </a:solidFill>
                <a:latin typeface="Times New Roman" panose="02020603050405020304" pitchFamily="18" charset="0"/>
                <a:cs typeface="Times New Roman" panose="02020603050405020304" pitchFamily="18" charset="0"/>
              </a:rPr>
              <a:t> державної </a:t>
            </a:r>
            <a:r>
              <a:rPr lang="uk-UA" sz="2800" b="1" dirty="0" smtClean="0">
                <a:solidFill>
                  <a:srgbClr val="FF0000"/>
                </a:solidFill>
                <a:latin typeface="Times New Roman" panose="02020603050405020304" pitchFamily="18" charset="0"/>
                <a:cs typeface="Times New Roman" panose="02020603050405020304" pitchFamily="18" charset="0"/>
              </a:rPr>
              <a:t>політики </a:t>
            </a:r>
            <a:r>
              <a:rPr lang="uk-UA" sz="2000" dirty="0" smtClean="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smtClean="0">
                <a:solidFill>
                  <a:srgbClr val="FF0000"/>
                </a:solidFill>
                <a:latin typeface="Times New Roman" panose="02020603050405020304" pitchFamily="18" charset="0"/>
                <a:cs typeface="Times New Roman" panose="02020603050405020304" pitchFamily="18" charset="0"/>
              </a:rPr>
              <a:t>Об'єкти політики </a:t>
            </a:r>
            <a:r>
              <a:rPr lang="uk-UA" sz="2000" dirty="0" smtClean="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298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1618</TotalTime>
  <Words>1871</Words>
  <Application>Microsoft Office PowerPoint</Application>
  <PresentationFormat>Экран (4:3)</PresentationFormat>
  <Paragraphs>190</Paragraphs>
  <Slides>57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57</vt:i4>
      </vt:variant>
    </vt:vector>
  </HeadingPairs>
  <TitlesOfParts>
    <vt:vector size="58" baseType="lpstr">
      <vt:lpstr>Тема Office</vt:lpstr>
      <vt:lpstr>Презентация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asus</cp:lastModifiedBy>
  <cp:revision>131</cp:revision>
  <dcterms:created xsi:type="dcterms:W3CDTF">2022-09-01T08:21:12Z</dcterms:created>
  <dcterms:modified xsi:type="dcterms:W3CDTF">2022-11-03T11:29:42Z</dcterms:modified>
</cp:coreProperties>
</file>