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Inter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5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54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5918" y="464702"/>
            <a:ext cx="13418454" cy="4186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КАТАСТРОФА БЕЗ МЕЖ</a:t>
            </a:r>
          </a:p>
          <a:p>
            <a:pPr algn="ctr">
              <a:lnSpc>
                <a:spcPct val="150000"/>
              </a:lnSpc>
            </a:pP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Наслідки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підриву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Каховської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ГЕС: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Екологічна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трагедія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виклики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для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України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та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Чорноморського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регіону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ts val="13050"/>
              </a:lnSpc>
              <a:buNone/>
            </a:pP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98779" y="3843012"/>
            <a:ext cx="6332642" cy="25615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Підрив Каховської ГЕС 6 червня 2023 р. призвів до водно-екологічної катастрофи, що проявилася затопленням значних територій, людськими жертвами, втратою унікальних екосистем, забрудненням довкілля і величезними збитками.</a:t>
            </a:r>
            <a:endParaRPr lang="en-US" sz="3200" dirty="0">
              <a:latin typeface="Times New Roman" panose="02020603050405020304" pitchFamily="18" charset="0"/>
              <a:ea typeface="Inte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61621" y="3878316"/>
            <a:ext cx="45719" cy="3878317"/>
          </a:xfrm>
          <a:prstGeom prst="rect">
            <a:avLst/>
          </a:prstGeom>
          <a:solidFill>
            <a:srgbClr val="007EBD"/>
          </a:solidFill>
          <a:ln/>
        </p:spPr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7399" y="3326525"/>
            <a:ext cx="7323001" cy="488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270234" y="400884"/>
            <a:ext cx="10619167" cy="1071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Заключні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исновки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: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г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лобальні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аслідки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та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айбутні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иклики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3176" y="1267183"/>
            <a:ext cx="11438975" cy="522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Наслідки Каховської трагедії виходять далеко за межі України, впливаючи на весь Чорноморський регіон, а також на глобальні екологічні системи.</a:t>
            </a: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77" y="2157294"/>
            <a:ext cx="816412" cy="121491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632823" y="2235220"/>
            <a:ext cx="3762970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Загроза 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Чорноморському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р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егіону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1632822" y="2751653"/>
            <a:ext cx="10270143" cy="522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Забруднена вода спровокує масове цвітіння моря. Течія рознесе токсичні речовини до Румунії, Болгарії, Туреччини та держави-агресорки.</a:t>
            </a: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76" y="3451931"/>
            <a:ext cx="816412" cy="121491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632823" y="3554014"/>
            <a:ext cx="3343394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Посилення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ліматичних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мін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1632823" y="4000382"/>
            <a:ext cx="8914308" cy="522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Втрата водосховища підсилює дефіцит зволоження і температурний стрес, прискорюючи опустелення в зоні ризикового землеробства.</a:t>
            </a: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77" y="4746568"/>
            <a:ext cx="816412" cy="1476256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632823" y="4930497"/>
            <a:ext cx="2162056" cy="2678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Потреба в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тратегії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 7"/>
          <p:cNvSpPr/>
          <p:nvPr/>
        </p:nvSpPr>
        <p:spPr>
          <a:xfrm>
            <a:off x="1632823" y="5390050"/>
            <a:ext cx="8394046" cy="784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Для забезпечення стійкості екосистем та виживання населення необхідне негайне державне завдання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із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забезпечення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водою та стратегія використання території колишнього водосховища.</a:t>
            </a:r>
          </a:p>
        </p:txBody>
      </p:sp>
      <p:sp>
        <p:nvSpPr>
          <p:cNvPr id="14" name="Text 8"/>
          <p:cNvSpPr/>
          <p:nvPr/>
        </p:nvSpPr>
        <p:spPr>
          <a:xfrm>
            <a:off x="898088" y="6909792"/>
            <a:ext cx="10263898" cy="522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Наслідки цієї катастрофи проявлятимуться десятиріччями та ще вплинуть не на одне покоління мешканців України та Азово-Чорноморського регіону.</a:t>
            </a:r>
          </a:p>
        </p:txBody>
      </p:sp>
      <p:sp>
        <p:nvSpPr>
          <p:cNvPr id="15" name="Shape 9"/>
          <p:cNvSpPr/>
          <p:nvPr/>
        </p:nvSpPr>
        <p:spPr>
          <a:xfrm>
            <a:off x="653177" y="6726079"/>
            <a:ext cx="22860" cy="890111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6" name="Прямоугольник 15"/>
          <p:cNvSpPr/>
          <p:nvPr/>
        </p:nvSpPr>
        <p:spPr>
          <a:xfrm>
            <a:off x="12234041" y="7330966"/>
            <a:ext cx="2270235" cy="78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8284" y="383738"/>
            <a:ext cx="11433215" cy="457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Масштаб </a:t>
            </a:r>
            <a:r>
              <a:rPr lang="en-US" sz="28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та</a:t>
            </a:r>
            <a:r>
              <a:rPr lang="en-US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і</a:t>
            </a:r>
            <a:r>
              <a:rPr lang="en-US" sz="28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сторичне</a:t>
            </a:r>
            <a:r>
              <a:rPr lang="en-US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</a:t>
            </a:r>
            <a:r>
              <a:rPr lang="en-US" sz="28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начення</a:t>
            </a:r>
            <a:r>
              <a:rPr lang="en-US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</a:t>
            </a:r>
            <a:r>
              <a:rPr lang="en-US" sz="28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аховського</a:t>
            </a:r>
            <a:r>
              <a:rPr lang="en-US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</a:t>
            </a:r>
            <a:r>
              <a:rPr lang="en-US" sz="28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одосховища</a:t>
            </a:r>
            <a:endParaRPr lang="en-US" sz="2850" dirty="0"/>
          </a:p>
        </p:txBody>
      </p:sp>
      <p:sp>
        <p:nvSpPr>
          <p:cNvPr id="3" name="Text 1"/>
          <p:cNvSpPr/>
          <p:nvPr/>
        </p:nvSpPr>
        <p:spPr>
          <a:xfrm>
            <a:off x="558284" y="1120734"/>
            <a:ext cx="13513832" cy="13987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Каховська гребля та гідроелектростанція (збудовані у 1950–1956 роках) слугували основою для Каховського водосховища — одного з найбільших штучних водойм України, розташованого вище за течією Дніпра на території Херсонської, Запорізької та Дніпропетровських областей.</a:t>
            </a:r>
          </a:p>
        </p:txBody>
      </p:sp>
      <p:sp>
        <p:nvSpPr>
          <p:cNvPr id="5" name="Text 2"/>
          <p:cNvSpPr/>
          <p:nvPr/>
        </p:nvSpPr>
        <p:spPr>
          <a:xfrm>
            <a:off x="558284" y="3434717"/>
            <a:ext cx="12858171" cy="2872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Водосховище було ключовим водозабірним вузлом Дніпровського каскаду ГЕС. Воно також мало вирішальне значення для ведення рибного промислу і формування екосистеми півдня України, включаючи Дніпровсько-Бузьке гирло.</a:t>
            </a:r>
          </a:p>
        </p:txBody>
      </p:sp>
      <p:sp>
        <p:nvSpPr>
          <p:cNvPr id="6" name="Shape 3"/>
          <p:cNvSpPr/>
          <p:nvPr/>
        </p:nvSpPr>
        <p:spPr>
          <a:xfrm>
            <a:off x="0" y="5724778"/>
            <a:ext cx="14630399" cy="2504822"/>
          </a:xfrm>
          <a:prstGeom prst="roundRect">
            <a:avLst>
              <a:gd name="adj" fmla="val 5639"/>
            </a:avLst>
          </a:prstGeom>
          <a:solidFill>
            <a:srgbClr val="B3E5F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621" y="2888694"/>
            <a:ext cx="174427" cy="13954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74897" y="6002134"/>
            <a:ext cx="13072634" cy="6697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Як найнижче з резервуарів Дніпровського каскаду, Каховське водосховище було місцем скиду всіх відходів вище за течією Дніпра, зокрема підприємств нафтопереробної, металургійної, хімічної та видобувної промисловості.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7228" y="676314"/>
            <a:ext cx="12534275" cy="1073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200"/>
              </a:lnSpc>
              <a:buNone/>
            </a:pPr>
            <a:r>
              <a:rPr lang="en-US" sz="33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Соціально</a:t>
            </a:r>
            <a:r>
              <a:rPr lang="en-US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-</a:t>
            </a:r>
            <a:r>
              <a:rPr lang="uk-UA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</a:t>
            </a:r>
            <a:r>
              <a:rPr lang="en-US" sz="33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кономічні</a:t>
            </a:r>
            <a:r>
              <a:rPr lang="en-US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3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та</a:t>
            </a:r>
            <a:r>
              <a:rPr lang="en-US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uk-UA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</a:t>
            </a:r>
            <a:r>
              <a:rPr lang="en-US" sz="33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одні</a:t>
            </a:r>
            <a:r>
              <a:rPr lang="en-US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uk-UA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</a:t>
            </a:r>
            <a:r>
              <a:rPr lang="en-US" sz="33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аслідки</a:t>
            </a:r>
            <a:r>
              <a:rPr lang="en-US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33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для</a:t>
            </a:r>
            <a:r>
              <a:rPr lang="en-US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uk-UA" sz="33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</a:t>
            </a:r>
            <a:r>
              <a:rPr lang="en-US" sz="3350" b="1" dirty="0" err="1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егіону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677228" y="1784687"/>
            <a:ext cx="5604542" cy="2309455"/>
          </a:xfrm>
          <a:prstGeom prst="roundRect">
            <a:avLst>
              <a:gd name="adj" fmla="val 475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643015" y="1783914"/>
            <a:ext cx="91440" cy="2309455"/>
          </a:xfrm>
          <a:prstGeom prst="roundRect">
            <a:avLst>
              <a:gd name="adj" fmla="val 75141"/>
            </a:avLst>
          </a:prstGeom>
          <a:solidFill>
            <a:srgbClr val="007EBD"/>
          </a:solidFill>
          <a:ln/>
        </p:spPr>
      </p:sp>
      <p:sp>
        <p:nvSpPr>
          <p:cNvPr id="7" name="Text 4"/>
          <p:cNvSpPr/>
          <p:nvPr/>
        </p:nvSpPr>
        <p:spPr>
          <a:xfrm>
            <a:off x="920031" y="1978433"/>
            <a:ext cx="3281958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Дефіцит</a:t>
            </a: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uk-UA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</a:t>
            </a: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оди</a:t>
            </a: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для</a:t>
            </a: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н</a:t>
            </a: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аселення</a:t>
            </a:r>
            <a:endParaRPr lang="en-US" sz="3200" dirty="0">
              <a:solidFill>
                <a:srgbClr val="272525"/>
              </a:solidFill>
              <a:latin typeface="Times New Roman" panose="02020603050405020304" pitchFamily="18" charset="0"/>
              <a:ea typeface="Inte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77979" y="2248325"/>
            <a:ext cx="5235261" cy="130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 оцінками ООН, 700 тис. людей втратили належний доступ до безпечної питної води. Єдиним шляхом є збільшення частки підземних вод у водопостачанні.</a:t>
            </a:r>
          </a:p>
        </p:txBody>
      </p:sp>
      <p:sp>
        <p:nvSpPr>
          <p:cNvPr id="9" name="Shape 6"/>
          <p:cNvSpPr/>
          <p:nvPr/>
        </p:nvSpPr>
        <p:spPr>
          <a:xfrm>
            <a:off x="6650226" y="1786707"/>
            <a:ext cx="7586036" cy="2309455"/>
          </a:xfrm>
          <a:prstGeom prst="roundRect">
            <a:avLst>
              <a:gd name="adj" fmla="val 4751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6558786" y="1786707"/>
            <a:ext cx="91440" cy="2309455"/>
          </a:xfrm>
          <a:prstGeom prst="roundRect">
            <a:avLst>
              <a:gd name="adj" fmla="val 75141"/>
            </a:avLst>
          </a:prstGeom>
          <a:solidFill>
            <a:srgbClr val="007EBD"/>
          </a:solidFill>
          <a:ln/>
        </p:spPr>
      </p:sp>
      <p:sp>
        <p:nvSpPr>
          <p:cNvPr id="11" name="Text 8"/>
          <p:cNvSpPr/>
          <p:nvPr/>
        </p:nvSpPr>
        <p:spPr>
          <a:xfrm>
            <a:off x="6933349" y="1923572"/>
            <a:ext cx="2161699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Деградація</a:t>
            </a: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ґрунтів</a:t>
            </a:r>
            <a:endParaRPr lang="en-US" sz="3200" dirty="0">
              <a:solidFill>
                <a:srgbClr val="272525"/>
              </a:solidFill>
              <a:latin typeface="Times New Roman" panose="02020603050405020304" pitchFamily="18" charset="0"/>
              <a:ea typeface="Inte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874597" y="2306602"/>
            <a:ext cx="7487789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Затоплення понад 75 тис. га земель призвело до деградації ґрунтового покриву. Осушення водосховища та припинення зрошення спричинять зниження рівня ґрунтових вод, засолення та опустелення орних земель.</a:t>
            </a:r>
          </a:p>
        </p:txBody>
      </p:sp>
      <p:sp>
        <p:nvSpPr>
          <p:cNvPr id="13" name="Shape 10"/>
          <p:cNvSpPr/>
          <p:nvPr/>
        </p:nvSpPr>
        <p:spPr>
          <a:xfrm>
            <a:off x="654368" y="4746737"/>
            <a:ext cx="6278982" cy="2772417"/>
          </a:xfrm>
          <a:prstGeom prst="roundRect">
            <a:avLst>
              <a:gd name="adj" fmla="val 5358"/>
            </a:avLst>
          </a:prstGeom>
          <a:solidFill>
            <a:srgbClr val="FFFFFF">
              <a:alpha val="95000"/>
            </a:srgbClr>
          </a:solidFill>
          <a:ln w="22860">
            <a:solidFill>
              <a:srgbClr val="B2D4E5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31508" y="4746737"/>
            <a:ext cx="91440" cy="2772417"/>
          </a:xfrm>
          <a:prstGeom prst="roundRect">
            <a:avLst>
              <a:gd name="adj" fmla="val 75141"/>
            </a:avLst>
          </a:prstGeom>
          <a:solidFill>
            <a:srgbClr val="007EBD"/>
          </a:solidFill>
          <a:ln/>
        </p:spPr>
      </p:sp>
      <p:sp>
        <p:nvSpPr>
          <p:cNvPr id="15" name="Text 12"/>
          <p:cNvSpPr/>
          <p:nvPr/>
        </p:nvSpPr>
        <p:spPr>
          <a:xfrm>
            <a:off x="977979" y="4941256"/>
            <a:ext cx="2147054" cy="2682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Локальні</a:t>
            </a:r>
            <a:r>
              <a:rPr lang="en-US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uk-UA" sz="32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</a:t>
            </a:r>
            <a:r>
              <a:rPr lang="en-US" sz="32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трати</a:t>
            </a:r>
            <a:endParaRPr lang="en-US" sz="3200" dirty="0">
              <a:solidFill>
                <a:srgbClr val="272525"/>
              </a:solidFill>
              <a:latin typeface="Times New Roman" panose="02020603050405020304" pitchFamily="18" charset="0"/>
              <a:ea typeface="Inter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909399" y="5228691"/>
            <a:ext cx="5965198" cy="13084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Херсонська область зазнала найбільших еколого-ресурсних і соціально-економічних втрат. Наслідки катастрофи проявлятимуться десятиріччями, впливаючи на наступні покоління.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151" y="4170582"/>
            <a:ext cx="7054606" cy="405901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2234041" y="7330966"/>
            <a:ext cx="2270235" cy="78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2814929" y="405252"/>
            <a:ext cx="7398306" cy="3604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Катастрофічне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абруднення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та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оксичні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з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агрози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39459" y="5106600"/>
            <a:ext cx="12149246" cy="212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Через підрив греблі до Дніпра потрапила велика кількість забруднювачів, </a:t>
            </a:r>
            <a:endParaRPr lang="uk-UA" sz="2400" dirty="0">
              <a:solidFill>
                <a:srgbClr val="272525"/>
              </a:solidFill>
              <a:latin typeface="Times New Roman" panose="02020603050405020304" pitchFamily="18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включно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з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нафтопродуктами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та</a:t>
            </a:r>
            <a:r>
              <a:rPr lang="uk-UA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стічними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водами.</a:t>
            </a:r>
          </a:p>
        </p:txBody>
      </p:sp>
      <p:sp>
        <p:nvSpPr>
          <p:cNvPr id="4" name="Text 2"/>
          <p:cNvSpPr/>
          <p:nvPr/>
        </p:nvSpPr>
        <p:spPr>
          <a:xfrm>
            <a:off x="439460" y="6332628"/>
            <a:ext cx="2507456" cy="216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Забруднення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Чорного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оря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439460" y="6666958"/>
            <a:ext cx="13625156" cy="8778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Забруднена вода з водосховища поширилася до Дунаю, охопивши понад 7 300 км² північно-західного шельфу Чорного моря.</a:t>
            </a:r>
          </a:p>
        </p:txBody>
      </p:sp>
      <p:sp>
        <p:nvSpPr>
          <p:cNvPr id="6" name="Text 4"/>
          <p:cNvSpPr/>
          <p:nvPr/>
        </p:nvSpPr>
        <p:spPr>
          <a:xfrm>
            <a:off x="439459" y="7564815"/>
            <a:ext cx="6741795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Виявлено сильне забруднення нафтопродуктами та органічними речовинами на площі близько 6 000 км².</a:t>
            </a:r>
          </a:p>
        </p:txBody>
      </p:sp>
      <p:sp>
        <p:nvSpPr>
          <p:cNvPr id="7" name="Text 5"/>
          <p:cNvSpPr/>
          <p:nvPr/>
        </p:nvSpPr>
        <p:spPr>
          <a:xfrm>
            <a:off x="439460" y="7940215"/>
            <a:ext cx="6741795" cy="175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5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У молюсках та рибі спостерігається значне перевищення норм вмісту шкідливих речовин.</a:t>
            </a:r>
          </a:p>
        </p:txBody>
      </p:sp>
      <p:sp>
        <p:nvSpPr>
          <p:cNvPr id="9" name="Text 6"/>
          <p:cNvSpPr/>
          <p:nvPr/>
        </p:nvSpPr>
        <p:spPr>
          <a:xfrm>
            <a:off x="6996238" y="1396204"/>
            <a:ext cx="3705463" cy="216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Загроза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ід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ромислових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б'єктів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та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ін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7062953" y="1843600"/>
            <a:ext cx="7277498" cy="376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Було затоплено 134 об’єкти, серед яких 24 небезпечні промислові підприємства зі шкідливими речовинами. Це створило серйозні екологічні та санітарно-епідеміологічні ризики.</a:t>
            </a:r>
          </a:p>
        </p:txBody>
      </p:sp>
      <p:sp>
        <p:nvSpPr>
          <p:cNvPr id="11" name="Text 8"/>
          <p:cNvSpPr/>
          <p:nvPr/>
        </p:nvSpPr>
        <p:spPr>
          <a:xfrm>
            <a:off x="7062953" y="3427355"/>
            <a:ext cx="7277497" cy="3315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Паводок також спричинив змив з забруднених територій мін, боєприпасів та інших систем озброєння, що ускладнює розмінування.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3" y="883766"/>
            <a:ext cx="6091301" cy="4139543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2234041" y="7330966"/>
            <a:ext cx="2270235" cy="78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0"/>
          <p:cNvSpPr/>
          <p:nvPr/>
        </p:nvSpPr>
        <p:spPr>
          <a:xfrm>
            <a:off x="793790" y="448681"/>
            <a:ext cx="13042821" cy="1302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100"/>
              </a:lnSpc>
              <a:buNone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Мули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Каховського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одосховища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: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б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омба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у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повільненої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ії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45782" y="3836445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Придонні відкладення Каховського водосховища, які накопичувалися десятиліттями, становлять окрему небезпеку. Їхня висота може перевищувати десять метрів.</a:t>
            </a:r>
          </a:p>
        </p:txBody>
      </p:sp>
      <p:sp>
        <p:nvSpPr>
          <p:cNvPr id="5" name="Text 2"/>
          <p:cNvSpPr/>
          <p:nvPr/>
        </p:nvSpPr>
        <p:spPr>
          <a:xfrm>
            <a:off x="545782" y="4554200"/>
            <a:ext cx="3963156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Накопичені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абруднювачі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45782" y="5293204"/>
            <a:ext cx="468857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Мули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містять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забруднювачі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від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промислових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підприємств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Запоріжжя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Дніпра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Кам'янського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інших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населених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пунктів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4"/>
          <p:cNvSpPr/>
          <p:nvPr/>
        </p:nvSpPr>
        <p:spPr>
          <a:xfrm>
            <a:off x="5565228" y="4554200"/>
            <a:ext cx="260496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Отруйні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р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ечовини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5565228" y="5285020"/>
            <a:ext cx="417786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У відкладеннях виявлено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отруйні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хімічні речовини: солі, важкі метали, хлорорганічні сполуки та навіть ДДТ (дуст).</a:t>
            </a:r>
          </a:p>
        </p:txBody>
      </p:sp>
      <p:sp>
        <p:nvSpPr>
          <p:cNvPr id="11" name="Text 6"/>
          <p:cNvSpPr/>
          <p:nvPr/>
        </p:nvSpPr>
        <p:spPr>
          <a:xfrm>
            <a:off x="9751592" y="4552636"/>
            <a:ext cx="4248187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Небезпека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для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ільського</a:t>
            </a:r>
            <a:endParaRPr lang="uk-UA" sz="24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г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осподарства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9930990" y="5298475"/>
            <a:ext cx="424241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Раніше ідея використовувати ці мули (сапропель) як добрива була відкинута через їхній токсичний склад.</a:t>
            </a:r>
          </a:p>
        </p:txBody>
      </p:sp>
      <p:sp>
        <p:nvSpPr>
          <p:cNvPr id="13" name="Text 8"/>
          <p:cNvSpPr/>
          <p:nvPr/>
        </p:nvSpPr>
        <p:spPr>
          <a:xfrm>
            <a:off x="793790" y="720410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Це "багатство" посилює антропогенне навантаження на Чорне море у сотні разів, разом з уже існуючими забрудненнями від річок Дунай, Дністер та Дніпро.</a:t>
            </a:r>
          </a:p>
        </p:txBody>
      </p:sp>
      <p:pic>
        <p:nvPicPr>
          <p:cNvPr id="15" name="Рисунок 14" descr="https://uwecworkgroup.info/wp-content/uploads/2024/10/hromady_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3" y="1039712"/>
            <a:ext cx="3963156" cy="271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Рік після катастрофи. Як підрив Каховської ГЕС змінив природу і економіку  Півдня України - Главко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014" y="1209480"/>
            <a:ext cx="4303985" cy="245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0370" y="1126687"/>
            <a:ext cx="3800213" cy="268871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68798" y="354840"/>
            <a:ext cx="12149852" cy="6512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Екологічні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трати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: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плив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на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б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іорізноманіття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01410" y="1844599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Внаслідок затоплення під загрозою опинились популяції 251 виду диких тварин і рослин, що мають різний природоохоронний статус. Постраждало 333 тис. га природоохоронних територій.</a:t>
            </a:r>
          </a:p>
        </p:txBody>
      </p:sp>
      <p:sp>
        <p:nvSpPr>
          <p:cNvPr id="4" name="Shape 2"/>
          <p:cNvSpPr/>
          <p:nvPr/>
        </p:nvSpPr>
        <p:spPr>
          <a:xfrm>
            <a:off x="793790" y="3095030"/>
            <a:ext cx="13042821" cy="3087529"/>
          </a:xfrm>
          <a:prstGeom prst="roundRect">
            <a:avLst>
              <a:gd name="adj" fmla="val 270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801410" y="3102650"/>
            <a:ext cx="4342448" cy="3072289"/>
          </a:xfrm>
          <a:prstGeom prst="roundRect">
            <a:avLst>
              <a:gd name="adj" fmla="val 2713"/>
            </a:avLst>
          </a:prstGeom>
          <a:solidFill>
            <a:srgbClr val="CCEEFF"/>
          </a:solidFill>
          <a:ln/>
        </p:spPr>
      </p:sp>
      <p:sp>
        <p:nvSpPr>
          <p:cNvPr id="6" name="Text 4"/>
          <p:cNvSpPr/>
          <p:nvPr/>
        </p:nvSpPr>
        <p:spPr>
          <a:xfrm>
            <a:off x="999768" y="3301008"/>
            <a:ext cx="3538061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Втрата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ісць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г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ніздування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99768" y="3745706"/>
            <a:ext cx="36479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Знищено важливі місця гніздування водно-болотних і прибережно-водних птахів. Деяким видам знадобиться 3–7 років для відновлення чисельності.</a:t>
            </a:r>
          </a:p>
        </p:txBody>
      </p:sp>
      <p:sp>
        <p:nvSpPr>
          <p:cNvPr id="8" name="Shape 6"/>
          <p:cNvSpPr/>
          <p:nvPr/>
        </p:nvSpPr>
        <p:spPr>
          <a:xfrm>
            <a:off x="5143857" y="3102650"/>
            <a:ext cx="4342567" cy="3072289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9" name="Shape 7"/>
          <p:cNvSpPr/>
          <p:nvPr/>
        </p:nvSpPr>
        <p:spPr>
          <a:xfrm>
            <a:off x="5143857" y="3102650"/>
            <a:ext cx="22860" cy="3072289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10" name="Text 8"/>
          <p:cNvSpPr/>
          <p:nvPr/>
        </p:nvSpPr>
        <p:spPr>
          <a:xfrm>
            <a:off x="5639991" y="3301008"/>
            <a:ext cx="3162538" cy="3256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Катастрофа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хтіофауни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542242" y="3770750"/>
            <a:ext cx="3967042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Осушення водосховища призвело до катастрофічної втрати прісноводних промислових видів риб. На відновлення екосистеми знадобиться щонайменше 7–10 років.</a:t>
            </a:r>
          </a:p>
        </p:txBody>
      </p:sp>
      <p:sp>
        <p:nvSpPr>
          <p:cNvPr id="14" name="Shape 11"/>
          <p:cNvSpPr/>
          <p:nvPr/>
        </p:nvSpPr>
        <p:spPr>
          <a:xfrm>
            <a:off x="9486424" y="3102650"/>
            <a:ext cx="4725711" cy="3072289"/>
          </a:xfrm>
          <a:prstGeom prst="rect">
            <a:avLst/>
          </a:prstGeom>
          <a:solidFill>
            <a:srgbClr val="CCEEFF"/>
          </a:solidFill>
          <a:ln/>
        </p:spPr>
      </p:sp>
      <p:sp>
        <p:nvSpPr>
          <p:cNvPr id="15" name="Shape 12"/>
          <p:cNvSpPr/>
          <p:nvPr/>
        </p:nvSpPr>
        <p:spPr>
          <a:xfrm>
            <a:off x="9486424" y="3102650"/>
            <a:ext cx="22860" cy="3072289"/>
          </a:xfrm>
          <a:prstGeom prst="roundRect">
            <a:avLst>
              <a:gd name="adj" fmla="val 364651"/>
            </a:avLst>
          </a:prstGeom>
          <a:solidFill>
            <a:srgbClr val="B2D4E5"/>
          </a:solidFill>
          <a:ln/>
        </p:spPr>
      </p:sp>
      <p:sp>
        <p:nvSpPr>
          <p:cNvPr id="16" name="Text 13"/>
          <p:cNvSpPr/>
          <p:nvPr/>
        </p:nvSpPr>
        <p:spPr>
          <a:xfrm>
            <a:off x="9982557" y="3301008"/>
            <a:ext cx="3648075" cy="6512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Знищення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л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ісів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та Заповідників</a:t>
            </a:r>
          </a:p>
        </p:txBody>
      </p:sp>
      <p:sp>
        <p:nvSpPr>
          <p:cNvPr id="17" name="Text 14"/>
          <p:cNvSpPr/>
          <p:nvPr/>
        </p:nvSpPr>
        <p:spPr>
          <a:xfrm>
            <a:off x="9674186" y="4020194"/>
            <a:ext cx="4537949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Затоплено та частково знищено 64 428 га лісів. Пошкоджень зазнали 59 національно визначених природоохоронних територій, включаючи біосферний заповідник «Асканія-Нова».</a:t>
            </a:r>
          </a:p>
        </p:txBody>
      </p:sp>
      <p:sp>
        <p:nvSpPr>
          <p:cNvPr id="20" name="Text 16"/>
          <p:cNvSpPr/>
          <p:nvPr/>
        </p:nvSpPr>
        <p:spPr>
          <a:xfrm>
            <a:off x="964173" y="6782563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Радикально змінені водні умови вже спричинили тривалі наслідки, які з часом лише посилюватимуться. Чимало негативних наслідків є незворотними.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2234041" y="7330966"/>
            <a:ext cx="2270235" cy="78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090624" y="136220"/>
            <a:ext cx="13139261" cy="12230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Зміни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к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лімату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та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ф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ормування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ікроклімату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р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егіону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45569" y="4492347"/>
            <a:ext cx="13139261" cy="596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Каховське водосховище відігравало важливу роль у регулюванні мікроклімату та підтримці водного балансу півдня України, який характеризується катастрофічним рівнем водного дефіциту.</a:t>
            </a:r>
          </a:p>
        </p:txBody>
      </p:sp>
      <p:sp>
        <p:nvSpPr>
          <p:cNvPr id="5" name="Shape 2"/>
          <p:cNvSpPr/>
          <p:nvPr/>
        </p:nvSpPr>
        <p:spPr>
          <a:xfrm>
            <a:off x="745569" y="5298519"/>
            <a:ext cx="419338" cy="419338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1351240" y="5362575"/>
            <a:ext cx="2606635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Ефект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холодження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51240" y="5780127"/>
            <a:ext cx="3851672" cy="149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Завдяки бризовим явищам та випаровуванню водосховище забезпечувало охолодження, додаткове зволоження повітря та більш рівномірний розподіл дощів.</a:t>
            </a:r>
          </a:p>
        </p:txBody>
      </p:sp>
      <p:sp>
        <p:nvSpPr>
          <p:cNvPr id="8" name="Shape 5"/>
          <p:cNvSpPr/>
          <p:nvPr/>
        </p:nvSpPr>
        <p:spPr>
          <a:xfrm>
            <a:off x="5202912" y="5298519"/>
            <a:ext cx="419338" cy="419338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808583" y="5362575"/>
            <a:ext cx="2690812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Температурний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иск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808583" y="5780127"/>
            <a:ext cx="4029100" cy="1789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Після руйнування ГЕС зафіксовано значне зростання температури ґрунту та повітря, що посилює температурний стрес екосистем. У липні 2024 року температура повітря сягала +40,5–42,0°С.</a:t>
            </a:r>
          </a:p>
        </p:txBody>
      </p:sp>
      <p:sp>
        <p:nvSpPr>
          <p:cNvPr id="11" name="Shape 8"/>
          <p:cNvSpPr/>
          <p:nvPr/>
        </p:nvSpPr>
        <p:spPr>
          <a:xfrm>
            <a:off x="9660255" y="5298519"/>
            <a:ext cx="419338" cy="419338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265926" y="5362575"/>
            <a:ext cx="2446377" cy="305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Хаос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х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марності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265926" y="5780127"/>
            <a:ext cx="4127991" cy="1789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Зникнення водосховища призвело до хаотичних процесів переміщення хмар, зменшення частоти опадів та дефіциту ґрунтової вологи. Це знижує біокліматичну продуктивність агроценозів.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2234041" y="7330966"/>
            <a:ext cx="2270235" cy="78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У світі поглиблюється кліматична криза - AgroPortal.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691" y="805335"/>
            <a:ext cx="8484423" cy="368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57690" y="388910"/>
            <a:ext cx="8532257" cy="439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5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Небезпека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ітрової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е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розії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та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орф’яних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ожеж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35662" y="1075372"/>
            <a:ext cx="13559076" cy="1119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Втрата водного покриву та посилення кліматичних змін призвели до нових загроз, які можуть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призвести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endParaRPr lang="uk-UA" sz="2400" dirty="0">
              <a:solidFill>
                <a:srgbClr val="272525"/>
              </a:solidFill>
              <a:latin typeface="Times New Roman" panose="02020603050405020304" pitchFamily="18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до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швидкої деградації ґрунтів та лісів.</a:t>
            </a:r>
          </a:p>
        </p:txBody>
      </p:sp>
      <p:sp>
        <p:nvSpPr>
          <p:cNvPr id="4" name="Text 2"/>
          <p:cNvSpPr/>
          <p:nvPr/>
        </p:nvSpPr>
        <p:spPr>
          <a:xfrm>
            <a:off x="6195483" y="1931682"/>
            <a:ext cx="3167063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5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Пилові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б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урі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та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трата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ґрунту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5662" y="2292906"/>
            <a:ext cx="9459676" cy="6429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Посухи та сильні вітри (20–30 м/с) спричинили катастрофічну втрату верхнього шару ґрунту (понад 600 т/га). Прогнозуються щорічні втрати ґрунту 60–75 т/га, а в епіцентрі буревіїв — до 4–5 см на рік.</a:t>
            </a:r>
          </a:p>
        </p:txBody>
      </p:sp>
      <p:sp>
        <p:nvSpPr>
          <p:cNvPr id="6" name="Text 4"/>
          <p:cNvSpPr/>
          <p:nvPr/>
        </p:nvSpPr>
        <p:spPr>
          <a:xfrm>
            <a:off x="535662" y="3555822"/>
            <a:ext cx="6616184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Це означає, що за 7–11 років верхній родючий шар ґрунту буде втрачено.</a:t>
            </a:r>
          </a:p>
        </p:txBody>
      </p:sp>
      <p:sp>
        <p:nvSpPr>
          <p:cNvPr id="8" name="Text 5"/>
          <p:cNvSpPr/>
          <p:nvPr/>
        </p:nvSpPr>
        <p:spPr>
          <a:xfrm>
            <a:off x="736521" y="8658939"/>
            <a:ext cx="13358217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Плавневі системи, що формувались роками, сформували торфовища. Тепер, через пересихання, вони можуть горіти місяцями, створюючи підземні пожежі, які майже неможливо загасити.</a:t>
            </a:r>
            <a:endParaRPr lang="en-US" sz="1050" dirty="0"/>
          </a:p>
        </p:txBody>
      </p:sp>
      <p:sp>
        <p:nvSpPr>
          <p:cNvPr id="9" name="Shape 6"/>
          <p:cNvSpPr/>
          <p:nvPr/>
        </p:nvSpPr>
        <p:spPr>
          <a:xfrm>
            <a:off x="535662" y="8508325"/>
            <a:ext cx="15240" cy="515541"/>
          </a:xfrm>
          <a:prstGeom prst="rect">
            <a:avLst/>
          </a:prstGeom>
          <a:solidFill>
            <a:srgbClr val="007EBD"/>
          </a:solidFill>
          <a:ln/>
        </p:spPr>
      </p:sp>
      <p:sp>
        <p:nvSpPr>
          <p:cNvPr id="10" name="Прямоугольник 9"/>
          <p:cNvSpPr/>
          <p:nvPr/>
        </p:nvSpPr>
        <p:spPr>
          <a:xfrm>
            <a:off x="12234041" y="7330966"/>
            <a:ext cx="2270235" cy="78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Приклади запобігання пожежам на торфовищах. Як осушення торфовищ призводить  до пожежі - Екоді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62" y="3984082"/>
            <a:ext cx="6465446" cy="413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илові бурі в Україні – нова загроза для полів — Агробізнес сьогодн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59" y="3888226"/>
            <a:ext cx="6669180" cy="42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12234041" y="7330966"/>
            <a:ext cx="2270235" cy="788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38" y="6351815"/>
            <a:ext cx="14553262" cy="1788394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482816" y="431453"/>
            <a:ext cx="11557873" cy="605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Відновлення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рироди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та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тратегічні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с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ценарії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37711" y="1764983"/>
            <a:ext cx="13154977" cy="5900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Незважаючи на катастрофу, природа на місці колишнього водосховища почала стрімко відновлюватися, що відкриває унікальні можливості, але й ставить питання щодо майбутнього території.</a:t>
            </a:r>
          </a:p>
        </p:txBody>
      </p:sp>
      <p:sp>
        <p:nvSpPr>
          <p:cNvPr id="4" name="Shape 2"/>
          <p:cNvSpPr/>
          <p:nvPr/>
        </p:nvSpPr>
        <p:spPr>
          <a:xfrm>
            <a:off x="1014293" y="3300174"/>
            <a:ext cx="3985260" cy="184428"/>
          </a:xfrm>
          <a:prstGeom prst="roundRect">
            <a:avLst>
              <a:gd name="adj" fmla="val 4200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890158" y="3585913"/>
            <a:ext cx="3729157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Формування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endParaRPr lang="uk-UA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350"/>
              </a:lnSpc>
              <a:buNone/>
            </a:pP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з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аплавного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л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ісу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922139" y="4266605"/>
            <a:ext cx="3893106" cy="1180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Проросло до 40 мільярдів насінин дерев, що потенційно може призвести до формування найбільшого в степовій зоні України заплавного лісу (понад 1000 км²).</a:t>
            </a:r>
          </a:p>
        </p:txBody>
      </p:sp>
      <p:sp>
        <p:nvSpPr>
          <p:cNvPr id="9" name="Shape 6"/>
          <p:cNvSpPr/>
          <p:nvPr/>
        </p:nvSpPr>
        <p:spPr>
          <a:xfrm>
            <a:off x="5460683" y="3023473"/>
            <a:ext cx="3985379" cy="184428"/>
          </a:xfrm>
          <a:prstGeom prst="roundRect">
            <a:avLst>
              <a:gd name="adj" fmla="val 4200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5625286" y="3309211"/>
            <a:ext cx="3656171" cy="3025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Відновлення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endParaRPr lang="uk-UA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  <a:p>
            <a:pPr marL="0" indent="0" algn="ctr">
              <a:lnSpc>
                <a:spcPts val="2350"/>
              </a:lnSpc>
              <a:buNone/>
            </a:pP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"Великого Лугу"</a:t>
            </a:r>
          </a:p>
        </p:txBody>
      </p:sp>
      <p:sp>
        <p:nvSpPr>
          <p:cNvPr id="13" name="Text 9"/>
          <p:cNvSpPr/>
          <p:nvPr/>
        </p:nvSpPr>
        <p:spPr>
          <a:xfrm>
            <a:off x="5715370" y="3989903"/>
            <a:ext cx="3893225" cy="1180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Вперше за 70 років почали відновлюватися фрагменти природних біотопів історичного комплексу «Великий Луг» (ліси, болота, луги</a:t>
            </a:r>
            <a:r>
              <a:rPr lang="en-US" sz="14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).</a:t>
            </a:r>
            <a:endParaRPr lang="en-US" sz="1450" dirty="0"/>
          </a:p>
        </p:txBody>
      </p:sp>
      <p:sp>
        <p:nvSpPr>
          <p:cNvPr id="14" name="Shape 10"/>
          <p:cNvSpPr/>
          <p:nvPr/>
        </p:nvSpPr>
        <p:spPr>
          <a:xfrm>
            <a:off x="9907191" y="2746891"/>
            <a:ext cx="3985379" cy="184428"/>
          </a:xfrm>
          <a:prstGeom prst="roundRect">
            <a:avLst>
              <a:gd name="adj" fmla="val 42006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10287428" y="3075979"/>
            <a:ext cx="3893225" cy="6050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Повернення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боригенної</a:t>
            </a:r>
            <a:r>
              <a:rPr lang="en-US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 </a:t>
            </a:r>
            <a:r>
              <a:rPr lang="uk-UA" sz="2850" b="1" dirty="0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ф</a:t>
            </a:r>
            <a:r>
              <a:rPr lang="en-US" sz="2850" b="1" dirty="0" err="1">
                <a:solidFill>
                  <a:srgbClr val="000000"/>
                </a:solidFill>
                <a:latin typeface="Times New Roman" panose="02020603050405020304" pitchFamily="18" charset="0"/>
                <a:ea typeface="Petrona Bold" pitchFamily="34" charset="-122"/>
                <a:cs typeface="Times New Roman" panose="02020603050405020304" pitchFamily="18" charset="0"/>
              </a:rPr>
              <a:t>ауни</a:t>
            </a:r>
            <a:endParaRPr lang="en-US" sz="2850" b="1" dirty="0">
              <a:solidFill>
                <a:srgbClr val="000000"/>
              </a:solidFill>
              <a:latin typeface="Times New Roman" panose="02020603050405020304" pitchFamily="18" charset="0"/>
              <a:ea typeface="Petrona Bold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10287428" y="3855899"/>
            <a:ext cx="3893225" cy="1180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До річки повертаються типові представники фауни, наприклад, дунайський осетр, що перебуває під загрозою знищення.</a:t>
            </a:r>
          </a:p>
        </p:txBody>
      </p:sp>
      <p:sp>
        <p:nvSpPr>
          <p:cNvPr id="19" name="Text 14"/>
          <p:cNvSpPr/>
          <p:nvPr/>
        </p:nvSpPr>
        <p:spPr>
          <a:xfrm>
            <a:off x="737711" y="6385565"/>
            <a:ext cx="13154977" cy="6644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Незважаючи на значний потенціал відновлення, на державному рівні відсутня затверджена стратегія подальшого використання території.</a:t>
            </a:r>
          </a:p>
        </p:txBody>
      </p:sp>
      <p:sp>
        <p:nvSpPr>
          <p:cNvPr id="20" name="Text 15"/>
          <p:cNvSpPr/>
          <p:nvPr/>
        </p:nvSpPr>
        <p:spPr>
          <a:xfrm>
            <a:off x="737711" y="7110030"/>
            <a:ext cx="1315497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Обговорюються суперечливі сценарії: відновлення гідровузла, осушення для агросектора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або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</a:t>
            </a:r>
            <a:endParaRPr lang="uk-UA" sz="2400" dirty="0">
              <a:solidFill>
                <a:srgbClr val="272525"/>
              </a:solidFill>
              <a:latin typeface="Times New Roman" panose="02020603050405020304" pitchFamily="18" charset="0"/>
              <a:ea typeface="Inter" panose="020B0604020202020204" charset="0"/>
              <a:cs typeface="Times New Roman" panose="02020603050405020304" pitchFamily="18" charset="0"/>
            </a:endParaRPr>
          </a:p>
          <a:p>
            <a:pPr algn="l">
              <a:lnSpc>
                <a:spcPts val="2300"/>
              </a:lnSpc>
              <a:buSzPct val="100000"/>
            </a:pPr>
            <a:r>
              <a:rPr lang="uk-UA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підтримка</a:t>
            </a: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 природного відновлення.</a:t>
            </a:r>
          </a:p>
        </p:txBody>
      </p:sp>
      <p:sp>
        <p:nvSpPr>
          <p:cNvPr id="21" name="Text 16"/>
          <p:cNvSpPr/>
          <p:nvPr/>
        </p:nvSpPr>
        <p:spPr>
          <a:xfrm>
            <a:off x="737711" y="7782282"/>
            <a:ext cx="1315497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2400" dirty="0">
                <a:solidFill>
                  <a:srgbClr val="272525"/>
                </a:solidFill>
                <a:latin typeface="Times New Roman" panose="02020603050405020304" pitchFamily="18" charset="0"/>
                <a:ea typeface="Inter" panose="020B0604020202020204" charset="0"/>
                <a:cs typeface="Times New Roman" panose="02020603050405020304" pitchFamily="18" charset="0"/>
              </a:rPr>
              <a:t>Важливий фактор: мул змінив склад ґрунту, сприяючи росту вербових лісів, які раніше тут не росли.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47</TotalTime>
  <Words>1165</Words>
  <Application>Microsoft Office PowerPoint</Application>
  <PresentationFormat>Произвольный</PresentationFormat>
  <Paragraphs>91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Petrona Bold</vt:lpstr>
      <vt:lpstr>Times New Roman</vt:lpstr>
      <vt:lpstr>Inter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userznu</dc:creator>
  <cp:lastModifiedBy>Yulia Petrusha</cp:lastModifiedBy>
  <cp:revision>19</cp:revision>
  <dcterms:created xsi:type="dcterms:W3CDTF">2025-11-04T14:12:20Z</dcterms:created>
  <dcterms:modified xsi:type="dcterms:W3CDTF">2025-11-05T06:33:00Z</dcterms:modified>
</cp:coreProperties>
</file>