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 id="276" r:id="rId22"/>
    <p:sldId id="277" r:id="rId23"/>
    <p:sldId id="308" r:id="rId24"/>
    <p:sldId id="278" r:id="rId25"/>
    <p:sldId id="279" r:id="rId26"/>
    <p:sldId id="280" r:id="rId27"/>
    <p:sldId id="281" r:id="rId28"/>
    <p:sldId id="282" r:id="rId29"/>
    <p:sldId id="283" r:id="rId30"/>
    <p:sldId id="284" r:id="rId31"/>
    <p:sldId id="285" r:id="rId32"/>
    <p:sldId id="286" r:id="rId33"/>
    <p:sldId id="309" r:id="rId34"/>
    <p:sldId id="289" r:id="rId35"/>
    <p:sldId id="287" r:id="rId36"/>
    <p:sldId id="288" r:id="rId37"/>
    <p:sldId id="290" r:id="rId38"/>
    <p:sldId id="291" r:id="rId39"/>
    <p:sldId id="310"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5F0443CE-FD78-41C0-B43D-BB730EEAFB28}" type="datetimeFigureOut">
              <a:rPr lang="uk-UA" smtClean="0"/>
              <a:t>16.09.2024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24972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5F0443CE-FD78-41C0-B43D-BB730EEAFB28}" type="datetimeFigureOut">
              <a:rPr lang="uk-UA" smtClean="0"/>
              <a:t>16.09.2024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212352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5F0443CE-FD78-41C0-B43D-BB730EEAFB28}" type="datetimeFigureOut">
              <a:rPr lang="uk-UA" smtClean="0"/>
              <a:t>16.09.2024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0F3454-AE0B-428B-981F-D5E4D995E692}"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512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F0443CE-FD78-41C0-B43D-BB730EEAFB28}" type="datetimeFigureOut">
              <a:rPr lang="uk-UA" smtClean="0"/>
              <a:t>16.09.2024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151540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F0443CE-FD78-41C0-B43D-BB730EEAFB28}" type="datetimeFigureOut">
              <a:rPr lang="uk-UA" smtClean="0"/>
              <a:t>16.09.2024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F3454-AE0B-428B-981F-D5E4D995E692}"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3754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F0443CE-FD78-41C0-B43D-BB730EEAFB28}" type="datetimeFigureOut">
              <a:rPr lang="uk-UA" smtClean="0"/>
              <a:t>16.09.2024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37479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F0443CE-FD78-41C0-B43D-BB730EEAFB28}" type="datetimeFigureOut">
              <a:rPr lang="uk-UA" smtClean="0"/>
              <a:t>16.09.2024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105398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F0443CE-FD78-41C0-B43D-BB730EEAFB28}" type="datetimeFigureOut">
              <a:rPr lang="uk-UA" smtClean="0"/>
              <a:t>16.09.2024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137007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F0443CE-FD78-41C0-B43D-BB730EEAFB28}" type="datetimeFigureOut">
              <a:rPr lang="uk-UA" smtClean="0"/>
              <a:t>16.09.2024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53572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5F0443CE-FD78-41C0-B43D-BB730EEAFB28}" type="datetimeFigureOut">
              <a:rPr lang="uk-UA" smtClean="0"/>
              <a:t>16.09.2024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12952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5F0443CE-FD78-41C0-B43D-BB730EEAFB28}" type="datetimeFigureOut">
              <a:rPr lang="uk-UA" smtClean="0"/>
              <a:t>16.09.2024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44406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5F0443CE-FD78-41C0-B43D-BB730EEAFB28}" type="datetimeFigureOut">
              <a:rPr lang="uk-UA" smtClean="0"/>
              <a:t>16.09.2024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157471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5F0443CE-FD78-41C0-B43D-BB730EEAFB28}" type="datetimeFigureOut">
              <a:rPr lang="uk-UA" smtClean="0"/>
              <a:t>16.09.2024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422197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443CE-FD78-41C0-B43D-BB730EEAFB28}" type="datetimeFigureOut">
              <a:rPr lang="uk-UA" smtClean="0"/>
              <a:t>16.09.2024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374184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F0443CE-FD78-41C0-B43D-BB730EEAFB28}" type="datetimeFigureOut">
              <a:rPr lang="uk-UA" smtClean="0"/>
              <a:t>16.09.2024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93836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F0443CE-FD78-41C0-B43D-BB730EEAFB28}" type="datetimeFigureOut">
              <a:rPr lang="uk-UA" smtClean="0"/>
              <a:t>16.09.2024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0F3454-AE0B-428B-981F-D5E4D995E692}" type="slidenum">
              <a:rPr lang="uk-UA" smtClean="0"/>
              <a:t>‹№›</a:t>
            </a:fld>
            <a:endParaRPr lang="uk-UA"/>
          </a:p>
        </p:txBody>
      </p:sp>
    </p:spTree>
    <p:extLst>
      <p:ext uri="{BB962C8B-B14F-4D97-AF65-F5344CB8AC3E}">
        <p14:creationId xmlns:p14="http://schemas.microsoft.com/office/powerpoint/2010/main" val="67155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0443CE-FD78-41C0-B43D-BB730EEAFB28}" type="datetimeFigureOut">
              <a:rPr lang="uk-UA" smtClean="0"/>
              <a:t>16.09.2024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60F3454-AE0B-428B-981F-D5E4D995E692}" type="slidenum">
              <a:rPr lang="uk-UA" smtClean="0"/>
              <a:t>‹№›</a:t>
            </a:fld>
            <a:endParaRPr lang="uk-UA"/>
          </a:p>
        </p:txBody>
      </p:sp>
    </p:spTree>
    <p:extLst>
      <p:ext uri="{BB962C8B-B14F-4D97-AF65-F5344CB8AC3E}">
        <p14:creationId xmlns:p14="http://schemas.microsoft.com/office/powerpoint/2010/main" val="2122058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mfa.gov.ua/ua/about-mfa/abroad/consulates" TargetMode="External"/><Relationship Id="rId2" Type="http://schemas.openxmlformats.org/officeDocument/2006/relationships/hyperlink" Target="http://mfa.gov.ua/ua/about-mfa/abroad/embass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26EE2B-54E1-482A-A8D3-2AB5C81EC29B}"/>
              </a:ext>
            </a:extLst>
          </p:cNvPr>
          <p:cNvSpPr>
            <a:spLocks noGrp="1"/>
          </p:cNvSpPr>
          <p:nvPr>
            <p:ph type="ctrTitle"/>
          </p:nvPr>
        </p:nvSpPr>
        <p:spPr/>
        <p:txBody>
          <a:bodyPr>
            <a:normAutofit/>
          </a:bodyPr>
          <a:lstStyle/>
          <a:p>
            <a:r>
              <a:rPr lang="uk-UA" sz="4000" kern="100" dirty="0">
                <a:effectLst/>
                <a:latin typeface="Times New Roman" panose="02020603050405020304" pitchFamily="18" charset="0"/>
                <a:ea typeface="Droid Sans Fallback"/>
              </a:rPr>
              <a:t>Дипломатичний етикет в діяльності </a:t>
            </a:r>
            <a:r>
              <a:rPr lang="uk-UA" sz="4000" kern="100" dirty="0" err="1">
                <a:effectLst/>
                <a:latin typeface="Times New Roman" panose="02020603050405020304" pitchFamily="18" charset="0"/>
                <a:ea typeface="Droid Sans Fallback"/>
              </a:rPr>
              <a:t>медійника</a:t>
            </a:r>
            <a:endParaRPr lang="uk-UA" sz="4000" dirty="0"/>
          </a:p>
        </p:txBody>
      </p:sp>
      <p:sp>
        <p:nvSpPr>
          <p:cNvPr id="3" name="Підзаголовок 2">
            <a:extLst>
              <a:ext uri="{FF2B5EF4-FFF2-40B4-BE49-F238E27FC236}">
                <a16:creationId xmlns:a16="http://schemas.microsoft.com/office/drawing/2014/main" id="{C055BAE0-05E6-4EA7-9AE8-55EAD2202BB9}"/>
              </a:ext>
            </a:extLst>
          </p:cNvPr>
          <p:cNvSpPr>
            <a:spLocks noGrp="1"/>
          </p:cNvSpPr>
          <p:nvPr>
            <p:ph type="subTitle" idx="1"/>
          </p:nvPr>
        </p:nvSpPr>
        <p:spPr/>
        <p:txBody>
          <a:bodyPr/>
          <a:lstStyle/>
          <a:p>
            <a:r>
              <a:rPr lang="uk-UA" dirty="0"/>
              <a:t>Лекція 3-4</a:t>
            </a:r>
          </a:p>
        </p:txBody>
      </p:sp>
    </p:spTree>
    <p:extLst>
      <p:ext uri="{BB962C8B-B14F-4D97-AF65-F5344CB8AC3E}">
        <p14:creationId xmlns:p14="http://schemas.microsoft.com/office/powerpoint/2010/main" val="1071538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19C11B-5572-43A2-AE45-60929611A54B}"/>
              </a:ext>
            </a:extLst>
          </p:cNvPr>
          <p:cNvSpPr>
            <a:spLocks noGrp="1"/>
          </p:cNvSpPr>
          <p:nvPr>
            <p:ph type="title"/>
          </p:nvPr>
        </p:nvSpPr>
        <p:spPr/>
        <p:txBody>
          <a:bodyPr/>
          <a:lstStyle/>
          <a:p>
            <a:r>
              <a:rPr lang="uk-UA" dirty="0"/>
              <a:t>Етапи сучасної (класичної) дипломатії</a:t>
            </a:r>
          </a:p>
        </p:txBody>
      </p:sp>
      <p:sp>
        <p:nvSpPr>
          <p:cNvPr id="3" name="Місце для вмісту 2">
            <a:extLst>
              <a:ext uri="{FF2B5EF4-FFF2-40B4-BE49-F238E27FC236}">
                <a16:creationId xmlns:a16="http://schemas.microsoft.com/office/drawing/2014/main" id="{E05A8893-D54B-456E-B752-1FA870F5EFD2}"/>
              </a:ext>
            </a:extLst>
          </p:cNvPr>
          <p:cNvSpPr>
            <a:spLocks noGrp="1"/>
          </p:cNvSpPr>
          <p:nvPr>
            <p:ph idx="1"/>
          </p:nvPr>
        </p:nvSpPr>
        <p:spPr>
          <a:xfrm>
            <a:off x="1890623" y="2049912"/>
            <a:ext cx="5571226" cy="4351338"/>
          </a:xfrm>
        </p:spPr>
        <p:txBody>
          <a:bodyPr/>
          <a:lstStyle/>
          <a:p>
            <a:pPr algn="just"/>
            <a:r>
              <a:rPr lang="uk-UA" sz="1800" dirty="0">
                <a:solidFill>
                  <a:srgbClr val="000000"/>
                </a:solidFill>
                <a:effectLst/>
                <a:latin typeface="Times New Roman" panose="02020603050405020304" pitchFamily="18" charset="0"/>
                <a:ea typeface="Times New Roman" panose="02020603050405020304" pitchFamily="18" charset="0"/>
              </a:rPr>
              <a:t>Початком </a:t>
            </a:r>
            <a:r>
              <a:rPr lang="uk-UA" sz="1800" b="1" i="1" dirty="0">
                <a:solidFill>
                  <a:srgbClr val="000000"/>
                </a:solidFill>
                <a:effectLst/>
                <a:latin typeface="Times New Roman" panose="02020603050405020304" pitchFamily="18" charset="0"/>
                <a:ea typeface="Times New Roman" panose="02020603050405020304" pitchFamily="18" charset="0"/>
              </a:rPr>
              <a:t>першого етапу</a:t>
            </a:r>
            <a:r>
              <a:rPr lang="uk-UA" sz="1800" dirty="0">
                <a:solidFill>
                  <a:srgbClr val="000000"/>
                </a:solidFill>
                <a:effectLst/>
                <a:latin typeface="Times New Roman" panose="02020603050405020304" pitchFamily="18" charset="0"/>
                <a:ea typeface="Times New Roman" panose="02020603050405020304" pitchFamily="18" charset="0"/>
              </a:rPr>
              <a:t> вважається </a:t>
            </a:r>
            <a:r>
              <a:rPr lang="uk-UA" sz="1800" b="1" dirty="0">
                <a:solidFill>
                  <a:srgbClr val="000000"/>
                </a:solidFill>
                <a:effectLst/>
                <a:latin typeface="Times New Roman" panose="02020603050405020304" pitchFamily="18" charset="0"/>
                <a:ea typeface="Times New Roman" panose="02020603050405020304" pitchFamily="18" charset="0"/>
              </a:rPr>
              <a:t>Віденський конгрес</a:t>
            </a:r>
            <a:r>
              <a:rPr lang="ru-RU" sz="1800" b="1" dirty="0">
                <a:solidFill>
                  <a:srgbClr val="000000"/>
                </a:solidFill>
                <a:effectLst/>
                <a:latin typeface="Times New Roman" panose="02020603050405020304" pitchFamily="18" charset="0"/>
                <a:ea typeface="Times New Roman" panose="02020603050405020304" pitchFamily="18" charset="0"/>
              </a:rPr>
              <a:t> 1815</a:t>
            </a:r>
            <a:r>
              <a:rPr lang="uk-UA" sz="1800" b="1" dirty="0">
                <a:solidFill>
                  <a:srgbClr val="000000"/>
                </a:solidFill>
                <a:effectLst/>
                <a:latin typeface="Times New Roman" panose="02020603050405020304" pitchFamily="18" charset="0"/>
                <a:ea typeface="Times New Roman" panose="02020603050405020304" pitchFamily="18" charset="0"/>
              </a:rPr>
              <a:t> р</a:t>
            </a:r>
            <a:r>
              <a:rPr lang="uk-UA" sz="1800" dirty="0">
                <a:solidFill>
                  <a:srgbClr val="000000"/>
                </a:solidFill>
                <a:effectLst/>
                <a:latin typeface="Times New Roman" panose="02020603050405020304" pitchFamily="18" charset="0"/>
                <a:ea typeface="Times New Roman" panose="02020603050405020304" pitchFamily="18" charset="0"/>
              </a:rPr>
              <a:t>. та </a:t>
            </a:r>
            <a:r>
              <a:rPr lang="uk-UA" sz="1800" b="1" dirty="0" err="1">
                <a:solidFill>
                  <a:srgbClr val="000000"/>
                </a:solidFill>
                <a:effectLst/>
                <a:latin typeface="Times New Roman" panose="02020603050405020304" pitchFamily="18" charset="0"/>
                <a:ea typeface="Times New Roman" panose="02020603050405020304" pitchFamily="18" charset="0"/>
              </a:rPr>
              <a:t>Аахенський</a:t>
            </a:r>
            <a:r>
              <a:rPr lang="uk-UA" sz="1800" b="1" dirty="0">
                <a:solidFill>
                  <a:srgbClr val="000000"/>
                </a:solidFill>
                <a:effectLst/>
                <a:latin typeface="Times New Roman" panose="02020603050405020304" pitchFamily="18" charset="0"/>
                <a:ea typeface="Times New Roman" panose="02020603050405020304" pitchFamily="18" charset="0"/>
              </a:rPr>
              <a:t> протокол</a:t>
            </a:r>
            <a:r>
              <a:rPr lang="ru-RU" sz="1800" b="1" dirty="0">
                <a:solidFill>
                  <a:srgbClr val="000000"/>
                </a:solidFill>
                <a:effectLst/>
                <a:latin typeface="Times New Roman" panose="02020603050405020304" pitchFamily="18" charset="0"/>
                <a:ea typeface="Times New Roman" panose="02020603050405020304" pitchFamily="18" charset="0"/>
              </a:rPr>
              <a:t> 1818</a:t>
            </a:r>
            <a:r>
              <a:rPr lang="uk-UA" sz="1800" b="1" dirty="0">
                <a:solidFill>
                  <a:srgbClr val="000000"/>
                </a:solidFill>
                <a:effectLst/>
                <a:latin typeface="Times New Roman" panose="02020603050405020304" pitchFamily="18" charset="0"/>
                <a:ea typeface="Times New Roman" panose="02020603050405020304" pitchFamily="18" charset="0"/>
              </a:rPr>
              <a:t> р</a:t>
            </a:r>
            <a:r>
              <a:rPr lang="uk-UA" sz="1800" dirty="0">
                <a:solidFill>
                  <a:srgbClr val="000000"/>
                </a:solidFill>
                <a:effectLst/>
                <a:latin typeface="Times New Roman" panose="02020603050405020304" pitchFamily="18" charset="0"/>
                <a:ea typeface="Times New Roman" panose="02020603050405020304" pitchFamily="18" charset="0"/>
              </a:rPr>
              <a:t>., які вперше встановили поділ на класи дипломатичних агентів («Положення щодо дипломатичних агентів»), заклали правила і традиції дипломатичного церемоніалу та протоколу. Саме на цьому етапі формуються класичні правила геополітики та дипломатії. Ще в </a:t>
            </a:r>
            <a:r>
              <a:rPr lang="en-US" sz="1800" dirty="0">
                <a:solidFill>
                  <a:srgbClr val="000000"/>
                </a:solidFill>
                <a:effectLst/>
                <a:latin typeface="Times New Roman" panose="02020603050405020304" pitchFamily="18" charset="0"/>
                <a:ea typeface="Times New Roman" panose="02020603050405020304" pitchFamily="18" charset="0"/>
              </a:rPr>
              <a:t>XVI</a:t>
            </a:r>
            <a:r>
              <a:rPr lang="uk-UA" sz="1800" dirty="0">
                <a:solidFill>
                  <a:srgbClr val="000000"/>
                </a:solidFill>
                <a:effectLst/>
                <a:latin typeface="Times New Roman" panose="02020603050405020304" pitchFamily="18" charset="0"/>
                <a:ea typeface="Times New Roman" panose="02020603050405020304" pitchFamily="18" charset="0"/>
              </a:rPr>
              <a:t> ст. італійський вчений і дипломат </a:t>
            </a:r>
            <a:r>
              <a:rPr lang="uk-UA" sz="1800" dirty="0" err="1">
                <a:solidFill>
                  <a:srgbClr val="000000"/>
                </a:solidFill>
                <a:effectLst/>
                <a:latin typeface="Times New Roman" panose="02020603050405020304" pitchFamily="18" charset="0"/>
                <a:ea typeface="Times New Roman" panose="02020603050405020304" pitchFamily="18" charset="0"/>
              </a:rPr>
              <a:t>Франческо</a:t>
            </a:r>
            <a:r>
              <a:rPr lang="uk-UA" sz="1800" dirty="0">
                <a:solidFill>
                  <a:srgbClr val="000000"/>
                </a:solidFill>
                <a:effectLst/>
                <a:latin typeface="Times New Roman" panose="02020603050405020304" pitchFamily="18" charset="0"/>
                <a:ea typeface="Times New Roman" panose="02020603050405020304" pitchFamily="18" charset="0"/>
              </a:rPr>
              <a:t> </a:t>
            </a:r>
            <a:r>
              <a:rPr lang="uk-UA" sz="1800" dirty="0" err="1">
                <a:solidFill>
                  <a:srgbClr val="000000"/>
                </a:solidFill>
                <a:effectLst/>
                <a:latin typeface="Times New Roman" panose="02020603050405020304" pitchFamily="18" charset="0"/>
                <a:ea typeface="Times New Roman" panose="02020603050405020304" pitchFamily="18" charset="0"/>
              </a:rPr>
              <a:t>Гвіччардіні</a:t>
            </a:r>
            <a:r>
              <a:rPr lang="uk-UA" sz="1800" dirty="0">
                <a:solidFill>
                  <a:srgbClr val="000000"/>
                </a:solidFill>
                <a:effectLst/>
                <a:latin typeface="Times New Roman" panose="02020603050405020304" pitchFamily="18" charset="0"/>
                <a:ea typeface="Times New Roman" panose="02020603050405020304" pitchFamily="18" charset="0"/>
              </a:rPr>
              <a:t> вивів правило зовнішньої політики держави, в якому стверджувалося: </a:t>
            </a:r>
            <a:r>
              <a:rPr lang="uk-UA" sz="1800" i="1" dirty="0">
                <a:solidFill>
                  <a:srgbClr val="000000"/>
                </a:solidFill>
                <a:effectLst/>
                <a:latin typeface="Times New Roman" panose="02020603050405020304" pitchFamily="18" charset="0"/>
                <a:ea typeface="Times New Roman" panose="02020603050405020304" pitchFamily="18" charset="0"/>
              </a:rPr>
              <a:t>«Не варто давати можливості своєму маленькому сусідові стати більшим, а великому сусідові стати ще більшим»</a:t>
            </a:r>
            <a:r>
              <a:rPr lang="uk-UA" sz="1800" dirty="0">
                <a:solidFill>
                  <a:srgbClr val="000000"/>
                </a:solidFill>
                <a:effectLst/>
                <a:latin typeface="Times New Roman" panose="02020603050405020304" pitchFamily="18" charset="0"/>
                <a:ea typeface="Times New Roman" panose="02020603050405020304" pitchFamily="18" charset="0"/>
              </a:rPr>
              <a:t>. </a:t>
            </a:r>
            <a:endParaRPr lang="uk-UA" dirty="0"/>
          </a:p>
        </p:txBody>
      </p:sp>
      <p:sp>
        <p:nvSpPr>
          <p:cNvPr id="4" name="Прямокутник 3">
            <a:extLst>
              <a:ext uri="{FF2B5EF4-FFF2-40B4-BE49-F238E27FC236}">
                <a16:creationId xmlns:a16="http://schemas.microsoft.com/office/drawing/2014/main" id="{2EA41917-1473-49EB-B962-F6D97537716E}"/>
              </a:ext>
            </a:extLst>
          </p:cNvPr>
          <p:cNvSpPr/>
          <p:nvPr/>
        </p:nvSpPr>
        <p:spPr>
          <a:xfrm>
            <a:off x="7684717" y="2431634"/>
            <a:ext cx="3313961" cy="1569660"/>
          </a:xfrm>
          <a:prstGeom prst="rect">
            <a:avLst/>
          </a:prstGeom>
          <a:noFill/>
        </p:spPr>
        <p:txBody>
          <a:bodyPr wrap="square" lIns="91440" tIns="45720" rIns="91440" bIns="45720">
            <a:spAutoFit/>
          </a:bodyPr>
          <a:lstStyle/>
          <a:p>
            <a:pPr algn="ctr"/>
            <a:r>
              <a:rPr lang="uk-U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І</a:t>
            </a:r>
          </a:p>
        </p:txBody>
      </p:sp>
    </p:spTree>
    <p:extLst>
      <p:ext uri="{BB962C8B-B14F-4D97-AF65-F5344CB8AC3E}">
        <p14:creationId xmlns:p14="http://schemas.microsoft.com/office/powerpoint/2010/main" val="383587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636A6D7-C01C-4AED-AA50-C48D49792522}"/>
              </a:ext>
            </a:extLst>
          </p:cNvPr>
          <p:cNvSpPr>
            <a:spLocks noGrp="1"/>
          </p:cNvSpPr>
          <p:nvPr>
            <p:ph idx="1"/>
          </p:nvPr>
        </p:nvSpPr>
        <p:spPr>
          <a:xfrm>
            <a:off x="1659148" y="1259457"/>
            <a:ext cx="6097438" cy="5202178"/>
          </a:xfrm>
        </p:spPr>
        <p:txBody>
          <a:bodyPr>
            <a:normAutofit fontScale="92500" lnSpcReduction="20000"/>
          </a:bodyPr>
          <a:lstStyle/>
          <a:p>
            <a:pPr algn="just"/>
            <a:r>
              <a:rPr lang="uk-UA" sz="1800" dirty="0">
                <a:solidFill>
                  <a:srgbClr val="000000"/>
                </a:solidFill>
                <a:effectLst/>
                <a:latin typeface="Times New Roman" panose="02020603050405020304" pitchFamily="18" charset="0"/>
                <a:ea typeface="Times New Roman" panose="02020603050405020304" pitchFamily="18" charset="0"/>
              </a:rPr>
              <a:t>Початок </a:t>
            </a:r>
            <a:r>
              <a:rPr lang="uk-UA" sz="1800" b="1" i="1" dirty="0">
                <a:solidFill>
                  <a:srgbClr val="000000"/>
                </a:solidFill>
                <a:effectLst/>
                <a:latin typeface="Times New Roman" panose="02020603050405020304" pitchFamily="18" charset="0"/>
                <a:ea typeface="Times New Roman" panose="02020603050405020304" pitchFamily="18" charset="0"/>
              </a:rPr>
              <a:t>другого етапу</a:t>
            </a:r>
            <a:r>
              <a:rPr lang="uk-UA" sz="1800" dirty="0">
                <a:solidFill>
                  <a:srgbClr val="000000"/>
                </a:solidFill>
                <a:effectLst/>
                <a:latin typeface="Times New Roman" panose="02020603050405020304" pitchFamily="18" charset="0"/>
                <a:ea typeface="Times New Roman" panose="02020603050405020304" pitchFamily="18" charset="0"/>
              </a:rPr>
              <a:t> в історії дипломатії збігається із завершенням Першої світової війни 1914—1918 рр. та облаштуванням повоєнного світу </a:t>
            </a:r>
            <a:r>
              <a:rPr lang="uk-UA" sz="1800" b="1" dirty="0">
                <a:solidFill>
                  <a:srgbClr val="000000"/>
                </a:solidFill>
                <a:effectLst/>
                <a:latin typeface="Times New Roman" panose="02020603050405020304" pitchFamily="18" charset="0"/>
                <a:ea typeface="Times New Roman" panose="02020603050405020304" pitchFamily="18" charset="0"/>
              </a:rPr>
              <a:t>Версальською системою мирних угод</a:t>
            </a:r>
            <a:r>
              <a:rPr lang="uk-UA" sz="1800" dirty="0">
                <a:solidFill>
                  <a:srgbClr val="000000"/>
                </a:solidFill>
                <a:effectLst/>
                <a:latin typeface="Times New Roman" panose="02020603050405020304" pitchFamily="18" charset="0"/>
                <a:ea typeface="Times New Roman" panose="02020603050405020304" pitchFamily="18" charset="0"/>
              </a:rPr>
              <a:t>, одним із головних наслідків яких було утворення Ліги Націй. Хоча й на цьому етапі дипломатії не вдалося врятувати людство від вселенської катастрофи 1939—1945 рр., вона стала більш зрілою, набула певних усталених міжнародно-правових форм.</a:t>
            </a:r>
          </a:p>
          <a:p>
            <a:pPr algn="just"/>
            <a:endParaRPr lang="uk-UA" sz="1800" dirty="0">
              <a:solidFill>
                <a:srgbClr val="000000"/>
              </a:solidFill>
              <a:latin typeface="Times New Roman" panose="02020603050405020304" pitchFamily="18" charset="0"/>
              <a:ea typeface="Times New Roman" panose="02020603050405020304" pitchFamily="18" charset="0"/>
            </a:endParaRPr>
          </a:p>
          <a:p>
            <a:pPr algn="just"/>
            <a:r>
              <a:rPr lang="uk-UA" sz="1800" dirty="0">
                <a:solidFill>
                  <a:srgbClr val="000000"/>
                </a:solidFill>
                <a:effectLst/>
                <a:latin typeface="Times New Roman" panose="02020603050405020304" pitchFamily="18" charset="0"/>
                <a:ea typeface="Times New Roman" panose="02020603050405020304" pitchFamily="18" charset="0"/>
              </a:rPr>
              <a:t>Саме на цьому етапі ухвалено цілу низку конвенцій, які заклали основи сучасного дипломатичного та консульського права. Так, </a:t>
            </a:r>
            <a:r>
              <a:rPr lang="uk-UA" sz="1800" b="1" dirty="0">
                <a:solidFill>
                  <a:srgbClr val="000000"/>
                </a:solidFill>
                <a:effectLst/>
                <a:latin typeface="Times New Roman" panose="02020603050405020304" pitchFamily="18" charset="0"/>
                <a:ea typeface="Times New Roman" panose="02020603050405020304" pitchFamily="18" charset="0"/>
              </a:rPr>
              <a:t>у</a:t>
            </a:r>
            <a:r>
              <a:rPr lang="ru-RU" sz="1800" b="1" dirty="0">
                <a:solidFill>
                  <a:srgbClr val="000000"/>
                </a:solidFill>
                <a:effectLst/>
                <a:latin typeface="Times New Roman" panose="02020603050405020304" pitchFamily="18" charset="0"/>
                <a:ea typeface="Times New Roman" panose="02020603050405020304" pitchFamily="18" charset="0"/>
              </a:rPr>
              <a:t> 1911</a:t>
            </a:r>
            <a:r>
              <a:rPr lang="uk-UA" sz="1800" b="1" dirty="0">
                <a:solidFill>
                  <a:srgbClr val="000000"/>
                </a:solidFill>
                <a:effectLst/>
                <a:latin typeface="Times New Roman" panose="02020603050405020304" pitchFamily="18" charset="0"/>
                <a:ea typeface="Times New Roman" panose="02020603050405020304" pitchFamily="18" charset="0"/>
              </a:rPr>
              <a:t> р</a:t>
            </a:r>
            <a:r>
              <a:rPr lang="uk-UA" sz="1800" dirty="0">
                <a:solidFill>
                  <a:srgbClr val="000000"/>
                </a:solidFill>
                <a:effectLst/>
                <a:latin typeface="Times New Roman" panose="02020603050405020304" pitchFamily="18" charset="0"/>
                <a:ea typeface="Times New Roman" panose="02020603050405020304" pitchFamily="18" charset="0"/>
              </a:rPr>
              <a:t>. було прийнято </a:t>
            </a:r>
            <a:r>
              <a:rPr lang="uk-UA" sz="1800" b="1" dirty="0" err="1">
                <a:solidFill>
                  <a:srgbClr val="000000"/>
                </a:solidFill>
                <a:effectLst/>
                <a:latin typeface="Times New Roman" panose="02020603050405020304" pitchFamily="18" charset="0"/>
                <a:ea typeface="Times New Roman" panose="02020603050405020304" pitchFamily="18" charset="0"/>
              </a:rPr>
              <a:t>Каракаську</a:t>
            </a:r>
            <a:r>
              <a:rPr lang="uk-UA" sz="1800" b="1" dirty="0">
                <a:solidFill>
                  <a:srgbClr val="000000"/>
                </a:solidFill>
                <a:effectLst/>
                <a:latin typeface="Times New Roman" panose="02020603050405020304" pitchFamily="18" charset="0"/>
                <a:ea typeface="Times New Roman" panose="02020603050405020304" pitchFamily="18" charset="0"/>
              </a:rPr>
              <a:t> конвенцію про консульські функції, у</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b="1" dirty="0">
                <a:solidFill>
                  <a:srgbClr val="000000"/>
                </a:solidFill>
                <a:effectLst/>
                <a:latin typeface="Times New Roman" panose="02020603050405020304" pitchFamily="18" charset="0"/>
                <a:ea typeface="Times New Roman" panose="02020603050405020304" pitchFamily="18" charset="0"/>
              </a:rPr>
              <a:t>1928</a:t>
            </a:r>
            <a:r>
              <a:rPr lang="uk-UA" sz="1800" b="1" dirty="0">
                <a:solidFill>
                  <a:srgbClr val="000000"/>
                </a:solidFill>
                <a:effectLst/>
                <a:latin typeface="Times New Roman" panose="02020603050405020304" pitchFamily="18" charset="0"/>
                <a:ea typeface="Times New Roman" panose="02020603050405020304" pitchFamily="18" charset="0"/>
              </a:rPr>
              <a:t> р.– Гаванську конвенцію про консульських чиновників. </a:t>
            </a:r>
            <a:r>
              <a:rPr lang="uk-UA" sz="1800" dirty="0">
                <a:solidFill>
                  <a:srgbClr val="000000"/>
                </a:solidFill>
                <a:effectLst/>
                <a:latin typeface="Times New Roman" panose="02020603050405020304" pitchFamily="18" charset="0"/>
                <a:ea typeface="Times New Roman" panose="02020603050405020304" pitchFamily="18" charset="0"/>
              </a:rPr>
              <a:t>Водночас було прийнято «ко­декс </a:t>
            </a:r>
            <a:r>
              <a:rPr lang="uk-UA" sz="1800" dirty="0" err="1">
                <a:solidFill>
                  <a:srgbClr val="000000"/>
                </a:solidFill>
                <a:effectLst/>
                <a:latin typeface="Times New Roman" panose="02020603050405020304" pitchFamily="18" charset="0"/>
                <a:ea typeface="Times New Roman" panose="02020603050405020304" pitchFamily="18" charset="0"/>
              </a:rPr>
              <a:t>Бустаманте</a:t>
            </a:r>
            <a:r>
              <a:rPr lang="uk-UA" sz="1800"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 (1928),</a:t>
            </a:r>
            <a:r>
              <a:rPr lang="uk-UA" sz="1800" dirty="0">
                <a:solidFill>
                  <a:srgbClr val="000000"/>
                </a:solidFill>
                <a:effectLst/>
                <a:latin typeface="Times New Roman" panose="02020603050405020304" pitchFamily="18" charset="0"/>
                <a:ea typeface="Times New Roman" panose="02020603050405020304" pitchFamily="18" charset="0"/>
              </a:rPr>
              <a:t> названий за ім'ям його основного укладача</a:t>
            </a:r>
            <a:r>
              <a:rPr lang="ru-RU" sz="18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 відомого кубинського вченого-міжнародника, професора А. </a:t>
            </a:r>
            <a:r>
              <a:rPr lang="uk-UA" sz="1800" dirty="0" err="1">
                <a:solidFill>
                  <a:srgbClr val="000000"/>
                </a:solidFill>
                <a:effectLst/>
                <a:latin typeface="Times New Roman" panose="02020603050405020304" pitchFamily="18" charset="0"/>
                <a:ea typeface="Times New Roman" panose="02020603050405020304" pitchFamily="18" charset="0"/>
              </a:rPr>
              <a:t>Бустаманте</a:t>
            </a:r>
            <a:r>
              <a:rPr lang="uk-UA" sz="1800" dirty="0">
                <a:solidFill>
                  <a:srgbClr val="000000"/>
                </a:solidFill>
                <a:effectLst/>
                <a:latin typeface="Times New Roman" panose="02020603050405020304" pitchFamily="18" charset="0"/>
                <a:ea typeface="Times New Roman" panose="02020603050405020304" pitchFamily="18" charset="0"/>
              </a:rPr>
              <a:t>. Цей документ став важливим ко­лективним міжнародним договором, який регулював функції консула. На сьогодні кодекс ратифікували більшість країн Центральної та Південної Америки.</a:t>
            </a:r>
            <a:endParaRPr lang="uk-UA" sz="1800" dirty="0">
              <a:effectLst/>
              <a:latin typeface="Times New Roman" panose="02020603050405020304" pitchFamily="18" charset="0"/>
              <a:ea typeface="Times New Roman" panose="02020603050405020304" pitchFamily="18" charset="0"/>
            </a:endParaRPr>
          </a:p>
          <a:p>
            <a:endParaRPr lang="uk-UA" sz="1800" dirty="0">
              <a:effectLst/>
              <a:latin typeface="Times New Roman" panose="02020603050405020304" pitchFamily="18" charset="0"/>
              <a:ea typeface="Times New Roman" panose="02020603050405020304" pitchFamily="18" charset="0"/>
            </a:endParaRPr>
          </a:p>
          <a:p>
            <a:endParaRPr lang="uk-UA" dirty="0"/>
          </a:p>
        </p:txBody>
      </p:sp>
      <p:sp>
        <p:nvSpPr>
          <p:cNvPr id="4" name="Прямокутник 3">
            <a:extLst>
              <a:ext uri="{FF2B5EF4-FFF2-40B4-BE49-F238E27FC236}">
                <a16:creationId xmlns:a16="http://schemas.microsoft.com/office/drawing/2014/main" id="{E0BBAC65-A0CD-4BB0-A98D-5AF3C189ED9C}"/>
              </a:ext>
            </a:extLst>
          </p:cNvPr>
          <p:cNvSpPr/>
          <p:nvPr/>
        </p:nvSpPr>
        <p:spPr>
          <a:xfrm>
            <a:off x="7174659" y="2225462"/>
            <a:ext cx="3358193" cy="1569660"/>
          </a:xfrm>
          <a:prstGeom prst="rect">
            <a:avLst/>
          </a:prstGeom>
          <a:noFill/>
        </p:spPr>
        <p:txBody>
          <a:bodyPr wrap="square" lIns="91440" tIns="45720" rIns="91440" bIns="45720">
            <a:spAutoFit/>
          </a:bodyPr>
          <a:lstStyle/>
          <a:p>
            <a:pPr algn="ctr"/>
            <a:r>
              <a:rPr lang="uk-U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ІІ</a:t>
            </a:r>
          </a:p>
        </p:txBody>
      </p:sp>
    </p:spTree>
    <p:extLst>
      <p:ext uri="{BB962C8B-B14F-4D97-AF65-F5344CB8AC3E}">
        <p14:creationId xmlns:p14="http://schemas.microsoft.com/office/powerpoint/2010/main" val="421751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9E7A84-3EA9-448A-8B33-0C9CFB4B2408}"/>
              </a:ext>
            </a:extLst>
          </p:cNvPr>
          <p:cNvSpPr>
            <a:spLocks noGrp="1"/>
          </p:cNvSpPr>
          <p:nvPr>
            <p:ph idx="1"/>
          </p:nvPr>
        </p:nvSpPr>
        <p:spPr>
          <a:xfrm>
            <a:off x="2278811" y="1851504"/>
            <a:ext cx="5174411" cy="4351338"/>
          </a:xfrm>
        </p:spPr>
        <p:txBody>
          <a:bodyPr>
            <a:normAutofit fontScale="92500" lnSpcReduction="10000"/>
          </a:bodyPr>
          <a:lstStyle/>
          <a:p>
            <a:pPr algn="just"/>
            <a:r>
              <a:rPr lang="uk-UA" sz="1800" b="1" i="1" dirty="0">
                <a:solidFill>
                  <a:srgbClr val="000000"/>
                </a:solidFill>
                <a:effectLst/>
                <a:latin typeface="Times New Roman" panose="02020603050405020304" pitchFamily="18" charset="0"/>
                <a:ea typeface="Times New Roman" panose="02020603050405020304" pitchFamily="18" charset="0"/>
              </a:rPr>
              <a:t>Третій етап</a:t>
            </a:r>
            <a:r>
              <a:rPr lang="uk-UA" sz="1800" dirty="0">
                <a:solidFill>
                  <a:srgbClr val="000000"/>
                </a:solidFill>
                <a:effectLst/>
                <a:latin typeface="Times New Roman" panose="02020603050405020304" pitchFamily="18" charset="0"/>
                <a:ea typeface="Times New Roman" panose="02020603050405020304" pitchFamily="18" charset="0"/>
              </a:rPr>
              <a:t> охоплює другу половину </a:t>
            </a:r>
            <a:r>
              <a:rPr lang="en-US" sz="1800" dirty="0">
                <a:solidFill>
                  <a:srgbClr val="000000"/>
                </a:solidFill>
                <a:effectLst/>
                <a:latin typeface="Times New Roman" panose="02020603050405020304" pitchFamily="18" charset="0"/>
                <a:ea typeface="Times New Roman" panose="02020603050405020304" pitchFamily="18" charset="0"/>
              </a:rPr>
              <a:t>XX</a:t>
            </a:r>
            <a:r>
              <a:rPr lang="uk-UA" sz="1800" dirty="0">
                <a:solidFill>
                  <a:srgbClr val="000000"/>
                </a:solidFill>
                <a:effectLst/>
                <a:latin typeface="Times New Roman" panose="02020603050405020304" pitchFamily="18" charset="0"/>
                <a:ea typeface="Times New Roman" panose="02020603050405020304" pitchFamily="18" charset="0"/>
              </a:rPr>
              <a:t> ст. Даний період разюче відрізняється від усіх попередніх цивілізаційних спіралей розвитку людства. Ця нова якість базується на принципово нових технологіях і нормах економічного та соціально-політичного розвитку суспільства, нових інфор­маційних системах, гігантських змінах (на жаль, негативних) у природному навколишньому середовищі. До того ж якісно нові політичні трансформації відбулися наприкінці 80-х</a:t>
            </a:r>
            <a:r>
              <a:rPr lang="ru-RU" sz="18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–початку 90-х років, коли світова теорія і практика тота­літаризму зазнали історичної поразки і перед людством надзвичайно гостро постало питання</a:t>
            </a:r>
            <a:r>
              <a:rPr lang="ru-RU" sz="18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 як жити далі в цих нових умовах, щоб утримати рівновагу, не скотитись у провалля загального хаосу? До питання повернулись у 2010 рр.</a:t>
            </a:r>
            <a:endParaRPr lang="uk-UA" sz="1800" dirty="0">
              <a:effectLst/>
              <a:latin typeface="Times New Roman" panose="02020603050405020304" pitchFamily="18" charset="0"/>
              <a:ea typeface="Times New Roman" panose="02020603050405020304" pitchFamily="18" charset="0"/>
            </a:endParaRPr>
          </a:p>
          <a:p>
            <a:endParaRPr lang="uk-UA" dirty="0"/>
          </a:p>
        </p:txBody>
      </p:sp>
      <p:sp>
        <p:nvSpPr>
          <p:cNvPr id="4" name="Прямокутник 3">
            <a:extLst>
              <a:ext uri="{FF2B5EF4-FFF2-40B4-BE49-F238E27FC236}">
                <a16:creationId xmlns:a16="http://schemas.microsoft.com/office/drawing/2014/main" id="{076BA5B1-DD36-4734-A1A8-BC271940A1E5}"/>
              </a:ext>
            </a:extLst>
          </p:cNvPr>
          <p:cNvSpPr/>
          <p:nvPr/>
        </p:nvSpPr>
        <p:spPr>
          <a:xfrm>
            <a:off x="6951925" y="2786179"/>
            <a:ext cx="3218618" cy="1569660"/>
          </a:xfrm>
          <a:prstGeom prst="rect">
            <a:avLst/>
          </a:prstGeom>
          <a:noFill/>
        </p:spPr>
        <p:txBody>
          <a:bodyPr wrap="square" lIns="91440" tIns="45720" rIns="91440" bIns="45720">
            <a:spAutoFit/>
          </a:bodyPr>
          <a:lstStyle/>
          <a:p>
            <a:pPr algn="ctr"/>
            <a:r>
              <a:rPr lang="uk-UA"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ІІІ</a:t>
            </a:r>
          </a:p>
        </p:txBody>
      </p:sp>
    </p:spTree>
    <p:extLst>
      <p:ext uri="{BB962C8B-B14F-4D97-AF65-F5344CB8AC3E}">
        <p14:creationId xmlns:p14="http://schemas.microsoft.com/office/powerpoint/2010/main" val="417637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CD5120C-61B2-40C4-BAB4-965B6A5B7216}"/>
              </a:ext>
            </a:extLst>
          </p:cNvPr>
          <p:cNvSpPr>
            <a:spLocks noGrp="1"/>
          </p:cNvSpPr>
          <p:nvPr>
            <p:ph idx="1"/>
          </p:nvPr>
        </p:nvSpPr>
        <p:spPr/>
        <p:txBody>
          <a:bodyPr/>
          <a:lstStyle/>
          <a:p>
            <a:pPr algn="just"/>
            <a:r>
              <a:rPr lang="uk-UA" sz="1800" dirty="0">
                <a:solidFill>
                  <a:srgbClr val="000000"/>
                </a:solidFill>
                <a:effectLst/>
                <a:latin typeface="Times New Roman" panose="02020603050405020304" pitchFamily="18" charset="0"/>
                <a:ea typeface="Times New Roman" panose="02020603050405020304" pitchFamily="18" charset="0"/>
              </a:rPr>
              <a:t>На цьому етапі остаточно формується міжнародно-правовий кодекс дипломатії, «правила гри» ста­ють універсальними і чітко визначеними. З прийняттям </a:t>
            </a:r>
            <a:r>
              <a:rPr lang="uk-UA" sz="1800" b="1" dirty="0">
                <a:solidFill>
                  <a:srgbClr val="000000"/>
                </a:solidFill>
                <a:effectLst/>
                <a:latin typeface="Times New Roman" panose="02020603050405020304" pitchFamily="18" charset="0"/>
                <a:ea typeface="Times New Roman" panose="02020603050405020304" pitchFamily="18" charset="0"/>
              </a:rPr>
              <a:t>Ста­туту ООН у</a:t>
            </a:r>
            <a:r>
              <a:rPr lang="ru-RU" sz="1800" b="1" dirty="0">
                <a:solidFill>
                  <a:srgbClr val="000000"/>
                </a:solidFill>
                <a:effectLst/>
                <a:latin typeface="Times New Roman" panose="02020603050405020304" pitchFamily="18" charset="0"/>
                <a:ea typeface="Times New Roman" panose="02020603050405020304" pitchFamily="18" charset="0"/>
              </a:rPr>
              <a:t> 1945</a:t>
            </a:r>
            <a:r>
              <a:rPr lang="uk-UA" sz="1800" b="1" dirty="0">
                <a:solidFill>
                  <a:srgbClr val="000000"/>
                </a:solidFill>
                <a:effectLst/>
                <a:latin typeface="Times New Roman" panose="02020603050405020304" pitchFamily="18" charset="0"/>
                <a:ea typeface="Times New Roman" panose="02020603050405020304" pitchFamily="18" charset="0"/>
              </a:rPr>
              <a:t> р</a:t>
            </a:r>
            <a:r>
              <a:rPr lang="uk-UA" sz="1800" dirty="0">
                <a:solidFill>
                  <a:srgbClr val="000000"/>
                </a:solidFill>
                <a:effectLst/>
                <a:latin typeface="Times New Roman" panose="02020603050405020304" pitchFamily="18" charset="0"/>
                <a:ea typeface="Times New Roman" panose="02020603050405020304" pitchFamily="18" charset="0"/>
              </a:rPr>
              <a:t>.. </a:t>
            </a:r>
            <a:r>
              <a:rPr lang="uk-UA" sz="1800" b="1" dirty="0">
                <a:solidFill>
                  <a:srgbClr val="000000"/>
                </a:solidFill>
                <a:effectLst/>
                <a:latin typeface="Times New Roman" panose="02020603050405020304" pitchFamily="18" charset="0"/>
                <a:ea typeface="Times New Roman" panose="02020603050405020304" pitchFamily="18" charset="0"/>
              </a:rPr>
              <a:t>Конвенції про привілеї та імунітети ООН у</a:t>
            </a:r>
            <a:r>
              <a:rPr lang="ru-RU" sz="1800" b="1" dirty="0">
                <a:solidFill>
                  <a:srgbClr val="000000"/>
                </a:solidFill>
                <a:effectLst/>
                <a:latin typeface="Times New Roman" panose="02020603050405020304" pitchFamily="18" charset="0"/>
                <a:ea typeface="Times New Roman" panose="02020603050405020304" pitchFamily="18" charset="0"/>
              </a:rPr>
              <a:t> </a:t>
            </a:r>
            <a:r>
              <a:rPr lang="uk-UA" sz="1800" b="1" dirty="0">
                <a:solidFill>
                  <a:srgbClr val="000000"/>
                </a:solidFill>
                <a:effectLst/>
                <a:latin typeface="Times New Roman" panose="02020603050405020304" pitchFamily="18" charset="0"/>
                <a:ea typeface="Times New Roman" panose="02020603050405020304" pitchFamily="18" charset="0"/>
              </a:rPr>
              <a:t>1946 р</a:t>
            </a:r>
            <a:r>
              <a:rPr lang="uk-UA" sz="1800" dirty="0">
                <a:solidFill>
                  <a:srgbClr val="000000"/>
                </a:solidFill>
                <a:effectLst/>
                <a:latin typeface="Times New Roman" panose="02020603050405020304" pitchFamily="18" charset="0"/>
                <a:ea typeface="Times New Roman" panose="02020603050405020304" pitchFamily="18" charset="0"/>
              </a:rPr>
              <a:t>., </a:t>
            </a:r>
            <a:r>
              <a:rPr lang="uk-UA" sz="1800" b="1" dirty="0">
                <a:solidFill>
                  <a:srgbClr val="000000"/>
                </a:solidFill>
                <a:effectLst/>
                <a:latin typeface="Times New Roman" panose="02020603050405020304" pitchFamily="18" charset="0"/>
                <a:ea typeface="Times New Roman" panose="02020603050405020304" pitchFamily="18" charset="0"/>
              </a:rPr>
              <a:t>Віденської конвенції про дипломатичні зносини в 1961 р</a:t>
            </a:r>
            <a:r>
              <a:rPr lang="uk-UA" sz="1800" dirty="0">
                <a:solidFill>
                  <a:srgbClr val="000000"/>
                </a:solidFill>
                <a:effectLst/>
                <a:latin typeface="Times New Roman" panose="02020603050405020304" pitchFamily="18" charset="0"/>
                <a:ea typeface="Times New Roman" panose="02020603050405020304" pitchFamily="18" charset="0"/>
              </a:rPr>
              <a:t>., Віденської конвенції про консульські зносини в 1963 р</a:t>
            </a:r>
            <a:r>
              <a:rPr lang="uk-UA" sz="1800" b="1" dirty="0">
                <a:solidFill>
                  <a:srgbClr val="000000"/>
                </a:solidFill>
                <a:effectLst/>
                <a:latin typeface="Times New Roman" panose="02020603050405020304" pitchFamily="18" charset="0"/>
                <a:ea typeface="Times New Roman" panose="02020603050405020304" pitchFamily="18" charset="0"/>
              </a:rPr>
              <a:t>., Конвенції про спеціальні місії 1969 р</a:t>
            </a:r>
            <a:r>
              <a:rPr lang="uk-UA" sz="1800" dirty="0">
                <a:solidFill>
                  <a:srgbClr val="000000"/>
                </a:solidFill>
                <a:effectLst/>
                <a:latin typeface="Times New Roman" panose="02020603050405020304" pitchFamily="18" charset="0"/>
                <a:ea typeface="Times New Roman" panose="02020603050405020304" pitchFamily="18" charset="0"/>
              </a:rPr>
              <a:t>., </a:t>
            </a:r>
            <a:r>
              <a:rPr lang="uk-UA" sz="1800" b="1" dirty="0">
                <a:solidFill>
                  <a:srgbClr val="000000"/>
                </a:solidFill>
                <a:effectLst/>
                <a:latin typeface="Times New Roman" panose="02020603050405020304" pitchFamily="18" charset="0"/>
                <a:ea typeface="Times New Roman" panose="02020603050405020304" pitchFamily="18" charset="0"/>
              </a:rPr>
              <a:t>Конвенції про представництво держав у їхніх відносинах з міжнародними організаціями універсального характеру в 1975 р. </a:t>
            </a:r>
            <a:r>
              <a:rPr lang="uk-UA" sz="1800" dirty="0">
                <a:solidFill>
                  <a:srgbClr val="000000"/>
                </a:solidFill>
                <a:effectLst/>
                <a:latin typeface="Times New Roman" panose="02020603050405020304" pitchFamily="18" charset="0"/>
                <a:ea typeface="Times New Roman" panose="02020603050405020304" pitchFamily="18" charset="0"/>
              </a:rPr>
              <a:t>та цілої низки інших міжнародно-правових актів світова дипломатія отримала цивілізаційний інструментарій для ведення своїх справ у нових історичних умовах.</a:t>
            </a:r>
            <a:endParaRPr lang="uk-UA" sz="1800" dirty="0">
              <a:effectLst/>
              <a:latin typeface="Times New Roman" panose="02020603050405020304" pitchFamily="18" charset="0"/>
              <a:ea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358005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D1A4B5-478A-482D-BCD3-C8BFB7D8C66F}"/>
              </a:ext>
            </a:extLst>
          </p:cNvPr>
          <p:cNvSpPr>
            <a:spLocks noGrp="1"/>
          </p:cNvSpPr>
          <p:nvPr>
            <p:ph type="title"/>
          </p:nvPr>
        </p:nvSpPr>
        <p:spPr/>
        <p:txBody>
          <a:bodyPr/>
          <a:lstStyle/>
          <a:p>
            <a:r>
              <a:rPr lang="uk-UA" dirty="0"/>
              <a:t>Подумайте</a:t>
            </a:r>
          </a:p>
        </p:txBody>
      </p:sp>
      <p:sp>
        <p:nvSpPr>
          <p:cNvPr id="3" name="Місце для вмісту 2">
            <a:extLst>
              <a:ext uri="{FF2B5EF4-FFF2-40B4-BE49-F238E27FC236}">
                <a16:creationId xmlns:a16="http://schemas.microsoft.com/office/drawing/2014/main" id="{416F5AFD-F68E-42BF-B067-4FE590469541}"/>
              </a:ext>
            </a:extLst>
          </p:cNvPr>
          <p:cNvSpPr>
            <a:spLocks noGrp="1"/>
          </p:cNvSpPr>
          <p:nvPr>
            <p:ph idx="1"/>
          </p:nvPr>
        </p:nvSpPr>
        <p:spPr>
          <a:xfrm>
            <a:off x="838200" y="1825625"/>
            <a:ext cx="7589808" cy="4351338"/>
          </a:xfrm>
        </p:spPr>
        <p:txBody>
          <a:bodyPr/>
          <a:lstStyle/>
          <a:p>
            <a:r>
              <a:rPr lang="uk-UA" dirty="0"/>
              <a:t>Яким може бути четвертий етап у розвитку дипломатії? Чим він буде зумовлений та які ознаки матиме?</a:t>
            </a:r>
          </a:p>
        </p:txBody>
      </p:sp>
      <p:pic>
        <p:nvPicPr>
          <p:cNvPr id="3074" name="Picture 2" descr="Знак питання Изображения – скачать бесплатно на Freepik">
            <a:extLst>
              <a:ext uri="{FF2B5EF4-FFF2-40B4-BE49-F238E27FC236}">
                <a16:creationId xmlns:a16="http://schemas.microsoft.com/office/drawing/2014/main" id="{FDE91A5B-CBD0-42F5-9961-4685E661B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118" y="1157302"/>
            <a:ext cx="3251170" cy="262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4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B004AA-3F9A-42D0-9593-D48E1F88DC2B}"/>
              </a:ext>
            </a:extLst>
          </p:cNvPr>
          <p:cNvSpPr>
            <a:spLocks noGrp="1"/>
          </p:cNvSpPr>
          <p:nvPr>
            <p:ph type="title"/>
          </p:nvPr>
        </p:nvSpPr>
        <p:spPr/>
        <p:txBody>
          <a:bodyPr/>
          <a:lstStyle/>
          <a:p>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2. Протокольні символи та дипломатичні відносини</a:t>
            </a:r>
            <a:endParaRPr lang="uk-UA" dirty="0"/>
          </a:p>
        </p:txBody>
      </p:sp>
      <p:sp>
        <p:nvSpPr>
          <p:cNvPr id="3" name="Місце для вмісту 2">
            <a:extLst>
              <a:ext uri="{FF2B5EF4-FFF2-40B4-BE49-F238E27FC236}">
                <a16:creationId xmlns:a16="http://schemas.microsoft.com/office/drawing/2014/main" id="{42A0C62D-0120-4B1D-9D93-E7B87E2DC848}"/>
              </a:ext>
            </a:extLst>
          </p:cNvPr>
          <p:cNvSpPr>
            <a:spLocks noGrp="1"/>
          </p:cNvSpPr>
          <p:nvPr>
            <p:ph idx="1"/>
          </p:nvPr>
        </p:nvSpPr>
        <p:spPr>
          <a:xfrm>
            <a:off x="838200" y="1825625"/>
            <a:ext cx="5735128" cy="4351338"/>
          </a:xfrm>
        </p:spPr>
        <p:txBody>
          <a:bodyPr/>
          <a:lstStyle/>
          <a:p>
            <a:pPr algn="just"/>
            <a:r>
              <a:rPr lang="ru-RU" sz="1800" dirty="0" err="1">
                <a:effectLst/>
                <a:latin typeface="Times New Roman" panose="02020603050405020304" pitchFamily="18" charset="0"/>
                <a:ea typeface="Times New Roman" panose="02020603050405020304" pitchFamily="18" charset="0"/>
              </a:rPr>
              <a:t>Державний</a:t>
            </a:r>
            <a:r>
              <a:rPr lang="ru-RU" sz="1800" dirty="0">
                <a:effectLst/>
                <a:latin typeface="Times New Roman" panose="02020603050405020304" pitchFamily="18" charset="0"/>
                <a:ea typeface="Times New Roman" panose="02020603050405020304" pitchFamily="18" charset="0"/>
              </a:rPr>
              <a:t> герб становить собою </a:t>
            </a:r>
            <a:r>
              <a:rPr lang="ru-RU" sz="1800" dirty="0" err="1">
                <a:effectLst/>
                <a:latin typeface="Times New Roman" panose="02020603050405020304" pitchFamily="18" charset="0"/>
                <a:ea typeface="Times New Roman" panose="02020603050405020304" pitchFamily="18" charset="0"/>
              </a:rPr>
              <a:t>офіційний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малюнок</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емблему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відмітний</a:t>
            </a:r>
            <a:r>
              <a:rPr lang="ru-RU" sz="1800" dirty="0">
                <a:effectLst/>
                <a:latin typeface="Times New Roman" panose="02020603050405020304" pitchFamily="18" charset="0"/>
                <a:ea typeface="Times New Roman" panose="02020603050405020304" pitchFamily="18" charset="0"/>
              </a:rPr>
              <a:t> знак </a:t>
            </a:r>
            <a:r>
              <a:rPr lang="ru-RU" sz="1800" dirty="0" err="1">
                <a:effectLst/>
                <a:latin typeface="Times New Roman" panose="02020603050405020304" pitchFamily="18" charset="0"/>
                <a:ea typeface="Times New Roman" panose="02020603050405020304" pitchFamily="18" charset="0"/>
              </a:rPr>
              <a:t>держави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зображується</a:t>
            </a:r>
            <a:r>
              <a:rPr lang="ru-RU" sz="1800" dirty="0">
                <a:effectLst/>
                <a:latin typeface="Times New Roman" panose="02020603050405020304" pitchFamily="18" charset="0"/>
                <a:ea typeface="Times New Roman" panose="02020603050405020304" pitchFamily="18" charset="0"/>
              </a:rPr>
              <a:t> на печатках і бланках </a:t>
            </a:r>
            <a:r>
              <a:rPr lang="ru-RU" sz="1800" dirty="0" err="1">
                <a:effectLst/>
                <a:latin typeface="Times New Roman" panose="02020603050405020304" pitchFamily="18" charset="0"/>
                <a:ea typeface="Times New Roman" panose="02020603050405020304" pitchFamily="18" charset="0"/>
              </a:rPr>
              <a:t>державних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органів</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установ</a:t>
            </a:r>
            <a:r>
              <a:rPr lang="ru-RU" sz="1800" dirty="0">
                <a:effectLst/>
                <a:latin typeface="Times New Roman" panose="02020603050405020304" pitchFamily="18" charset="0"/>
                <a:ea typeface="Times New Roman" panose="02020603050405020304" pitchFamily="18" charset="0"/>
              </a:rPr>
              <a:t>, на бланках </a:t>
            </a:r>
            <a:r>
              <a:rPr lang="ru-RU" sz="1800" dirty="0" err="1">
                <a:effectLst/>
                <a:latin typeface="Times New Roman" panose="02020603050405020304" pitchFamily="18" charset="0"/>
                <a:ea typeface="Times New Roman" panose="02020603050405020304" pitchFamily="18" charset="0"/>
              </a:rPr>
              <a:t>офіційного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листування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дипломатичних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представництв</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консульських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установ</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консульському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щиті</a:t>
            </a:r>
            <a:r>
              <a:rPr lang="ru-RU" sz="1800" dirty="0">
                <a:effectLst/>
                <a:latin typeface="Times New Roman" panose="02020603050405020304" pitchFamily="18" charset="0"/>
                <a:ea typeface="Times New Roman" panose="02020603050405020304" pitchFamily="18" charset="0"/>
              </a:rPr>
              <a:t> консульств, на </a:t>
            </a:r>
            <a:r>
              <a:rPr lang="ru-RU" sz="1800" dirty="0" err="1">
                <a:effectLst/>
                <a:latin typeface="Times New Roman" panose="02020603050405020304" pitchFamily="18" charset="0"/>
                <a:ea typeface="Times New Roman" panose="02020603050405020304" pitchFamily="18" charset="0"/>
              </a:rPr>
              <a:t>вивісках</a:t>
            </a:r>
            <a:r>
              <a:rPr lang="ru-RU" sz="1800" dirty="0">
                <a:effectLst/>
                <a:latin typeface="Times New Roman" panose="02020603050405020304" pitchFamily="18" charset="0"/>
                <a:ea typeface="Times New Roman" panose="02020603050405020304" pitchFamily="18" charset="0"/>
              </a:rPr>
              <a:t> посольств, </a:t>
            </a:r>
            <a:r>
              <a:rPr lang="ru-RU" sz="1800" dirty="0" err="1">
                <a:effectLst/>
                <a:latin typeface="Times New Roman" panose="02020603050405020304" pitchFamily="18" charset="0"/>
                <a:ea typeface="Times New Roman" panose="02020603050405020304" pitchFamily="18" charset="0"/>
              </a:rPr>
              <a:t>місій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інших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державних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установ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Зображення</a:t>
            </a:r>
            <a:r>
              <a:rPr lang="ru-RU" sz="1800" dirty="0">
                <a:effectLst/>
                <a:latin typeface="Times New Roman" panose="02020603050405020304" pitchFamily="18" charset="0"/>
                <a:ea typeface="Times New Roman" panose="02020603050405020304" pitchFamily="18" charset="0"/>
              </a:rPr>
              <a:t> державного герба </a:t>
            </a:r>
            <a:r>
              <a:rPr lang="ru-RU" sz="1800" dirty="0" err="1">
                <a:effectLst/>
                <a:latin typeface="Times New Roman" panose="02020603050405020304" pitchFamily="18" charset="0"/>
                <a:ea typeface="Times New Roman" panose="02020603050405020304" pitchFamily="18" charset="0"/>
              </a:rPr>
              <a:t>використовують</a:t>
            </a:r>
            <a:r>
              <a:rPr lang="ru-RU" sz="1800" dirty="0">
                <a:effectLst/>
                <a:latin typeface="Times New Roman" panose="02020603050405020304" pitchFamily="18" charset="0"/>
                <a:ea typeface="Times New Roman" panose="02020603050405020304" pitchFamily="18" charset="0"/>
              </a:rPr>
              <a:t> на монетах, </a:t>
            </a:r>
            <a:r>
              <a:rPr lang="ru-RU" sz="1800" dirty="0" err="1">
                <a:effectLst/>
                <a:latin typeface="Times New Roman" panose="02020603050405020304" pitchFamily="18" charset="0"/>
                <a:ea typeface="Times New Roman" panose="02020603050405020304" pitchFamily="18" charset="0"/>
              </a:rPr>
              <a:t>нагородах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грошових</a:t>
            </a:r>
            <a:r>
              <a:rPr lang="ru-RU" sz="1800" dirty="0">
                <a:effectLst/>
                <a:latin typeface="Times New Roman" panose="02020603050405020304" pitchFamily="18" charset="0"/>
                <a:ea typeface="Times New Roman" panose="02020603050405020304" pitchFamily="18" charset="0"/>
              </a:rPr>
              <a:t> знаках </a:t>
            </a:r>
            <a:r>
              <a:rPr lang="ru-RU" sz="1800" dirty="0" err="1">
                <a:effectLst/>
                <a:latin typeface="Times New Roman" panose="02020603050405020304" pitchFamily="18" charset="0"/>
                <a:ea typeface="Times New Roman" panose="02020603050405020304" pitchFamily="18" charset="0"/>
              </a:rPr>
              <a:t>тощо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Встановлення</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опис</a:t>
            </a:r>
            <a:r>
              <a:rPr lang="ru-RU" sz="1800" dirty="0">
                <a:effectLst/>
                <a:latin typeface="Times New Roman" panose="02020603050405020304" pitchFamily="18" charset="0"/>
                <a:ea typeface="Times New Roman" panose="02020603050405020304" pitchFamily="18" charset="0"/>
              </a:rPr>
              <a:t> державного герба </a:t>
            </a:r>
            <a:r>
              <a:rPr lang="ru-RU" sz="1800" dirty="0" err="1">
                <a:effectLst/>
                <a:latin typeface="Times New Roman" panose="02020603050405020304" pitchFamily="18" charset="0"/>
                <a:ea typeface="Times New Roman" panose="02020603050405020304" pitchFamily="18" charset="0"/>
              </a:rPr>
              <a:t>фіксується</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конституції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іншому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акті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держави</a:t>
            </a:r>
            <a:r>
              <a:rPr lang="ru-RU" sz="1800" dirty="0">
                <a:effectLst/>
                <a:latin typeface="Times New Roman" panose="02020603050405020304" pitchFamily="18" charset="0"/>
                <a:ea typeface="Times New Roman" panose="02020603050405020304" pitchFamily="18" charset="0"/>
              </a:rPr>
              <a:t>. </a:t>
            </a:r>
            <a:endParaRPr lang="uk-UA" dirty="0"/>
          </a:p>
        </p:txBody>
      </p:sp>
      <p:pic>
        <p:nvPicPr>
          <p:cNvPr id="9218" name="Picture 2" descr="Великий герб України — Вікіпедія">
            <a:extLst>
              <a:ext uri="{FF2B5EF4-FFF2-40B4-BE49-F238E27FC236}">
                <a16:creationId xmlns:a16="http://schemas.microsoft.com/office/drawing/2014/main" id="{085046E1-C522-435A-8593-7528E9F8A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452" y="1331865"/>
            <a:ext cx="3743865" cy="449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2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74D9111-52F2-4EA1-ADC9-04DE2B95A2F8}"/>
              </a:ext>
            </a:extLst>
          </p:cNvPr>
          <p:cNvSpPr>
            <a:spLocks noGrp="1"/>
          </p:cNvSpPr>
          <p:nvPr>
            <p:ph idx="1"/>
          </p:nvPr>
        </p:nvSpPr>
        <p:spPr>
          <a:xfrm>
            <a:off x="1536939" y="1886010"/>
            <a:ext cx="4993257" cy="4351338"/>
          </a:xfrm>
        </p:spPr>
        <p:txBody>
          <a:bodyPr/>
          <a:lstStyle/>
          <a:p>
            <a:pPr algn="just"/>
            <a:r>
              <a:rPr lang="ru-RU" sz="1800" dirty="0" err="1">
                <a:effectLst/>
                <a:latin typeface="Times New Roman" panose="02020603050405020304" pitchFamily="18" charset="0"/>
                <a:ea typeface="Times New Roman" panose="02020603050405020304" pitchFamily="18" charset="0"/>
              </a:rPr>
              <a:t>Державний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гімн</a:t>
            </a:r>
            <a:r>
              <a:rPr lang="ru-RU" sz="1800" dirty="0">
                <a:effectLst/>
                <a:latin typeface="Times New Roman" panose="02020603050405020304" pitchFamily="18" charset="0"/>
                <a:ea typeface="Times New Roman" panose="02020603050405020304" pitchFamily="18" charset="0"/>
              </a:rPr>
              <a:t> становить собою </a:t>
            </a:r>
            <a:r>
              <a:rPr lang="ru-RU" sz="1800" dirty="0" err="1">
                <a:effectLst/>
                <a:latin typeface="Times New Roman" panose="02020603050405020304" pitchFamily="18" charset="0"/>
                <a:ea typeface="Times New Roman" panose="02020603050405020304" pitchFamily="18" charset="0"/>
              </a:rPr>
              <a:t>своєрідну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музичну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емблему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держави</a:t>
            </a:r>
            <a:r>
              <a:rPr lang="ru-RU" sz="1800" dirty="0">
                <a:effectLst/>
                <a:latin typeface="Times New Roman" panose="02020603050405020304" pitchFamily="18" charset="0"/>
                <a:ea typeface="Times New Roman" panose="02020603050405020304" pitchFamily="18" charset="0"/>
              </a:rPr>
              <a:t>. Текст і </a:t>
            </a:r>
            <a:r>
              <a:rPr lang="ru-RU" sz="1800" dirty="0" err="1">
                <a:effectLst/>
                <a:latin typeface="Times New Roman" panose="02020603050405020304" pitchFamily="18" charset="0"/>
                <a:ea typeface="Times New Roman" panose="02020603050405020304" pitchFamily="18" charset="0"/>
              </a:rPr>
              <a:t>музика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гімну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затверджуються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спеціальними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законодавчими</a:t>
            </a:r>
            <a:r>
              <a:rPr lang="ru-RU" sz="1800" dirty="0">
                <a:effectLst/>
                <a:latin typeface="Times New Roman" panose="02020603050405020304" pitchFamily="18" charset="0"/>
                <a:ea typeface="Times New Roman" panose="02020603050405020304" pitchFamily="18" charset="0"/>
              </a:rPr>
              <a:t> актами. </a:t>
            </a:r>
            <a:r>
              <a:rPr lang="ru-RU" sz="1800" dirty="0" err="1">
                <a:effectLst/>
                <a:latin typeface="Times New Roman" panose="02020603050405020304" pitchFamily="18" charset="0"/>
                <a:ea typeface="Times New Roman" panose="02020603050405020304" pitchFamily="18" charset="0"/>
              </a:rPr>
              <a:t>Гімн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виконується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a:t>
            </a:r>
            <a:r>
              <a:rPr lang="ru-RU" sz="1800" dirty="0">
                <a:effectLst/>
                <a:latin typeface="Times New Roman" panose="02020603050405020304" pitchFamily="18" charset="0"/>
                <a:ea typeface="Times New Roman" panose="02020603050405020304" pitchFamily="18" charset="0"/>
              </a:rPr>
              <a:t> час </a:t>
            </a:r>
            <a:r>
              <a:rPr lang="ru-RU" sz="1800" dirty="0" err="1">
                <a:effectLst/>
                <a:latin typeface="Times New Roman" panose="02020603050405020304" pitchFamily="18" charset="0"/>
                <a:ea typeface="Times New Roman" panose="02020603050405020304" pitchFamily="18" charset="0"/>
              </a:rPr>
              <a:t>інавгурації</a:t>
            </a:r>
            <a:r>
              <a:rPr lang="ru-RU" sz="1800" dirty="0">
                <a:effectLst/>
                <a:latin typeface="Times New Roman" panose="02020603050405020304" pitchFamily="18" charset="0"/>
                <a:ea typeface="Times New Roman" panose="02020603050405020304" pitchFamily="18" charset="0"/>
              </a:rPr>
              <a:t> президента </a:t>
            </a:r>
            <a:r>
              <a:rPr lang="ru-RU" sz="1800" dirty="0" err="1">
                <a:effectLst/>
                <a:latin typeface="Times New Roman" panose="02020603050405020304" pitchFamily="18" charset="0"/>
                <a:ea typeface="Times New Roman" panose="02020603050405020304" pitchFamily="18" charset="0"/>
              </a:rPr>
              <a:t>країни</a:t>
            </a:r>
            <a:r>
              <a:rPr lang="ru-RU" sz="1800" dirty="0">
                <a:effectLst/>
                <a:latin typeface="Times New Roman" panose="02020603050405020304" pitchFamily="18" charset="0"/>
                <a:ea typeface="Times New Roman" panose="02020603050405020304" pitchFamily="18" charset="0"/>
              </a:rPr>
              <a:t>; при </a:t>
            </a:r>
            <a:r>
              <a:rPr lang="ru-RU" sz="1800" dirty="0" err="1">
                <a:effectLst/>
                <a:latin typeface="Times New Roman" panose="02020603050405020304" pitchFamily="18" charset="0"/>
                <a:ea typeface="Times New Roman" panose="02020603050405020304" pitchFamily="18" charset="0"/>
              </a:rPr>
              <a:t>відкритті</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закритті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сесій</a:t>
            </a:r>
            <a:r>
              <a:rPr lang="ru-RU" sz="1800" dirty="0">
                <a:effectLst/>
                <a:latin typeface="Times New Roman" panose="02020603050405020304" pitchFamily="18" charset="0"/>
                <a:ea typeface="Times New Roman" panose="02020603050405020304" pitchFamily="18" charset="0"/>
              </a:rPr>
              <a:t> парламенту; </a:t>
            </a:r>
            <a:r>
              <a:rPr lang="ru-RU" sz="1800" dirty="0" err="1">
                <a:effectLst/>
                <a:latin typeface="Times New Roman" panose="02020603050405020304" pitchFamily="18" charset="0"/>
                <a:ea typeface="Times New Roman" panose="02020603050405020304" pitchFamily="18" charset="0"/>
              </a:rPr>
              <a:t>під</a:t>
            </a:r>
            <a:r>
              <a:rPr lang="ru-RU" sz="1800" dirty="0">
                <a:effectLst/>
                <a:latin typeface="Times New Roman" panose="02020603050405020304" pitchFamily="18" charset="0"/>
                <a:ea typeface="Times New Roman" panose="02020603050405020304" pitchFamily="18" charset="0"/>
              </a:rPr>
              <a:t> час </a:t>
            </a:r>
            <a:r>
              <a:rPr lang="ru-RU" sz="1800" dirty="0" err="1">
                <a:effectLst/>
                <a:latin typeface="Times New Roman" panose="02020603050405020304" pitchFamily="18" charset="0"/>
                <a:ea typeface="Times New Roman" panose="02020603050405020304" pitchFamily="18" charset="0"/>
              </a:rPr>
              <a:t>офіційних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церемоній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підняття</a:t>
            </a:r>
            <a:r>
              <a:rPr lang="ru-RU" sz="1800" dirty="0">
                <a:effectLst/>
                <a:latin typeface="Times New Roman" panose="02020603050405020304" pitchFamily="18" charset="0"/>
                <a:ea typeface="Times New Roman" panose="02020603050405020304" pitchFamily="18" charset="0"/>
              </a:rPr>
              <a:t> державного прапора та </a:t>
            </a:r>
            <a:r>
              <a:rPr lang="ru-RU" sz="1800" dirty="0" err="1">
                <a:effectLst/>
                <a:latin typeface="Times New Roman" panose="02020603050405020304" pitchFamily="18" charset="0"/>
                <a:ea typeface="Times New Roman" panose="02020603050405020304" pitchFamily="18" charset="0"/>
              </a:rPr>
              <a:t>інших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офіційних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державних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церемоній</a:t>
            </a:r>
            <a:r>
              <a:rPr lang="ru-RU" sz="1800" dirty="0">
                <a:effectLst/>
                <a:latin typeface="Times New Roman" panose="02020603050405020304" pitchFamily="18" charset="0"/>
                <a:ea typeface="Times New Roman" panose="02020603050405020304" pitchFamily="18" charset="0"/>
              </a:rPr>
              <a:t>; при </a:t>
            </a:r>
            <a:r>
              <a:rPr lang="ru-RU" sz="1800" dirty="0" err="1">
                <a:effectLst/>
                <a:latin typeface="Times New Roman" panose="02020603050405020304" pitchFamily="18" charset="0"/>
                <a:ea typeface="Times New Roman" panose="02020603050405020304" pitchFamily="18" charset="0"/>
              </a:rPr>
              <a:t>проведенні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військових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ритуалів</a:t>
            </a:r>
            <a:r>
              <a:rPr lang="ru-RU" sz="1800" dirty="0">
                <a:effectLst/>
                <a:latin typeface="Times New Roman" panose="02020603050405020304" pitchFamily="18" charset="0"/>
                <a:ea typeface="Times New Roman" panose="02020603050405020304" pitchFamily="18" charset="0"/>
              </a:rPr>
              <a:t>. </a:t>
            </a:r>
            <a:endParaRPr lang="uk-UA" dirty="0"/>
          </a:p>
        </p:txBody>
      </p:sp>
      <p:pic>
        <p:nvPicPr>
          <p:cNvPr id="10242" name="Picture 2" descr="10 березня – День Державного Гімну України">
            <a:extLst>
              <a:ext uri="{FF2B5EF4-FFF2-40B4-BE49-F238E27FC236}">
                <a16:creationId xmlns:a16="http://schemas.microsoft.com/office/drawing/2014/main" id="{9319E083-4E29-4577-8AEF-FCBABD347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389" y="1825625"/>
            <a:ext cx="3473211" cy="316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2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080E6E0-7BE5-471F-A7B9-6DC7050CD155}"/>
              </a:ext>
            </a:extLst>
          </p:cNvPr>
          <p:cNvSpPr>
            <a:spLocks noGrp="1"/>
          </p:cNvSpPr>
          <p:nvPr>
            <p:ph idx="1"/>
          </p:nvPr>
        </p:nvSpPr>
        <p:spPr>
          <a:xfrm>
            <a:off x="2787770" y="1825625"/>
            <a:ext cx="4354902" cy="4351338"/>
          </a:xfrm>
        </p:spPr>
        <p:txBody>
          <a:bodyPr/>
          <a:lstStyle/>
          <a:p>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Етикет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державного прапора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система правил,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детально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регламентують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порядок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прапора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поводження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ним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ситуаціях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прапорів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проведення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протокольних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особливе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значення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оскільки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саме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прапором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асоціюється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держава.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Виявлення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пошани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державному прапору є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загальноприйнятою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однією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найстародавніших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норм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міжнародної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практики.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42550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9491442-E469-42EF-846F-767EE48B9F86}"/>
              </a:ext>
            </a:extLst>
          </p:cNvPr>
          <p:cNvSpPr>
            <a:spLocks noGrp="1"/>
          </p:cNvSpPr>
          <p:nvPr>
            <p:ph idx="1"/>
          </p:nvPr>
        </p:nvSpPr>
        <p:spPr>
          <a:xfrm>
            <a:off x="2572110" y="1678976"/>
            <a:ext cx="4510177" cy="4351338"/>
          </a:xfrm>
        </p:spPr>
        <p:txBody>
          <a:bodyPr/>
          <a:lstStyle/>
          <a:p>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Постійно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піднятий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прапор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указує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споруду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здійснюються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функції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влади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Тимчасово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піднятий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прапор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вивішений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встановлений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указує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особливо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важливу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подію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офіційну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церемонію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значну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урочистість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яка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відбувається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місці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будинку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території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тимчасово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піднято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прапор.</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11266" name="Picture 2" descr="Администрация президента Украины - место работы главы страны">
            <a:extLst>
              <a:ext uri="{FF2B5EF4-FFF2-40B4-BE49-F238E27FC236}">
                <a16:creationId xmlns:a16="http://schemas.microsoft.com/office/drawing/2014/main" id="{525DB1C6-A2DD-4EBD-8846-884315CBE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068" y="1021961"/>
            <a:ext cx="3989628" cy="26549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Цей прапор має висіти над Офісом президентом, парламентом та кабміном_1">
            <a:extLst>
              <a:ext uri="{FF2B5EF4-FFF2-40B4-BE49-F238E27FC236}">
                <a16:creationId xmlns:a16="http://schemas.microsoft.com/office/drawing/2014/main" id="{3A89EC5D-EC44-40F0-AC37-C2E8D5B55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682" y="4272771"/>
            <a:ext cx="3287758" cy="21884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Цей прапор має висіти над Офісом президентом, парламентом та кабміном">
            <a:extLst>
              <a:ext uri="{FF2B5EF4-FFF2-40B4-BE49-F238E27FC236}">
                <a16:creationId xmlns:a16="http://schemas.microsoft.com/office/drawing/2014/main" id="{832C3EAC-F8B4-414F-BB8D-06F538F62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868" y="4272771"/>
            <a:ext cx="3586611" cy="201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1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8892F-1EB4-42AA-A388-C8F856C6FC9B}"/>
              </a:ext>
            </a:extLst>
          </p:cNvPr>
          <p:cNvSpPr>
            <a:spLocks noGrp="1"/>
          </p:cNvSpPr>
          <p:nvPr>
            <p:ph type="title"/>
          </p:nvPr>
        </p:nvSpPr>
        <p:spPr/>
        <p:txBody>
          <a:bodyPr/>
          <a:lstStyle/>
          <a:p>
            <a:r>
              <a:rPr lang="uk-UA" dirty="0" err="1"/>
              <a:t>Інтерактив</a:t>
            </a:r>
            <a:endParaRPr lang="uk-UA" dirty="0"/>
          </a:p>
        </p:txBody>
      </p:sp>
      <p:sp>
        <p:nvSpPr>
          <p:cNvPr id="3" name="Місце для вмісту 2">
            <a:extLst>
              <a:ext uri="{FF2B5EF4-FFF2-40B4-BE49-F238E27FC236}">
                <a16:creationId xmlns:a16="http://schemas.microsoft.com/office/drawing/2014/main" id="{659A0F21-169A-4B42-AFAC-84BDEBBC9913}"/>
              </a:ext>
            </a:extLst>
          </p:cNvPr>
          <p:cNvSpPr>
            <a:spLocks noGrp="1"/>
          </p:cNvSpPr>
          <p:nvPr>
            <p:ph idx="1"/>
          </p:nvPr>
        </p:nvSpPr>
        <p:spPr/>
        <p:txBody>
          <a:bodyPr/>
          <a:lstStyle/>
          <a:p>
            <a:r>
              <a:rPr lang="en-GB" dirty="0"/>
              <a:t>https://learningapps.org/display?v=puoedxu2a24</a:t>
            </a:r>
            <a:endParaRPr lang="uk-UA" dirty="0"/>
          </a:p>
        </p:txBody>
      </p:sp>
    </p:spTree>
    <p:extLst>
      <p:ext uri="{BB962C8B-B14F-4D97-AF65-F5344CB8AC3E}">
        <p14:creationId xmlns:p14="http://schemas.microsoft.com/office/powerpoint/2010/main" val="230569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A471DC-D98A-467E-8DB1-2C36486B5765}"/>
              </a:ext>
            </a:extLst>
          </p:cNvPr>
          <p:cNvSpPr>
            <a:spLocks noGrp="1"/>
          </p:cNvSpPr>
          <p:nvPr>
            <p:ph type="title"/>
          </p:nvPr>
        </p:nvSpPr>
        <p:spPr/>
        <p:txBody>
          <a:bodyPr/>
          <a:lstStyle/>
          <a:p>
            <a:r>
              <a:rPr lang="uk-UA" dirty="0"/>
              <a:t>План</a:t>
            </a:r>
          </a:p>
        </p:txBody>
      </p:sp>
      <p:sp>
        <p:nvSpPr>
          <p:cNvPr id="3" name="Місце для вмісту 2">
            <a:extLst>
              <a:ext uri="{FF2B5EF4-FFF2-40B4-BE49-F238E27FC236}">
                <a16:creationId xmlns:a16="http://schemas.microsoft.com/office/drawing/2014/main" id="{EE2FD9A5-3722-4216-86BA-8AC9CEA81CDC}"/>
              </a:ext>
            </a:extLst>
          </p:cNvPr>
          <p:cNvSpPr>
            <a:spLocks noGrp="1"/>
          </p:cNvSpPr>
          <p:nvPr>
            <p:ph idx="1"/>
          </p:nvPr>
        </p:nvSpPr>
        <p:spPr/>
        <p:txBody>
          <a:bodyPr/>
          <a:lstStyle/>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Що таке дипломатія. З історії появи дипломатії</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Протокольні символи та дипломатичні відносини</a:t>
            </a:r>
          </a:p>
          <a:p>
            <a:pPr marL="342900" lvl="0" indent="-342900" algn="just">
              <a:buFont typeface="+mj-lt"/>
              <a:buAutoNum type="arabicPeriod"/>
            </a:pPr>
            <a:r>
              <a:rPr lang="uk-UA" sz="1800" dirty="0">
                <a:latin typeface="Times New Roman" panose="02020603050405020304" pitchFamily="18" charset="0"/>
                <a:ea typeface="Calibri" panose="020F0502020204030204" pitchFamily="34" charset="0"/>
                <a:cs typeface="Times New Roman" panose="02020603050405020304" pitchFamily="18" charset="0"/>
              </a:rPr>
              <a:t>Траурний дипломатичний етикет</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buFont typeface="+mj-lt"/>
              <a:buAutoNum type="arabicPeriod"/>
            </a:pPr>
            <a:r>
              <a:rPr lang="uk-UA" sz="1800" dirty="0">
                <a:latin typeface="Times New Roman" panose="02020603050405020304" pitchFamily="18" charset="0"/>
                <a:ea typeface="Calibri" panose="020F0502020204030204" pitchFamily="34" charset="0"/>
                <a:cs typeface="Times New Roman" panose="02020603050405020304" pitchFamily="18" charset="0"/>
              </a:rPr>
              <a:t>Вимоги до дипломатичних документів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Сучасний стан дипломатії України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«Народна дипломатія» та особливості її впровадження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Роль та місце журналіста у дипломатичному етикеті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Правила ввічливості у вітанні журналіста на прийомі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58153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A31CE90-3427-4A41-BB98-F342DBCE9DAC}"/>
              </a:ext>
            </a:extLst>
          </p:cNvPr>
          <p:cNvSpPr>
            <a:spLocks noGrp="1"/>
          </p:cNvSpPr>
          <p:nvPr>
            <p:ph idx="1"/>
          </p:nvPr>
        </p:nvSpPr>
        <p:spPr>
          <a:xfrm>
            <a:off x="1674962" y="1311215"/>
            <a:ext cx="5631611" cy="4926133"/>
          </a:xfrm>
        </p:spPr>
        <p:txBody>
          <a:bodyPr>
            <a:normAutofit lnSpcReduction="10000"/>
          </a:bodyPr>
          <a:lstStyle/>
          <a:p>
            <a:pPr algn="just"/>
            <a:r>
              <a:rPr lang="ru-RU" sz="1800" dirty="0">
                <a:effectLst/>
                <a:latin typeface="Times New Roman" panose="02020603050405020304" pitchFamily="18" charset="0"/>
                <a:ea typeface="Times New Roman" panose="02020603050405020304" pitchFamily="18" charset="0"/>
              </a:rPr>
              <a:t>Штандарт Президента</a:t>
            </a:r>
            <a:r>
              <a:rPr lang="uk-UA"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квадратне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синє</a:t>
            </a:r>
            <a:r>
              <a:rPr lang="ru-RU" sz="1800" dirty="0">
                <a:effectLst/>
                <a:latin typeface="Times New Roman" panose="02020603050405020304" pitchFamily="18" charset="0"/>
                <a:ea typeface="Times New Roman" panose="02020603050405020304" pitchFamily="18" charset="0"/>
              </a:rPr>
              <a:t> полотнище, у </a:t>
            </a:r>
            <a:r>
              <a:rPr lang="ru-RU" sz="1800" dirty="0" err="1">
                <a:effectLst/>
                <a:latin typeface="Times New Roman" panose="02020603050405020304" pitchFamily="18" charset="0"/>
                <a:ea typeface="Times New Roman" panose="02020603050405020304" pitchFamily="18" charset="0"/>
              </a:rPr>
              <a:t>центрі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зображено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золотий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тризуб</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знак </a:t>
            </a:r>
            <a:r>
              <a:rPr lang="ru-RU" sz="1800" dirty="0" err="1">
                <a:effectLst/>
                <a:latin typeface="Times New Roman" panose="02020603050405020304" pitchFamily="18" charset="0"/>
                <a:ea typeface="Times New Roman" panose="02020603050405020304" pitchFamily="18" charset="0"/>
              </a:rPr>
              <a:t>княжої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держави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Володимира</a:t>
            </a:r>
            <a:r>
              <a:rPr lang="ru-RU" sz="1800" dirty="0">
                <a:effectLst/>
                <a:latin typeface="Times New Roman" panose="02020603050405020304" pitchFamily="18" charset="0"/>
                <a:ea typeface="Times New Roman" panose="02020603050405020304" pitchFamily="18" charset="0"/>
              </a:rPr>
              <a:t> Великого, по периметру </a:t>
            </a:r>
            <a:r>
              <a:rPr lang="ru-RU" sz="1800" dirty="0" err="1">
                <a:effectLst/>
                <a:latin typeface="Times New Roman" panose="02020603050405020304" pitchFamily="18" charset="0"/>
                <a:ea typeface="Times New Roman" panose="02020603050405020304" pitchFamily="18" charset="0"/>
              </a:rPr>
              <a:t>йде</a:t>
            </a:r>
            <a:r>
              <a:rPr lang="ru-RU" sz="1800" dirty="0">
                <a:effectLst/>
                <a:latin typeface="Times New Roman" panose="02020603050405020304" pitchFamily="18" charset="0"/>
                <a:ea typeface="Times New Roman" panose="02020603050405020304" pitchFamily="18" charset="0"/>
              </a:rPr>
              <a:t> золота </a:t>
            </a:r>
            <a:r>
              <a:rPr lang="ru-RU" sz="1800" dirty="0" err="1">
                <a:effectLst/>
                <a:latin typeface="Times New Roman" panose="02020603050405020304" pitchFamily="18" charset="0"/>
                <a:ea typeface="Times New Roman" panose="02020603050405020304" pitchFamily="18" charset="0"/>
              </a:rPr>
              <a:t>лиштва</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рослинного</a:t>
            </a:r>
            <a:r>
              <a:rPr lang="ru-RU" sz="1800" dirty="0">
                <a:effectLst/>
                <a:latin typeface="Times New Roman" panose="02020603050405020304" pitchFamily="18" charset="0"/>
                <a:ea typeface="Times New Roman" panose="02020603050405020304" pitchFamily="18" charset="0"/>
              </a:rPr>
              <a:t> орнаменту. Прапор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оригінал</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дублі</a:t>
            </a:r>
            <a:r>
              <a:rPr lang="ru-RU" sz="1800" dirty="0">
                <a:effectLst/>
                <a:latin typeface="Times New Roman" panose="02020603050405020304" pitchFamily="18" charset="0"/>
                <a:ea typeface="Times New Roman" panose="02020603050405020304" pitchFamily="18" charset="0"/>
              </a:rPr>
              <a:t>-кати, </a:t>
            </a:r>
            <a:r>
              <a:rPr lang="ru-RU" sz="1800" dirty="0" err="1">
                <a:effectLst/>
                <a:latin typeface="Times New Roman" panose="02020603050405020304" pitchFamily="18" charset="0"/>
                <a:ea typeface="Times New Roman" panose="02020603050405020304" pitchFamily="18" charset="0"/>
              </a:rPr>
              <a:t>розміри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відповідають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меті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їх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використання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Дублікат</a:t>
            </a:r>
            <a:r>
              <a:rPr lang="ru-RU" sz="1800" dirty="0">
                <a:effectLst/>
                <a:latin typeface="Times New Roman" panose="02020603050405020304" pitchFamily="18" charset="0"/>
                <a:ea typeface="Times New Roman" panose="02020603050405020304" pitchFamily="18" charset="0"/>
              </a:rPr>
              <a:t> Прапора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піднімається</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прапорній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щоглі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біля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Резиденції</a:t>
            </a:r>
            <a:r>
              <a:rPr lang="ru-RU" sz="1800" dirty="0">
                <a:effectLst/>
                <a:latin typeface="Times New Roman" panose="02020603050405020304" pitchFamily="18" charset="0"/>
                <a:ea typeface="Times New Roman" panose="02020603050405020304" pitchFamily="18" charset="0"/>
              </a:rPr>
              <a:t>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у м. </a:t>
            </a:r>
            <a:r>
              <a:rPr lang="ru-RU" sz="1800" dirty="0" err="1">
                <a:effectLst/>
                <a:latin typeface="Times New Roman" panose="02020603050405020304" pitchFamily="18" charset="0"/>
                <a:ea typeface="Times New Roman" panose="02020603050405020304" pitchFamily="18" charset="0"/>
              </a:rPr>
              <a:t>Києві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встановлюється</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ложі</a:t>
            </a:r>
            <a:r>
              <a:rPr lang="ru-RU" sz="1800" dirty="0">
                <a:effectLst/>
                <a:latin typeface="Times New Roman" panose="02020603050405020304" pitchFamily="18" charset="0"/>
                <a:ea typeface="Times New Roman" panose="02020603050405020304" pitchFamily="18" charset="0"/>
              </a:rPr>
              <a:t>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зали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засідань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Верховної</a:t>
            </a:r>
            <a:r>
              <a:rPr lang="ru-RU" sz="1800" dirty="0">
                <a:effectLst/>
                <a:latin typeface="Times New Roman" panose="02020603050405020304" pitchFamily="18" charset="0"/>
                <a:ea typeface="Times New Roman" panose="02020603050405020304" pitchFamily="18" charset="0"/>
              </a:rPr>
              <a:t> Ради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a:t>
            </a:r>
            <a:r>
              <a:rPr lang="ru-RU" sz="1800" dirty="0">
                <a:effectLst/>
                <a:latin typeface="Times New Roman" panose="02020603050405020304" pitchFamily="18" charset="0"/>
                <a:ea typeface="Times New Roman" panose="02020603050405020304" pitchFamily="18" charset="0"/>
              </a:rPr>
              <a:t> час </a:t>
            </a:r>
            <a:r>
              <a:rPr lang="ru-RU" sz="1800" dirty="0" err="1">
                <a:effectLst/>
                <a:latin typeface="Times New Roman" panose="02020603050405020304" pitchFamily="18" charset="0"/>
                <a:ea typeface="Times New Roman" panose="02020603050405020304" pitchFamily="18" charset="0"/>
              </a:rPr>
              <a:t>перебування</a:t>
            </a:r>
            <a:r>
              <a:rPr lang="ru-RU" sz="1800" dirty="0">
                <a:effectLst/>
                <a:latin typeface="Times New Roman" panose="02020603050405020304" pitchFamily="18" charset="0"/>
                <a:ea typeface="Times New Roman" panose="02020603050405020304" pitchFamily="18" charset="0"/>
              </a:rPr>
              <a:t>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у </a:t>
            </a:r>
            <a:r>
              <a:rPr lang="ru-RU" sz="1800" dirty="0" err="1">
                <a:effectLst/>
                <a:latin typeface="Times New Roman" panose="02020603050405020304" pitchFamily="18" charset="0"/>
                <a:ea typeface="Times New Roman" panose="02020603050405020304" pitchFamily="18" charset="0"/>
              </a:rPr>
              <a:t>Верховній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Раді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встановлюється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піднімається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зображується</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зменшеному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вигляді</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транспортних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засобах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пересування</a:t>
            </a:r>
            <a:r>
              <a:rPr lang="ru-RU" sz="1800" dirty="0">
                <a:effectLst/>
                <a:latin typeface="Times New Roman" panose="02020603050405020304" pitchFamily="18" charset="0"/>
                <a:ea typeface="Times New Roman" panose="02020603050405020304" pitchFamily="18" charset="0"/>
              </a:rPr>
              <a:t>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території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Гербова</a:t>
            </a:r>
            <a:r>
              <a:rPr lang="ru-RU" sz="1800" dirty="0">
                <a:effectLst/>
                <a:latin typeface="Times New Roman" panose="02020603050405020304" pitchFamily="18" charset="0"/>
                <a:ea typeface="Times New Roman" panose="02020603050405020304" pitchFamily="18" charset="0"/>
              </a:rPr>
              <a:t> печатка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круглу</a:t>
            </a:r>
            <a:r>
              <a:rPr lang="ru-RU" sz="1800" dirty="0">
                <a:effectLst/>
                <a:latin typeface="Times New Roman" panose="02020603050405020304" pitchFamily="18" charset="0"/>
                <a:ea typeface="Times New Roman" panose="02020603050405020304" pitchFamily="18" charset="0"/>
              </a:rPr>
              <a:t> форму. У </a:t>
            </a:r>
            <a:r>
              <a:rPr lang="ru-RU" sz="1800" dirty="0" err="1">
                <a:effectLst/>
                <a:latin typeface="Times New Roman" panose="02020603050405020304" pitchFamily="18" charset="0"/>
                <a:ea typeface="Times New Roman" panose="02020603050405020304" pitchFamily="18" charset="0"/>
              </a:rPr>
              <a:t>її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центрі</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зображення</a:t>
            </a:r>
            <a:r>
              <a:rPr lang="ru-RU" sz="1800" dirty="0">
                <a:effectLst/>
                <a:latin typeface="Times New Roman" panose="02020603050405020304" pitchFamily="18" charset="0"/>
                <a:ea typeface="Times New Roman" panose="02020603050405020304" pitchFamily="18" charset="0"/>
              </a:rPr>
              <a:t> Малого Державного Герба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по колу 19 </a:t>
            </a:r>
            <a:r>
              <a:rPr lang="ru-RU" sz="1800" dirty="0" err="1">
                <a:effectLst/>
                <a:latin typeface="Times New Roman" panose="02020603050405020304" pitchFamily="18" charset="0"/>
                <a:ea typeface="Times New Roman" panose="02020603050405020304" pitchFamily="18" charset="0"/>
              </a:rPr>
              <a:t>йде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напис</a:t>
            </a:r>
            <a:r>
              <a:rPr lang="ru-RU" sz="1800" dirty="0">
                <a:effectLst/>
                <a:latin typeface="Times New Roman" panose="02020603050405020304" pitchFamily="18" charset="0"/>
                <a:ea typeface="Times New Roman" panose="02020603050405020304" pitchFamily="18" charset="0"/>
              </a:rPr>
              <a:t> «Президент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a:t>
            </a:r>
            <a:endParaRPr lang="uk-UA" dirty="0"/>
          </a:p>
        </p:txBody>
      </p:sp>
      <p:pic>
        <p:nvPicPr>
          <p:cNvPr id="12290" name="Picture 2" descr="Штандарт президента України купити і замовити flagi.in.ua">
            <a:extLst>
              <a:ext uri="{FF2B5EF4-FFF2-40B4-BE49-F238E27FC236}">
                <a16:creationId xmlns:a16="http://schemas.microsoft.com/office/drawing/2014/main" id="{1D8E13A0-4F38-44E7-A98A-FFBB86A6A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039" y="1311215"/>
            <a:ext cx="3070016" cy="307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8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C3C309D-9265-4EFD-91EC-8F45256D9C2D}"/>
              </a:ext>
            </a:extLst>
          </p:cNvPr>
          <p:cNvSpPr>
            <a:spLocks noGrp="1"/>
          </p:cNvSpPr>
          <p:nvPr>
            <p:ph idx="1"/>
          </p:nvPr>
        </p:nvSpPr>
        <p:spPr>
          <a:xfrm>
            <a:off x="2296064" y="1713481"/>
            <a:ext cx="5441830" cy="4351338"/>
          </a:xfrm>
        </p:spPr>
        <p:txBody>
          <a:bodyPr/>
          <a:lstStyle/>
          <a:p>
            <a:r>
              <a:rPr lang="ru-RU" sz="1800" dirty="0" err="1">
                <a:effectLst/>
                <a:latin typeface="Times New Roman" panose="02020603050405020304" pitchFamily="18" charset="0"/>
                <a:ea typeface="Times New Roman" panose="02020603050405020304" pitchFamily="18" charset="0"/>
              </a:rPr>
              <a:t>Гербова</a:t>
            </a:r>
            <a:r>
              <a:rPr lang="ru-RU" sz="1800" dirty="0">
                <a:effectLst/>
                <a:latin typeface="Times New Roman" panose="02020603050405020304" pitchFamily="18" charset="0"/>
                <a:ea typeface="Times New Roman" panose="02020603050405020304" pitchFamily="18" charset="0"/>
              </a:rPr>
              <a:t> печатка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використовується</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засвідчення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підпису</a:t>
            </a:r>
            <a:r>
              <a:rPr lang="ru-RU" sz="1800" dirty="0">
                <a:effectLst/>
                <a:latin typeface="Times New Roman" panose="02020603050405020304" pitchFamily="18" charset="0"/>
                <a:ea typeface="Times New Roman" panose="02020603050405020304" pitchFamily="18" charset="0"/>
              </a:rPr>
              <a:t>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на грамотах, </a:t>
            </a:r>
            <a:r>
              <a:rPr lang="ru-RU" sz="1800" dirty="0" err="1">
                <a:effectLst/>
                <a:latin typeface="Times New Roman" panose="02020603050405020304" pitchFamily="18" charset="0"/>
                <a:ea typeface="Times New Roman" panose="02020603050405020304" pitchFamily="18" charset="0"/>
              </a:rPr>
              <a:t>посвідченнях</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президентських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відзнак</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почесних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звань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а </a:t>
            </a:r>
            <a:r>
              <a:rPr lang="ru-RU" sz="1800" dirty="0" err="1">
                <a:effectLst/>
                <a:latin typeface="Times New Roman" panose="02020603050405020304" pitchFamily="18" charset="0"/>
                <a:ea typeface="Times New Roman" panose="02020603050405020304" pitchFamily="18" charset="0"/>
              </a:rPr>
              <a:t>також</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посланнях</a:t>
            </a:r>
            <a:r>
              <a:rPr lang="ru-RU" sz="1800" dirty="0">
                <a:effectLst/>
                <a:latin typeface="Times New Roman" panose="02020603050405020304" pitchFamily="18" charset="0"/>
                <a:ea typeface="Times New Roman" panose="02020603050405020304" pitchFamily="18" charset="0"/>
              </a:rPr>
              <a:t> Президента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главам </a:t>
            </a:r>
            <a:r>
              <a:rPr lang="ru-RU" sz="1800" dirty="0" err="1">
                <a:effectLst/>
                <a:latin typeface="Times New Roman" panose="02020603050405020304" pitchFamily="18" charset="0"/>
                <a:ea typeface="Times New Roman" panose="02020603050405020304" pitchFamily="18" charset="0"/>
              </a:rPr>
              <a:t>інших</a:t>
            </a:r>
            <a:r>
              <a:rPr lang="ru-RU" sz="1800" dirty="0">
                <a:effectLst/>
                <a:latin typeface="Times New Roman" panose="02020603050405020304" pitchFamily="18" charset="0"/>
                <a:ea typeface="Times New Roman" panose="02020603050405020304" pitchFamily="18" charset="0"/>
              </a:rPr>
              <a:t> держав. </a:t>
            </a:r>
            <a:endParaRPr lang="uk-UA" dirty="0"/>
          </a:p>
        </p:txBody>
      </p:sp>
      <p:pic>
        <p:nvPicPr>
          <p:cNvPr id="13314" name="Picture 2" descr="Печатка Президента України — Вікіпедія">
            <a:extLst>
              <a:ext uri="{FF2B5EF4-FFF2-40B4-BE49-F238E27FC236}">
                <a16:creationId xmlns:a16="http://schemas.microsoft.com/office/drawing/2014/main" id="{C0D53C9D-F5B6-4418-BC58-BFF927121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577" y="1794113"/>
            <a:ext cx="3201569" cy="259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85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269575B-D1AA-4BD2-AC37-67999C77430A}"/>
              </a:ext>
            </a:extLst>
          </p:cNvPr>
          <p:cNvSpPr>
            <a:spLocks noGrp="1"/>
          </p:cNvSpPr>
          <p:nvPr>
            <p:ph idx="1"/>
          </p:nvPr>
        </p:nvSpPr>
        <p:spPr>
          <a:xfrm>
            <a:off x="838200" y="1825625"/>
            <a:ext cx="5148532" cy="4351338"/>
          </a:xfrm>
        </p:spPr>
        <p:txBody>
          <a:bodyPr/>
          <a:lstStyle/>
          <a:p>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Президентська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булава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срібна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але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повністю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визолочена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вигравіюваним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позолотою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латинським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девізом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«Усе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повертається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Булава Президента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України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засвідчує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спадкоємність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багатовікових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історичних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традицій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українського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державотворення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14338" name="Picture 2" descr="Булава для Президента. Найцікавіше про її вигляд, історію та символіку - Як  це було | Експрес онлайн">
            <a:extLst>
              <a:ext uri="{FF2B5EF4-FFF2-40B4-BE49-F238E27FC236}">
                <a16:creationId xmlns:a16="http://schemas.microsoft.com/office/drawing/2014/main" id="{DF6EF793-1B17-4407-87B1-343F7AAC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838" y="1960444"/>
            <a:ext cx="3309852" cy="229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36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Офіційні символи Президента України — Вікіпедія">
            <a:extLst>
              <a:ext uri="{FF2B5EF4-FFF2-40B4-BE49-F238E27FC236}">
                <a16:creationId xmlns:a16="http://schemas.microsoft.com/office/drawing/2014/main" id="{FB16BFDD-44EF-4CD1-9999-3A2854202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223" y="793266"/>
            <a:ext cx="5883216" cy="527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9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80BB974-71B5-4A55-B3EB-094A777B9BD3}"/>
              </a:ext>
            </a:extLst>
          </p:cNvPr>
          <p:cNvSpPr>
            <a:spLocks noGrp="1"/>
          </p:cNvSpPr>
          <p:nvPr>
            <p:ph idx="1"/>
          </p:nvPr>
        </p:nvSpPr>
        <p:spPr/>
        <p:txBody>
          <a:bodyPr/>
          <a:lstStyle/>
          <a:p>
            <a:pPr algn="just"/>
            <a:r>
              <a:rPr lang="uk-UA" sz="1800" dirty="0">
                <a:effectLst/>
                <a:latin typeface="Times New Roman" panose="02020603050405020304" pitchFamily="18" charset="0"/>
                <a:ea typeface="Times New Roman" panose="02020603050405020304" pitchFamily="18" charset="0"/>
              </a:rPr>
              <a:t>У випадку трагічних подій у житті тієї чи іншої держави, у дні національного трауру, згідно із протокольною практикою, на відповідному рівні здійснюються необхідні протокольні заходи з урахуванням загальноприйнятих норм міжнародної ввічливості. </a:t>
            </a:r>
          </a:p>
          <a:p>
            <a:pPr algn="just"/>
            <a:r>
              <a:rPr lang="ru-RU" sz="1800" dirty="0" err="1">
                <a:effectLst/>
                <a:latin typeface="Times New Roman" panose="02020603050405020304" pitchFamily="18" charset="0"/>
                <a:ea typeface="Times New Roman" panose="02020603050405020304" pitchFamily="18" charset="0"/>
              </a:rPr>
              <a:t>Важливою</a:t>
            </a:r>
            <a:r>
              <a:rPr lang="ru-RU" sz="1800" dirty="0">
                <a:effectLst/>
                <a:latin typeface="Times New Roman" panose="02020603050405020304" pitchFamily="18" charset="0"/>
                <a:ea typeface="Times New Roman" panose="02020603050405020304" pitchFamily="18" charset="0"/>
              </a:rPr>
              <a:t> формою протокольного </a:t>
            </a:r>
            <a:r>
              <a:rPr lang="ru-RU" sz="1800" dirty="0" err="1">
                <a:effectLst/>
                <a:latin typeface="Times New Roman" panose="02020603050405020304" pitchFamily="18" charset="0"/>
                <a:ea typeface="Times New Roman" panose="02020603050405020304" pitchFamily="18" charset="0"/>
              </a:rPr>
              <a:t>реагування</a:t>
            </a:r>
            <a:r>
              <a:rPr lang="ru-RU" sz="1800" dirty="0">
                <a:effectLst/>
                <a:latin typeface="Times New Roman" panose="02020603050405020304" pitchFamily="18" charset="0"/>
                <a:ea typeface="Times New Roman" panose="02020603050405020304" pitchFamily="18" charset="0"/>
              </a:rPr>
              <a:t> є </a:t>
            </a:r>
            <a:r>
              <a:rPr lang="ru-RU" sz="1800" dirty="0" err="1">
                <a:effectLst/>
                <a:latin typeface="Times New Roman" panose="02020603050405020304" pitchFamily="18" charset="0"/>
                <a:ea typeface="Times New Roman" panose="02020603050405020304" pitchFamily="18" charset="0"/>
              </a:rPr>
              <a:t>направлення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співчуття</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відповідному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рівні</a:t>
            </a:r>
            <a:r>
              <a:rPr lang="ru-RU" sz="1800" dirty="0">
                <a:effectLst/>
                <a:latin typeface="Times New Roman" panose="02020603050405020304" pitchFamily="18" charset="0"/>
                <a:ea typeface="Times New Roman" panose="02020603050405020304" pitchFamily="18" charset="0"/>
              </a:rPr>
              <a:t>, участь у </a:t>
            </a:r>
            <a:r>
              <a:rPr lang="ru-RU" sz="1800" dirty="0" err="1">
                <a:effectLst/>
                <a:latin typeface="Times New Roman" panose="02020603050405020304" pitchFamily="18" charset="0"/>
                <a:ea typeface="Times New Roman" panose="02020603050405020304" pitchFamily="18" charset="0"/>
              </a:rPr>
              <a:t>траурних</a:t>
            </a:r>
            <a:r>
              <a:rPr lang="ru-RU" sz="1800" dirty="0">
                <a:effectLst/>
                <a:latin typeface="Times New Roman" panose="02020603050405020304" pitchFamily="18" charset="0"/>
                <a:ea typeface="Times New Roman" panose="02020603050405020304" pitchFamily="18" charset="0"/>
              </a:rPr>
              <a:t> заходах. </a:t>
            </a:r>
            <a:r>
              <a:rPr lang="ru-RU" sz="1800" dirty="0" err="1">
                <a:effectLst/>
                <a:latin typeface="Times New Roman" panose="02020603050405020304" pitchFamily="18" charset="0"/>
                <a:ea typeface="Times New Roman" panose="02020603050405020304" pitchFamily="18" charset="0"/>
              </a:rPr>
              <a:t>Траурний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церемоніал</a:t>
            </a:r>
            <a:r>
              <a:rPr lang="ru-RU" sz="1800" dirty="0">
                <a:effectLst/>
                <a:latin typeface="Times New Roman" panose="02020603050405020304" pitchFamily="18" charset="0"/>
                <a:ea typeface="Times New Roman" panose="02020603050405020304" pitchFamily="18" charset="0"/>
              </a:rPr>
              <a:t> у </a:t>
            </a:r>
            <a:r>
              <a:rPr lang="ru-RU" sz="1800" dirty="0" err="1">
                <a:effectLst/>
                <a:latin typeface="Times New Roman" panose="02020603050405020304" pitchFamily="18" charset="0"/>
                <a:ea typeface="Times New Roman" panose="02020603050405020304" pitchFamily="18" charset="0"/>
              </a:rPr>
              <a:t>випадку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смерті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глави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держави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передбачає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можливість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приїзду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керівників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іноземних</a:t>
            </a:r>
            <a:r>
              <a:rPr lang="ru-RU" sz="1800" dirty="0">
                <a:effectLst/>
                <a:latin typeface="Times New Roman" panose="02020603050405020304" pitchFamily="18" charset="0"/>
                <a:ea typeface="Times New Roman" panose="02020603050405020304" pitchFamily="18" charset="0"/>
              </a:rPr>
              <a:t> держав, </a:t>
            </a:r>
            <a:r>
              <a:rPr lang="ru-RU" sz="1800" dirty="0" err="1">
                <a:effectLst/>
                <a:latin typeface="Times New Roman" panose="02020603050405020304" pitchFamily="18" charset="0"/>
                <a:ea typeface="Times New Roman" panose="02020603050405020304" pitchFamily="18" charset="0"/>
              </a:rPr>
              <a:t>їхніх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представників</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участі</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траурних</a:t>
            </a:r>
            <a:r>
              <a:rPr lang="ru-RU" sz="1800" dirty="0">
                <a:effectLst/>
                <a:latin typeface="Times New Roman" panose="02020603050405020304" pitchFamily="18" charset="0"/>
                <a:ea typeface="Times New Roman" panose="02020603050405020304" pitchFamily="18" charset="0"/>
              </a:rPr>
              <a:t> заходах. </a:t>
            </a:r>
          </a:p>
          <a:p>
            <a:pPr algn="just"/>
            <a:r>
              <a:rPr lang="ru-RU" sz="1800" dirty="0">
                <a:effectLst/>
                <a:latin typeface="Times New Roman" panose="02020603050405020304" pitchFamily="18" charset="0"/>
                <a:ea typeface="Times New Roman" panose="02020603050405020304" pitchFamily="18" charset="0"/>
              </a:rPr>
              <a:t>Будь-</a:t>
            </a:r>
            <a:r>
              <a:rPr lang="ru-RU" sz="1800" dirty="0" err="1">
                <a:effectLst/>
                <a:latin typeface="Times New Roman" panose="02020603050405020304" pitchFamily="18" charset="0"/>
                <a:ea typeface="Times New Roman" panose="02020603050405020304" pitchFamily="18" charset="0"/>
              </a:rPr>
              <a:t>яких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запрошень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із</a:t>
            </a:r>
            <a:r>
              <a:rPr lang="ru-RU" sz="1800" dirty="0">
                <a:effectLst/>
                <a:latin typeface="Times New Roman" panose="02020603050405020304" pitchFamily="18" charset="0"/>
                <a:ea typeface="Times New Roman" panose="02020603050405020304" pitchFamily="18" charset="0"/>
              </a:rPr>
              <a:t> такого приводу не </a:t>
            </a:r>
            <a:r>
              <a:rPr lang="ru-RU" sz="1800" dirty="0" err="1">
                <a:effectLst/>
                <a:latin typeface="Times New Roman" panose="02020603050405020304" pitchFamily="18" charset="0"/>
                <a:ea typeface="Times New Roman" panose="02020603050405020304" pitchFamily="18" charset="0"/>
              </a:rPr>
              <a:t>направляють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ініціатива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участі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представників</a:t>
            </a:r>
            <a:r>
              <a:rPr lang="ru-RU" sz="1800" dirty="0">
                <a:effectLst/>
                <a:latin typeface="Times New Roman" panose="02020603050405020304" pitchFamily="18" charset="0"/>
                <a:ea typeface="Times New Roman" panose="02020603050405020304" pitchFamily="18" charset="0"/>
              </a:rPr>
              <a:t> у похоронах </a:t>
            </a:r>
            <a:r>
              <a:rPr lang="ru-RU" sz="1800" dirty="0" err="1">
                <a:effectLst/>
                <a:latin typeface="Times New Roman" panose="02020603050405020304" pitchFamily="18" charset="0"/>
                <a:ea typeface="Times New Roman" panose="02020603050405020304" pitchFamily="18" charset="0"/>
              </a:rPr>
              <a:t>залишається</a:t>
            </a:r>
            <a:r>
              <a:rPr lang="ru-RU" sz="1800" dirty="0">
                <a:effectLst/>
                <a:latin typeface="Times New Roman" panose="02020603050405020304" pitchFamily="18" charset="0"/>
                <a:ea typeface="Times New Roman" panose="02020603050405020304" pitchFamily="18" charset="0"/>
              </a:rPr>
              <a:t> за </a:t>
            </a:r>
            <a:r>
              <a:rPr lang="ru-RU" sz="1800" dirty="0" err="1">
                <a:effectLst/>
                <a:latin typeface="Times New Roman" panose="02020603050405020304" pitchFamily="18" charset="0"/>
                <a:ea typeface="Times New Roman" panose="02020603050405020304" pitchFamily="18" charset="0"/>
              </a:rPr>
              <a:t>іноземною</a:t>
            </a:r>
            <a:r>
              <a:rPr lang="ru-RU" sz="1800" dirty="0">
                <a:effectLst/>
                <a:latin typeface="Times New Roman" panose="02020603050405020304" pitchFamily="18" charset="0"/>
                <a:ea typeface="Times New Roman" panose="02020603050405020304" pitchFamily="18" charset="0"/>
              </a:rPr>
              <a:t> державою. </a:t>
            </a:r>
            <a:endParaRPr lang="uk-UA" dirty="0"/>
          </a:p>
        </p:txBody>
      </p:sp>
    </p:spTree>
    <p:extLst>
      <p:ext uri="{BB962C8B-B14F-4D97-AF65-F5344CB8AC3E}">
        <p14:creationId xmlns:p14="http://schemas.microsoft.com/office/powerpoint/2010/main" val="324841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2E418F6-824A-4EFA-8D7B-917F28489B02}"/>
              </a:ext>
            </a:extLst>
          </p:cNvPr>
          <p:cNvSpPr>
            <a:spLocks noGrp="1"/>
          </p:cNvSpPr>
          <p:nvPr>
            <p:ph idx="1"/>
          </p:nvPr>
        </p:nvSpPr>
        <p:spPr>
          <a:xfrm>
            <a:off x="1088367" y="609301"/>
            <a:ext cx="5269301" cy="3481777"/>
          </a:xfrm>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траурних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заходах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бере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участь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також</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корпус.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Дуаєн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дипломатичного корпусу,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посли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відвіданні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зали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відбувається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церемонія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покладають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вінки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труни, стоять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почесній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варті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офіційні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особи,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беруть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участь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неофіційних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траурних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церемоніях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повинні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бути в траурному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одязі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Для прикладу, після смерті короля Таїланду Рами ІХ у жовтні 2016 року, в країні оголошено траур на 1 рік. туристам при прильоту будуть видавати траурні чорні стрічки.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4098" name="Picture 2" descr="Похороны короля Таиланда Рамы IX: Первая королевская процессия">
            <a:extLst>
              <a:ext uri="{FF2B5EF4-FFF2-40B4-BE49-F238E27FC236}">
                <a16:creationId xmlns:a16="http://schemas.microsoft.com/office/drawing/2014/main" id="{5AC7B415-601A-4919-BE32-FCAA6043E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609" y="541308"/>
            <a:ext cx="28670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У Таїланді проходить похоронна церемонія короля Рами ІХ – DW – 26.10.2017">
            <a:extLst>
              <a:ext uri="{FF2B5EF4-FFF2-40B4-BE49-F238E27FC236}">
                <a16:creationId xmlns:a16="http://schemas.microsoft.com/office/drawing/2014/main" id="{601596DC-CDC0-4E34-B562-6DE67ED9F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134" y="249087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King Rama X arrives in a motorcade-001">
            <a:extLst>
              <a:ext uri="{FF2B5EF4-FFF2-40B4-BE49-F238E27FC236}">
                <a16:creationId xmlns:a16="http://schemas.microsoft.com/office/drawing/2014/main" id="{5692269F-03AB-4BF5-BFB2-6B7673B517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 name="Рисунок 5">
            <a:extLst>
              <a:ext uri="{FF2B5EF4-FFF2-40B4-BE49-F238E27FC236}">
                <a16:creationId xmlns:a16="http://schemas.microsoft.com/office/drawing/2014/main" id="{C4A502DB-3141-4737-ADE8-C6067521AC86}"/>
              </a:ext>
            </a:extLst>
          </p:cNvPr>
          <p:cNvPicPr>
            <a:picLocks noChangeAspect="1"/>
          </p:cNvPicPr>
          <p:nvPr/>
        </p:nvPicPr>
        <p:blipFill>
          <a:blip r:embed="rId4"/>
          <a:stretch>
            <a:fillRect/>
          </a:stretch>
        </p:blipFill>
        <p:spPr>
          <a:xfrm>
            <a:off x="859552" y="4367123"/>
            <a:ext cx="3956912" cy="2223458"/>
          </a:xfrm>
          <a:prstGeom prst="rect">
            <a:avLst/>
          </a:prstGeom>
        </p:spPr>
      </p:pic>
      <p:pic>
        <p:nvPicPr>
          <p:cNvPr id="10" name="Рисунок 9">
            <a:extLst>
              <a:ext uri="{FF2B5EF4-FFF2-40B4-BE49-F238E27FC236}">
                <a16:creationId xmlns:a16="http://schemas.microsoft.com/office/drawing/2014/main" id="{960927ED-C618-4C73-8C2F-F6ADF908D7FA}"/>
              </a:ext>
            </a:extLst>
          </p:cNvPr>
          <p:cNvPicPr>
            <a:picLocks noChangeAspect="1"/>
          </p:cNvPicPr>
          <p:nvPr/>
        </p:nvPicPr>
        <p:blipFill>
          <a:blip r:embed="rId5"/>
          <a:stretch>
            <a:fillRect/>
          </a:stretch>
        </p:blipFill>
        <p:spPr>
          <a:xfrm>
            <a:off x="5122487" y="4324460"/>
            <a:ext cx="3956912" cy="2227752"/>
          </a:xfrm>
          <a:prstGeom prst="rect">
            <a:avLst/>
          </a:prstGeom>
        </p:spPr>
      </p:pic>
    </p:spTree>
    <p:extLst>
      <p:ext uri="{BB962C8B-B14F-4D97-AF65-F5344CB8AC3E}">
        <p14:creationId xmlns:p14="http://schemas.microsoft.com/office/powerpoint/2010/main" val="48590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D02598C-76D8-4B45-ACAA-693E9E445419}"/>
              </a:ext>
            </a:extLst>
          </p:cNvPr>
          <p:cNvSpPr>
            <a:spLocks noGrp="1"/>
          </p:cNvSpPr>
          <p:nvPr>
            <p:ph idx="1"/>
          </p:nvPr>
        </p:nvSpPr>
        <p:spPr>
          <a:xfrm>
            <a:off x="1278147" y="1458119"/>
            <a:ext cx="5441830" cy="4351338"/>
          </a:xfrm>
        </p:spPr>
        <p:txBody>
          <a:bodyPr>
            <a:normAutofit fontScale="92500" lnSpcReduction="20000"/>
          </a:bodyPr>
          <a:lstStyle/>
          <a:p>
            <a:pPr algn="just"/>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документи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повинні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бездоганний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зовнішній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вигляд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слід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друкувати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папері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вищого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ґатунку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машинної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як правило, формату А-4. Абсолютно не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припустимі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текстах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оригіналу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підчистки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виправлення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Текст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бути красиво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відформатований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всьому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аркушу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відправки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використовуються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конверти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відповідні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розміром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якістю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Допускається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документа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лише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навпіл</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аркуша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Деякі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знавці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дипломатичного протоколу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радять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взагалі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згортати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документи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відсилаються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Печатка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міститься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внизу документа. У дипломатичному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листуванні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неприпустимі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неточності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викривлення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фактів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Зважаючи на те, що ці документи можуть потрапити до рук журналістів, одразу легко визначити їх оригінальність.</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5122" name="Picture 2" descr="Дипломатический паспорт — Миграпедия">
            <a:extLst>
              <a:ext uri="{FF2B5EF4-FFF2-40B4-BE49-F238E27FC236}">
                <a16:creationId xmlns:a16="http://schemas.microsoft.com/office/drawing/2014/main" id="{0C765D08-9BA6-44CF-9748-6E9BDF119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228" y="1458119"/>
            <a:ext cx="2205576" cy="282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7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Дипломатичний паспорт Люція Кобилянського, радника Посольства Української Народної Республіки в Туреччині. 16 серпня 1919 р.">
            <a:extLst>
              <a:ext uri="{FF2B5EF4-FFF2-40B4-BE49-F238E27FC236}">
                <a16:creationId xmlns:a16="http://schemas.microsoft.com/office/drawing/2014/main" id="{6D7C6768-415B-4CAD-B7F4-87C6EA8B8F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500332"/>
            <a:ext cx="4510177" cy="572838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0CABFBCA-EA1B-412B-86D5-306CE645C008}"/>
              </a:ext>
            </a:extLst>
          </p:cNvPr>
          <p:cNvPicPr>
            <a:picLocks noChangeAspect="1"/>
          </p:cNvPicPr>
          <p:nvPr/>
        </p:nvPicPr>
        <p:blipFill>
          <a:blip r:embed="rId3"/>
          <a:stretch>
            <a:fillRect/>
          </a:stretch>
        </p:blipFill>
        <p:spPr>
          <a:xfrm>
            <a:off x="6230367" y="500332"/>
            <a:ext cx="4734586" cy="5728389"/>
          </a:xfrm>
          <a:prstGeom prst="rect">
            <a:avLst/>
          </a:prstGeom>
        </p:spPr>
      </p:pic>
    </p:spTree>
    <p:extLst>
      <p:ext uri="{BB962C8B-B14F-4D97-AF65-F5344CB8AC3E}">
        <p14:creationId xmlns:p14="http://schemas.microsoft.com/office/powerpoint/2010/main" val="71701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A1A4264-E179-4F6A-BC70-00C8BB9F610D}"/>
              </a:ext>
            </a:extLst>
          </p:cNvPr>
          <p:cNvSpPr>
            <a:spLocks noGrp="1"/>
          </p:cNvSpPr>
          <p:nvPr>
            <p:ph idx="1"/>
          </p:nvPr>
        </p:nvSpPr>
        <p:spPr/>
        <p:txBody>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 наш час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утвердилися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дві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основні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тенденції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щодо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структури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дипломатичного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листування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тому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числі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щодо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протокольних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формул: </a:t>
            </a:r>
            <a:r>
              <a:rPr lang="ru-RU" sz="1800" b="1" dirty="0" err="1">
                <a:effectLst/>
                <a:latin typeface="Times New Roman" panose="02020603050405020304" pitchFamily="18" charset="0"/>
                <a:ea typeface="Calibri" panose="020F0502020204030204" pitchFamily="34" charset="0"/>
                <a:cs typeface="Times New Roman" panose="02020603050405020304" pitchFamily="18" charset="0"/>
              </a:rPr>
              <a:t>французька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європейська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англо-</a:t>
            </a:r>
            <a:r>
              <a:rPr lang="ru-RU" sz="1800" b="1" dirty="0" err="1">
                <a:effectLst/>
                <a:latin typeface="Times New Roman" panose="02020603050405020304" pitchFamily="18" charset="0"/>
                <a:ea typeface="Calibri" panose="020F0502020204030204" pitchFamily="34" charset="0"/>
                <a:cs typeface="Times New Roman" panose="02020603050405020304" pitchFamily="18" charset="0"/>
              </a:rPr>
              <a:t>американська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поширена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англомовних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країнах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Різниця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між</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стилями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полягає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особливостях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написання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формули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звертання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заключної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компліментарної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формули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написання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адреси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Англо-</a:t>
            </a:r>
            <a:r>
              <a:rPr lang="ru-RU" sz="1800" b="1" dirty="0" err="1">
                <a:effectLst/>
                <a:latin typeface="Times New Roman" panose="02020603050405020304" pitchFamily="18" charset="0"/>
                <a:ea typeface="Calibri" panose="020F0502020204030204" pitchFamily="34" charset="0"/>
                <a:cs typeface="Times New Roman" panose="02020603050405020304" pitchFamily="18" charset="0"/>
              </a:rPr>
              <a:t>американський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стиль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передбачає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ширше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напівофіційної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приватної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кореспонденції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Зауважимо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форма й стиль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документів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дипломатичного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листування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України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ближчі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французького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стилю.</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69586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C5DCDC9-4D82-49D9-BCCC-1DFF480A92EA}"/>
              </a:ext>
            </a:extLst>
          </p:cNvPr>
          <p:cNvSpPr>
            <a:spLocks noGrp="1"/>
          </p:cNvSpPr>
          <p:nvPr>
            <p:ph idx="1"/>
          </p:nvPr>
        </p:nvSpPr>
        <p:spPr/>
        <p:txBody>
          <a:bodyPr/>
          <a:lstStyle/>
          <a:p>
            <a:pPr algn="just"/>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Важливим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принципом дипломатичного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листування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є принцип </a:t>
            </a:r>
            <a:r>
              <a:rPr lang="ru-RU" sz="1800" b="1" i="1" dirty="0" err="1">
                <a:effectLst/>
                <a:latin typeface="Times New Roman" panose="02020603050405020304" pitchFamily="18" charset="0"/>
                <a:ea typeface="Calibri" panose="020F0502020204030204" pitchFamily="34" charset="0"/>
                <a:cs typeface="Times New Roman" panose="02020603050405020304" pitchFamily="18" charset="0"/>
              </a:rPr>
              <a:t>взаємності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вербальну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ноту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прийнято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відповідати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вербальною нотою,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особистий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лист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особистим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листом,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картку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візитною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карткою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Існує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протокольне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правило: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кожний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документ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вимагає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Відсутність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сприймається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як </a:t>
            </a:r>
            <a:r>
              <a:rPr lang="ru-RU" sz="1800" b="1" i="1" dirty="0" err="1">
                <a:effectLst/>
                <a:latin typeface="Times New Roman" panose="02020603050405020304" pitchFamily="18" charset="0"/>
                <a:ea typeface="Calibri" panose="020F0502020204030204" pitchFamily="34" charset="0"/>
                <a:cs typeface="Times New Roman" panose="02020603050405020304" pitchFamily="18" charset="0"/>
              </a:rPr>
              <a:t>відповідь</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 негативного характеру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409671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A8B54E-E766-4A60-8BE8-AE0DA6F1C2AC}"/>
              </a:ext>
            </a:extLst>
          </p:cNvPr>
          <p:cNvSpPr>
            <a:spLocks noGrp="1"/>
          </p:cNvSpPr>
          <p:nvPr>
            <p:ph type="title"/>
          </p:nvPr>
        </p:nvSpPr>
        <p:spPr/>
        <p:txBody>
          <a:bodyPr/>
          <a:lstStyle/>
          <a:p>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1.Що таке дипломатія. З історії появи дипломатії</a:t>
            </a:r>
            <a:endParaRPr lang="uk-UA" dirty="0"/>
          </a:p>
        </p:txBody>
      </p:sp>
      <p:sp>
        <p:nvSpPr>
          <p:cNvPr id="3" name="Місце для вмісту 2">
            <a:extLst>
              <a:ext uri="{FF2B5EF4-FFF2-40B4-BE49-F238E27FC236}">
                <a16:creationId xmlns:a16="http://schemas.microsoft.com/office/drawing/2014/main" id="{A0502014-10CC-4914-B096-AE8D402700DD}"/>
              </a:ext>
            </a:extLst>
          </p:cNvPr>
          <p:cNvSpPr>
            <a:spLocks noGrp="1"/>
          </p:cNvSpPr>
          <p:nvPr>
            <p:ph idx="1"/>
          </p:nvPr>
        </p:nvSpPr>
        <p:spPr/>
        <p:txBody>
          <a:bodyPr>
            <a:normAutofit fontScale="92500" lnSpcReduction="10000"/>
          </a:bodyPr>
          <a:lstStyle/>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Поняття «дипломатія» походить із Старо­давнього Риму, де «дипломатами» спо­чатку називали осіб, які мали диплом – рекомендаційну, або вірчу, грамоту, що видавалася сенатом офіційним посланникам, яких направляли у провінції імперії чи за кордон.</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Класичне визначення дипломатії міститься в Оксфордському словнику англійської мови: </a:t>
            </a:r>
            <a:r>
              <a:rPr lang="uk-UA" sz="1800" b="1" i="1" dirty="0">
                <a:solidFill>
                  <a:srgbClr val="000000"/>
                </a:solidFill>
                <a:effectLst/>
                <a:latin typeface="Times New Roman" panose="02020603050405020304" pitchFamily="18" charset="0"/>
                <a:ea typeface="Times New Roman" panose="02020603050405020304" pitchFamily="18" charset="0"/>
              </a:rPr>
              <a:t>«Дипломатія – це здійснення міжнародних відносин шляхом переговорів; сукупність засобів, що їх використовують посли й посланники з метою забезпечення переговорного процесу; праця або мистецтво ди­пломата»</a:t>
            </a:r>
            <a:r>
              <a:rPr lang="uk-UA" sz="1800" i="1" dirty="0">
                <a:solidFill>
                  <a:srgbClr val="000000"/>
                </a:solidFill>
                <a:effectLst/>
                <a:latin typeface="Times New Roman" panose="02020603050405020304" pitchFamily="18" charset="0"/>
                <a:ea typeface="Times New Roman" panose="02020603050405020304" pitchFamily="18" charset="0"/>
              </a:rPr>
              <a:t>.</a:t>
            </a:r>
            <a:r>
              <a:rPr lang="uk-UA" sz="1800" dirty="0">
                <a:solidFill>
                  <a:srgbClr val="000000"/>
                </a:solidFill>
                <a:effectLst/>
                <a:latin typeface="Times New Roman" panose="02020603050405020304" pitchFamily="18" charset="0"/>
                <a:ea typeface="Times New Roman" panose="02020603050405020304" pitchFamily="18" charset="0"/>
              </a:rPr>
              <a:t> Англійський дипломат Е. </a:t>
            </a:r>
            <a:r>
              <a:rPr lang="uk-UA" sz="1800" dirty="0" err="1">
                <a:solidFill>
                  <a:srgbClr val="000000"/>
                </a:solidFill>
                <a:effectLst/>
                <a:latin typeface="Times New Roman" panose="02020603050405020304" pitchFamily="18" charset="0"/>
                <a:ea typeface="Times New Roman" panose="02020603050405020304" pitchFamily="18" charset="0"/>
              </a:rPr>
              <a:t>Сатоу</a:t>
            </a:r>
            <a:r>
              <a:rPr lang="uk-UA" sz="1800" dirty="0">
                <a:solidFill>
                  <a:srgbClr val="000000"/>
                </a:solidFill>
                <a:effectLst/>
                <a:latin typeface="Times New Roman" panose="02020603050405020304" pitchFamily="18" charset="0"/>
                <a:ea typeface="Times New Roman" panose="02020603050405020304" pitchFamily="18" charset="0"/>
              </a:rPr>
              <a:t> уточнює: дипломатія – це «застосування розуму і такту з метою розвитку офіційних відносин між урядами незалежних держав».</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Таким чином, дипломатія безпосередньо належить до сфери зовнішньої політики і по своїй суті є одним із головних і найбільш ефективних засобів ЇЇ здійснення. Дипломатія — це діяльність щодо ведення переговорів, підписання між­народних угод, вивчення основних тенденцій та перспектив розвитку як регіональних, так і глобальних міжнародних відносин і в цьому процесі не останню роль виконують журналісти.</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3767217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276DFFE-BDF1-4AE6-BBA0-23779213A139}"/>
              </a:ext>
            </a:extLst>
          </p:cNvPr>
          <p:cNvSpPr>
            <a:spLocks noGrp="1"/>
          </p:cNvSpPr>
          <p:nvPr>
            <p:ph idx="1"/>
          </p:nvPr>
        </p:nvSpPr>
        <p:spPr/>
        <p:txBody>
          <a:bodyPr/>
          <a:lstStyle/>
          <a:p>
            <a:pPr algn="just"/>
            <a:r>
              <a:rPr lang="uk-UA" sz="1800" b="1" dirty="0">
                <a:effectLst/>
                <a:latin typeface="Times New Roman" panose="02020603050405020304" pitchFamily="18" charset="0"/>
                <a:ea typeface="Times New Roman" panose="02020603050405020304" pitchFamily="18" charset="0"/>
              </a:rPr>
              <a:t>Дипломатичні відносини</a:t>
            </a:r>
            <a:r>
              <a:rPr lang="uk-UA" sz="1800" dirty="0">
                <a:effectLst/>
                <a:latin typeface="Times New Roman" panose="02020603050405020304" pitchFamily="18" charset="0"/>
                <a:ea typeface="Times New Roman" panose="02020603050405020304" pitchFamily="18" charset="0"/>
              </a:rPr>
              <a:t> – це офіційні відносини, які добровільно встановлюються двома державами шляхом дружніх контактів будь- якого характеру між їхніми урядами у політичній, економічній, культурній та інших сферах діяльності й дають право обміну дипломатичними представниками. У міжнародній практиці не існує якогось спеціального єдиного порядку встановлення дипломатичних відносин, але країни оформляють ці домовленості письмово: шляхом обміну особистими нотами; підготовкою спеціальної угоди; публікацією обома сторонами відповідного узгодженого комюніке; шляхом обміну листами чи телеграмами з цього приводу на високому рівні. </a:t>
            </a:r>
            <a:endParaRPr lang="uk-UA" dirty="0"/>
          </a:p>
        </p:txBody>
      </p:sp>
    </p:spTree>
    <p:extLst>
      <p:ext uri="{BB962C8B-B14F-4D97-AF65-F5344CB8AC3E}">
        <p14:creationId xmlns:p14="http://schemas.microsoft.com/office/powerpoint/2010/main" val="2458305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82658AA-ACC3-493C-9781-3C896D1DC888}"/>
              </a:ext>
            </a:extLst>
          </p:cNvPr>
          <p:cNvSpPr>
            <a:spLocks noGrp="1"/>
          </p:cNvSpPr>
          <p:nvPr>
            <p:ph idx="1"/>
          </p:nvPr>
        </p:nvSpPr>
        <p:spPr/>
        <p:txBody>
          <a:bodyPr>
            <a:normAutofit lnSpcReduction="10000"/>
          </a:bodyPr>
          <a:lstStyle/>
          <a:p>
            <a:r>
              <a:rPr lang="uk-UA" sz="1800" dirty="0">
                <a:effectLst/>
                <a:latin typeface="Times New Roman" panose="02020603050405020304" pitchFamily="18" charset="0"/>
                <a:ea typeface="Times New Roman" panose="02020603050405020304" pitchFamily="18" charset="0"/>
              </a:rPr>
              <a:t>Порядок призначення глави дипломатичного представництва в країну його майбутнього перебування передбачає попереднє отримання від уряду цієї держави згоди – агреману на його призначення </a:t>
            </a: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Після отримання агреману та юридичного оформлення призначення згідно з конституційною процедурою держави, що акредитує, посол або посланник, який направляється до місця своєї служби, отримує підписаний главою держави та скріплений візою міністра закордонних справ особливий документ – вірчі грамоти. </a:t>
            </a:r>
          </a:p>
          <a:p>
            <a:pPr algn="just"/>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Основне призначення та зміст цього документа – прохання вірити (звідси й назва – вірчі грамоти) всім діям, заявам і письмовим актам, що виходять від даного посла чи посланника, як вищої в країні перебування офіційної особи, що представляє державу, яка акредитує.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Вірчі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грамоти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характер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загальних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повноважень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дипломатичного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діють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протягом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усього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періоду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його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перебування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посаді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поширюються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всі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питання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належать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функцій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представництва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432531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Пристайко першим з дипломатів вручив вірчі грамоти королю Чарльзу ІІІ |  Європейська правда">
            <a:extLst>
              <a:ext uri="{FF2B5EF4-FFF2-40B4-BE49-F238E27FC236}">
                <a16:creationId xmlns:a16="http://schemas.microsoft.com/office/drawing/2014/main" id="{29049419-9A92-45DE-9B91-4B1699A1BE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661" y="420433"/>
            <a:ext cx="3095445" cy="24262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Вручення Вірчих грамот Послом України в Республіці Панама за ...">
            <a:extLst>
              <a:ext uri="{FF2B5EF4-FFF2-40B4-BE49-F238E27FC236}">
                <a16:creationId xmlns:a16="http://schemas.microsoft.com/office/drawing/2014/main" id="{8DA9B746-34B1-45FF-8E26-29A530988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241" y="459252"/>
            <a:ext cx="4422655" cy="294439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Глава держави прийняв вірчі грамоти у послів Норвегії, Швейцарії ...">
            <a:extLst>
              <a:ext uri="{FF2B5EF4-FFF2-40B4-BE49-F238E27FC236}">
                <a16:creationId xmlns:a16="http://schemas.microsoft.com/office/drawing/2014/main" id="{D3689D3B-C6BD-4376-88EC-5565A360F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1" y="3621042"/>
            <a:ext cx="4234919" cy="28165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В Україні почали роботу нові посли Норвегії, Швейцарії ...">
            <a:extLst>
              <a:ext uri="{FF2B5EF4-FFF2-40B4-BE49-F238E27FC236}">
                <a16:creationId xmlns:a16="http://schemas.microsoft.com/office/drawing/2014/main" id="{60FBA05E-17F4-46BE-AA1B-645910806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382" y="3621042"/>
            <a:ext cx="4620307" cy="277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5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Посол Ватикану в Україні передав Президенту Януковичу вірчі ...">
            <a:extLst>
              <a:ext uri="{FF2B5EF4-FFF2-40B4-BE49-F238E27FC236}">
                <a16:creationId xmlns:a16="http://schemas.microsoft.com/office/drawing/2014/main" id="{F7A6CEE6-7581-4A19-9661-B6A975004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649" y="1299983"/>
            <a:ext cx="3894198" cy="482559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undefined">
            <a:extLst>
              <a:ext uri="{FF2B5EF4-FFF2-40B4-BE49-F238E27FC236}">
                <a16:creationId xmlns:a16="http://schemas.microsoft.com/office/drawing/2014/main" id="{D66ADB8C-D73F-4DA1-B59F-A033BBC2C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612" y="1299983"/>
            <a:ext cx="5119436" cy="383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7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BA9EF5-7A9B-45BF-B6A6-34941D2FC8A6}"/>
              </a:ext>
            </a:extLst>
          </p:cNvPr>
          <p:cNvSpPr>
            <a:spLocks noGrp="1"/>
          </p:cNvSpPr>
          <p:nvPr>
            <p:ph type="title"/>
          </p:nvPr>
        </p:nvSpPr>
        <p:spPr/>
        <p:txBody>
          <a:bodyPr/>
          <a:lstStyle/>
          <a:p>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Сучасний стан дипломатії України</a:t>
            </a:r>
            <a:endParaRPr lang="uk-UA" dirty="0"/>
          </a:p>
        </p:txBody>
      </p:sp>
      <p:sp>
        <p:nvSpPr>
          <p:cNvPr id="3" name="Місце для вмісту 2">
            <a:extLst>
              <a:ext uri="{FF2B5EF4-FFF2-40B4-BE49-F238E27FC236}">
                <a16:creationId xmlns:a16="http://schemas.microsoft.com/office/drawing/2014/main" id="{09581A07-33F5-4647-B5A7-9D580285729C}"/>
              </a:ext>
            </a:extLst>
          </p:cNvPr>
          <p:cNvSpPr>
            <a:spLocks noGrp="1"/>
          </p:cNvSpPr>
          <p:nvPr>
            <p:ph idx="1"/>
          </p:nvPr>
        </p:nvSpPr>
        <p:spPr/>
        <p:txBody>
          <a:bodyPr/>
          <a:lstStyle/>
          <a:p>
            <a:pPr algn="just"/>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Відповідно до положень Стратегії національної безпеки України, затвердженої Указом Президента України від 26 травня 2015 року № 287/2015, зовнішньополітична діяльність України у сфері гарантування національної безпеки держави буде спиратися на політику європейської і євроатлантичної інтеграції та здійснюватися на різних рівнях – глобальному, регіональному, субрегіональному, а зовнішні гарантії безпеки забезпечуватимуться шляхом формування мережі союзництва як з окремими державами та регіональними організаціями й ініціативами, так і з міжнародними безпековими організаціями.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354636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39F0DE6-D4A8-4035-9C3F-7CA40F61BD61}"/>
              </a:ext>
            </a:extLst>
          </p:cNvPr>
          <p:cNvSpPr>
            <a:spLocks noGrp="1"/>
          </p:cNvSpPr>
          <p:nvPr>
            <p:ph idx="1"/>
          </p:nvPr>
        </p:nvSpPr>
        <p:spPr/>
        <p:txBody>
          <a:bodyPr/>
          <a:lstStyle/>
          <a:p>
            <a:pPr marL="457200" indent="450215" algn="just"/>
            <a:r>
              <a:rPr lang="uk-UA" sz="1800" i="1" dirty="0">
                <a:effectLst/>
                <a:latin typeface="Times New Roman" panose="02020603050405020304" pitchFamily="18" charset="0"/>
                <a:ea typeface="Calibri" panose="020F0502020204030204" pitchFamily="34" charset="0"/>
                <a:cs typeface="Times New Roman" panose="02020603050405020304" pitchFamily="18" charset="0"/>
              </a:rPr>
              <a:t>Посольства</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buNone/>
            </a:pPr>
            <a:r>
              <a:rPr lang="uk-UA" sz="1800" i="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http://mfa.gov.ua/ua/about-mfa/abroad/embassies</a:t>
            </a:r>
            <a:endParaRPr lang="uk-UA"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r>
              <a:rPr lang="uk-UA" sz="1800" i="1" dirty="0">
                <a:effectLst/>
                <a:latin typeface="Times New Roman" panose="02020603050405020304" pitchFamily="18" charset="0"/>
                <a:ea typeface="Calibri" panose="020F0502020204030204" pitchFamily="34" charset="0"/>
                <a:cs typeface="Times New Roman" panose="02020603050405020304" pitchFamily="18" charset="0"/>
              </a:rPr>
              <a:t>Консульські установи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buNone/>
            </a:pPr>
            <a:r>
              <a:rPr lang="uk-UA" sz="1800" i="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http://mfa.gov.ua/ua/about-mfa/abroad/consulates</a:t>
            </a:r>
            <a:endParaRPr lang="uk-UA" sz="1800"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r>
              <a:rPr lang="uk-UA" sz="1800" i="1" dirty="0">
                <a:effectLst/>
                <a:latin typeface="Times New Roman" panose="02020603050405020304" pitchFamily="18" charset="0"/>
                <a:ea typeface="Calibri" panose="020F0502020204030204" pitchFamily="34" charset="0"/>
                <a:cs typeface="Times New Roman" panose="02020603050405020304" pitchFamily="18" charset="0"/>
              </a:rPr>
              <a:t>Почесні консульства України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buNone/>
            </a:pPr>
            <a:r>
              <a:rPr lang="uk-UA" sz="1800" i="1" u="sng" dirty="0">
                <a:effectLst/>
                <a:latin typeface="Times New Roman" panose="02020603050405020304" pitchFamily="18" charset="0"/>
                <a:ea typeface="Calibri" panose="020F0502020204030204" pitchFamily="34" charset="0"/>
                <a:cs typeface="Times New Roman" panose="02020603050405020304" pitchFamily="18" charset="0"/>
              </a:rPr>
              <a:t>http://mfa.gov.ua/ua/about-mfa/abroad/honorary-consulates</a:t>
            </a:r>
            <a:endParaRPr lang="uk-UA"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850846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47FCC9-18B4-46A1-909A-4919032E8C3C}"/>
              </a:ext>
            </a:extLst>
          </p:cNvPr>
          <p:cNvSpPr>
            <a:spLocks noGrp="1"/>
          </p:cNvSpPr>
          <p:nvPr>
            <p:ph type="title"/>
          </p:nvPr>
        </p:nvSpPr>
        <p:spPr/>
        <p:txBody>
          <a:bodyPr/>
          <a:lstStyle/>
          <a:p>
            <a:r>
              <a:rPr lang="uk-UA" dirty="0"/>
              <a:t>Групова робота</a:t>
            </a:r>
          </a:p>
        </p:txBody>
      </p:sp>
      <p:sp>
        <p:nvSpPr>
          <p:cNvPr id="3" name="Місце для вмісту 2">
            <a:extLst>
              <a:ext uri="{FF2B5EF4-FFF2-40B4-BE49-F238E27FC236}">
                <a16:creationId xmlns:a16="http://schemas.microsoft.com/office/drawing/2014/main" id="{A9D6439C-11BC-49F3-B86D-5F1139B533C5}"/>
              </a:ext>
            </a:extLst>
          </p:cNvPr>
          <p:cNvSpPr>
            <a:spLocks noGrp="1"/>
          </p:cNvSpPr>
          <p:nvPr>
            <p:ph idx="1"/>
          </p:nvPr>
        </p:nvSpPr>
        <p:spPr/>
        <p:txBody>
          <a:bodyPr/>
          <a:lstStyle/>
          <a:p>
            <a:r>
              <a:rPr lang="uk-UA" dirty="0"/>
              <a:t>1 група: Оформіть добірку останніх 5 голів МЗС</a:t>
            </a:r>
          </a:p>
          <a:p>
            <a:r>
              <a:rPr lang="uk-UA" dirty="0"/>
              <a:t>2 група Оформіть добірку 5 послів України у «дружніх» країнах</a:t>
            </a:r>
          </a:p>
          <a:p>
            <a:r>
              <a:rPr lang="uk-UA" dirty="0"/>
              <a:t>3 група Оформіть добірку 5 послів України у «не дружніх» країнах</a:t>
            </a:r>
          </a:p>
          <a:p>
            <a:endParaRPr lang="uk-UA" dirty="0"/>
          </a:p>
        </p:txBody>
      </p:sp>
    </p:spTree>
    <p:extLst>
      <p:ext uri="{BB962C8B-B14F-4D97-AF65-F5344CB8AC3E}">
        <p14:creationId xmlns:p14="http://schemas.microsoft.com/office/powerpoint/2010/main" val="3954536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4F3C8F-096D-47CF-BFBE-26102D135677}"/>
              </a:ext>
            </a:extLst>
          </p:cNvPr>
          <p:cNvSpPr>
            <a:spLocks noGrp="1"/>
          </p:cNvSpPr>
          <p:nvPr>
            <p:ph type="title"/>
          </p:nvPr>
        </p:nvSpPr>
        <p:spPr>
          <a:xfrm>
            <a:off x="3280313" y="852710"/>
            <a:ext cx="8911687" cy="1280890"/>
          </a:xfrm>
        </p:spPr>
        <p:txBody>
          <a:bodyPr/>
          <a:lstStyle/>
          <a:p>
            <a:r>
              <a:rPr lang="uk-UA" sz="1800" b="1" dirty="0">
                <a:effectLst/>
                <a:latin typeface="Times New Roman" panose="02020603050405020304" pitchFamily="18" charset="0"/>
                <a:ea typeface="Times New Roman" panose="02020603050405020304" pitchFamily="18" charset="0"/>
              </a:rPr>
              <a:t>«Народна дипломатія» та особливості її впровадження</a:t>
            </a:r>
            <a:endParaRPr lang="uk-UA" dirty="0"/>
          </a:p>
        </p:txBody>
      </p:sp>
      <p:sp>
        <p:nvSpPr>
          <p:cNvPr id="3" name="Місце для вмісту 2">
            <a:extLst>
              <a:ext uri="{FF2B5EF4-FFF2-40B4-BE49-F238E27FC236}">
                <a16:creationId xmlns:a16="http://schemas.microsoft.com/office/drawing/2014/main" id="{EF7FABC6-E7C9-4D32-ADE8-7E92A6C2091D}"/>
              </a:ext>
            </a:extLst>
          </p:cNvPr>
          <p:cNvSpPr>
            <a:spLocks noGrp="1"/>
          </p:cNvSpPr>
          <p:nvPr>
            <p:ph idx="1"/>
          </p:nvPr>
        </p:nvSpPr>
        <p:spPr/>
        <p:txBody>
          <a:bodyPr/>
          <a:lstStyle/>
          <a:p>
            <a:pPr marL="742950" indent="-285750" algn="just"/>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 час Форуму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Global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Ukrainians</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15-16 липня 2015 року у Києві вперше порушилась тема «народної дипломатії». </a:t>
            </a:r>
            <a:endParaRPr lang="uk-UA" sz="18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just"/>
            <a:r>
              <a:rPr lang="ru-RU" sz="1800" dirty="0">
                <a:solidFill>
                  <a:srgbClr val="000000"/>
                </a:solidFill>
                <a:effectLst/>
                <a:latin typeface="Times New Roman" panose="02020603050405020304" pitchFamily="18" charset="0"/>
                <a:ea typeface="Times New Roman" panose="02020603050405020304" pitchFamily="18" charset="0"/>
              </a:rPr>
              <a:t>Народна </a:t>
            </a:r>
            <a:r>
              <a:rPr lang="ru-RU" sz="1800" dirty="0" err="1">
                <a:solidFill>
                  <a:srgbClr val="000000"/>
                </a:solidFill>
                <a:effectLst/>
                <a:latin typeface="Times New Roman" panose="02020603050405020304" pitchFamily="18" charset="0"/>
                <a:ea typeface="Times New Roman" panose="02020603050405020304" pitchFamily="18" charset="0"/>
              </a:rPr>
              <a:t>дипломатія</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дуже</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ефективна</a:t>
            </a:r>
            <a:r>
              <a:rPr lang="ru-RU" sz="1800" dirty="0">
                <a:solidFill>
                  <a:srgbClr val="000000"/>
                </a:solidFill>
                <a:effectLst/>
                <a:latin typeface="Times New Roman" panose="02020603050405020304" pitchFamily="18" charset="0"/>
                <a:ea typeface="Times New Roman" panose="02020603050405020304" pitchFamily="18" charset="0"/>
              </a:rPr>
              <a:t>, але справа в тому, </a:t>
            </a:r>
            <a:r>
              <a:rPr lang="ru-RU" sz="1800" dirty="0" err="1">
                <a:solidFill>
                  <a:srgbClr val="000000"/>
                </a:solidFill>
                <a:effectLst/>
                <a:latin typeface="Times New Roman" panose="02020603050405020304" pitchFamily="18" charset="0"/>
                <a:ea typeface="Times New Roman" panose="02020603050405020304" pitchFamily="18" charset="0"/>
              </a:rPr>
              <a:t>що</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Україна</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тільки</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стартує</a:t>
            </a:r>
            <a:r>
              <a:rPr lang="ru-RU" sz="1800" dirty="0">
                <a:solidFill>
                  <a:srgbClr val="000000"/>
                </a:solidFill>
                <a:effectLst/>
                <a:latin typeface="Times New Roman" panose="02020603050405020304" pitchFamily="18" charset="0"/>
                <a:ea typeface="Times New Roman" panose="02020603050405020304" pitchFamily="18" charset="0"/>
              </a:rPr>
              <a:t> в </a:t>
            </a:r>
            <a:r>
              <a:rPr lang="ru-RU" sz="1800" dirty="0" err="1">
                <a:solidFill>
                  <a:srgbClr val="000000"/>
                </a:solidFill>
                <a:effectLst/>
                <a:latin typeface="Times New Roman" panose="02020603050405020304" pitchFamily="18" charset="0"/>
                <a:ea typeface="Times New Roman" panose="02020603050405020304" pitchFamily="18" charset="0"/>
              </a:rPr>
              <a:t>цьому</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напрямку</a:t>
            </a:r>
            <a:r>
              <a:rPr lang="ru-RU" sz="18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ділиться</a:t>
            </a:r>
            <a:r>
              <a:rPr lang="ru-RU" sz="1800" dirty="0">
                <a:solidFill>
                  <a:srgbClr val="000000"/>
                </a:solidFill>
                <a:effectLst/>
                <a:latin typeface="Times New Roman" panose="02020603050405020304" pitchFamily="18" charset="0"/>
                <a:ea typeface="Times New Roman" panose="02020603050405020304" pitchFamily="18" charset="0"/>
              </a:rPr>
              <a:t> думками Анна</a:t>
            </a:r>
            <a:r>
              <a:rPr lang="uk-UA" sz="1800" dirty="0">
                <a:solidFill>
                  <a:srgbClr val="000000"/>
                </a:solidFill>
                <a:effectLst/>
                <a:latin typeface="Times New Roman" panose="02020603050405020304" pitchFamily="18" charset="0"/>
                <a:ea typeface="Times New Roman" panose="02020603050405020304" pitchFamily="18" charset="0"/>
              </a:rPr>
              <a:t> Яворська</a:t>
            </a:r>
            <a:r>
              <a:rPr lang="ru-RU" sz="1800" dirty="0">
                <a:solidFill>
                  <a:srgbClr val="000000"/>
                </a:solidFill>
                <a:effectLst/>
                <a:latin typeface="Times New Roman" panose="02020603050405020304" pitchFamily="18" charset="0"/>
                <a:ea typeface="Times New Roman" panose="02020603050405020304" pitchFamily="18" charset="0"/>
              </a:rPr>
              <a:t>. За </a:t>
            </a:r>
            <a:r>
              <a:rPr lang="ru-RU" sz="1800" dirty="0" err="1">
                <a:solidFill>
                  <a:srgbClr val="000000"/>
                </a:solidFill>
                <a:effectLst/>
                <a:latin typeface="Times New Roman" panose="02020603050405020304" pitchFamily="18" charset="0"/>
                <a:ea typeface="Times New Roman" panose="02020603050405020304" pitchFamily="18" charset="0"/>
              </a:rPr>
              <a:t>її</a:t>
            </a:r>
            <a:r>
              <a:rPr lang="ru-RU" sz="1800" dirty="0">
                <a:solidFill>
                  <a:srgbClr val="000000"/>
                </a:solidFill>
                <a:effectLst/>
                <a:latin typeface="Times New Roman" panose="02020603050405020304" pitchFamily="18" charset="0"/>
                <a:ea typeface="Times New Roman" panose="02020603050405020304" pitchFamily="18" charset="0"/>
              </a:rPr>
              <a:t> словами, «</a:t>
            </a:r>
            <a:r>
              <a:rPr lang="ru-RU" sz="1800" dirty="0" err="1">
                <a:solidFill>
                  <a:srgbClr val="000000"/>
                </a:solidFill>
                <a:effectLst/>
                <a:latin typeface="Times New Roman" panose="02020603050405020304" pitchFamily="18" charset="0"/>
                <a:ea typeface="Times New Roman" panose="02020603050405020304" pitchFamily="18" charset="0"/>
              </a:rPr>
              <a:t>питання</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України</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піднімається</a:t>
            </a:r>
            <a:r>
              <a:rPr lang="ru-RU" sz="1800" dirty="0">
                <a:solidFill>
                  <a:srgbClr val="000000"/>
                </a:solidFill>
                <a:effectLst/>
                <a:latin typeface="Times New Roman" panose="02020603050405020304" pitchFamily="18" charset="0"/>
                <a:ea typeface="Times New Roman" panose="02020603050405020304" pitchFamily="18" charset="0"/>
              </a:rPr>
              <a:t> в </a:t>
            </a:r>
            <a:r>
              <a:rPr lang="ru-RU" sz="1800" dirty="0" err="1">
                <a:solidFill>
                  <a:srgbClr val="000000"/>
                </a:solidFill>
                <a:effectLst/>
                <a:latin typeface="Times New Roman" panose="02020603050405020304" pitchFamily="18" charset="0"/>
                <a:ea typeface="Times New Roman" panose="02020603050405020304" pitchFamily="18" charset="0"/>
              </a:rPr>
              <a:t>Брюсселі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дуже</a:t>
            </a:r>
            <a:r>
              <a:rPr lang="ru-RU" sz="1800" dirty="0">
                <a:solidFill>
                  <a:srgbClr val="000000"/>
                </a:solidFill>
                <a:effectLst/>
                <a:latin typeface="Times New Roman" panose="02020603050405020304" pitchFamily="18" charset="0"/>
                <a:ea typeface="Times New Roman" panose="02020603050405020304" pitchFamily="18" charset="0"/>
              </a:rPr>
              <a:t> часто». «</a:t>
            </a:r>
            <a:r>
              <a:rPr lang="ru-RU" sz="1800" dirty="0" err="1">
                <a:solidFill>
                  <a:srgbClr val="000000"/>
                </a:solidFill>
                <a:effectLst/>
                <a:latin typeface="Times New Roman" panose="02020603050405020304" pitchFamily="18" charset="0"/>
                <a:ea typeface="Times New Roman" panose="02020603050405020304" pitchFamily="18" charset="0"/>
              </a:rPr>
              <a:t>Українці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беруть</a:t>
            </a:r>
            <a:r>
              <a:rPr lang="ru-RU" sz="1800" dirty="0">
                <a:solidFill>
                  <a:srgbClr val="000000"/>
                </a:solidFill>
                <a:effectLst/>
                <a:latin typeface="Times New Roman" panose="02020603050405020304" pitchFamily="18" charset="0"/>
                <a:ea typeface="Times New Roman" panose="02020603050405020304" pitchFamily="18" charset="0"/>
              </a:rPr>
              <a:t> у </a:t>
            </a:r>
            <a:r>
              <a:rPr lang="ru-RU" sz="1800" dirty="0" err="1">
                <a:solidFill>
                  <a:srgbClr val="000000"/>
                </a:solidFill>
                <a:effectLst/>
                <a:latin typeface="Times New Roman" panose="02020603050405020304" pitchFamily="18" charset="0"/>
                <a:ea typeface="Times New Roman" panose="02020603050405020304" pitchFamily="18" charset="0"/>
              </a:rPr>
              <a:t>цьому</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активну</a:t>
            </a:r>
            <a:r>
              <a:rPr lang="ru-RU" sz="1800" dirty="0">
                <a:solidFill>
                  <a:srgbClr val="000000"/>
                </a:solidFill>
                <a:effectLst/>
                <a:latin typeface="Times New Roman" panose="02020603050405020304" pitchFamily="18" charset="0"/>
                <a:ea typeface="Times New Roman" panose="02020603050405020304" pitchFamily="18" charset="0"/>
              </a:rPr>
              <a:t> участь: </a:t>
            </a:r>
            <a:r>
              <a:rPr lang="ru-RU" sz="1800" dirty="0" err="1">
                <a:solidFill>
                  <a:srgbClr val="000000"/>
                </a:solidFill>
                <a:effectLst/>
                <a:latin typeface="Times New Roman" panose="02020603050405020304" pitchFamily="18" charset="0"/>
                <a:ea typeface="Times New Roman" panose="02020603050405020304" pitchFamily="18" charset="0"/>
              </a:rPr>
              <a:t>ходять</a:t>
            </a:r>
            <a:r>
              <a:rPr lang="ru-RU" sz="1800" dirty="0">
                <a:solidFill>
                  <a:srgbClr val="000000"/>
                </a:solidFill>
                <a:effectLst/>
                <a:latin typeface="Times New Roman" panose="02020603050405020304" pitchFamily="18" charset="0"/>
                <a:ea typeface="Times New Roman" panose="02020603050405020304" pitchFamily="18" charset="0"/>
              </a:rPr>
              <a:t> на </a:t>
            </a:r>
            <a:r>
              <a:rPr lang="ru-RU" sz="1800" dirty="0" err="1">
                <a:solidFill>
                  <a:srgbClr val="000000"/>
                </a:solidFill>
                <a:effectLst/>
                <a:latin typeface="Times New Roman" panose="02020603050405020304" pitchFamily="18" charset="0"/>
                <a:ea typeface="Times New Roman" panose="02020603050405020304" pitchFamily="18" charset="0"/>
              </a:rPr>
              <a:t>всі</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події</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моніторять</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громадську</a:t>
            </a:r>
            <a:r>
              <a:rPr lang="ru-RU" sz="1800" dirty="0">
                <a:solidFill>
                  <a:srgbClr val="000000"/>
                </a:solidFill>
                <a:effectLst/>
                <a:latin typeface="Times New Roman" panose="02020603050405020304" pitchFamily="18" charset="0"/>
                <a:ea typeface="Times New Roman" panose="02020603050405020304" pitchFamily="18" charset="0"/>
              </a:rPr>
              <a:t> думку, </a:t>
            </a:r>
            <a:r>
              <a:rPr lang="ru-RU" sz="1800" dirty="0" err="1">
                <a:solidFill>
                  <a:srgbClr val="000000"/>
                </a:solidFill>
                <a:effectLst/>
                <a:latin typeface="Times New Roman" panose="02020603050405020304" pitchFamily="18" charset="0"/>
                <a:ea typeface="Times New Roman" panose="02020603050405020304" pitchFamily="18" charset="0"/>
              </a:rPr>
              <a:t>намагаються</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представляти</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інтереси</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українського</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суспільства</a:t>
            </a:r>
            <a:r>
              <a:rPr lang="ru-RU" sz="1800" dirty="0">
                <a:solidFill>
                  <a:srgbClr val="000000"/>
                </a:solidFill>
                <a:effectLst/>
                <a:latin typeface="Times New Roman" panose="02020603050405020304" pitchFamily="18" charset="0"/>
                <a:ea typeface="Times New Roman" panose="02020603050405020304" pitchFamily="18" charset="0"/>
              </a:rPr>
              <a:t>. </a:t>
            </a:r>
            <a:endParaRPr lang="uk-UA" dirty="0"/>
          </a:p>
        </p:txBody>
      </p:sp>
    </p:spTree>
    <p:extLst>
      <p:ext uri="{BB962C8B-B14F-4D97-AF65-F5344CB8AC3E}">
        <p14:creationId xmlns:p14="http://schemas.microsoft.com/office/powerpoint/2010/main" val="1989219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864F12E-798D-4387-9C75-DE15335CDD99}"/>
              </a:ext>
            </a:extLst>
          </p:cNvPr>
          <p:cNvSpPr>
            <a:spLocks noGrp="1"/>
          </p:cNvSpPr>
          <p:nvPr>
            <p:ph idx="1"/>
          </p:nvPr>
        </p:nvSpPr>
        <p:spPr/>
        <p:txBody>
          <a:bodyPr/>
          <a:lstStyle/>
          <a:p>
            <a:r>
              <a:rPr lang="ru-RU" sz="1800" dirty="0">
                <a:effectLst/>
                <a:latin typeface="Times New Roman" panose="02020603050405020304" pitchFamily="18" charset="0"/>
                <a:ea typeface="Times New Roman" panose="02020603050405020304" pitchFamily="18" charset="0"/>
              </a:rPr>
              <a:t>Директор </a:t>
            </a:r>
            <a:r>
              <a:rPr lang="ru-RU" sz="1800" dirty="0" err="1">
                <a:effectLst/>
                <a:latin typeface="Times New Roman" panose="02020603050405020304" pitchFamily="18" charset="0"/>
                <a:ea typeface="Times New Roman" panose="02020603050405020304" pitchFamily="18" charset="0"/>
              </a:rPr>
              <a:t>зі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стратегічних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комунікацій</a:t>
            </a:r>
            <a:r>
              <a:rPr lang="ru-RU" sz="1800" dirty="0">
                <a:effectLst/>
                <a:latin typeface="Times New Roman" panose="02020603050405020304" pitchFamily="18" charset="0"/>
                <a:ea typeface="Times New Roman" panose="02020603050405020304" pitchFamily="18" charset="0"/>
              </a:rPr>
              <a:t> телеканалу Ukraine Today Лада РОСЛИЦЬКА, </a:t>
            </a:r>
            <a:r>
              <a:rPr lang="ru-RU" sz="1800" dirty="0" err="1">
                <a:effectLst/>
                <a:latin typeface="Times New Roman" panose="02020603050405020304" pitchFamily="18" charset="0"/>
                <a:ea typeface="Times New Roman" panose="02020603050405020304" pitchFamily="18" charset="0"/>
              </a:rPr>
              <a:t>що</a:t>
            </a:r>
            <a:r>
              <a:rPr lang="ru-RU" sz="1800" dirty="0">
                <a:effectLst/>
                <a:latin typeface="Times New Roman" panose="02020603050405020304" pitchFamily="18" charset="0"/>
                <a:ea typeface="Times New Roman" panose="02020603050405020304" pitchFamily="18" charset="0"/>
              </a:rPr>
              <a:t> держава могла би </a:t>
            </a:r>
            <a:r>
              <a:rPr lang="ru-RU" sz="1800" dirty="0" err="1">
                <a:effectLst/>
                <a:latin typeface="Times New Roman" panose="02020603050405020304" pitchFamily="18" charset="0"/>
                <a:ea typeface="Times New Roman" panose="02020603050405020304" pitchFamily="18" charset="0"/>
              </a:rPr>
              <a:t>більш</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активніше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підтримувати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ініціативи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своїх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громадян</a:t>
            </a:r>
            <a:r>
              <a:rPr lang="ru-RU" sz="1800" dirty="0">
                <a:effectLst/>
                <a:latin typeface="Times New Roman" panose="02020603050405020304" pitchFamily="18" charset="0"/>
                <a:ea typeface="Times New Roman" panose="02020603050405020304" pitchFamily="18" charset="0"/>
              </a:rPr>
              <a:t> за кордоном. «</a:t>
            </a:r>
            <a:r>
              <a:rPr lang="ru-RU" sz="1800" dirty="0" err="1">
                <a:effectLst/>
                <a:latin typeface="Times New Roman" panose="02020603050405020304" pitchFamily="18" charset="0"/>
                <a:ea typeface="Times New Roman" panose="02020603050405020304" pitchFamily="18" charset="0"/>
              </a:rPr>
              <a:t>Протягом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останніх</a:t>
            </a:r>
            <a:r>
              <a:rPr lang="ru-RU" sz="1800" dirty="0">
                <a:effectLst/>
                <a:latin typeface="Times New Roman" panose="02020603050405020304" pitchFamily="18" charset="0"/>
                <a:ea typeface="Times New Roman" panose="02020603050405020304" pitchFamily="18" charset="0"/>
              </a:rPr>
              <a:t> 23 </a:t>
            </a:r>
            <a:r>
              <a:rPr lang="ru-RU" sz="1800" dirty="0" err="1">
                <a:effectLst/>
                <a:latin typeface="Times New Roman" panose="02020603050405020304" pitchFamily="18" charset="0"/>
                <a:ea typeface="Times New Roman" panose="02020603050405020304" pitchFamily="18" charset="0"/>
              </a:rPr>
              <a:t>років</a:t>
            </a:r>
            <a:r>
              <a:rPr lang="ru-RU" sz="1800" dirty="0">
                <a:effectLst/>
                <a:latin typeface="Times New Roman" panose="02020603050405020304" pitchFamily="18" charset="0"/>
                <a:ea typeface="Times New Roman" panose="02020603050405020304" pitchFamily="18" charset="0"/>
              </a:rPr>
              <a:t> народна </a:t>
            </a:r>
            <a:r>
              <a:rPr lang="ru-RU" sz="1800" dirty="0" err="1">
                <a:effectLst/>
                <a:latin typeface="Times New Roman" panose="02020603050405020304" pitchFamily="18" charset="0"/>
                <a:ea typeface="Times New Roman" panose="02020603050405020304" pitchFamily="18" charset="0"/>
              </a:rPr>
              <a:t>дипломатія</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Україні</a:t>
            </a:r>
            <a:r>
              <a:rPr lang="ru-RU" sz="1800" dirty="0">
                <a:effectLst/>
                <a:latin typeface="Times New Roman" panose="02020603050405020304" pitchFamily="18" charset="0"/>
                <a:ea typeface="Times New Roman" panose="02020603050405020304" pitchFamily="18" charset="0"/>
              </a:rPr>
              <a:t> абсолютно не </a:t>
            </a:r>
            <a:r>
              <a:rPr lang="ru-RU" sz="1800" dirty="0" err="1">
                <a:effectLst/>
                <a:latin typeface="Times New Roman" panose="02020603050405020304" pitchFamily="18" charset="0"/>
                <a:ea typeface="Times New Roman" panose="02020603050405020304" pitchFamily="18" charset="0"/>
              </a:rPr>
              <a:t>розвивалася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дуже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важливий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напрямок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оскільки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дозволяє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будувати</a:t>
            </a:r>
            <a:r>
              <a:rPr lang="ru-RU" sz="1800" dirty="0">
                <a:effectLst/>
                <a:latin typeface="Times New Roman" panose="02020603050405020304" pitchFamily="18" charset="0"/>
                <a:ea typeface="Times New Roman" panose="02020603050405020304" pitchFamily="18" charset="0"/>
              </a:rPr>
              <a:t> мости </a:t>
            </a:r>
            <a:r>
              <a:rPr lang="ru-RU" sz="1800" dirty="0" err="1">
                <a:effectLst/>
                <a:latin typeface="Times New Roman" panose="02020603050405020304" pitchFamily="18" charset="0"/>
                <a:ea typeface="Times New Roman" panose="02020603050405020304" pitchFamily="18" charset="0"/>
              </a:rPr>
              <a:t>між</a:t>
            </a:r>
            <a:r>
              <a:rPr lang="ru-RU" sz="1800" dirty="0">
                <a:effectLst/>
                <a:latin typeface="Times New Roman" panose="02020603050405020304" pitchFamily="18" charset="0"/>
                <a:ea typeface="Times New Roman" panose="02020603050405020304" pitchFamily="18" charset="0"/>
              </a:rPr>
              <a:t> людьми і культурами на </a:t>
            </a:r>
            <a:r>
              <a:rPr lang="ru-RU" sz="1800" dirty="0" err="1">
                <a:effectLst/>
                <a:latin typeface="Times New Roman" panose="02020603050405020304" pitchFamily="18" charset="0"/>
                <a:ea typeface="Times New Roman" panose="02020603050405020304" pitchFamily="18" charset="0"/>
              </a:rPr>
              <a:t>підтримку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розвитку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власної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нації</a:t>
            </a:r>
            <a:r>
              <a:rPr lang="ru-RU" sz="1800" dirty="0">
                <a:effectLst/>
                <a:latin typeface="Times New Roman" panose="02020603050405020304" pitchFamily="18" charset="0"/>
                <a:ea typeface="Times New Roman" panose="02020603050405020304" pitchFamily="18" charset="0"/>
              </a:rPr>
              <a:t>». </a:t>
            </a:r>
            <a:endParaRPr lang="uk-UA" dirty="0"/>
          </a:p>
        </p:txBody>
      </p:sp>
    </p:spTree>
    <p:extLst>
      <p:ext uri="{BB962C8B-B14F-4D97-AF65-F5344CB8AC3E}">
        <p14:creationId xmlns:p14="http://schemas.microsoft.com/office/powerpoint/2010/main" val="1116240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Жити за кордоном: як українцям чинити інформаційний опір росіянам • Ukraїner">
            <a:extLst>
              <a:ext uri="{FF2B5EF4-FFF2-40B4-BE49-F238E27FC236}">
                <a16:creationId xmlns:a16="http://schemas.microsoft.com/office/drawing/2014/main" id="{1EFCD0AA-322C-4F7E-960E-D8EF9F637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945" y="478497"/>
            <a:ext cx="3442131" cy="229058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Як організувати мітинг на підтримку України за кордоном і чому це важливо –  Рубрика">
            <a:extLst>
              <a:ext uri="{FF2B5EF4-FFF2-40B4-BE49-F238E27FC236}">
                <a16:creationId xmlns:a16="http://schemas.microsoft.com/office/drawing/2014/main" id="{4F3E09CF-D085-42A1-A670-0168914AA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088" y="504376"/>
            <a:ext cx="4090325" cy="229058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Близько 1,5% українців виїхали та не повернулися у 2024 році — Опендатабот">
            <a:extLst>
              <a:ext uri="{FF2B5EF4-FFF2-40B4-BE49-F238E27FC236}">
                <a16:creationId xmlns:a16="http://schemas.microsoft.com/office/drawing/2014/main" id="{0CEF3821-9D9A-4044-A0BD-55DA02D00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171" y="3429000"/>
            <a:ext cx="4221917" cy="2199198"/>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Усе менше охочих повертатися. Як змінилися настрої українських біженців |  Економічна правда">
            <a:extLst>
              <a:ext uri="{FF2B5EF4-FFF2-40B4-BE49-F238E27FC236}">
                <a16:creationId xmlns:a16="http://schemas.microsoft.com/office/drawing/2014/main" id="{489B6716-8964-4132-A361-3C064809D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8287" y="3429000"/>
            <a:ext cx="3633126" cy="307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6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C4AAE6-871B-4F6E-936B-294BD0E587F4}"/>
              </a:ext>
            </a:extLst>
          </p:cNvPr>
          <p:cNvSpPr>
            <a:spLocks noGrp="1"/>
          </p:cNvSpPr>
          <p:nvPr>
            <p:ph type="title"/>
          </p:nvPr>
        </p:nvSpPr>
        <p:spPr/>
        <p:txBody>
          <a:bodyPr/>
          <a:lstStyle/>
          <a:p>
            <a:r>
              <a:rPr lang="uk-UA" dirty="0"/>
              <a:t>З яким словом у вас асоціюється професія дипломата?</a:t>
            </a:r>
          </a:p>
        </p:txBody>
      </p:sp>
      <p:pic>
        <p:nvPicPr>
          <p:cNvPr id="5" name="Місце для вмісту 4">
            <a:extLst>
              <a:ext uri="{FF2B5EF4-FFF2-40B4-BE49-F238E27FC236}">
                <a16:creationId xmlns:a16="http://schemas.microsoft.com/office/drawing/2014/main" id="{53965CF0-6FF7-41A4-BA77-DA403F9A8CDB}"/>
              </a:ext>
            </a:extLst>
          </p:cNvPr>
          <p:cNvPicPr>
            <a:picLocks noGrp="1" noChangeAspect="1"/>
          </p:cNvPicPr>
          <p:nvPr>
            <p:ph idx="1"/>
          </p:nvPr>
        </p:nvPicPr>
        <p:blipFill>
          <a:blip r:embed="rId2"/>
          <a:stretch>
            <a:fillRect/>
          </a:stretch>
        </p:blipFill>
        <p:spPr>
          <a:xfrm>
            <a:off x="3997900" y="2133600"/>
            <a:ext cx="6098026" cy="3778250"/>
          </a:xfrm>
        </p:spPr>
      </p:pic>
    </p:spTree>
    <p:extLst>
      <p:ext uri="{BB962C8B-B14F-4D97-AF65-F5344CB8AC3E}">
        <p14:creationId xmlns:p14="http://schemas.microsoft.com/office/powerpoint/2010/main" val="2887048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916FC0-41F0-479F-AD1B-ABF2A01FB341}"/>
              </a:ext>
            </a:extLst>
          </p:cNvPr>
          <p:cNvSpPr>
            <a:spLocks noGrp="1"/>
          </p:cNvSpPr>
          <p:nvPr>
            <p:ph type="title"/>
          </p:nvPr>
        </p:nvSpPr>
        <p:spPr/>
        <p:txBody>
          <a:bodyPr>
            <a:normAutofit/>
          </a:bodyPr>
          <a:lstStyle/>
          <a:p>
            <a:r>
              <a:rPr lang="uk-UA" sz="3200" b="1" dirty="0">
                <a:effectLst/>
                <a:latin typeface="Times New Roman" panose="02020603050405020304" pitchFamily="18" charset="0"/>
                <a:ea typeface="Times New Roman" panose="02020603050405020304" pitchFamily="18" charset="0"/>
              </a:rPr>
              <a:t>Роль та місце журналіста у дипломатичному етикеті: візити та прийоми</a:t>
            </a:r>
            <a:endParaRPr lang="uk-UA" sz="3200" dirty="0"/>
          </a:p>
        </p:txBody>
      </p:sp>
      <p:sp>
        <p:nvSpPr>
          <p:cNvPr id="3" name="Місце для вмісту 2">
            <a:extLst>
              <a:ext uri="{FF2B5EF4-FFF2-40B4-BE49-F238E27FC236}">
                <a16:creationId xmlns:a16="http://schemas.microsoft.com/office/drawing/2014/main" id="{56C46759-F402-4201-871F-60B847086FF8}"/>
              </a:ext>
            </a:extLst>
          </p:cNvPr>
          <p:cNvSpPr>
            <a:spLocks noGrp="1"/>
          </p:cNvSpPr>
          <p:nvPr>
            <p:ph idx="1"/>
          </p:nvPr>
        </p:nvSpPr>
        <p:spPr/>
        <p:txBody>
          <a:bodyPr/>
          <a:lstStyle/>
          <a:p>
            <a:pPr algn="just"/>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Кожна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держава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власну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класифікацію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високому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найвищому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рівнях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європейської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практики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характерні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два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критерії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класифікації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 статусом особи, яка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очолює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делегацію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 складом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учасників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 метою,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значенням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особливостями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проведення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За статусом особи, яка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очолює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делегацію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поділяються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найвищому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рівні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високому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рівні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найвищому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рівні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глав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держав.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Протокольні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заходи за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участю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глав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урядів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держав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проводяться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урахуванням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конституційного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устрою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відповідної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разі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відсутності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інституту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президента (у державах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із</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монархічним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устроєм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парламентською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формою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правління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забезпечення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глав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урядів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здійснюється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згідно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протокольними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вимогами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щодо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глави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439966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BAD1A0C-7F14-400D-92D1-D9C190828052}"/>
              </a:ext>
            </a:extLst>
          </p:cNvPr>
          <p:cNvSpPr>
            <a:spLocks noGrp="1"/>
          </p:cNvSpPr>
          <p:nvPr>
            <p:ph idx="1"/>
          </p:nvPr>
        </p:nvSpPr>
        <p:spPr>
          <a:xfrm>
            <a:off x="2175295" y="957532"/>
            <a:ext cx="5053642" cy="5219431"/>
          </a:xfrm>
        </p:spPr>
        <p:txBody>
          <a:bodyPr>
            <a:normAutofit lnSpcReduction="10000"/>
          </a:bodyPr>
          <a:lstStyle/>
          <a:p>
            <a:pPr algn="just"/>
            <a:r>
              <a:rPr lang="ru-RU" sz="1800" dirty="0">
                <a:effectLst/>
                <a:latin typeface="Times New Roman" panose="02020603050405020304" pitchFamily="18" charset="0"/>
                <a:ea typeface="Times New Roman" panose="02020603050405020304" pitchFamily="18" charset="0"/>
              </a:rPr>
              <a:t>До </a:t>
            </a:r>
            <a:r>
              <a:rPr lang="ru-RU" sz="1800" dirty="0" err="1">
                <a:effectLst/>
                <a:latin typeface="Times New Roman" panose="02020603050405020304" pitchFamily="18" charset="0"/>
                <a:ea typeface="Times New Roman" panose="02020603050405020304" pitchFamily="18" charset="0"/>
              </a:rPr>
              <a:t>візитів</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найвищому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рівні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відносять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також</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делегацій</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чолі</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вище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згаданими</a:t>
            </a:r>
            <a:r>
              <a:rPr lang="ru-RU" sz="1800" dirty="0">
                <a:effectLst/>
                <a:latin typeface="Times New Roman" panose="02020603050405020304" pitchFamily="18" charset="0"/>
                <a:ea typeface="Times New Roman" panose="02020603050405020304" pitchFamily="18" charset="0"/>
              </a:rPr>
              <a:t> особами. </a:t>
            </a:r>
            <a:r>
              <a:rPr lang="ru-RU" sz="1800" b="1" dirty="0" err="1">
                <a:effectLst/>
                <a:latin typeface="Times New Roman" panose="02020603050405020304" pitchFamily="18" charset="0"/>
                <a:ea typeface="Times New Roman" panose="02020603050405020304" pitchFamily="18" charset="0"/>
              </a:rPr>
              <a:t>Візити</a:t>
            </a:r>
            <a:r>
              <a:rPr lang="ru-RU" sz="1800" b="1" dirty="0">
                <a:effectLst/>
                <a:latin typeface="Times New Roman" panose="02020603050405020304" pitchFamily="18" charset="0"/>
                <a:ea typeface="Times New Roman" panose="02020603050405020304" pitchFamily="18" charset="0"/>
              </a:rPr>
              <a:t> на </a:t>
            </a:r>
            <a:r>
              <a:rPr lang="ru-RU" sz="1800" b="1" dirty="0" err="1">
                <a:effectLst/>
                <a:latin typeface="Times New Roman" panose="02020603050405020304" pitchFamily="18" charset="0"/>
                <a:ea typeface="Times New Roman" panose="02020603050405020304" pitchFamily="18" charset="0"/>
              </a:rPr>
              <a:t>високому</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рівні</a:t>
            </a:r>
            <a:r>
              <a:rPr lang="ru-RU" sz="1800" b="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голів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парламентів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урядів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конституційний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устрій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держави</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президентська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республіка</a:t>
            </a:r>
            <a:r>
              <a:rPr lang="ru-RU" sz="1800"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візити</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заступників</a:t>
            </a:r>
            <a:r>
              <a:rPr lang="ru-RU" sz="1800" b="1" dirty="0">
                <a:effectLst/>
                <a:latin typeface="Times New Roman" panose="02020603050405020304" pitchFamily="18" charset="0"/>
                <a:ea typeface="Times New Roman" panose="02020603050405020304" pitchFamily="18" charset="0"/>
              </a:rPr>
              <a:t> глав </a:t>
            </a:r>
            <a:r>
              <a:rPr lang="ru-RU" sz="1800" dirty="0">
                <a:effectLst/>
                <a:latin typeface="Times New Roman" panose="02020603050405020304" pitchFamily="18" charset="0"/>
                <a:ea typeface="Times New Roman" panose="02020603050405020304" pitchFamily="18" charset="0"/>
              </a:rPr>
              <a:t>держав, </a:t>
            </a:r>
            <a:r>
              <a:rPr lang="ru-RU" sz="1800" dirty="0" err="1">
                <a:effectLst/>
                <a:latin typeface="Times New Roman" panose="02020603050405020304" pitchFamily="18" charset="0"/>
                <a:ea typeface="Times New Roman" panose="02020603050405020304" pitchFamily="18" charset="0"/>
              </a:rPr>
              <a:t>парламентів</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урядів</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віце</a:t>
            </a:r>
            <a:r>
              <a:rPr lang="ru-RU" sz="1800" dirty="0">
                <a:effectLst/>
                <a:latin typeface="Times New Roman" panose="02020603050405020304" pitchFamily="18" charset="0"/>
                <a:ea typeface="Times New Roman" panose="02020603050405020304" pitchFamily="18" charset="0"/>
              </a:rPr>
              <a:t>-президента, </a:t>
            </a:r>
            <a:r>
              <a:rPr lang="ru-RU" sz="1800" dirty="0" err="1">
                <a:effectLst/>
                <a:latin typeface="Times New Roman" panose="02020603050405020304" pitchFamily="18" charset="0"/>
                <a:ea typeface="Times New Roman" panose="02020603050405020304" pitchFamily="18" charset="0"/>
              </a:rPr>
              <a:t>віце-прем’єр-міністра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фахових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міністрів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мініс</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трів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закордонних</a:t>
            </a:r>
            <a:r>
              <a:rPr lang="ru-RU" sz="1800" dirty="0">
                <a:effectLst/>
                <a:latin typeface="Times New Roman" panose="02020603050405020304" pitchFamily="18" charset="0"/>
                <a:ea typeface="Times New Roman" panose="02020603050405020304" pitchFamily="18" charset="0"/>
              </a:rPr>
              <a:t> справ, оборони, </a:t>
            </a:r>
            <a:r>
              <a:rPr lang="ru-RU" sz="1800" dirty="0" err="1">
                <a:effectLst/>
                <a:latin typeface="Times New Roman" panose="02020603050405020304" pitchFamily="18" charset="0"/>
                <a:ea typeface="Times New Roman" panose="02020603050405020304" pitchFamily="18" charset="0"/>
              </a:rPr>
              <a:t>економіки</a:t>
            </a:r>
            <a:r>
              <a:rPr lang="ru-RU" sz="1800"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візити</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делегацій</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 </a:t>
            </a:r>
            <a:r>
              <a:rPr lang="ru-RU" sz="1800" dirty="0" err="1">
                <a:effectLst/>
                <a:latin typeface="Times New Roman" panose="02020603050405020304" pitchFamily="18" charset="0"/>
                <a:ea typeface="Times New Roman" panose="02020603050405020304" pitchFamily="18" charset="0"/>
              </a:rPr>
              <a:t>чолі</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вищезгаданими</a:t>
            </a:r>
            <a:r>
              <a:rPr lang="ru-RU" sz="1800" dirty="0">
                <a:effectLst/>
                <a:latin typeface="Times New Roman" panose="02020603050405020304" pitchFamily="18" charset="0"/>
                <a:ea typeface="Times New Roman" panose="02020603050405020304" pitchFamily="18" charset="0"/>
              </a:rPr>
              <a:t> особами; </a:t>
            </a:r>
            <a:r>
              <a:rPr lang="ru-RU" sz="1800" dirty="0" err="1">
                <a:effectLst/>
                <a:latin typeface="Times New Roman" panose="02020603050405020304" pitchFamily="18" charset="0"/>
                <a:ea typeface="Times New Roman" panose="02020603050405020304" pitchFamily="18" charset="0"/>
              </a:rPr>
              <a:t>візити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спеціальних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представників</a:t>
            </a:r>
            <a:r>
              <a:rPr lang="ru-RU" sz="1800" dirty="0">
                <a:effectLst/>
                <a:latin typeface="Times New Roman" panose="02020603050405020304" pitchFamily="18" charset="0"/>
                <a:ea typeface="Times New Roman" panose="02020603050405020304" pitchFamily="18" charset="0"/>
              </a:rPr>
              <a:t> глав держав та </a:t>
            </a:r>
            <a:r>
              <a:rPr lang="ru-RU" sz="1800" dirty="0" err="1">
                <a:effectLst/>
                <a:latin typeface="Times New Roman" panose="02020603050405020304" pitchFamily="18" charset="0"/>
                <a:ea typeface="Times New Roman" panose="02020603050405020304" pitchFamily="18" charset="0"/>
              </a:rPr>
              <a:t>урядів</a:t>
            </a:r>
            <a:r>
              <a:rPr lang="ru-RU" sz="1800" dirty="0">
                <a:effectLst/>
                <a:latin typeface="Times New Roman" panose="02020603050405020304" pitchFamily="18" charset="0"/>
                <a:ea typeface="Times New Roman" panose="02020603050405020304" pitchFamily="18" charset="0"/>
              </a:rPr>
              <a:t>. </a:t>
            </a:r>
          </a:p>
          <a:p>
            <a:r>
              <a:rPr lang="ru-RU" sz="1800" dirty="0" err="1">
                <a:effectLst/>
                <a:latin typeface="Times New Roman" panose="02020603050405020304" pitchFamily="18" charset="0"/>
                <a:ea typeface="Times New Roman" panose="02020603050405020304" pitchFamily="18" charset="0"/>
              </a:rPr>
              <a:t>Категорія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візиту</a:t>
            </a:r>
            <a:r>
              <a:rPr lang="ru-RU" sz="1800" dirty="0">
                <a:effectLst/>
                <a:latin typeface="Times New Roman" panose="02020603050405020304" pitchFamily="18" charset="0"/>
                <a:ea typeface="Times New Roman" panose="02020603050405020304" pitchFamily="18" charset="0"/>
              </a:rPr>
              <a:t> та статус особи, яка </a:t>
            </a:r>
            <a:r>
              <a:rPr lang="ru-RU" sz="1800" dirty="0" err="1">
                <a:effectLst/>
                <a:latin typeface="Times New Roman" panose="02020603050405020304" pitchFamily="18" charset="0"/>
                <a:ea typeface="Times New Roman" panose="02020603050405020304" pitchFamily="18" charset="0"/>
              </a:rPr>
              <a:t>очолює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делегацію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визна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чають</a:t>
            </a:r>
            <a:r>
              <a:rPr lang="ru-RU" sz="1800" dirty="0">
                <a:effectLst/>
                <a:latin typeface="Times New Roman" panose="02020603050405020304" pitchFamily="18" charset="0"/>
                <a:ea typeface="Times New Roman" panose="02020603050405020304" pitchFamily="18" charset="0"/>
              </a:rPr>
              <a:t> формат </a:t>
            </a:r>
            <a:r>
              <a:rPr lang="ru-RU" sz="1800" dirty="0" err="1">
                <a:effectLst/>
                <a:latin typeface="Times New Roman" panose="02020603050405020304" pitchFamily="18" charset="0"/>
                <a:ea typeface="Times New Roman" panose="02020603050405020304" pitchFamily="18" charset="0"/>
              </a:rPr>
              <a:t>візиту</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сукупність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заходів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ділового</a:t>
            </a:r>
            <a:r>
              <a:rPr lang="ru-RU" sz="1800" dirty="0">
                <a:effectLst/>
                <a:latin typeface="Times New Roman" panose="02020603050405020304" pitchFamily="18" charset="0"/>
                <a:ea typeface="Times New Roman" panose="02020603050405020304" pitchFamily="18" charset="0"/>
              </a:rPr>
              <a:t> й протокольного характеру, </a:t>
            </a:r>
            <a:r>
              <a:rPr lang="ru-RU" sz="1800" dirty="0" err="1">
                <a:effectLst/>
                <a:latin typeface="Times New Roman" panose="02020603050405020304" pitchFamily="18" charset="0"/>
                <a:ea typeface="Times New Roman" panose="02020603050405020304" pitchFamily="18" charset="0"/>
              </a:rPr>
              <a:t>включених</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програми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їх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церемоніальний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бік</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рівень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персональної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участі</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ключових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елементах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програми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представників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країни</a:t>
            </a:r>
            <a:r>
              <a:rPr lang="ru-RU" sz="1800" dirty="0">
                <a:effectLst/>
                <a:latin typeface="Times New Roman" panose="02020603050405020304" pitchFamily="18" charset="0"/>
                <a:ea typeface="Times New Roman" panose="02020603050405020304" pitchFamily="18" charset="0"/>
              </a:rPr>
              <a:t>, яка </a:t>
            </a:r>
            <a:r>
              <a:rPr lang="ru-RU" sz="1800" dirty="0" err="1">
                <a:effectLst/>
                <a:latin typeface="Times New Roman" panose="02020603050405020304" pitchFamily="18" charset="0"/>
                <a:ea typeface="Times New Roman" panose="02020603050405020304" pitchFamily="18" charset="0"/>
              </a:rPr>
              <a:t>приймає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делегацію</a:t>
            </a:r>
            <a:r>
              <a:rPr lang="ru-RU" sz="1800" dirty="0">
                <a:effectLst/>
                <a:latin typeface="Times New Roman" panose="02020603050405020304" pitchFamily="18" charset="0"/>
                <a:ea typeface="Times New Roman" panose="02020603050405020304" pitchFamily="18" charset="0"/>
              </a:rPr>
              <a:t>. </a:t>
            </a:r>
            <a:endParaRPr lang="uk-UA" dirty="0"/>
          </a:p>
        </p:txBody>
      </p:sp>
    </p:spTree>
    <p:extLst>
      <p:ext uri="{BB962C8B-B14F-4D97-AF65-F5344CB8AC3E}">
        <p14:creationId xmlns:p14="http://schemas.microsoft.com/office/powerpoint/2010/main" val="2440833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47AF78-D2B4-4B8E-A816-DE4D47A9DA64}"/>
              </a:ext>
            </a:extLst>
          </p:cNvPr>
          <p:cNvSpPr>
            <a:spLocks noGrp="1"/>
          </p:cNvSpPr>
          <p:nvPr>
            <p:ph type="title"/>
          </p:nvPr>
        </p:nvSpPr>
        <p:spPr/>
        <p:txBody>
          <a:bodyPr/>
          <a:lstStyle/>
          <a:p>
            <a:r>
              <a:rPr lang="uk-UA" dirty="0"/>
              <a:t>Групова робота</a:t>
            </a:r>
          </a:p>
        </p:txBody>
      </p:sp>
      <p:sp>
        <p:nvSpPr>
          <p:cNvPr id="3" name="Місце для вмісту 2">
            <a:extLst>
              <a:ext uri="{FF2B5EF4-FFF2-40B4-BE49-F238E27FC236}">
                <a16:creationId xmlns:a16="http://schemas.microsoft.com/office/drawing/2014/main" id="{B8D6EBEB-3434-4A0C-AA33-5E5E270FE3A0}"/>
              </a:ext>
            </a:extLst>
          </p:cNvPr>
          <p:cNvSpPr>
            <a:spLocks noGrp="1"/>
          </p:cNvSpPr>
          <p:nvPr>
            <p:ph idx="1"/>
          </p:nvPr>
        </p:nvSpPr>
        <p:spPr/>
        <p:txBody>
          <a:bodyPr/>
          <a:lstStyle/>
          <a:p>
            <a:pPr marL="0" indent="0">
              <a:buNone/>
            </a:pPr>
            <a:r>
              <a:rPr lang="uk-UA" dirty="0"/>
              <a:t>Знайдіть у мережі інформацію про 1 візит до України (після 24 лютого 2022 року) представника іншої держави та розкажіть про цей захід:</a:t>
            </a:r>
          </a:p>
          <a:p>
            <a:r>
              <a:rPr lang="uk-UA" dirty="0"/>
              <a:t>Представник ЄС</a:t>
            </a:r>
          </a:p>
          <a:p>
            <a:r>
              <a:rPr lang="uk-UA" dirty="0"/>
              <a:t>Представник іншої держави</a:t>
            </a:r>
          </a:p>
        </p:txBody>
      </p:sp>
    </p:spTree>
    <p:extLst>
      <p:ext uri="{BB962C8B-B14F-4D97-AF65-F5344CB8AC3E}">
        <p14:creationId xmlns:p14="http://schemas.microsoft.com/office/powerpoint/2010/main" val="2123335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B45785-B7A8-4C58-9A46-51467713A406}"/>
              </a:ext>
            </a:extLst>
          </p:cNvPr>
          <p:cNvSpPr>
            <a:spLocks noGrp="1"/>
          </p:cNvSpPr>
          <p:nvPr>
            <p:ph idx="1"/>
          </p:nvPr>
        </p:nvSpPr>
        <p:spPr/>
        <p:txBody>
          <a:bodyPr/>
          <a:lstStyle/>
          <a:p>
            <a:pPr algn="just"/>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велике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політичне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значення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відзначається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особливою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урочистістю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обов’язковим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складанням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усіх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церемоніальних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почестей як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зустрічі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проводів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так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передбачених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програмою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Існує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правило,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згідно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глава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прибути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країни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із</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державним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лише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один раз за час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перебування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владі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Як правило,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його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перший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візит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країни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763981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8A30F90-ADC9-45AA-970E-4D40E34B5E5F}"/>
              </a:ext>
            </a:extLst>
          </p:cNvPr>
          <p:cNvSpPr>
            <a:spLocks noGrp="1"/>
          </p:cNvSpPr>
          <p:nvPr>
            <p:ph idx="1"/>
          </p:nvPr>
        </p:nvSpPr>
        <p:spPr/>
        <p:txBody>
          <a:bodyPr/>
          <a:lstStyle/>
          <a:p>
            <a:pPr algn="just"/>
            <a:r>
              <a:rPr lang="ru-RU" sz="1800" dirty="0">
                <a:effectLst/>
                <a:latin typeface="Times New Roman" panose="02020603050405020304" pitchFamily="18" charset="0"/>
                <a:ea typeface="Times New Roman" panose="02020603050405020304" pitchFamily="18" charset="0"/>
              </a:rPr>
              <a:t>У </a:t>
            </a:r>
            <a:r>
              <a:rPr lang="ru-RU" sz="1800" dirty="0" err="1">
                <a:effectLst/>
                <a:latin typeface="Times New Roman" panose="02020603050405020304" pitchFamily="18" charset="0"/>
                <a:ea typeface="Times New Roman" panose="02020603050405020304" pitchFamily="18" charset="0"/>
              </a:rPr>
              <a:t>Положенні</a:t>
            </a:r>
            <a:r>
              <a:rPr lang="ru-RU" sz="1800" dirty="0">
                <a:effectLst/>
                <a:latin typeface="Times New Roman" panose="02020603050405020304" pitchFamily="18" charset="0"/>
                <a:ea typeface="Times New Roman" panose="02020603050405020304" pitchFamily="18" charset="0"/>
              </a:rPr>
              <a:t> про </a:t>
            </a:r>
            <a:r>
              <a:rPr lang="ru-RU" sz="1800" dirty="0" err="1">
                <a:effectLst/>
                <a:latin typeface="Times New Roman" panose="02020603050405020304" pitchFamily="18" charset="0"/>
                <a:ea typeface="Times New Roman" panose="02020603050405020304" pitchFamily="18" charset="0"/>
              </a:rPr>
              <a:t>Державний</a:t>
            </a:r>
            <a:r>
              <a:rPr lang="ru-RU" sz="1800" dirty="0">
                <a:effectLst/>
                <a:latin typeface="Times New Roman" panose="02020603050405020304" pitchFamily="18" charset="0"/>
                <a:ea typeface="Times New Roman" panose="02020603050405020304" pitchFamily="18" charset="0"/>
              </a:rPr>
              <a:t> Протокол і </a:t>
            </a:r>
            <a:r>
              <a:rPr lang="ru-RU" sz="1800" dirty="0" err="1">
                <a:effectLst/>
                <a:latin typeface="Times New Roman" panose="02020603050405020304" pitchFamily="18" charset="0"/>
                <a:ea typeface="Times New Roman" panose="02020603050405020304" pitchFamily="18" charset="0"/>
              </a:rPr>
              <a:t>Церемоніал</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чітко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розписано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процес</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прийняття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рішення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щодо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прийому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іноземної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делегації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узгодження</a:t>
            </a:r>
            <a:r>
              <a:rPr lang="ru-RU" sz="1800" dirty="0">
                <a:effectLst/>
                <a:latin typeface="Times New Roman" panose="02020603050405020304" pitchFamily="18" charset="0"/>
                <a:ea typeface="Times New Roman" panose="02020603050405020304" pitchFamily="18" charset="0"/>
              </a:rPr>
              <a:t> часу </a:t>
            </a:r>
            <a:r>
              <a:rPr lang="ru-RU" sz="1800" dirty="0" err="1">
                <a:effectLst/>
                <a:latin typeface="Times New Roman" panose="02020603050405020304" pitchFamily="18" charset="0"/>
                <a:ea typeface="Times New Roman" panose="02020603050405020304" pitchFamily="18" charset="0"/>
              </a:rPr>
              <a:t>проведення</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тривалості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візиту</a:t>
            </a:r>
            <a:r>
              <a:rPr lang="ru-RU" sz="1800" dirty="0">
                <a:effectLst/>
                <a:latin typeface="Times New Roman" panose="02020603050405020304" pitchFamily="18" charset="0"/>
                <a:ea typeface="Times New Roman" panose="02020603050405020304" pitchFamily="18" charset="0"/>
              </a:rPr>
              <a:t>. Про формат, </a:t>
            </a:r>
            <a:r>
              <a:rPr lang="ru-RU" sz="1800" dirty="0" err="1">
                <a:effectLst/>
                <a:latin typeface="Times New Roman" panose="02020603050405020304" pitchFamily="18" charset="0"/>
                <a:ea typeface="Times New Roman" panose="02020603050405020304" pitchFamily="18" charset="0"/>
              </a:rPr>
              <a:t>категорію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терміни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майбутнього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сторони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домовляються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попередньо</a:t>
            </a:r>
            <a:r>
              <a:rPr lang="ru-RU" sz="1800" dirty="0">
                <a:effectLst/>
                <a:latin typeface="Times New Roman" panose="02020603050405020304" pitchFamily="18" charset="0"/>
                <a:ea typeface="Times New Roman" panose="02020603050405020304" pitchFamily="18" charset="0"/>
              </a:rPr>
              <a:t> по </a:t>
            </a:r>
            <a:r>
              <a:rPr lang="ru-RU" sz="1800" dirty="0" err="1">
                <a:effectLst/>
                <a:latin typeface="Times New Roman" panose="02020603050405020304" pitchFamily="18" charset="0"/>
                <a:ea typeface="Times New Roman" panose="02020603050405020304" pitchFamily="18" charset="0"/>
              </a:rPr>
              <a:t>дипломатичних</a:t>
            </a:r>
            <a:r>
              <a:rPr lang="ru-RU" sz="1800" dirty="0">
                <a:effectLst/>
                <a:latin typeface="Times New Roman" panose="02020603050405020304" pitchFamily="18" charset="0"/>
                <a:ea typeface="Times New Roman" panose="02020603050405020304" pitchFamily="18" charset="0"/>
              </a:rPr>
              <a:t> каналах. Заходи з </a:t>
            </a:r>
            <a:r>
              <a:rPr lang="ru-RU" sz="1800" dirty="0" err="1">
                <a:effectLst/>
                <a:latin typeface="Times New Roman" panose="02020603050405020304" pitchFamily="18" charset="0"/>
                <a:ea typeface="Times New Roman" panose="02020603050405020304" pitchFamily="18" charset="0"/>
              </a:rPr>
              <a:t>організації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безпеки</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охорони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розміщення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харчування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обслуговування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членів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іноземної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делегації</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осіб</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їх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супроводжують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обговорюються</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робочою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групою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спеціальним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представником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іноземної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сторони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завчасно</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урахуванням</a:t>
            </a:r>
            <a:r>
              <a:rPr lang="ru-RU" sz="1800" dirty="0">
                <a:effectLst/>
                <a:latin typeface="Times New Roman" panose="02020603050405020304" pitchFamily="18" charset="0"/>
                <a:ea typeface="Times New Roman" panose="02020603050405020304" pitchFamily="18" charset="0"/>
              </a:rPr>
              <a:t> принципу </a:t>
            </a:r>
            <a:r>
              <a:rPr lang="ru-RU" sz="1800" dirty="0" err="1">
                <a:effectLst/>
                <a:latin typeface="Times New Roman" panose="02020603050405020304" pitchFamily="18" charset="0"/>
                <a:ea typeface="Times New Roman" panose="02020603050405020304" pitchFamily="18" charset="0"/>
              </a:rPr>
              <a:t>взаємності</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домовленостей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Направлення</a:t>
            </a:r>
            <a:r>
              <a:rPr lang="ru-RU" sz="1800"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робочих</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груп</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до </a:t>
            </a:r>
            <a:r>
              <a:rPr lang="ru-RU" sz="1800" dirty="0" err="1">
                <a:effectLst/>
                <a:latin typeface="Times New Roman" panose="02020603050405020304" pitchFamily="18" charset="0"/>
                <a:ea typeface="Times New Roman" panose="02020603050405020304" pitchFamily="18" charset="0"/>
              </a:rPr>
              <a:t>країни</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якої</a:t>
            </a:r>
            <a:r>
              <a:rPr lang="ru-RU" sz="1800" dirty="0">
                <a:effectLst/>
                <a:latin typeface="Times New Roman" panose="02020603050405020304" pitchFamily="18" charset="0"/>
                <a:ea typeface="Times New Roman" panose="02020603050405020304" pitchFamily="18" charset="0"/>
              </a:rPr>
              <a:t> повинен </a:t>
            </a:r>
            <a:r>
              <a:rPr lang="ru-RU" sz="1800" dirty="0" err="1">
                <a:effectLst/>
                <a:latin typeface="Times New Roman" panose="02020603050405020304" pitchFamily="18" charset="0"/>
                <a:ea typeface="Times New Roman" panose="02020603050405020304" pitchFamily="18" charset="0"/>
              </a:rPr>
              <a:t>прибути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високий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гість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із</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останніми</a:t>
            </a:r>
            <a:r>
              <a:rPr lang="ru-RU" sz="1800" dirty="0">
                <a:effectLst/>
                <a:latin typeface="Times New Roman" panose="02020603050405020304" pitchFamily="18" charset="0"/>
                <a:ea typeface="Times New Roman" panose="02020603050405020304" pitchFamily="18" charset="0"/>
              </a:rPr>
              <a:t> роками стало нормою </a:t>
            </a:r>
            <a:r>
              <a:rPr lang="ru-RU" sz="1800" dirty="0" err="1">
                <a:effectLst/>
                <a:latin typeface="Times New Roman" panose="02020603050405020304" pitchFamily="18" charset="0"/>
                <a:ea typeface="Times New Roman" panose="02020603050405020304" pitchFamily="18" charset="0"/>
              </a:rPr>
              <a:t>міжнародної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протокольної</a:t>
            </a:r>
            <a:r>
              <a:rPr lang="ru-RU" sz="1800" dirty="0">
                <a:effectLst/>
                <a:latin typeface="Times New Roman" panose="02020603050405020304" pitchFamily="18" charset="0"/>
                <a:ea typeface="Times New Roman" panose="02020603050405020304" pitchFamily="18" charset="0"/>
              </a:rPr>
              <a:t> практики. На </a:t>
            </a:r>
            <a:r>
              <a:rPr lang="ru-RU" sz="1800" dirty="0" err="1">
                <a:effectLst/>
                <a:latin typeface="Times New Roman" panose="02020603050405020304" pitchFamily="18" charset="0"/>
                <a:ea typeface="Times New Roman" panose="02020603050405020304" pitchFamily="18" charset="0"/>
              </a:rPr>
              <a:t>завершальній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стадії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узгодження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термінів</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визначення</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загальних</a:t>
            </a:r>
            <a:r>
              <a:rPr lang="ru-RU" sz="1800" dirty="0">
                <a:effectLst/>
                <a:latin typeface="Times New Roman" panose="02020603050405020304" pitchFamily="18" charset="0"/>
                <a:ea typeface="Times New Roman" panose="02020603050405020304" pitchFamily="18" charset="0"/>
              </a:rPr>
              <a:t> рисах </a:t>
            </a:r>
            <a:r>
              <a:rPr lang="ru-RU" sz="1800" dirty="0" err="1">
                <a:effectLst/>
                <a:latin typeface="Times New Roman" panose="02020603050405020304" pitchFamily="18" charset="0"/>
                <a:ea typeface="Times New Roman" panose="02020603050405020304" pitchFamily="18" charset="0"/>
              </a:rPr>
              <a:t>основних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елементів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програми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візиту</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направляється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підготовча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група</a:t>
            </a:r>
            <a:r>
              <a:rPr lang="ru-RU" sz="1800" dirty="0">
                <a:effectLst/>
                <a:latin typeface="Times New Roman" panose="02020603050405020304" pitchFamily="18" charset="0"/>
                <a:ea typeface="Times New Roman" panose="02020603050405020304" pitchFamily="18" charset="0"/>
              </a:rPr>
              <a:t>. </a:t>
            </a:r>
            <a:endParaRPr lang="uk-UA" dirty="0"/>
          </a:p>
        </p:txBody>
      </p:sp>
    </p:spTree>
    <p:extLst>
      <p:ext uri="{BB962C8B-B14F-4D97-AF65-F5344CB8AC3E}">
        <p14:creationId xmlns:p14="http://schemas.microsoft.com/office/powerpoint/2010/main" val="3194936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B52B2C-4BD4-4483-BE95-08DE27F159AD}"/>
              </a:ext>
            </a:extLst>
          </p:cNvPr>
          <p:cNvSpPr>
            <a:spLocks noGrp="1"/>
          </p:cNvSpPr>
          <p:nvPr>
            <p:ph type="title"/>
          </p:nvPr>
        </p:nvSpPr>
        <p:spPr/>
        <p:txBody>
          <a:bodyPr/>
          <a:lstStyle/>
          <a:p>
            <a:r>
              <a:rPr lang="uk-UA" dirty="0"/>
              <a:t>Прийоми</a:t>
            </a:r>
          </a:p>
        </p:txBody>
      </p:sp>
      <p:sp>
        <p:nvSpPr>
          <p:cNvPr id="3" name="Місце для вмісту 2">
            <a:extLst>
              <a:ext uri="{FF2B5EF4-FFF2-40B4-BE49-F238E27FC236}">
                <a16:creationId xmlns:a16="http://schemas.microsoft.com/office/drawing/2014/main" id="{F6B05DC7-8880-4DE3-BAFF-1B23F70D86BF}"/>
              </a:ext>
            </a:extLst>
          </p:cNvPr>
          <p:cNvSpPr>
            <a:spLocks noGrp="1"/>
          </p:cNvSpPr>
          <p:nvPr>
            <p:ph idx="1"/>
          </p:nvPr>
        </p:nvSpPr>
        <p:spPr/>
        <p:txBody>
          <a:bodyPr/>
          <a:lstStyle/>
          <a:p>
            <a:pPr algn="just"/>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Незалежно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виду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призначення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будь-</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політичний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характер,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оскільки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ньому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відбувається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зустріч</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держав.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Окрім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представницького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значення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відіграють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роль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найважливішого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засобу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встановлення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підтримання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розвитку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контактів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офіційної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влади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корпусом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журналістами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контактів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дипломатичного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представництва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окремих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із</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офіційними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суспільними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діловими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науковими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культурними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колами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країни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перебування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a:effectLst/>
                <a:latin typeface="Times New Roman" panose="02020603050405020304" pitchFamily="18" charset="0"/>
                <a:ea typeface="Calibri" panose="020F0502020204030204" pitchFamily="34" charset="0"/>
                <a:cs typeface="Times New Roman" panose="02020603050405020304" pitchFamily="18" charset="0"/>
              </a:rPr>
              <a:t>Прийоми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вид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службової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діяльності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неформальній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обстановці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роз’яснюють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політику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своєї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країни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збирають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інформацію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країну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перебування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обмінюються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думками з приводу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важливих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міжнародних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подій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723850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C8A9ED5-5D51-43E6-9D97-D877023FD60E}"/>
              </a:ext>
            </a:extLst>
          </p:cNvPr>
          <p:cNvSpPr>
            <a:spLocks noGrp="1"/>
          </p:cNvSpPr>
          <p:nvPr>
            <p:ph idx="1"/>
          </p:nvPr>
        </p:nvSpPr>
        <p:spPr/>
        <p:txBody>
          <a:bodyPr>
            <a:normAutofit lnSpcReduction="10000"/>
          </a:bodyPr>
          <a:lstStyle/>
          <a:p>
            <a:pPr marL="457200" indent="450215" algn="just"/>
            <a:r>
              <a:rPr lang="ru-RU" sz="1800" b="1" i="1" dirty="0" err="1">
                <a:effectLst/>
                <a:latin typeface="Times New Roman" panose="02020603050405020304" pitchFamily="18" charset="0"/>
                <a:ea typeface="Calibri" panose="020F0502020204030204" pitchFamily="34" charset="0"/>
                <a:cs typeface="Times New Roman" panose="02020603050405020304" pitchFamily="18" charset="0"/>
              </a:rPr>
              <a:t>Офіційними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вважаються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коли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запрошені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особи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пов’язані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між</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собою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службовою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діяльністю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Вони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подібні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влаштовуються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честь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прибуття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глави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держави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представництв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бізнесових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кіл</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Нагодою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них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можуть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бути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національні й державні свята,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ювілейні дати,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конгреси,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симпозіуми,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конференції,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відкриття або закриття міжнародних виставок,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підписання договорів, торгових угод тощо.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181228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2DCBD61-071A-47C6-A4E0-2CC98857994B}"/>
              </a:ext>
            </a:extLst>
          </p:cNvPr>
          <p:cNvSpPr>
            <a:spLocks noGrp="1"/>
          </p:cNvSpPr>
          <p:nvPr>
            <p:ph idx="1"/>
          </p:nvPr>
        </p:nvSpPr>
        <p:spPr/>
        <p:txBody>
          <a:bodyPr/>
          <a:lstStyle/>
          <a:p>
            <a:pPr algn="just"/>
            <a:r>
              <a:rPr lang="ru-RU" sz="1800" b="1" i="1" dirty="0" err="1">
                <a:effectLst/>
                <a:latin typeface="Times New Roman" panose="02020603050405020304" pitchFamily="18" charset="0"/>
                <a:ea typeface="Calibri" panose="020F0502020204030204" pitchFamily="34" charset="0"/>
                <a:cs typeface="Times New Roman" panose="02020603050405020304" pitchFamily="18" charset="0"/>
              </a:rPr>
              <a:t>Неофіційні</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i="1" dirty="0" err="1">
                <a:effectLst/>
                <a:latin typeface="Times New Roman" panose="02020603050405020304" pitchFamily="18" charset="0"/>
                <a:ea typeface="Calibri" panose="020F0502020204030204" pitchFamily="34" charset="0"/>
                <a:cs typeface="Times New Roman" panose="02020603050405020304" pitchFamily="18" charset="0"/>
              </a:rPr>
              <a:t>прийоми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організовуються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приводу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загальних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товариських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сімейних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свят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традиційних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урочистостей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дипломатичній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діловій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практиці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основними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видами як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так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неофіційних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є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келих</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вина»,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келих</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шампанського</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«перший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сніданок</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другий</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сніданок</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обід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обід</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-буфет»,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«вечеря»,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«а-ля фуршет»,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«коктейль»,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жур</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фікс</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також</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малі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«чай»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«кава».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825275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4E79A90-88E3-4B24-8BF0-9AF038FC948C}"/>
              </a:ext>
            </a:extLst>
          </p:cNvPr>
          <p:cNvSpPr>
            <a:spLocks noGrp="1"/>
          </p:cNvSpPr>
          <p:nvPr>
            <p:ph idx="1"/>
          </p:nvPr>
        </p:nvSpPr>
        <p:spPr/>
        <p:txBody>
          <a:bodyPr/>
          <a:lstStyle/>
          <a:p>
            <a:r>
              <a:rPr lang="ru-RU" sz="1800" dirty="0" err="1">
                <a:effectLst/>
                <a:latin typeface="Times New Roman" panose="02020603050405020304" pitchFamily="18" charset="0"/>
                <a:ea typeface="Times New Roman" panose="02020603050405020304" pitchFamily="18" charset="0"/>
              </a:rPr>
              <a:t>Прийоми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поділяються</a:t>
            </a:r>
            <a:r>
              <a:rPr lang="ru-RU" sz="1800" dirty="0">
                <a:effectLst/>
                <a:latin typeface="Times New Roman" panose="02020603050405020304" pitchFamily="18" charset="0"/>
                <a:ea typeface="Times New Roman" panose="02020603050405020304" pitchFamily="18" charset="0"/>
              </a:rPr>
              <a:t> на </a:t>
            </a:r>
            <a:r>
              <a:rPr lang="ru-RU" sz="1800" b="1" i="1" dirty="0" err="1">
                <a:effectLst/>
                <a:latin typeface="Times New Roman" panose="02020603050405020304" pitchFamily="18" charset="0"/>
                <a:ea typeface="Times New Roman" panose="02020603050405020304" pitchFamily="18" charset="0"/>
              </a:rPr>
              <a:t>денні</a:t>
            </a:r>
            <a:r>
              <a:rPr lang="ru-RU" sz="1800" b="1" i="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та</a:t>
            </a:r>
            <a:r>
              <a:rPr lang="ru-RU" sz="1800" b="1" i="1" dirty="0">
                <a:effectLst/>
                <a:latin typeface="Times New Roman" panose="02020603050405020304" pitchFamily="18" charset="0"/>
                <a:ea typeface="Times New Roman" panose="02020603050405020304" pitchFamily="18" charset="0"/>
              </a:rPr>
              <a:t> </a:t>
            </a:r>
            <a:r>
              <a:rPr lang="ru-RU" sz="1800" b="1" i="1" dirty="0" err="1">
                <a:effectLst/>
                <a:latin typeface="Times New Roman" panose="02020603050405020304" pitchFamily="18" charset="0"/>
                <a:ea typeface="Times New Roman" panose="02020603050405020304" pitchFamily="18" charset="0"/>
              </a:rPr>
              <a:t>вечірні</a:t>
            </a:r>
            <a:r>
              <a:rPr lang="ru-RU" sz="1800" dirty="0">
                <a:effectLst/>
                <a:latin typeface="Times New Roman" panose="02020603050405020304" pitchFamily="18" charset="0"/>
                <a:ea typeface="Times New Roman" panose="02020603050405020304" pitchFamily="18" charset="0"/>
              </a:rPr>
              <a:t>, а </a:t>
            </a:r>
            <a:r>
              <a:rPr lang="ru-RU" sz="1800" dirty="0" err="1">
                <a:effectLst/>
                <a:latin typeface="Times New Roman" panose="02020603050405020304" pitchFamily="18" charset="0"/>
                <a:ea typeface="Times New Roman" panose="02020603050405020304" pitchFamily="18" charset="0"/>
              </a:rPr>
              <a:t>також</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прийоми</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розміщенням</a:t>
            </a:r>
            <a:r>
              <a:rPr lang="ru-RU" sz="1800" dirty="0">
                <a:effectLst/>
                <a:latin typeface="Times New Roman" panose="02020603050405020304" pitchFamily="18" charset="0"/>
                <a:ea typeface="Times New Roman" panose="02020603050405020304" pitchFamily="18" charset="0"/>
              </a:rPr>
              <a:t> за столом і без </a:t>
            </a:r>
            <a:r>
              <a:rPr lang="ru-RU" sz="1800" dirty="0" err="1">
                <a:effectLst/>
                <a:latin typeface="Times New Roman" panose="02020603050405020304" pitchFamily="18" charset="0"/>
                <a:ea typeface="Times New Roman" panose="02020603050405020304" pitchFamily="18" charset="0"/>
              </a:rPr>
              <a:t>нього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Денними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прийомами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вважаються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келих</a:t>
            </a:r>
            <a:r>
              <a:rPr lang="ru-RU" sz="1800" dirty="0">
                <a:effectLst/>
                <a:latin typeface="Times New Roman" panose="02020603050405020304" pitchFamily="18" charset="0"/>
                <a:ea typeface="Times New Roman" panose="02020603050405020304" pitchFamily="18" charset="0"/>
              </a:rPr>
              <a:t> вина»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келих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шампанського</a:t>
            </a:r>
            <a:r>
              <a:rPr lang="ru-RU" sz="1800" dirty="0">
                <a:effectLst/>
                <a:latin typeface="Times New Roman" panose="02020603050405020304" pitchFamily="18" charset="0"/>
                <a:ea typeface="Times New Roman" panose="02020603050405020304" pitchFamily="18" charset="0"/>
              </a:rPr>
              <a:t>», «перший </a:t>
            </a:r>
            <a:r>
              <a:rPr lang="ru-RU" sz="1800" dirty="0" err="1">
                <a:effectLst/>
                <a:latin typeface="Times New Roman" panose="02020603050405020304" pitchFamily="18" charset="0"/>
                <a:ea typeface="Times New Roman" panose="02020603050405020304" pitchFamily="18" charset="0"/>
              </a:rPr>
              <a:t>сніданок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другий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сніданок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Усі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інші</a:t>
            </a:r>
            <a:r>
              <a:rPr lang="ru-RU" sz="1800" dirty="0">
                <a:effectLst/>
                <a:latin typeface="Times New Roman" panose="02020603050405020304" pitchFamily="18" charset="0"/>
                <a:ea typeface="Times New Roman" panose="02020603050405020304" pitchFamily="18" charset="0"/>
              </a:rPr>
              <a:t> належать до </a:t>
            </a:r>
            <a:r>
              <a:rPr lang="ru-RU" sz="1800" dirty="0" err="1">
                <a:effectLst/>
                <a:latin typeface="Times New Roman" panose="02020603050405020304" pitchFamily="18" charset="0"/>
                <a:ea typeface="Times New Roman" panose="02020603050405020304" pitchFamily="18" charset="0"/>
              </a:rPr>
              <a:t>вечірніх</a:t>
            </a:r>
            <a:r>
              <a:rPr lang="ru-RU" sz="1800" dirty="0">
                <a:effectLst/>
                <a:latin typeface="Times New Roman" panose="02020603050405020304" pitchFamily="18" charset="0"/>
                <a:ea typeface="Times New Roman" panose="02020603050405020304" pitchFamily="18" charset="0"/>
              </a:rPr>
              <a:t>. </a:t>
            </a:r>
          </a:p>
          <a:p>
            <a:pPr algn="just"/>
            <a:r>
              <a:rPr lang="ru-RU" sz="1800" dirty="0" err="1">
                <a:effectLst/>
                <a:latin typeface="Times New Roman" panose="02020603050405020304" pitchFamily="18" charset="0"/>
                <a:ea typeface="Times New Roman" panose="02020603050405020304" pitchFamily="18" charset="0"/>
              </a:rPr>
              <a:t>Прийом</a:t>
            </a:r>
            <a:r>
              <a:rPr lang="ru-RU" sz="1800" dirty="0">
                <a:effectLst/>
                <a:latin typeface="Times New Roman" panose="02020603050405020304" pitchFamily="18" charset="0"/>
                <a:ea typeface="Times New Roman" panose="02020603050405020304" pitchFamily="18" charset="0"/>
              </a:rPr>
              <a:t> </a:t>
            </a:r>
            <a:r>
              <a:rPr lang="ru-RU" sz="1800" b="1" dirty="0">
                <a:effectLst/>
                <a:latin typeface="Times New Roman" panose="02020603050405020304" pitchFamily="18" charset="0"/>
                <a:ea typeface="Times New Roman" panose="02020603050405020304" pitchFamily="18" charset="0"/>
              </a:rPr>
              <a:t>«</a:t>
            </a:r>
            <a:r>
              <a:rPr lang="ru-RU" sz="1800" b="1" dirty="0" err="1">
                <a:effectLst/>
                <a:latin typeface="Times New Roman" panose="02020603050405020304" pitchFamily="18" charset="0"/>
                <a:ea typeface="Times New Roman" panose="02020603050405020304" pitchFamily="18" charset="0"/>
              </a:rPr>
              <a:t>келих</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шампанського</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келих</a:t>
            </a:r>
            <a:r>
              <a:rPr lang="ru-RU" sz="1800" b="1" dirty="0">
                <a:effectLst/>
                <a:latin typeface="Times New Roman" panose="02020603050405020304" pitchFamily="18" charset="0"/>
                <a:ea typeface="Times New Roman" panose="02020603050405020304" pitchFamily="18" charset="0"/>
              </a:rPr>
              <a:t> вина» </a:t>
            </a:r>
            <a:r>
              <a:rPr lang="ru-RU" sz="1800" dirty="0" err="1">
                <a:effectLst/>
                <a:latin typeface="Times New Roman" panose="02020603050405020304" pitchFamily="18" charset="0"/>
                <a:ea typeface="Times New Roman" panose="02020603050405020304" pitchFamily="18" charset="0"/>
              </a:rPr>
              <a:t>триває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близько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години</a:t>
            </a:r>
            <a:r>
              <a:rPr lang="ru-RU" sz="1800" dirty="0">
                <a:effectLst/>
                <a:latin typeface="Times New Roman" panose="02020603050405020304" pitchFamily="18" charset="0"/>
                <a:ea typeface="Times New Roman" panose="02020603050405020304" pitchFamily="18" charset="0"/>
              </a:rPr>
              <a:t> й не </a:t>
            </a:r>
            <a:r>
              <a:rPr lang="ru-RU" sz="1800" dirty="0" err="1">
                <a:effectLst/>
                <a:latin typeface="Times New Roman" panose="02020603050405020304" pitchFamily="18" charset="0"/>
                <a:ea typeface="Times New Roman" panose="02020603050405020304" pitchFamily="18" charset="0"/>
              </a:rPr>
              <a:t>вимагає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великої</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тривалої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підготовки</a:t>
            </a:r>
            <a:r>
              <a:rPr lang="ru-RU" sz="1800" dirty="0">
                <a:effectLst/>
                <a:latin typeface="Times New Roman" panose="02020603050405020304" pitchFamily="18" charset="0"/>
                <a:ea typeface="Times New Roman" panose="02020603050405020304" pitchFamily="18" charset="0"/>
              </a:rPr>
              <a:t>, проводиться </a:t>
            </a:r>
            <a:r>
              <a:rPr lang="ru-RU" sz="1800" dirty="0" err="1">
                <a:effectLst/>
                <a:latin typeface="Times New Roman" panose="02020603050405020304" pitchFamily="18" charset="0"/>
                <a:ea typeface="Times New Roman" panose="02020603050405020304" pitchFamily="18" charset="0"/>
              </a:rPr>
              <a:t>він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зазвичай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із</a:t>
            </a:r>
            <a:r>
              <a:rPr lang="ru-RU" sz="1800" dirty="0">
                <a:effectLst/>
                <a:latin typeface="Times New Roman" panose="02020603050405020304" pitchFamily="18" charset="0"/>
                <a:ea typeface="Times New Roman" panose="02020603050405020304" pitchFamily="18" charset="0"/>
              </a:rPr>
              <a:t> приводу </a:t>
            </a:r>
            <a:r>
              <a:rPr lang="ru-RU" sz="1800" dirty="0" err="1">
                <a:effectLst/>
                <a:latin typeface="Times New Roman" panose="02020603050405020304" pitchFamily="18" charset="0"/>
                <a:ea typeface="Times New Roman" panose="02020603050405020304" pitchFamily="18" charset="0"/>
              </a:rPr>
              <a:t>національних</a:t>
            </a:r>
            <a:r>
              <a:rPr lang="ru-RU" sz="1800" dirty="0">
                <a:effectLst/>
                <a:latin typeface="Times New Roman" panose="02020603050405020304" pitchFamily="18" charset="0"/>
                <a:ea typeface="Times New Roman" panose="02020603050405020304" pitchFamily="18" charset="0"/>
              </a:rPr>
              <a:t> свят, </a:t>
            </a:r>
            <a:r>
              <a:rPr lang="ru-RU" sz="1800" dirty="0" err="1">
                <a:effectLst/>
                <a:latin typeface="Times New Roman" panose="02020603050405020304" pitchFamily="18" charset="0"/>
                <a:ea typeface="Times New Roman" panose="02020603050405020304" pitchFamily="18" charset="0"/>
              </a:rPr>
              <a:t>відкриття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виставок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фестивалів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прибуття</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від’їзду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делегацій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тощо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Із</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напоїв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подається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шампанське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вино, соки, </a:t>
            </a:r>
            <a:r>
              <a:rPr lang="ru-RU" sz="1800" dirty="0" err="1">
                <a:effectLst/>
                <a:latin typeface="Times New Roman" panose="02020603050405020304" pitchFamily="18" charset="0"/>
                <a:ea typeface="Times New Roman" panose="02020603050405020304" pitchFamily="18" charset="0"/>
              </a:rPr>
              <a:t>мінеральна</a:t>
            </a:r>
            <a:r>
              <a:rPr lang="ru-RU" sz="1800" dirty="0">
                <a:effectLst/>
                <a:latin typeface="Times New Roman" panose="02020603050405020304" pitchFamily="18" charset="0"/>
                <a:ea typeface="Times New Roman" panose="02020603050405020304" pitchFamily="18" charset="0"/>
              </a:rPr>
              <a:t> вода. Закуска на такому </a:t>
            </a:r>
            <a:r>
              <a:rPr lang="ru-RU" sz="1800" dirty="0" err="1">
                <a:effectLst/>
                <a:latin typeface="Times New Roman" panose="02020603050405020304" pitchFamily="18" charset="0"/>
                <a:ea typeface="Times New Roman" panose="02020603050405020304" pitchFamily="18" charset="0"/>
              </a:rPr>
              <a:t>прийомі</a:t>
            </a:r>
            <a:r>
              <a:rPr lang="ru-RU" sz="1800" dirty="0">
                <a:effectLst/>
                <a:latin typeface="Times New Roman" panose="02020603050405020304" pitchFamily="18" charset="0"/>
                <a:ea typeface="Times New Roman" panose="02020603050405020304" pitchFamily="18" charset="0"/>
              </a:rPr>
              <a:t> не </a:t>
            </a:r>
            <a:r>
              <a:rPr lang="ru-RU" sz="1800" dirty="0" err="1">
                <a:effectLst/>
                <a:latin typeface="Times New Roman" panose="02020603050405020304" pitchFamily="18" charset="0"/>
                <a:ea typeface="Times New Roman" panose="02020603050405020304" pitchFamily="18" charset="0"/>
              </a:rPr>
              <a:t>обов’язкова</a:t>
            </a:r>
            <a:r>
              <a:rPr lang="ru-RU" sz="1800" dirty="0">
                <a:effectLst/>
                <a:latin typeface="Times New Roman" panose="02020603050405020304" pitchFamily="18" charset="0"/>
                <a:ea typeface="Times New Roman" panose="02020603050405020304" pitchFamily="18" charset="0"/>
              </a:rPr>
              <a:t>, але </a:t>
            </a:r>
            <a:r>
              <a:rPr lang="ru-RU" sz="1800" dirty="0" err="1">
                <a:effectLst/>
                <a:latin typeface="Times New Roman" panose="02020603050405020304" pitchFamily="18" charset="0"/>
                <a:ea typeface="Times New Roman" panose="02020603050405020304" pitchFamily="18" charset="0"/>
              </a:rPr>
              <a:t>офіціанти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можуть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запропонувати</a:t>
            </a:r>
            <a:r>
              <a:rPr lang="ru-RU" sz="1800" dirty="0">
                <a:effectLst/>
                <a:latin typeface="Times New Roman" panose="02020603050405020304" pitchFamily="18" charset="0"/>
                <a:ea typeface="Times New Roman" panose="02020603050405020304" pitchFamily="18" charset="0"/>
              </a:rPr>
              <a:t> гостям канапе, </a:t>
            </a:r>
            <a:r>
              <a:rPr lang="ru-RU" sz="1800" dirty="0" err="1">
                <a:effectLst/>
                <a:latin typeface="Times New Roman" panose="02020603050405020304" pitchFamily="18" charset="0"/>
                <a:ea typeface="Times New Roman" panose="02020603050405020304" pitchFamily="18" charset="0"/>
              </a:rPr>
              <a:t>сандвічі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горішки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тощо</a:t>
            </a:r>
            <a:r>
              <a:rPr lang="ru-RU" sz="1800" dirty="0">
                <a:effectLst/>
                <a:latin typeface="Times New Roman" panose="02020603050405020304" pitchFamily="18" charset="0"/>
                <a:ea typeface="Times New Roman" panose="02020603050405020304" pitchFamily="18" charset="0"/>
              </a:rPr>
              <a:t>. Форма </a:t>
            </a:r>
            <a:r>
              <a:rPr lang="ru-RU" sz="1800" dirty="0" err="1">
                <a:effectLst/>
                <a:latin typeface="Times New Roman" panose="02020603050405020304" pitchFamily="18" charset="0"/>
                <a:ea typeface="Times New Roman" panose="02020603050405020304" pitchFamily="18" charset="0"/>
              </a:rPr>
              <a:t>одягу</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більшості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випадків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повсякденна</a:t>
            </a:r>
            <a:r>
              <a:rPr lang="ru-RU"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30468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977C111-8BCA-464A-B638-24BB6A81B66B}"/>
              </a:ext>
            </a:extLst>
          </p:cNvPr>
          <p:cNvSpPr>
            <a:spLocks noGrp="1"/>
          </p:cNvSpPr>
          <p:nvPr>
            <p:ph idx="1"/>
          </p:nvPr>
        </p:nvSpPr>
        <p:spPr/>
        <p:txBody>
          <a:bodyPr>
            <a:normAutofit fontScale="77500" lnSpcReduction="20000"/>
          </a:bodyPr>
          <a:lstStyle/>
          <a:p>
            <a:pPr algn="just"/>
            <a:r>
              <a:rPr lang="ru-RU" sz="2800" b="1" dirty="0">
                <a:effectLst/>
                <a:latin typeface="Times New Roman" panose="02020603050405020304" pitchFamily="18" charset="0"/>
                <a:ea typeface="Times New Roman" panose="02020603050405020304" pitchFamily="18" charset="0"/>
              </a:rPr>
              <a:t>«</a:t>
            </a:r>
            <a:r>
              <a:rPr lang="ru-RU" sz="2800" b="1" dirty="0" err="1">
                <a:effectLst/>
                <a:latin typeface="Times New Roman" panose="02020603050405020304" pitchFamily="18" charset="0"/>
                <a:ea typeface="Times New Roman" panose="02020603050405020304" pitchFamily="18" charset="0"/>
              </a:rPr>
              <a:t>Сніданок</a:t>
            </a:r>
            <a:r>
              <a:rPr lang="ru-RU" sz="2800" b="1"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триває</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від</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однієї</a:t>
            </a:r>
            <a:r>
              <a:rPr lang="ru-RU" sz="2800" dirty="0">
                <a:effectLst/>
                <a:latin typeface="Times New Roman" panose="02020603050405020304" pitchFamily="18" charset="0"/>
                <a:ea typeface="Times New Roman" panose="02020603050405020304" pitchFamily="18" charset="0"/>
              </a:rPr>
              <a:t> до </a:t>
            </a:r>
            <a:r>
              <a:rPr lang="ru-RU" sz="2800" dirty="0" err="1">
                <a:effectLst/>
                <a:latin typeface="Times New Roman" panose="02020603050405020304" pitchFamily="18" charset="0"/>
                <a:ea typeface="Times New Roman" panose="02020603050405020304" pitchFamily="18" charset="0"/>
              </a:rPr>
              <a:t>двох</a:t>
            </a:r>
            <a:r>
              <a:rPr lang="ru-RU" sz="2800" dirty="0">
                <a:effectLst/>
                <a:latin typeface="Times New Roman" panose="02020603050405020304" pitchFamily="18" charset="0"/>
                <a:ea typeface="Times New Roman" panose="02020603050405020304" pitchFamily="18" charset="0"/>
              </a:rPr>
              <a:t> годин. Перед </a:t>
            </a:r>
            <a:r>
              <a:rPr lang="ru-RU" sz="2800" dirty="0" err="1">
                <a:effectLst/>
                <a:latin typeface="Times New Roman" panose="02020603050405020304" pitchFamily="18" charset="0"/>
                <a:ea typeface="Times New Roman" panose="02020603050405020304" pitchFamily="18" charset="0"/>
              </a:rPr>
              <a:t>сніданком</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пропонується</a:t>
            </a:r>
            <a:r>
              <a:rPr lang="ru-RU" sz="2800" dirty="0">
                <a:effectLst/>
                <a:latin typeface="Times New Roman" panose="02020603050405020304" pitchFamily="18" charset="0"/>
                <a:ea typeface="Times New Roman" panose="02020603050405020304" pitchFamily="18" charset="0"/>
              </a:rPr>
              <a:t> коктейль, вино, соки. </a:t>
            </a:r>
            <a:r>
              <a:rPr lang="ru-RU" sz="2800" dirty="0" err="1">
                <a:effectLst/>
                <a:latin typeface="Times New Roman" panose="02020603050405020304" pitchFamily="18" charset="0"/>
                <a:ea typeface="Times New Roman" panose="02020603050405020304" pitchFamily="18" charset="0"/>
              </a:rPr>
              <a:t>Зазвичай</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перші</a:t>
            </a:r>
            <a:r>
              <a:rPr lang="ru-RU" sz="2800" dirty="0">
                <a:effectLst/>
                <a:latin typeface="Times New Roman" panose="02020603050405020304" pitchFamily="18" charset="0"/>
                <a:ea typeface="Times New Roman" panose="02020603050405020304" pitchFamily="18" charset="0"/>
              </a:rPr>
              <a:t> блюда за </a:t>
            </a:r>
            <a:r>
              <a:rPr lang="ru-RU" sz="2800" dirty="0" err="1">
                <a:effectLst/>
                <a:latin typeface="Times New Roman" panose="02020603050405020304" pitchFamily="18" charset="0"/>
                <a:ea typeface="Times New Roman" panose="02020603050405020304" pitchFamily="18" charset="0"/>
              </a:rPr>
              <a:t>сніданком</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відсутні</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хоча</a:t>
            </a:r>
            <a:r>
              <a:rPr lang="ru-RU" sz="2800" dirty="0">
                <a:effectLst/>
                <a:latin typeface="Times New Roman" panose="02020603050405020304" pitchFamily="18" charset="0"/>
                <a:ea typeface="Times New Roman" panose="02020603050405020304" pitchFamily="18" charset="0"/>
              </a:rPr>
              <a:t> все </a:t>
            </a:r>
            <a:r>
              <a:rPr lang="ru-RU" sz="2800" dirty="0" err="1">
                <a:effectLst/>
                <a:latin typeface="Times New Roman" panose="02020603050405020304" pitchFamily="18" charset="0"/>
                <a:ea typeface="Times New Roman" panose="02020603050405020304" pitchFamily="18" charset="0"/>
              </a:rPr>
              <a:t>залежить</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від</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традицій</a:t>
            </a:r>
            <a:r>
              <a:rPr lang="ru-RU" sz="2800" dirty="0">
                <a:effectLst/>
                <a:latin typeface="Times New Roman" panose="02020603050405020304" pitchFamily="18" charset="0"/>
                <a:ea typeface="Times New Roman" panose="02020603050405020304" pitchFamily="18" charset="0"/>
              </a:rPr>
              <a:t> і </a:t>
            </a:r>
            <a:r>
              <a:rPr lang="ru-RU" sz="2800" dirty="0" err="1">
                <a:effectLst/>
                <a:latin typeface="Times New Roman" panose="02020603050405020304" pitchFamily="18" charset="0"/>
                <a:ea typeface="Times New Roman" panose="02020603050405020304" pitchFamily="18" charset="0"/>
              </a:rPr>
              <a:t>звичаїв</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країн</a:t>
            </a:r>
            <a:r>
              <a:rPr lang="ru-RU" sz="2800" dirty="0">
                <a:effectLst/>
                <a:latin typeface="Times New Roman" panose="02020603050405020304" pitchFamily="18" charset="0"/>
                <a:ea typeface="Times New Roman" panose="02020603050405020304" pitchFamily="18" charset="0"/>
              </a:rPr>
              <a:t>. Як правило, форма </a:t>
            </a:r>
            <a:r>
              <a:rPr lang="ru-RU" sz="2800" dirty="0" err="1">
                <a:effectLst/>
                <a:latin typeface="Times New Roman" panose="02020603050405020304" pitchFamily="18" charset="0"/>
                <a:ea typeface="Times New Roman" panose="02020603050405020304" pitchFamily="18" charset="0"/>
              </a:rPr>
              <a:t>одягу</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вказується</a:t>
            </a:r>
            <a:r>
              <a:rPr lang="ru-RU" sz="2800" dirty="0">
                <a:effectLst/>
                <a:latin typeface="Times New Roman" panose="02020603050405020304" pitchFamily="18" charset="0"/>
                <a:ea typeface="Times New Roman" panose="02020603050405020304" pitchFamily="18" charset="0"/>
              </a:rPr>
              <a:t> в </a:t>
            </a:r>
            <a:r>
              <a:rPr lang="ru-RU" sz="2800" dirty="0" err="1">
                <a:effectLst/>
                <a:latin typeface="Times New Roman" panose="02020603050405020304" pitchFamily="18" charset="0"/>
                <a:ea typeface="Times New Roman" panose="02020603050405020304" pitchFamily="18" charset="0"/>
              </a:rPr>
              <a:t>запрошенні</a:t>
            </a:r>
            <a:r>
              <a:rPr lang="ru-RU" sz="2800" dirty="0">
                <a:effectLst/>
                <a:latin typeface="Times New Roman" panose="02020603050405020304" pitchFamily="18" charset="0"/>
                <a:ea typeface="Times New Roman" panose="02020603050405020304" pitchFamily="18" charset="0"/>
              </a:rPr>
              <a:t>. У </a:t>
            </a:r>
            <a:r>
              <a:rPr lang="ru-RU" sz="2800" dirty="0" err="1">
                <a:effectLst/>
                <a:latin typeface="Times New Roman" panose="02020603050405020304" pitchFamily="18" charset="0"/>
                <a:ea typeface="Times New Roman" panose="02020603050405020304" pitchFamily="18" charset="0"/>
              </a:rPr>
              <a:t>більшості</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випадків</a:t>
            </a:r>
            <a:r>
              <a:rPr lang="ru-RU" sz="2800" dirty="0">
                <a:effectLst/>
                <a:latin typeface="Times New Roman" panose="02020603050405020304" pitchFamily="18" charset="0"/>
                <a:ea typeface="Times New Roman" panose="02020603050405020304" pitchFamily="18" charset="0"/>
              </a:rPr>
              <a:t> для «</a:t>
            </a:r>
            <a:r>
              <a:rPr lang="ru-RU" sz="2800" dirty="0" err="1">
                <a:effectLst/>
                <a:latin typeface="Times New Roman" panose="02020603050405020304" pitchFamily="18" charset="0"/>
                <a:ea typeface="Times New Roman" panose="02020603050405020304" pitchFamily="18" charset="0"/>
              </a:rPr>
              <a:t>сніданку</a:t>
            </a:r>
            <a:r>
              <a:rPr lang="ru-RU" sz="2800" dirty="0">
                <a:effectLst/>
                <a:latin typeface="Times New Roman" panose="02020603050405020304" pitchFamily="18" charset="0"/>
                <a:ea typeface="Times New Roman" panose="02020603050405020304" pitchFamily="18" charset="0"/>
              </a:rPr>
              <a:t>» вона </a:t>
            </a:r>
            <a:r>
              <a:rPr lang="ru-RU" sz="2800" dirty="0" err="1">
                <a:effectLst/>
                <a:latin typeface="Times New Roman" panose="02020603050405020304" pitchFamily="18" charset="0"/>
                <a:ea typeface="Times New Roman" panose="02020603050405020304" pitchFamily="18" charset="0"/>
              </a:rPr>
              <a:t>повсякденна</a:t>
            </a:r>
            <a:r>
              <a:rPr lang="ru-RU" sz="2800" dirty="0">
                <a:effectLst/>
                <a:latin typeface="Times New Roman" panose="02020603050405020304" pitchFamily="18" charset="0"/>
                <a:ea typeface="Times New Roman" panose="02020603050405020304" pitchFamily="18" charset="0"/>
              </a:rPr>
              <a:t>. </a:t>
            </a:r>
          </a:p>
          <a:p>
            <a:pPr algn="just"/>
            <a:r>
              <a:rPr lang="ru-RU" sz="2800" b="1" dirty="0">
                <a:effectLst/>
                <a:latin typeface="Times New Roman" panose="02020603050405020304" pitchFamily="18" charset="0"/>
                <a:ea typeface="Times New Roman" panose="02020603050405020304" pitchFamily="18" charset="0"/>
              </a:rPr>
              <a:t>«Чай» </a:t>
            </a:r>
            <a:r>
              <a:rPr lang="ru-RU" sz="2800" dirty="0" err="1">
                <a:effectLst/>
                <a:latin typeface="Times New Roman" panose="02020603050405020304" pitchFamily="18" charset="0"/>
                <a:ea typeface="Times New Roman" panose="02020603050405020304" pitchFamily="18" charset="0"/>
              </a:rPr>
              <a:t>влаштовується</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лише</a:t>
            </a:r>
            <a:r>
              <a:rPr lang="ru-RU" sz="2800" dirty="0">
                <a:effectLst/>
                <a:latin typeface="Times New Roman" panose="02020603050405020304" pitchFamily="18" charset="0"/>
                <a:ea typeface="Times New Roman" panose="02020603050405020304" pitchFamily="18" charset="0"/>
              </a:rPr>
              <a:t> для </a:t>
            </a:r>
            <a:r>
              <a:rPr lang="ru-RU" sz="2800" dirty="0" err="1">
                <a:effectLst/>
                <a:latin typeface="Times New Roman" panose="02020603050405020304" pitchFamily="18" charset="0"/>
                <a:ea typeface="Times New Roman" panose="02020603050405020304" pitchFamily="18" charset="0"/>
              </a:rPr>
              <a:t>жінок</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Наприклад</a:t>
            </a:r>
            <a:r>
              <a:rPr lang="ru-RU" sz="2800" dirty="0">
                <a:effectLst/>
                <a:latin typeface="Times New Roman" panose="02020603050405020304" pitchFamily="18" charset="0"/>
                <a:ea typeface="Times New Roman" panose="02020603050405020304" pitchFamily="18" charset="0"/>
              </a:rPr>
              <a:t>, дружина </a:t>
            </a:r>
            <a:r>
              <a:rPr lang="ru-RU" sz="2800" dirty="0" err="1">
                <a:effectLst/>
                <a:latin typeface="Times New Roman" panose="02020603050405020304" pitchFamily="18" charset="0"/>
                <a:ea typeface="Times New Roman" panose="02020603050405020304" pitchFamily="18" charset="0"/>
              </a:rPr>
              <a:t>глави</a:t>
            </a:r>
            <a:r>
              <a:rPr lang="ru-RU" sz="2800" dirty="0">
                <a:effectLst/>
                <a:latin typeface="Times New Roman" panose="02020603050405020304" pitchFamily="18" charset="0"/>
                <a:ea typeface="Times New Roman" panose="02020603050405020304" pitchFamily="18" charset="0"/>
              </a:rPr>
              <a:t> одного дипломатичного </a:t>
            </a:r>
            <a:r>
              <a:rPr lang="ru-RU" sz="2800" dirty="0" err="1">
                <a:effectLst/>
                <a:latin typeface="Times New Roman" panose="02020603050405020304" pitchFamily="18" charset="0"/>
                <a:ea typeface="Times New Roman" panose="02020603050405020304" pitchFamily="18" charset="0"/>
              </a:rPr>
              <a:t>представництва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запрошує</a:t>
            </a:r>
            <a:r>
              <a:rPr lang="ru-RU" sz="2800" dirty="0">
                <a:effectLst/>
                <a:latin typeface="Times New Roman" panose="02020603050405020304" pitchFamily="18" charset="0"/>
                <a:ea typeface="Times New Roman" panose="02020603050405020304" pitchFamily="18" charset="0"/>
              </a:rPr>
              <a:t> на чай дружин глав </a:t>
            </a:r>
            <a:r>
              <a:rPr lang="ru-RU" sz="2800" dirty="0" err="1">
                <a:effectLst/>
                <a:latin typeface="Times New Roman" panose="02020603050405020304" pitchFamily="18" charset="0"/>
                <a:ea typeface="Times New Roman" panose="02020603050405020304" pitchFamily="18" charset="0"/>
              </a:rPr>
              <a:t>інших</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дипломатичних</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представництв</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Триває</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прийом</a:t>
            </a:r>
            <a:r>
              <a:rPr lang="ru-RU" sz="2800" dirty="0">
                <a:effectLst/>
                <a:latin typeface="Times New Roman" panose="02020603050405020304" pitchFamily="18" charset="0"/>
                <a:ea typeface="Times New Roman" panose="02020603050405020304" pitchFamily="18" charset="0"/>
              </a:rPr>
              <a:t> до </a:t>
            </a:r>
            <a:r>
              <a:rPr lang="ru-RU" sz="2800" dirty="0" err="1">
                <a:effectLst/>
                <a:latin typeface="Times New Roman" panose="02020603050405020304" pitchFamily="18" charset="0"/>
                <a:ea typeface="Times New Roman" panose="02020603050405020304" pitchFamily="18" charset="0"/>
              </a:rPr>
              <a:t>півтори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години</a:t>
            </a:r>
            <a:r>
              <a:rPr lang="ru-RU" sz="2800" dirty="0">
                <a:effectLst/>
                <a:latin typeface="Times New Roman" panose="02020603050405020304" pitchFamily="18" charset="0"/>
                <a:ea typeface="Times New Roman" panose="02020603050405020304" pitchFamily="18" charset="0"/>
              </a:rPr>
              <a:t>. Гостям </a:t>
            </a:r>
            <a:r>
              <a:rPr lang="ru-RU" sz="2800" dirty="0" err="1">
                <a:effectLst/>
                <a:latin typeface="Times New Roman" panose="02020603050405020304" pitchFamily="18" charset="0"/>
                <a:ea typeface="Times New Roman" panose="02020603050405020304" pitchFamily="18" charset="0"/>
              </a:rPr>
              <a:t>пропонуються</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кондитерські</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вироби</a:t>
            </a:r>
            <a:r>
              <a:rPr lang="ru-RU" sz="2800" dirty="0">
                <a:effectLst/>
                <a:latin typeface="Times New Roman" panose="02020603050405020304" pitchFamily="18" charset="0"/>
                <a:ea typeface="Times New Roman" panose="02020603050405020304" pitchFamily="18" charset="0"/>
              </a:rPr>
              <a:t> до чаю, з </a:t>
            </a:r>
            <a:r>
              <a:rPr lang="ru-RU" sz="2800" dirty="0" err="1">
                <a:effectLst/>
                <a:latin typeface="Times New Roman" panose="02020603050405020304" pitchFamily="18" charset="0"/>
                <a:ea typeface="Times New Roman" panose="02020603050405020304" pitchFamily="18" charset="0"/>
              </a:rPr>
              <a:t>напоїв</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сухе</a:t>
            </a:r>
            <a:r>
              <a:rPr lang="ru-RU" sz="2800" dirty="0">
                <a:effectLst/>
                <a:latin typeface="Times New Roman" panose="02020603050405020304" pitchFamily="18" charset="0"/>
                <a:ea typeface="Times New Roman" panose="02020603050405020304" pitchFamily="18" charset="0"/>
              </a:rPr>
              <a:t> вино, </a:t>
            </a:r>
            <a:r>
              <a:rPr lang="ru-RU" sz="2800" dirty="0" err="1">
                <a:effectLst/>
                <a:latin typeface="Times New Roman" panose="02020603050405020304" pitchFamily="18" charset="0"/>
                <a:ea typeface="Times New Roman" panose="02020603050405020304" pitchFamily="18" charset="0"/>
              </a:rPr>
              <a:t>сік</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мінеральна</a:t>
            </a:r>
            <a:r>
              <a:rPr lang="ru-RU" sz="2800" dirty="0">
                <a:effectLst/>
                <a:latin typeface="Times New Roman" panose="02020603050405020304" pitchFamily="18" charset="0"/>
                <a:ea typeface="Times New Roman" panose="02020603050405020304" pitchFamily="18" charset="0"/>
              </a:rPr>
              <a:t> вода. В </a:t>
            </a:r>
            <a:r>
              <a:rPr lang="ru-RU" sz="2800" dirty="0" err="1">
                <a:effectLst/>
                <a:latin typeface="Times New Roman" panose="02020603050405020304" pitchFamily="18" charset="0"/>
                <a:ea typeface="Times New Roman" panose="02020603050405020304" pitchFamily="18" charset="0"/>
              </a:rPr>
              <a:t>окремих</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випадках</a:t>
            </a:r>
            <a:r>
              <a:rPr lang="ru-RU" sz="2800" dirty="0">
                <a:effectLst/>
                <a:latin typeface="Times New Roman" panose="02020603050405020304" pitchFamily="18" charset="0"/>
                <a:ea typeface="Times New Roman" panose="02020603050405020304" pitchFamily="18" charset="0"/>
              </a:rPr>
              <a:t> на столиках </a:t>
            </a:r>
            <a:r>
              <a:rPr lang="ru-RU" sz="2800" dirty="0" err="1">
                <a:effectLst/>
                <a:latin typeface="Times New Roman" panose="02020603050405020304" pitchFamily="18" charset="0"/>
                <a:ea typeface="Times New Roman" panose="02020603050405020304" pitchFamily="18" charset="0"/>
              </a:rPr>
              <a:t>запрошених</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можуть</a:t>
            </a:r>
            <a:r>
              <a:rPr lang="ru-RU" sz="2800" dirty="0">
                <a:effectLst/>
                <a:latin typeface="Times New Roman" panose="02020603050405020304" pitchFamily="18" charset="0"/>
                <a:ea typeface="Times New Roman" panose="02020603050405020304" pitchFamily="18" charset="0"/>
              </a:rPr>
              <a:t> бути </a:t>
            </a:r>
            <a:r>
              <a:rPr lang="ru-RU" sz="2800" dirty="0" err="1">
                <a:effectLst/>
                <a:latin typeface="Times New Roman" panose="02020603050405020304" pitchFamily="18" charset="0"/>
                <a:ea typeface="Times New Roman" panose="02020603050405020304" pitchFamily="18" charset="0"/>
              </a:rPr>
              <a:t>легкі</a:t>
            </a:r>
            <a:r>
              <a:rPr lang="ru-RU" sz="2800" dirty="0">
                <a:effectLst/>
                <a:latin typeface="Times New Roman" panose="02020603050405020304" pitchFamily="18" charset="0"/>
                <a:ea typeface="Times New Roman" panose="02020603050405020304" pitchFamily="18" charset="0"/>
              </a:rPr>
              <a:t> закуски: </a:t>
            </a:r>
            <a:r>
              <a:rPr lang="ru-RU" sz="2800" dirty="0" err="1">
                <a:effectLst/>
                <a:latin typeface="Times New Roman" panose="02020603050405020304" pitchFamily="18" charset="0"/>
                <a:ea typeface="Times New Roman" panose="02020603050405020304" pitchFamily="18" charset="0"/>
              </a:rPr>
              <a:t>сандвічі</a:t>
            </a:r>
            <a:r>
              <a:rPr lang="ru-RU" sz="2800" dirty="0">
                <a:effectLst/>
                <a:latin typeface="Times New Roman" panose="02020603050405020304" pitchFamily="18" charset="0"/>
                <a:ea typeface="Times New Roman" panose="02020603050405020304" pitchFamily="18" charset="0"/>
              </a:rPr>
              <a:t>, канапе, </a:t>
            </a:r>
            <a:r>
              <a:rPr lang="ru-RU" sz="2800" dirty="0" err="1">
                <a:effectLst/>
                <a:latin typeface="Times New Roman" panose="02020603050405020304" pitchFamily="18" charset="0"/>
                <a:ea typeface="Times New Roman" panose="02020603050405020304" pitchFamily="18" charset="0"/>
              </a:rPr>
              <a:t>фрукти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тощо</a:t>
            </a:r>
            <a:r>
              <a:rPr lang="ru-RU" sz="2800" dirty="0">
                <a:effectLst/>
                <a:latin typeface="Times New Roman" panose="02020603050405020304" pitchFamily="18" charset="0"/>
                <a:ea typeface="Times New Roman" panose="02020603050405020304" pitchFamily="18" charset="0"/>
              </a:rPr>
              <a:t>. Форма </a:t>
            </a:r>
            <a:r>
              <a:rPr lang="ru-RU" sz="2800" dirty="0" err="1">
                <a:effectLst/>
                <a:latin typeface="Times New Roman" panose="02020603050405020304" pitchFamily="18" charset="0"/>
                <a:ea typeface="Times New Roman" panose="02020603050405020304" pitchFamily="18" charset="0"/>
              </a:rPr>
              <a:t>одягу</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повсякденна</a:t>
            </a:r>
            <a:r>
              <a:rPr lang="ru-RU" sz="2800" dirty="0">
                <a:effectLst/>
                <a:latin typeface="Times New Roman" panose="02020603050405020304" pitchFamily="18" charset="0"/>
                <a:ea typeface="Times New Roman" panose="02020603050405020304" pitchFamily="18" charset="0"/>
              </a:rPr>
              <a:t>. </a:t>
            </a:r>
            <a:endParaRPr lang="uk-UA" dirty="0"/>
          </a:p>
          <a:p>
            <a:endParaRPr lang="uk-UA" dirty="0"/>
          </a:p>
        </p:txBody>
      </p:sp>
    </p:spTree>
    <p:extLst>
      <p:ext uri="{BB962C8B-B14F-4D97-AF65-F5344CB8AC3E}">
        <p14:creationId xmlns:p14="http://schemas.microsoft.com/office/powerpoint/2010/main" val="279044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AAC941-0168-4638-A3FF-D6D755FB4867}"/>
              </a:ext>
            </a:extLst>
          </p:cNvPr>
          <p:cNvSpPr>
            <a:spLocks noGrp="1"/>
          </p:cNvSpPr>
          <p:nvPr>
            <p:ph type="title"/>
          </p:nvPr>
        </p:nvSpPr>
        <p:spPr/>
        <p:txBody>
          <a:bodyPr>
            <a:normAutofit fontScale="90000"/>
          </a:bodyPr>
          <a:lstStyle/>
          <a:p>
            <a:r>
              <a:rPr lang="uk-UA" sz="4400" b="1" dirty="0" err="1">
                <a:solidFill>
                  <a:srgbClr val="000000"/>
                </a:solidFill>
                <a:effectLst/>
                <a:latin typeface="Times New Roman" panose="02020603050405020304" pitchFamily="18" charset="0"/>
                <a:ea typeface="Times New Roman" panose="02020603050405020304" pitchFamily="18" charset="0"/>
              </a:rPr>
              <a:t>Критеріальні</a:t>
            </a:r>
            <a:r>
              <a:rPr lang="uk-UA" sz="4400" b="1" dirty="0">
                <a:solidFill>
                  <a:srgbClr val="000000"/>
                </a:solidFill>
                <a:effectLst/>
                <a:latin typeface="Times New Roman" panose="02020603050405020304" pitchFamily="18" charset="0"/>
                <a:ea typeface="Times New Roman" panose="02020603050405020304" pitchFamily="18" charset="0"/>
              </a:rPr>
              <a:t> ознаки дипломатії є:</a:t>
            </a:r>
            <a:br>
              <a:rPr lang="uk-UA" sz="4400" dirty="0">
                <a:effectLst/>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33DE2756-490E-4D98-88C4-943DD263EF4D}"/>
              </a:ext>
            </a:extLst>
          </p:cNvPr>
          <p:cNvSpPr>
            <a:spLocks noGrp="1"/>
          </p:cNvSpPr>
          <p:nvPr>
            <p:ph idx="1"/>
          </p:nvPr>
        </p:nvSpPr>
        <p:spPr/>
        <p:txBody>
          <a:bodyPr/>
          <a:lstStyle/>
          <a:p>
            <a:pPr marL="342900" lvl="0" indent="-342900" algn="just">
              <a:buSzPts val="1200"/>
              <a:buFont typeface="Times New Roman" panose="02020603050405020304" pitchFamily="18" charset="0"/>
              <a:buChar char="–"/>
            </a:pPr>
            <a:r>
              <a:rPr lang="uk-UA" sz="1800" dirty="0">
                <a:solidFill>
                  <a:srgbClr val="000000"/>
                </a:solidFill>
                <a:effectLst/>
                <a:latin typeface="Times New Roman" panose="02020603050405020304" pitchFamily="18" charset="0"/>
                <a:ea typeface="Times New Roman" panose="02020603050405020304" pitchFamily="18" charset="0"/>
              </a:rPr>
              <a:t>належність до сфери міжнародних відносин, сфери зовнішньої політики держави;</a:t>
            </a:r>
            <a:endParaRPr lang="uk-UA" sz="1800" dirty="0">
              <a:effectLst/>
              <a:latin typeface="Times New Roman" panose="02020603050405020304" pitchFamily="18" charset="0"/>
              <a:ea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solidFill>
                  <a:srgbClr val="000000"/>
                </a:solidFill>
                <a:effectLst/>
                <a:latin typeface="Times New Roman" panose="02020603050405020304" pitchFamily="18" charset="0"/>
                <a:ea typeface="Times New Roman" panose="02020603050405020304" pitchFamily="18" charset="0"/>
              </a:rPr>
              <a:t>застосування переговорів як основного інструмента облаштування мирними засобами міждержавних стосунків;</a:t>
            </a:r>
            <a:endParaRPr lang="uk-UA" sz="1800" dirty="0">
              <a:effectLst/>
              <a:latin typeface="Times New Roman" panose="02020603050405020304" pitchFamily="18" charset="0"/>
              <a:ea typeface="Times New Roman" panose="02020603050405020304" pitchFamily="18" charset="0"/>
            </a:endParaRPr>
          </a:p>
          <a:p>
            <a:pPr marL="342900" lvl="0" indent="-342900" algn="just">
              <a:buSzPts val="1200"/>
              <a:buFont typeface="Times New Roman" panose="02020603050405020304" pitchFamily="18" charset="0"/>
              <a:buChar char="–"/>
            </a:pPr>
            <a:r>
              <a:rPr lang="uk-UA" sz="1800" dirty="0">
                <a:solidFill>
                  <a:srgbClr val="000000"/>
                </a:solidFill>
                <a:effectLst/>
                <a:latin typeface="Times New Roman" panose="02020603050405020304" pitchFamily="18" charset="0"/>
                <a:ea typeface="Times New Roman" panose="02020603050405020304" pitchFamily="18" charset="0"/>
              </a:rPr>
              <a:t>наявність інституту державних службовців-дипломатів, які безпосередньо ведуть переговори і виконують всі інші функції, передбачені статутом дипломатичної служби кожної держави.</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353613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EC473BB-BF94-4C08-8EA1-CC95DBD9C540}"/>
              </a:ext>
            </a:extLst>
          </p:cNvPr>
          <p:cNvSpPr>
            <a:spLocks noGrp="1"/>
          </p:cNvSpPr>
          <p:nvPr>
            <p:ph idx="1"/>
          </p:nvPr>
        </p:nvSpPr>
        <p:spPr/>
        <p:txBody>
          <a:bodyPr/>
          <a:lstStyle/>
          <a:p>
            <a:pPr algn="just"/>
            <a:r>
              <a:rPr lang="ru-RU" sz="1800" b="1" dirty="0">
                <a:effectLst/>
                <a:latin typeface="Times New Roman" panose="02020603050405020304" pitchFamily="18" charset="0"/>
                <a:ea typeface="Times New Roman" panose="02020603050405020304" pitchFamily="18" charset="0"/>
              </a:rPr>
              <a:t>«Жур </a:t>
            </a:r>
            <a:r>
              <a:rPr lang="ru-RU" sz="1800" b="1" dirty="0" err="1">
                <a:effectLst/>
                <a:latin typeface="Times New Roman" panose="02020603050405020304" pitchFamily="18" charset="0"/>
                <a:ea typeface="Times New Roman" panose="02020603050405020304" pitchFamily="18" charset="0"/>
              </a:rPr>
              <a:t>фікс</a:t>
            </a:r>
            <a:r>
              <a:rPr lang="ru-RU" sz="1800" b="1"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влаштовується</a:t>
            </a:r>
            <a:r>
              <a:rPr lang="ru-RU" sz="1800" dirty="0">
                <a:effectLst/>
                <a:latin typeface="Times New Roman" panose="02020603050405020304" pitchFamily="18" charset="0"/>
                <a:ea typeface="Times New Roman" panose="02020603050405020304" pitchFamily="18" charset="0"/>
              </a:rPr>
              <a:t> дружиною </a:t>
            </a:r>
            <a:r>
              <a:rPr lang="ru-RU" sz="1800" dirty="0" err="1">
                <a:effectLst/>
                <a:latin typeface="Times New Roman" panose="02020603050405020304" pitchFamily="18" charset="0"/>
                <a:ea typeface="Times New Roman" panose="02020603050405020304" pitchFamily="18" charset="0"/>
              </a:rPr>
              <a:t>міністра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закордонних</a:t>
            </a:r>
            <a:r>
              <a:rPr lang="ru-RU" sz="1800" dirty="0">
                <a:effectLst/>
                <a:latin typeface="Times New Roman" panose="02020603050405020304" pitchFamily="18" charset="0"/>
                <a:ea typeface="Times New Roman" panose="02020603050405020304" pitchFamily="18" charset="0"/>
              </a:rPr>
              <a:t> справ, дружиною </a:t>
            </a:r>
            <a:r>
              <a:rPr lang="ru-RU" sz="1800" dirty="0" err="1">
                <a:effectLst/>
                <a:latin typeface="Times New Roman" panose="02020603050405020304" pitchFamily="18" charset="0"/>
                <a:ea typeface="Times New Roman" panose="02020603050405020304" pitchFamily="18" charset="0"/>
              </a:rPr>
              <a:t>глави</a:t>
            </a:r>
            <a:r>
              <a:rPr lang="ru-RU" sz="1800" dirty="0">
                <a:effectLst/>
                <a:latin typeface="Times New Roman" panose="02020603050405020304" pitchFamily="18" charset="0"/>
                <a:ea typeface="Times New Roman" panose="02020603050405020304" pitchFamily="18" charset="0"/>
              </a:rPr>
              <a:t> дипломатичного </a:t>
            </a:r>
            <a:r>
              <a:rPr lang="ru-RU" sz="1800" dirty="0" err="1">
                <a:effectLst/>
                <a:latin typeface="Times New Roman" panose="02020603050405020304" pitchFamily="18" charset="0"/>
                <a:ea typeface="Times New Roman" panose="02020603050405020304" pitchFamily="18" charset="0"/>
              </a:rPr>
              <a:t>представництва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іншої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офіційної</a:t>
            </a:r>
            <a:r>
              <a:rPr lang="ru-RU" sz="1800" dirty="0">
                <a:effectLst/>
                <a:latin typeface="Times New Roman" panose="02020603050405020304" pitchFamily="18" charset="0"/>
                <a:ea typeface="Times New Roman" panose="02020603050405020304" pitchFamily="18" charset="0"/>
              </a:rPr>
              <a:t> особи в </a:t>
            </a:r>
            <a:r>
              <a:rPr lang="ru-RU" sz="1800" dirty="0" err="1">
                <a:effectLst/>
                <a:latin typeface="Times New Roman" panose="02020603050405020304" pitchFamily="18" charset="0"/>
                <a:ea typeface="Times New Roman" panose="02020603050405020304" pitchFamily="18" charset="0"/>
              </a:rPr>
              <a:t>період</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осінньо-зимового</a:t>
            </a:r>
            <a:r>
              <a:rPr lang="ru-RU" sz="1800" dirty="0">
                <a:effectLst/>
                <a:latin typeface="Times New Roman" panose="02020603050405020304" pitchFamily="18" charset="0"/>
                <a:ea typeface="Times New Roman" panose="02020603050405020304" pitchFamily="18" charset="0"/>
              </a:rPr>
              <a:t> сезону (</a:t>
            </a:r>
            <a:r>
              <a:rPr lang="ru-RU" sz="1800" dirty="0" err="1">
                <a:effectLst/>
                <a:latin typeface="Times New Roman" panose="02020603050405020304" pitchFamily="18" charset="0"/>
                <a:ea typeface="Times New Roman" panose="02020603050405020304" pitchFamily="18" charset="0"/>
              </a:rPr>
              <a:t>зазвичай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із</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жовтня</a:t>
            </a:r>
            <a:r>
              <a:rPr lang="ru-RU" sz="1800" dirty="0">
                <a:effectLst/>
                <a:latin typeface="Times New Roman" panose="02020603050405020304" pitchFamily="18" charset="0"/>
                <a:ea typeface="Times New Roman" panose="02020603050405020304" pitchFamily="18" charset="0"/>
              </a:rPr>
              <a:t> по </a:t>
            </a:r>
            <a:r>
              <a:rPr lang="ru-RU" sz="1800" dirty="0" err="1">
                <a:effectLst/>
                <a:latin typeface="Times New Roman" panose="02020603050405020304" pitchFamily="18" charset="0"/>
                <a:ea typeface="Times New Roman" panose="02020603050405020304" pitchFamily="18" charset="0"/>
              </a:rPr>
              <a:t>травень</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спеціально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фіксований</a:t>
            </a:r>
            <a:r>
              <a:rPr lang="ru-RU" sz="1800" dirty="0">
                <a:effectLst/>
                <a:latin typeface="Times New Roman" panose="02020603050405020304" pitchFamily="18" charset="0"/>
                <a:ea typeface="Times New Roman" panose="02020603050405020304" pitchFamily="18" charset="0"/>
              </a:rPr>
              <a:t> день </a:t>
            </a:r>
            <a:r>
              <a:rPr lang="ru-RU" sz="1800" dirty="0" err="1">
                <a:effectLst/>
                <a:latin typeface="Times New Roman" panose="02020603050405020304" pitchFamily="18" charset="0"/>
                <a:ea typeface="Times New Roman" panose="02020603050405020304" pitchFamily="18" charset="0"/>
              </a:rPr>
              <a:t>тижня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Запрошення</a:t>
            </a:r>
            <a:r>
              <a:rPr lang="ru-RU" sz="1800" dirty="0">
                <a:effectLst/>
                <a:latin typeface="Times New Roman" panose="02020603050405020304" pitchFamily="18" charset="0"/>
                <a:ea typeface="Times New Roman" panose="02020603050405020304" pitchFamily="18" charset="0"/>
              </a:rPr>
              <a:t> на них </a:t>
            </a:r>
            <a:r>
              <a:rPr lang="ru-RU" sz="1800" dirty="0" err="1">
                <a:effectLst/>
                <a:latin typeface="Times New Roman" panose="02020603050405020304" pitchFamily="18" charset="0"/>
                <a:ea typeface="Times New Roman" panose="02020603050405020304" pitchFamily="18" charset="0"/>
              </a:rPr>
              <a:t>направляються</a:t>
            </a:r>
            <a:r>
              <a:rPr lang="ru-RU" sz="1800" dirty="0">
                <a:effectLst/>
                <a:latin typeface="Times New Roman" panose="02020603050405020304" pitchFamily="18" charset="0"/>
                <a:ea typeface="Times New Roman" panose="02020603050405020304" pitchFamily="18" charset="0"/>
              </a:rPr>
              <a:t> один раз на початку сезону й </a:t>
            </a:r>
            <a:r>
              <a:rPr lang="ru-RU" sz="1800" dirty="0" err="1">
                <a:effectLst/>
                <a:latin typeface="Times New Roman" panose="02020603050405020304" pitchFamily="18" charset="0"/>
                <a:ea typeface="Times New Roman" panose="02020603050405020304" pitchFamily="18" charset="0"/>
              </a:rPr>
              <a:t>діють</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його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закінчення</a:t>
            </a:r>
            <a:r>
              <a:rPr lang="ru-RU" sz="1800" dirty="0">
                <a:effectLst/>
                <a:latin typeface="Times New Roman" panose="02020603050405020304" pitchFamily="18" charset="0"/>
                <a:ea typeface="Times New Roman" panose="02020603050405020304" pitchFamily="18" charset="0"/>
              </a:rPr>
              <a:t>. Як правило, </a:t>
            </a:r>
            <a:r>
              <a:rPr lang="ru-RU" sz="1800" dirty="0" err="1">
                <a:effectLst/>
                <a:latin typeface="Times New Roman" panose="02020603050405020304" pitchFamily="18" charset="0"/>
                <a:ea typeface="Times New Roman" panose="02020603050405020304" pitchFamily="18" charset="0"/>
              </a:rPr>
              <a:t>це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музичні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літературні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вечори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виступи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майстрів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мистецтв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тощо</a:t>
            </a:r>
            <a:r>
              <a:rPr lang="ru-RU" sz="1800" dirty="0">
                <a:effectLst/>
                <a:latin typeface="Times New Roman" panose="02020603050405020304" pitchFamily="18" charset="0"/>
                <a:ea typeface="Times New Roman" panose="02020603050405020304" pitchFamily="18" charset="0"/>
              </a:rPr>
              <a:t>. </a:t>
            </a:r>
          </a:p>
          <a:p>
            <a:pPr algn="just"/>
            <a:r>
              <a:rPr lang="ru-RU" sz="1800" b="1" dirty="0">
                <a:effectLst/>
                <a:latin typeface="Times New Roman" panose="02020603050405020304" pitchFamily="18" charset="0"/>
                <a:ea typeface="Times New Roman" panose="02020603050405020304" pitchFamily="18" charset="0"/>
              </a:rPr>
              <a:t>«Коктейль» </a:t>
            </a:r>
            <a:r>
              <a:rPr lang="ru-RU" sz="1800" dirty="0" err="1">
                <a:effectLst/>
                <a:latin typeface="Times New Roman" panose="02020603050405020304" pitchFamily="18" charset="0"/>
                <a:ea typeface="Times New Roman" panose="02020603050405020304" pitchFamily="18" charset="0"/>
              </a:rPr>
              <a:t>триває</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двох</a:t>
            </a:r>
            <a:r>
              <a:rPr lang="ru-RU" sz="1800" dirty="0">
                <a:effectLst/>
                <a:latin typeface="Times New Roman" panose="02020603050405020304" pitchFamily="18" charset="0"/>
                <a:ea typeface="Times New Roman" panose="02020603050405020304" pitchFamily="18" charset="0"/>
              </a:rPr>
              <a:t> годин і проводиться стоячи. Гостям </a:t>
            </a:r>
            <a:r>
              <a:rPr lang="ru-RU" sz="1800" dirty="0" err="1">
                <a:effectLst/>
                <a:latin typeface="Times New Roman" panose="02020603050405020304" pitchFamily="18" charset="0"/>
                <a:ea typeface="Times New Roman" panose="02020603050405020304" pitchFamily="18" charset="0"/>
              </a:rPr>
              <a:t>пропонують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холодні</a:t>
            </a:r>
            <a:r>
              <a:rPr lang="ru-RU" sz="1800" dirty="0">
                <a:effectLst/>
                <a:latin typeface="Times New Roman" panose="02020603050405020304" pitchFamily="18" charset="0"/>
                <a:ea typeface="Times New Roman" panose="02020603050405020304" pitchFamily="18" charset="0"/>
              </a:rPr>
              <a:t> закуски, </a:t>
            </a:r>
            <a:r>
              <a:rPr lang="ru-RU" sz="1800" dirty="0" err="1">
                <a:effectLst/>
                <a:latin typeface="Times New Roman" panose="02020603050405020304" pitchFamily="18" charset="0"/>
                <a:ea typeface="Times New Roman" panose="02020603050405020304" pitchFamily="18" charset="0"/>
              </a:rPr>
              <a:t>кондитерські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вироби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фрукти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розносять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офіціанти</a:t>
            </a:r>
            <a:r>
              <a:rPr lang="ru-RU" sz="1800" dirty="0">
                <a:effectLst/>
                <a:latin typeface="Times New Roman" panose="02020603050405020304" pitchFamily="18" charset="0"/>
                <a:ea typeface="Times New Roman" panose="02020603050405020304" pitchFamily="18" charset="0"/>
              </a:rPr>
              <a:t>. Форма </a:t>
            </a:r>
            <a:r>
              <a:rPr lang="ru-RU" sz="1800" dirty="0" err="1">
                <a:effectLst/>
                <a:latin typeface="Times New Roman" panose="02020603050405020304" pitchFamily="18" charset="0"/>
                <a:ea typeface="Times New Roman" panose="02020603050405020304" pitchFamily="18" charset="0"/>
              </a:rPr>
              <a:t>одягу</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повсякденний</a:t>
            </a:r>
            <a:r>
              <a:rPr lang="ru-RU" sz="1800" dirty="0">
                <a:effectLst/>
                <a:latin typeface="Times New Roman" panose="02020603050405020304" pitchFamily="18" charset="0"/>
                <a:ea typeface="Times New Roman" panose="02020603050405020304" pitchFamily="18" charset="0"/>
              </a:rPr>
              <a:t> костюм </a:t>
            </a:r>
            <a:r>
              <a:rPr lang="ru-RU" sz="1800" dirty="0" err="1">
                <a:effectLst/>
                <a:latin typeface="Times New Roman" panose="02020603050405020304" pitchFamily="18" charset="0"/>
                <a:ea typeface="Times New Roman" panose="02020603050405020304" pitchFamily="18" charset="0"/>
              </a:rPr>
              <a:t>або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смокінг</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залежно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a:t>
            </a:r>
            <a:r>
              <a:rPr lang="ru-RU" sz="1800" dirty="0">
                <a:effectLst/>
                <a:latin typeface="Times New Roman" panose="02020603050405020304" pitchFamily="18" charset="0"/>
                <a:ea typeface="Times New Roman" panose="02020603050405020304" pitchFamily="18" charset="0"/>
              </a:rPr>
              <a:t> конкретного </a:t>
            </a:r>
            <a:r>
              <a:rPr lang="ru-RU" sz="1800" dirty="0" err="1">
                <a:effectLst/>
                <a:latin typeface="Times New Roman" panose="02020603050405020304" pitchFamily="18" charset="0"/>
                <a:ea typeface="Times New Roman" panose="02020603050405020304" pitchFamily="18" charset="0"/>
              </a:rPr>
              <a:t>випадку</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вказівки</a:t>
            </a:r>
            <a:r>
              <a:rPr lang="ru-RU" sz="1800" dirty="0">
                <a:effectLst/>
                <a:latin typeface="Times New Roman" panose="02020603050405020304" pitchFamily="18" charset="0"/>
                <a:ea typeface="Times New Roman" panose="02020603050405020304" pitchFamily="18" charset="0"/>
              </a:rPr>
              <a:t> з </a:t>
            </a:r>
            <a:r>
              <a:rPr lang="ru-RU" sz="1800" dirty="0" err="1">
                <a:effectLst/>
                <a:latin typeface="Times New Roman" panose="02020603050405020304" pitchFamily="18" charset="0"/>
                <a:ea typeface="Times New Roman" panose="02020603050405020304" pitchFamily="18" charset="0"/>
              </a:rPr>
              <a:t>цього</a:t>
            </a:r>
            <a:r>
              <a:rPr lang="ru-RU" sz="1800" dirty="0">
                <a:effectLst/>
                <a:latin typeface="Times New Roman" panose="02020603050405020304" pitchFamily="18" charset="0"/>
                <a:ea typeface="Times New Roman" panose="02020603050405020304" pitchFamily="18" charset="0"/>
              </a:rPr>
              <a:t> приводу в </a:t>
            </a:r>
            <a:r>
              <a:rPr lang="ru-RU" sz="1800" dirty="0" err="1">
                <a:effectLst/>
                <a:latin typeface="Times New Roman" panose="02020603050405020304" pitchFamily="18" charset="0"/>
                <a:ea typeface="Times New Roman" panose="02020603050405020304" pitchFamily="18" charset="0"/>
              </a:rPr>
              <a:t>запрошенні</a:t>
            </a:r>
            <a:r>
              <a:rPr lang="ru-RU" sz="1800" dirty="0">
                <a:effectLst/>
                <a:latin typeface="Times New Roman" panose="02020603050405020304" pitchFamily="18" charset="0"/>
                <a:ea typeface="Times New Roman" panose="02020603050405020304" pitchFamily="18" charset="0"/>
              </a:rPr>
              <a:t>.</a:t>
            </a:r>
            <a:endParaRPr lang="uk-UA" dirty="0"/>
          </a:p>
        </p:txBody>
      </p:sp>
    </p:spTree>
    <p:extLst>
      <p:ext uri="{BB962C8B-B14F-4D97-AF65-F5344CB8AC3E}">
        <p14:creationId xmlns:p14="http://schemas.microsoft.com/office/powerpoint/2010/main" val="2831393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9FD6D33-98F9-4207-BF7E-1306C5E224E0}"/>
              </a:ext>
            </a:extLst>
          </p:cNvPr>
          <p:cNvSpPr>
            <a:spLocks noGrp="1"/>
          </p:cNvSpPr>
          <p:nvPr>
            <p:ph idx="1"/>
          </p:nvPr>
        </p:nvSpPr>
        <p:spPr/>
        <p:txBody>
          <a:bodyPr/>
          <a:lstStyle/>
          <a:p>
            <a:pPr algn="just"/>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«А-ля фуршет»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дуже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схожий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типу «коктейль»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тією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лише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різницею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блюда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розставляються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столиках,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кожен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вибирає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пригощання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своїм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смаком,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відходячи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потім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убік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столу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розташованими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ньому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закусками,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щоб</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надати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можливість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підійти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запрошеним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Напої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можуть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розносити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офіціанти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вони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можуть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бути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виставлені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столиках,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іноді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влаштовується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спеціальний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бар.</a:t>
            </a:r>
          </a:p>
          <a:p>
            <a:pPr algn="just"/>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b="1" dirty="0" err="1">
                <a:effectLst/>
                <a:latin typeface="Times New Roman" panose="02020603050405020304" pitchFamily="18" charset="0"/>
                <a:ea typeface="Calibri" panose="020F0502020204030204" pitchFamily="34" charset="0"/>
                <a:cs typeface="Times New Roman" panose="02020603050405020304" pitchFamily="18" charset="0"/>
              </a:rPr>
              <a:t>Обід</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найбільш</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тривалий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почесний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вид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триває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двох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половиною годин. Форма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одягу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вказується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запрошенні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Залежно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приводу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чоловіків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можуть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бути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темний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костюм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смокінг</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жінок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вечірня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сукня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Вибір</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виду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визначається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передусім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подією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приурочений,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фінансовими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можливостями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його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організаторів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Також</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береться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уваги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мета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проведення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заходу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протокольні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традиції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країни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перебування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116544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7C868C-9E41-4465-9848-9B9339BA9EFC}"/>
              </a:ext>
            </a:extLst>
          </p:cNvPr>
          <p:cNvSpPr>
            <a:spLocks noGrp="1"/>
          </p:cNvSpPr>
          <p:nvPr>
            <p:ph type="title"/>
          </p:nvPr>
        </p:nvSpPr>
        <p:spPr/>
        <p:txBody>
          <a:bodyPr>
            <a:noAutofit/>
          </a:bodyPr>
          <a:lstStyle/>
          <a:p>
            <a:r>
              <a:rPr lang="uk-UA" sz="4000" dirty="0">
                <a:effectLst/>
                <a:latin typeface="Times New Roman" panose="02020603050405020304" pitchFamily="18" charset="0"/>
                <a:ea typeface="Calibri" panose="020F0502020204030204" pitchFamily="34" charset="0"/>
                <a:cs typeface="Times New Roman" panose="02020603050405020304" pitchFamily="18" charset="0"/>
              </a:rPr>
              <a:t>Правила ввічливості у вітанні журналіста на прийомі</a:t>
            </a:r>
            <a:endParaRPr lang="uk-UA" sz="4000" dirty="0"/>
          </a:p>
        </p:txBody>
      </p:sp>
      <p:sp>
        <p:nvSpPr>
          <p:cNvPr id="3" name="Місце для вмісту 2">
            <a:extLst>
              <a:ext uri="{FF2B5EF4-FFF2-40B4-BE49-F238E27FC236}">
                <a16:creationId xmlns:a16="http://schemas.microsoft.com/office/drawing/2014/main" id="{C23E68D3-A0E7-49B1-BCCF-E9AA5A7D36E8}"/>
              </a:ext>
            </a:extLst>
          </p:cNvPr>
          <p:cNvSpPr>
            <a:spLocks noGrp="1"/>
          </p:cNvSpPr>
          <p:nvPr>
            <p:ph idx="1"/>
          </p:nvPr>
        </p:nvSpPr>
        <p:spPr/>
        <p:txBody>
          <a:bodyPr>
            <a:normAutofit lnSpcReduction="10000"/>
          </a:bodyPr>
          <a:lstStyle/>
          <a:p>
            <a:r>
              <a:rPr lang="uk-UA" sz="1800" dirty="0">
                <a:effectLst/>
                <a:latin typeface="Times New Roman" panose="02020603050405020304" pitchFamily="18" charset="0"/>
                <a:ea typeface="Times New Roman" panose="02020603050405020304" pitchFamily="18" charset="0"/>
              </a:rPr>
              <a:t>Вітання – звичай, найбільш поширений у нашому повсякденному житті, який вимагає дотримання норм етикету, відчуття такту й дружелюбності. В усіх країнах світу люди при зустрічі вітають один одного. </a:t>
            </a:r>
            <a:r>
              <a:rPr lang="ru-RU" sz="1800" dirty="0" err="1">
                <a:effectLst/>
                <a:latin typeface="Times New Roman" panose="02020603050405020304" pitchFamily="18" charset="0"/>
                <a:ea typeface="Times New Roman" panose="02020603050405020304" pitchFamily="18" charset="0"/>
              </a:rPr>
              <a:t>Найбільш</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поширена</a:t>
            </a:r>
            <a:r>
              <a:rPr lang="ru-RU" sz="1800" dirty="0">
                <a:effectLst/>
                <a:latin typeface="Times New Roman" panose="02020603050405020304" pitchFamily="18" charset="0"/>
                <a:ea typeface="Times New Roman" panose="02020603050405020304" pitchFamily="18" charset="0"/>
              </a:rPr>
              <a:t> форма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сучасному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етикеті</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легкий </a:t>
            </a:r>
            <a:r>
              <a:rPr lang="ru-RU" sz="1800" dirty="0" err="1">
                <a:effectLst/>
                <a:latin typeface="Times New Roman" panose="02020603050405020304" pitchFamily="18" charset="0"/>
                <a:ea typeface="Times New Roman" panose="02020603050405020304" pitchFamily="18" charset="0"/>
              </a:rPr>
              <a:t>уклін</a:t>
            </a:r>
            <a:r>
              <a:rPr lang="ru-RU" sz="1800" dirty="0">
                <a:effectLst/>
                <a:latin typeface="Times New Roman" panose="02020603050405020304" pitchFamily="18" charset="0"/>
                <a:ea typeface="Times New Roman" panose="02020603050405020304" pitchFamily="18" charset="0"/>
              </a:rPr>
              <a:t> і </a:t>
            </a:r>
            <a:r>
              <a:rPr lang="ru-RU" sz="1800" dirty="0" err="1">
                <a:effectLst/>
                <a:latin typeface="Times New Roman" panose="02020603050405020304" pitchFamily="18" charset="0"/>
                <a:ea typeface="Times New Roman" panose="02020603050405020304" pitchFamily="18" charset="0"/>
              </a:rPr>
              <a:t>усмішка</a:t>
            </a:r>
            <a:r>
              <a:rPr lang="ru-RU" sz="1800" dirty="0">
                <a:effectLst/>
                <a:latin typeface="Times New Roman" panose="02020603050405020304" pitchFamily="18" charset="0"/>
                <a:ea typeface="Times New Roman" panose="02020603050405020304" pitchFamily="18" charset="0"/>
              </a:rPr>
              <a:t>. </a:t>
            </a:r>
          </a:p>
          <a:p>
            <a:pPr algn="just"/>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супроводжуються</a:t>
            </a:r>
            <a:r>
              <a:rPr lang="ru-RU" sz="1800" dirty="0">
                <a:effectLst/>
                <a:latin typeface="Times New Roman" panose="02020603050405020304" pitchFamily="18" charset="0"/>
                <a:ea typeface="Times New Roman" panose="02020603050405020304" pitchFamily="18" charset="0"/>
              </a:rPr>
              <a:t> словами: «</a:t>
            </a:r>
            <a:r>
              <a:rPr lang="ru-RU" sz="1800" dirty="0" err="1">
                <a:effectLst/>
                <a:latin typeface="Times New Roman" panose="02020603050405020304" pitchFamily="18" charset="0"/>
                <a:ea typeface="Times New Roman" panose="02020603050405020304" pitchFamily="18" charset="0"/>
              </a:rPr>
              <a:t>вітаю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моє</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шанування</a:t>
            </a:r>
            <a:r>
              <a:rPr lang="ru-RU" sz="1800" dirty="0">
                <a:effectLst/>
                <a:latin typeface="Times New Roman" panose="02020603050405020304" pitchFamily="18" charset="0"/>
                <a:ea typeface="Times New Roman" panose="02020603050405020304" pitchFamily="18" charset="0"/>
              </a:rPr>
              <a:t>», «доброго ранку», «доброго дня», «доброго </a:t>
            </a:r>
            <a:r>
              <a:rPr lang="ru-RU" sz="1800" dirty="0" err="1">
                <a:effectLst/>
                <a:latin typeface="Times New Roman" panose="02020603050405020304" pitchFamily="18" charset="0"/>
                <a:ea typeface="Times New Roman" panose="02020603050405020304" pitchFamily="18" charset="0"/>
              </a:rPr>
              <a:t>вечора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Далі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слід</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назвати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ім’я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людини</a:t>
            </a:r>
            <a:r>
              <a:rPr lang="ru-RU" sz="1800" dirty="0">
                <a:effectLst/>
                <a:latin typeface="Times New Roman" panose="02020603050405020304" pitchFamily="18" charset="0"/>
                <a:ea typeface="Times New Roman" panose="02020603050405020304" pitchFamily="18" charset="0"/>
              </a:rPr>
              <a:t>, яку </a:t>
            </a:r>
            <a:r>
              <a:rPr lang="ru-RU" sz="1800" dirty="0" err="1">
                <a:effectLst/>
                <a:latin typeface="Times New Roman" panose="02020603050405020304" pitchFamily="18" charset="0"/>
                <a:ea typeface="Times New Roman" panose="02020603050405020304" pitchFamily="18" charset="0"/>
              </a:rPr>
              <a:t>вітають</a:t>
            </a:r>
            <a:r>
              <a:rPr lang="ru-RU" sz="1800" dirty="0">
                <a:effectLst/>
                <a:latin typeface="Times New Roman" panose="02020603050405020304" pitchFamily="18" charset="0"/>
                <a:ea typeface="Times New Roman" panose="02020603050405020304" pitchFamily="18" charset="0"/>
              </a:rPr>
              <a:t>. При </a:t>
            </a:r>
            <a:r>
              <a:rPr lang="ru-RU" sz="1800" dirty="0" err="1">
                <a:effectLst/>
                <a:latin typeface="Times New Roman" panose="02020603050405020304" pitchFamily="18" charset="0"/>
                <a:ea typeface="Times New Roman" panose="02020603050405020304" pitchFamily="18" charset="0"/>
              </a:rPr>
              <a:t>менш</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офіційному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вітанні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звертання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опускається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Вітальні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репліки</a:t>
            </a:r>
            <a:r>
              <a:rPr lang="uk-UA" sz="1800" dirty="0">
                <a:effectLst/>
                <a:latin typeface="Times New Roman" panose="02020603050405020304" pitchFamily="18" charset="0"/>
                <a:ea typeface="Times New Roman" panose="02020603050405020304" pitchFamily="18" charset="0"/>
              </a:rPr>
              <a:t>-</a:t>
            </a:r>
            <a:r>
              <a:rPr lang="ru-RU" sz="1800" dirty="0" err="1">
                <a:effectLst/>
                <a:latin typeface="Times New Roman" panose="02020603050405020304" pitchFamily="18" charset="0"/>
                <a:ea typeface="Times New Roman" panose="02020603050405020304" pitchFamily="18" charset="0"/>
              </a:rPr>
              <a:t>відповіді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комунікативного</a:t>
            </a:r>
            <a:r>
              <a:rPr lang="ru-RU" sz="1800" dirty="0">
                <a:effectLst/>
                <a:latin typeface="Times New Roman" panose="02020603050405020304" pitchFamily="18" charset="0"/>
                <a:ea typeface="Times New Roman" panose="02020603050405020304" pitchFamily="18" charset="0"/>
              </a:rPr>
              <a:t> партнера </a:t>
            </a:r>
            <a:r>
              <a:rPr lang="ru-RU" sz="1800" dirty="0" err="1">
                <a:effectLst/>
                <a:latin typeface="Times New Roman" panose="02020603050405020304" pitchFamily="18" charset="0"/>
                <a:ea typeface="Times New Roman" panose="02020603050405020304" pitchFamily="18" charset="0"/>
              </a:rPr>
              <a:t>можуть</a:t>
            </a:r>
            <a:r>
              <a:rPr lang="ru-RU" sz="1800" dirty="0">
                <a:effectLst/>
                <a:latin typeface="Times New Roman" panose="02020603050405020304" pitchFamily="18" charset="0"/>
                <a:ea typeface="Times New Roman" panose="02020603050405020304" pitchFamily="18" charset="0"/>
              </a:rPr>
              <a:t> бути </a:t>
            </a:r>
            <a:r>
              <a:rPr lang="ru-RU" sz="1800" dirty="0" err="1">
                <a:effectLst/>
                <a:latin typeface="Times New Roman" panose="02020603050405020304" pitchFamily="18" charset="0"/>
                <a:ea typeface="Times New Roman" panose="02020603050405020304" pitchFamily="18" charset="0"/>
              </a:rPr>
              <a:t>іншої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структури</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лексичного</a:t>
            </a:r>
            <a:r>
              <a:rPr lang="ru-RU" sz="1800" dirty="0">
                <a:effectLst/>
                <a:latin typeface="Times New Roman" panose="02020603050405020304" pitchFamily="18" charset="0"/>
                <a:ea typeface="Times New Roman" panose="02020603050405020304" pitchFamily="18" charset="0"/>
              </a:rPr>
              <a:t> складу, </a:t>
            </a:r>
            <a:r>
              <a:rPr lang="ru-RU" sz="1800" dirty="0" err="1">
                <a:effectLst/>
                <a:latin typeface="Times New Roman" panose="02020603050405020304" pitchFamily="18" charset="0"/>
                <a:ea typeface="Times New Roman" panose="02020603050405020304" pitchFamily="18" charset="0"/>
              </a:rPr>
              <a:t>ніж</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репліки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Слова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вимовляються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чітко</a:t>
            </a:r>
            <a:r>
              <a:rPr lang="ru-RU" sz="1800" dirty="0">
                <a:effectLst/>
                <a:latin typeface="Times New Roman" panose="02020603050405020304" pitchFamily="18" charset="0"/>
                <a:ea typeface="Times New Roman" panose="02020603050405020304" pitchFamily="18" charset="0"/>
              </a:rPr>
              <a:t>, не </a:t>
            </a:r>
            <a:r>
              <a:rPr lang="ru-RU" sz="1800" dirty="0" err="1">
                <a:effectLst/>
                <a:latin typeface="Times New Roman" panose="02020603050405020304" pitchFamily="18" charset="0"/>
                <a:ea typeface="Times New Roman" panose="02020603050405020304" pitchFamily="18" charset="0"/>
              </a:rPr>
              <a:t>швидко</a:t>
            </a:r>
            <a:r>
              <a:rPr lang="ru-RU" sz="1800" dirty="0">
                <a:effectLst/>
                <a:latin typeface="Times New Roman" panose="02020603050405020304" pitchFamily="18" charset="0"/>
                <a:ea typeface="Times New Roman" panose="02020603050405020304" pitchFamily="18" charset="0"/>
              </a:rPr>
              <a:t>, але й не </a:t>
            </a:r>
            <a:r>
              <a:rPr lang="ru-RU" sz="1800" dirty="0" err="1">
                <a:effectLst/>
                <a:latin typeface="Times New Roman" panose="02020603050405020304" pitchFamily="18" charset="0"/>
                <a:ea typeface="Times New Roman" panose="02020603050405020304" pitchFamily="18" charset="0"/>
              </a:rPr>
              <a:t>повільно</a:t>
            </a:r>
            <a:r>
              <a:rPr lang="ru-RU" sz="1800" dirty="0">
                <a:effectLst/>
                <a:latin typeface="Times New Roman" panose="02020603050405020304" pitchFamily="18" charset="0"/>
                <a:ea typeface="Times New Roman" panose="02020603050405020304" pitchFamily="18" charset="0"/>
              </a:rPr>
              <a:t>. Тон </a:t>
            </a:r>
            <a:r>
              <a:rPr lang="ru-RU" sz="1800" dirty="0" err="1">
                <a:effectLst/>
                <a:latin typeface="Times New Roman" panose="02020603050405020304" pitchFamily="18" charset="0"/>
                <a:ea typeface="Times New Roman" panose="02020603050405020304" pitchFamily="18" charset="0"/>
              </a:rPr>
              <a:t>обов’язково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має</a:t>
            </a:r>
            <a:r>
              <a:rPr lang="ru-RU" sz="1800" dirty="0">
                <a:effectLst/>
                <a:latin typeface="Times New Roman" panose="02020603050405020304" pitchFamily="18" charset="0"/>
                <a:ea typeface="Times New Roman" panose="02020603050405020304" pitchFamily="18" charset="0"/>
              </a:rPr>
              <a:t> бути </a:t>
            </a:r>
            <a:r>
              <a:rPr lang="ru-RU" sz="1800" dirty="0" err="1">
                <a:effectLst/>
                <a:latin typeface="Times New Roman" panose="02020603050405020304" pitchFamily="18" charset="0"/>
                <a:ea typeface="Times New Roman" panose="02020603050405020304" pitchFamily="18" charset="0"/>
              </a:rPr>
              <a:t>люб’язний</a:t>
            </a:r>
            <a:r>
              <a:rPr lang="ru-RU" sz="1800" dirty="0">
                <a:effectLst/>
                <a:latin typeface="Times New Roman" panose="02020603050405020304" pitchFamily="18" charset="0"/>
                <a:ea typeface="Times New Roman" panose="02020603050405020304" pitchFamily="18" charset="0"/>
              </a:rPr>
              <a:t>. Слова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обов’язково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супроводжуватись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усмішкою</a:t>
            </a:r>
            <a:r>
              <a:rPr lang="ru-RU" sz="1800" dirty="0">
                <a:effectLst/>
                <a:latin typeface="Times New Roman" panose="02020603050405020304" pitchFamily="18" charset="0"/>
                <a:ea typeface="Times New Roman" panose="02020603050405020304" pitchFamily="18" charset="0"/>
              </a:rPr>
              <a:t>. </a:t>
            </a:r>
          </a:p>
          <a:p>
            <a:pPr algn="just"/>
            <a:r>
              <a:rPr lang="ru-RU" sz="1800" dirty="0">
                <a:effectLst/>
                <a:latin typeface="Times New Roman" panose="02020603050405020304" pitchFamily="18" charset="0"/>
                <a:ea typeface="Times New Roman" panose="02020603050405020304" pitchFamily="18" charset="0"/>
              </a:rPr>
              <a:t>Першими </a:t>
            </a:r>
            <a:r>
              <a:rPr lang="ru-RU" sz="1800" dirty="0" err="1">
                <a:effectLst/>
                <a:latin typeface="Times New Roman" panose="02020603050405020304" pitchFamily="18" charset="0"/>
                <a:ea typeface="Times New Roman" panose="02020603050405020304" pitchFamily="18" charset="0"/>
              </a:rPr>
              <a:t>вітають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молоді</a:t>
            </a:r>
            <a:r>
              <a:rPr lang="ru-RU" sz="1800" dirty="0">
                <a:effectLst/>
                <a:latin typeface="Times New Roman" panose="02020603050405020304" pitchFamily="18" charset="0"/>
                <a:ea typeface="Times New Roman" panose="02020603050405020304" pitchFamily="18" charset="0"/>
              </a:rPr>
              <a:t> люди старших за </a:t>
            </a:r>
            <a:r>
              <a:rPr lang="ru-RU" sz="1800" dirty="0" err="1">
                <a:effectLst/>
                <a:latin typeface="Times New Roman" panose="02020603050405020304" pitchFamily="18" charset="0"/>
                <a:ea typeface="Times New Roman" panose="02020603050405020304" pitchFamily="18" charset="0"/>
              </a:rPr>
              <a:t>віком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чоловіки</a:t>
            </a:r>
            <a:r>
              <a:rPr lang="ru-RU" sz="1800" dirty="0">
                <a:effectLst/>
                <a:latin typeface="Times New Roman" panose="02020603050405020304" pitchFamily="18" charset="0"/>
                <a:ea typeface="Times New Roman" panose="02020603050405020304" pitchFamily="18" charset="0"/>
              </a:rPr>
              <a:t> – </a:t>
            </a:r>
            <a:r>
              <a:rPr lang="ru-RU" sz="1800" dirty="0" err="1">
                <a:effectLst/>
                <a:latin typeface="Times New Roman" panose="02020603050405020304" pitchFamily="18" charset="0"/>
                <a:ea typeface="Times New Roman" panose="02020603050405020304" pitchFamily="18" charset="0"/>
              </a:rPr>
              <a:t>жінок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молодші</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за рангом –</a:t>
            </a:r>
            <a:r>
              <a:rPr lang="ru-RU" sz="1800" dirty="0">
                <a:effectLst/>
                <a:latin typeface="Times New Roman" panose="02020603050405020304" pitchFamily="18" charset="0"/>
                <a:ea typeface="Times New Roman" panose="02020603050405020304" pitchFamily="18" charset="0"/>
              </a:rPr>
              <a:t> старших за </a:t>
            </a:r>
            <a:r>
              <a:rPr lang="ru-RU" sz="1800" dirty="0" err="1">
                <a:effectLst/>
                <a:latin typeface="Times New Roman" panose="02020603050405020304" pitchFamily="18" charset="0"/>
                <a:ea typeface="Times New Roman" panose="02020603050405020304" pitchFamily="18" charset="0"/>
              </a:rPr>
              <a:t>посадою</a:t>
            </a:r>
            <a:r>
              <a:rPr lang="ru-RU" sz="1800" dirty="0">
                <a:effectLst/>
                <a:latin typeface="Times New Roman" panose="02020603050405020304" pitchFamily="18" charset="0"/>
                <a:ea typeface="Times New Roman" panose="02020603050405020304" pitchFamily="18" charset="0"/>
              </a:rPr>
              <a:t>. </a:t>
            </a:r>
            <a:endParaRPr lang="uk-UA" dirty="0"/>
          </a:p>
        </p:txBody>
      </p:sp>
    </p:spTree>
    <p:extLst>
      <p:ext uri="{BB962C8B-B14F-4D97-AF65-F5344CB8AC3E}">
        <p14:creationId xmlns:p14="http://schemas.microsoft.com/office/powerpoint/2010/main" val="3899195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55A2DF-3471-43EE-BECD-EB68F1B3CB3D}"/>
              </a:ext>
            </a:extLst>
          </p:cNvPr>
          <p:cNvSpPr>
            <a:spLocks noGrp="1"/>
          </p:cNvSpPr>
          <p:nvPr>
            <p:ph idx="1"/>
          </p:nvPr>
        </p:nvSpPr>
        <p:spPr>
          <a:xfrm>
            <a:off x="2459966" y="1333919"/>
            <a:ext cx="5717875" cy="4351338"/>
          </a:xfrm>
        </p:spPr>
        <p:txBody>
          <a:bodyPr>
            <a:normAutofit fontScale="92500" lnSpcReduction="20000"/>
          </a:bodyPr>
          <a:lstStyle/>
          <a:p>
            <a:pPr algn="just"/>
            <a:r>
              <a:rPr lang="ru-RU" sz="1800" dirty="0">
                <a:effectLst/>
                <a:latin typeface="Times New Roman" panose="02020603050405020304" pitchFamily="18" charset="0"/>
                <a:ea typeface="Times New Roman" panose="02020603050405020304" pitchFamily="18" charset="0"/>
              </a:rPr>
              <a:t>Одна </a:t>
            </a:r>
            <a:r>
              <a:rPr lang="ru-RU" sz="1800" dirty="0" err="1">
                <a:effectLst/>
                <a:latin typeface="Times New Roman" panose="02020603050405020304" pitchFamily="18" charset="0"/>
                <a:ea typeface="Times New Roman" panose="02020603050405020304" pitchFamily="18" charset="0"/>
              </a:rPr>
              <a:t>найпоширеніших</a:t>
            </a:r>
            <a:r>
              <a:rPr lang="ru-RU" sz="1800" dirty="0">
                <a:effectLst/>
                <a:latin typeface="Times New Roman" panose="02020603050405020304" pitchFamily="18" charset="0"/>
                <a:ea typeface="Times New Roman" panose="02020603050405020304" pitchFamily="18" charset="0"/>
              </a:rPr>
              <a:t> форм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рукостискання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Це</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елемент</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європейської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культури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спілкування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поширився</a:t>
            </a:r>
            <a:r>
              <a:rPr lang="ru-RU" sz="1800" dirty="0">
                <a:effectLst/>
                <a:latin typeface="Times New Roman" panose="02020603050405020304" pitchFamily="18" charset="0"/>
                <a:ea typeface="Times New Roman" panose="02020603050405020304" pitchFamily="18" charset="0"/>
              </a:rPr>
              <a:t> на весь </a:t>
            </a:r>
            <a:r>
              <a:rPr lang="ru-RU" sz="1800" dirty="0" err="1">
                <a:effectLst/>
                <a:latin typeface="Times New Roman" panose="02020603050405020304" pitchFamily="18" charset="0"/>
                <a:ea typeface="Times New Roman" panose="02020603050405020304" pitchFamily="18" charset="0"/>
              </a:rPr>
              <a:t>світ</a:t>
            </a:r>
            <a:r>
              <a:rPr lang="ru-RU" sz="1800" dirty="0">
                <a:effectLst/>
                <a:latin typeface="Times New Roman" panose="02020603050405020304" pitchFamily="18" charset="0"/>
                <a:ea typeface="Times New Roman" panose="02020603050405020304" pitchFamily="18" charset="0"/>
              </a:rPr>
              <a:t>. У </a:t>
            </a:r>
            <a:r>
              <a:rPr lang="ru-RU" sz="1800" dirty="0" err="1">
                <a:effectLst/>
                <a:latin typeface="Times New Roman" panose="02020603050405020304" pitchFamily="18" charset="0"/>
                <a:ea typeface="Times New Roman" panose="02020603050405020304" pitchFamily="18" charset="0"/>
              </a:rPr>
              <a:t>минулому</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вважалося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простягнута</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рука де- </a:t>
            </a:r>
            <a:r>
              <a:rPr lang="ru-RU" sz="1800" dirty="0" err="1">
                <a:effectLst/>
                <a:latin typeface="Times New Roman" panose="02020603050405020304" pitchFamily="18" charset="0"/>
                <a:ea typeface="Times New Roman" panose="02020603050405020304" pitchFamily="18" charset="0"/>
              </a:rPr>
              <a:t>монструвала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відсутність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зброї</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дружні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наміри</a:t>
            </a:r>
            <a:r>
              <a:rPr lang="ru-RU" sz="1800" dirty="0">
                <a:effectLst/>
                <a:latin typeface="Times New Roman" panose="02020603050405020304" pitchFamily="18" charset="0"/>
                <a:ea typeface="Times New Roman" panose="02020603050405020304" pitchFamily="18" charset="0"/>
              </a:rPr>
              <a:t>. У наш час </a:t>
            </a:r>
            <a:r>
              <a:rPr lang="ru-RU" sz="1800" dirty="0" err="1">
                <a:effectLst/>
                <a:latin typeface="Times New Roman" panose="02020603050405020304" pitchFamily="18" charset="0"/>
                <a:ea typeface="Times New Roman" panose="02020603050405020304" pitchFamily="18" charset="0"/>
              </a:rPr>
              <a:t>потиск</a:t>
            </a:r>
            <a:r>
              <a:rPr lang="ru-RU" sz="1800" dirty="0">
                <a:effectLst/>
                <a:latin typeface="Times New Roman" panose="02020603050405020304" pitchFamily="18" charset="0"/>
                <a:ea typeface="Times New Roman" panose="02020603050405020304" pitchFamily="18" charset="0"/>
              </a:rPr>
              <a:t> руки </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знак </a:t>
            </a:r>
            <a:r>
              <a:rPr lang="ru-RU" sz="1800" dirty="0" err="1">
                <a:effectLst/>
                <a:latin typeface="Times New Roman" panose="02020603050405020304" pitchFamily="18" charset="0"/>
                <a:ea typeface="Times New Roman" panose="02020603050405020304" pitchFamily="18" charset="0"/>
              </a:rPr>
              <a:t>поваги</a:t>
            </a:r>
            <a:r>
              <a:rPr lang="ru-RU" sz="1800" dirty="0">
                <a:effectLst/>
                <a:latin typeface="Times New Roman" panose="02020603050405020304" pitchFamily="18" charset="0"/>
                <a:ea typeface="Times New Roman" panose="02020603050405020304" pitchFamily="18" charset="0"/>
              </a:rPr>
              <a:t> до партнера та </a:t>
            </a:r>
            <a:r>
              <a:rPr lang="ru-RU" sz="1800" dirty="0" err="1">
                <a:effectLst/>
                <a:latin typeface="Times New Roman" panose="02020603050405020304" pitchFamily="18" charset="0"/>
                <a:ea typeface="Times New Roman" panose="02020603050405020304" pitchFamily="18" charset="0"/>
              </a:rPr>
              <a:t>коректна</a:t>
            </a:r>
            <a:r>
              <a:rPr lang="ru-RU" sz="1800" dirty="0">
                <a:effectLst/>
                <a:latin typeface="Times New Roman" panose="02020603050405020304" pitchFamily="18" charset="0"/>
                <a:ea typeface="Times New Roman" panose="02020603050405020304" pitchFamily="18" charset="0"/>
              </a:rPr>
              <a:t> форма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колег</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клієнтів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дипломатів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високих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осіб</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навіть</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королеви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якщо</a:t>
            </a:r>
            <a:r>
              <a:rPr lang="ru-RU" sz="1800" dirty="0">
                <a:effectLst/>
                <a:latin typeface="Times New Roman" panose="02020603050405020304" pitchFamily="18" charset="0"/>
                <a:ea typeface="Times New Roman" panose="02020603050405020304" pitchFamily="18" charset="0"/>
              </a:rPr>
              <a:t> вона </a:t>
            </a:r>
            <a:r>
              <a:rPr lang="ru-RU" sz="1800" dirty="0" err="1">
                <a:effectLst/>
                <a:latin typeface="Times New Roman" panose="02020603050405020304" pitchFamily="18" charset="0"/>
                <a:ea typeface="Times New Roman" panose="02020603050405020304" pitchFamily="18" charset="0"/>
              </a:rPr>
              <a:t>ви</a:t>
            </a:r>
            <a:r>
              <a:rPr lang="ru-RU" sz="1800" dirty="0">
                <a:effectLst/>
                <a:latin typeface="Times New Roman" panose="02020603050405020304" pitchFamily="18" charset="0"/>
                <a:ea typeface="Times New Roman" panose="02020603050405020304" pitchFamily="18" charset="0"/>
              </a:rPr>
              <a:t>- явить </a:t>
            </a:r>
            <a:r>
              <a:rPr lang="ru-RU" sz="1800" dirty="0" err="1">
                <a:effectLst/>
                <a:latin typeface="Times New Roman" panose="02020603050405020304" pitchFamily="18" charset="0"/>
                <a:ea typeface="Times New Roman" panose="02020603050405020304" pitchFamily="18" charset="0"/>
              </a:rPr>
              <a:t>бажання</a:t>
            </a:r>
            <a:r>
              <a:rPr lang="ru-RU" sz="1800" dirty="0">
                <a:effectLst/>
                <a:latin typeface="Times New Roman" panose="02020603050405020304" pitchFamily="18" charset="0"/>
                <a:ea typeface="Times New Roman" panose="02020603050405020304" pitchFamily="18" charset="0"/>
              </a:rPr>
              <a:t> подати руку для </a:t>
            </a:r>
            <a:r>
              <a:rPr lang="ru-RU" sz="1800" dirty="0" err="1">
                <a:effectLst/>
                <a:latin typeface="Times New Roman" panose="02020603050405020304" pitchFamily="18" charset="0"/>
                <a:ea typeface="Times New Roman" panose="02020603050405020304" pitchFamily="18" charset="0"/>
              </a:rPr>
              <a:t>вітання</a:t>
            </a:r>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У </a:t>
            </a:r>
            <a:r>
              <a:rPr lang="ru-RU" sz="1800" dirty="0" err="1">
                <a:effectLst/>
                <a:latin typeface="Times New Roman" panose="02020603050405020304" pitchFamily="18" charset="0"/>
                <a:ea typeface="Times New Roman" panose="02020603050405020304" pitchFamily="18" charset="0"/>
              </a:rPr>
              <a:t>Європі</a:t>
            </a:r>
            <a:r>
              <a:rPr lang="ru-RU" sz="1800" dirty="0">
                <a:effectLst/>
                <a:latin typeface="Times New Roman" panose="02020603050405020304" pitchFamily="18" charset="0"/>
                <a:ea typeface="Times New Roman" panose="02020603050405020304" pitchFamily="18" charset="0"/>
              </a:rPr>
              <a:t> руку </a:t>
            </a:r>
            <a:r>
              <a:rPr lang="ru-RU" sz="1800" dirty="0" err="1">
                <a:effectLst/>
                <a:latin typeface="Times New Roman" panose="02020603050405020304" pitchFamily="18" charset="0"/>
                <a:ea typeface="Times New Roman" panose="02020603050405020304" pitchFamily="18" charset="0"/>
              </a:rPr>
              <a:t>потискають</a:t>
            </a:r>
            <a:r>
              <a:rPr lang="ru-RU" sz="1800" dirty="0">
                <a:effectLst/>
                <a:latin typeface="Times New Roman" panose="02020603050405020304" pitchFamily="18" charset="0"/>
                <a:ea typeface="Times New Roman" panose="02020603050405020304" pitchFamily="18" charset="0"/>
              </a:rPr>
              <a:t> при </a:t>
            </a:r>
            <a:r>
              <a:rPr lang="ru-RU" sz="1800" dirty="0" err="1">
                <a:effectLst/>
                <a:latin typeface="Times New Roman" panose="02020603050405020304" pitchFamily="18" charset="0"/>
                <a:ea typeface="Times New Roman" panose="02020603050405020304" pitchFamily="18" charset="0"/>
              </a:rPr>
              <a:t>знайомстві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прощанні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вітанні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Існує</a:t>
            </a:r>
            <a:r>
              <a:rPr lang="ru-RU" sz="1800" dirty="0">
                <a:effectLst/>
                <a:latin typeface="Times New Roman" panose="02020603050405020304" pitchFamily="18" charset="0"/>
                <a:ea typeface="Times New Roman" panose="02020603050405020304" pitchFamily="18" charset="0"/>
              </a:rPr>
              <a:t> правило </a:t>
            </a:r>
            <a:r>
              <a:rPr lang="ru-RU" sz="1800" dirty="0" err="1">
                <a:effectLst/>
                <a:latin typeface="Times New Roman" panose="02020603050405020304" pitchFamily="18" charset="0"/>
                <a:ea typeface="Times New Roman" panose="02020603050405020304" pitchFamily="18" charset="0"/>
              </a:rPr>
              <a:t>знімати</a:t>
            </a:r>
            <a:r>
              <a:rPr lang="ru-RU" sz="1800" dirty="0">
                <a:effectLst/>
                <a:latin typeface="Times New Roman" panose="02020603050405020304" pitchFamily="18" charset="0"/>
                <a:ea typeface="Times New Roman" panose="02020603050405020304" pitchFamily="18" charset="0"/>
              </a:rPr>
              <a:t> рукавички перед </a:t>
            </a:r>
            <a:r>
              <a:rPr lang="ru-RU" sz="1800" dirty="0" err="1">
                <a:effectLst/>
                <a:latin typeface="Times New Roman" panose="02020603050405020304" pitchFamily="18" charset="0"/>
                <a:ea typeface="Times New Roman" panose="02020603050405020304" pitchFamily="18" charset="0"/>
              </a:rPr>
              <a:t>рукостисканням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Вважається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що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воно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з’явилось</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Італії</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часи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династії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Борджіа</a:t>
            </a:r>
            <a:r>
              <a:rPr lang="ru-RU" sz="1800" dirty="0">
                <a:effectLst/>
                <a:latin typeface="Times New Roman" panose="02020603050405020304" pitchFamily="18" charset="0"/>
                <a:ea typeface="Times New Roman" panose="02020603050405020304" pitchFamily="18" charset="0"/>
              </a:rPr>
              <a:t>, коли за </a:t>
            </a:r>
            <a:r>
              <a:rPr lang="ru-RU" sz="1800" dirty="0" err="1">
                <a:effectLst/>
                <a:latin typeface="Times New Roman" panose="02020603050405020304" pitchFamily="18" charset="0"/>
                <a:ea typeface="Times New Roman" panose="02020603050405020304" pitchFamily="18" charset="0"/>
              </a:rPr>
              <a:t>допомогою</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рукавичок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оброблених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отруйними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речовинами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позбавлялися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небажаних</a:t>
            </a:r>
            <a:r>
              <a:rPr lang="ru-RU" sz="1800" dirty="0">
                <a:effectLst/>
                <a:latin typeface="Times New Roman" panose="02020603050405020304" pitchFamily="18" charset="0"/>
                <a:ea typeface="Times New Roman" panose="02020603050405020304" pitchFamily="18" charset="0"/>
              </a:rPr>
              <a:t> людей. </a:t>
            </a:r>
            <a:r>
              <a:rPr lang="ru-RU" sz="1800" dirty="0" err="1">
                <a:effectLst/>
                <a:latin typeface="Times New Roman" panose="02020603050405020304" pitchFamily="18" charset="0"/>
                <a:ea typeface="Times New Roman" panose="02020603050405020304" pitchFamily="18" charset="0"/>
              </a:rPr>
              <a:t>Існують</a:t>
            </a:r>
            <a:r>
              <a:rPr lang="ru-RU" sz="1800" dirty="0">
                <a:effectLst/>
                <a:latin typeface="Times New Roman" panose="02020603050405020304" pitchFamily="18" charset="0"/>
                <a:ea typeface="Times New Roman" panose="02020603050405020304" pitchFamily="18" charset="0"/>
              </a:rPr>
              <a:t> й </a:t>
            </a:r>
            <a:r>
              <a:rPr lang="ru-RU" sz="1800" dirty="0" err="1">
                <a:effectLst/>
                <a:latin typeface="Times New Roman" panose="02020603050405020304" pitchFamily="18" charset="0"/>
                <a:ea typeface="Times New Roman" panose="02020603050405020304" pitchFamily="18" charset="0"/>
              </a:rPr>
              <a:t>інші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версії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появи</a:t>
            </a:r>
            <a:r>
              <a:rPr lang="ru-RU" sz="1800" dirty="0">
                <a:effectLst/>
                <a:latin typeface="Times New Roman" panose="02020603050405020304" pitchFamily="18" charset="0"/>
                <a:ea typeface="Times New Roman" panose="02020603050405020304" pitchFamily="18" charset="0"/>
              </a:rPr>
              <a:t> такого правила, </a:t>
            </a:r>
            <a:r>
              <a:rPr lang="ru-RU" sz="1800" dirty="0" err="1">
                <a:effectLst/>
                <a:latin typeface="Times New Roman" panose="02020603050405020304" pitchFamily="18" charset="0"/>
                <a:ea typeface="Times New Roman" panose="02020603050405020304" pitchFamily="18" charset="0"/>
              </a:rPr>
              <a:t>наприклад</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часи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захоплення</a:t>
            </a:r>
            <a:r>
              <a:rPr lang="ru-RU" sz="1800" dirty="0">
                <a:effectLst/>
                <a:latin typeface="Times New Roman" panose="02020603050405020304" pitchFamily="18" charset="0"/>
                <a:ea typeface="Times New Roman" panose="02020603050405020304" pitchFamily="18" charset="0"/>
              </a:rPr>
              <a:t> верховою </a:t>
            </a:r>
            <a:r>
              <a:rPr lang="ru-RU" sz="1800" dirty="0" err="1">
                <a:effectLst/>
                <a:latin typeface="Times New Roman" panose="02020603050405020304" pitchFamily="18" charset="0"/>
                <a:ea typeface="Times New Roman" panose="02020603050405020304" pitchFamily="18" charset="0"/>
              </a:rPr>
              <a:t>їздою</a:t>
            </a:r>
            <a:r>
              <a:rPr lang="ru-RU" sz="1800" dirty="0">
                <a:effectLst/>
                <a:latin typeface="Times New Roman" panose="02020603050405020304" pitchFamily="18" charset="0"/>
                <a:ea typeface="Times New Roman" panose="02020603050405020304" pitchFamily="18" charset="0"/>
              </a:rPr>
              <a:t> рукавички, </a:t>
            </a:r>
            <a:r>
              <a:rPr lang="ru-RU" sz="1800" dirty="0" err="1">
                <a:effectLst/>
                <a:latin typeface="Times New Roman" panose="02020603050405020304" pitchFamily="18" charset="0"/>
                <a:ea typeface="Times New Roman" panose="02020603050405020304" pitchFamily="18" charset="0"/>
              </a:rPr>
              <a:t>які</a:t>
            </a:r>
            <a:r>
              <a:rPr lang="ru-RU" sz="1800" dirty="0">
                <a:effectLst/>
                <a:latin typeface="Times New Roman" panose="02020603050405020304" pitchFamily="18" charset="0"/>
                <a:ea typeface="Times New Roman" panose="02020603050405020304" pitchFamily="18" charset="0"/>
              </a:rPr>
              <a:t> могли бути </a:t>
            </a:r>
            <a:r>
              <a:rPr lang="ru-RU" sz="1800" dirty="0" err="1">
                <a:effectLst/>
                <a:latin typeface="Times New Roman" panose="02020603050405020304" pitchFamily="18" charset="0"/>
                <a:ea typeface="Times New Roman" panose="02020603050405020304" pitchFamily="18" charset="0"/>
              </a:rPr>
              <a:t>просякнуті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конячим</a:t>
            </a:r>
            <a:r>
              <a:rPr lang="ru-RU" sz="1800" dirty="0">
                <a:effectLst/>
                <a:latin typeface="Times New Roman" panose="02020603050405020304" pitchFamily="18" charset="0"/>
                <a:ea typeface="Times New Roman" panose="02020603050405020304" pitchFamily="18" charset="0"/>
              </a:rPr>
              <a:t> потом, перед </a:t>
            </a:r>
            <a:r>
              <a:rPr lang="ru-RU" sz="1800" dirty="0" err="1">
                <a:effectLst/>
                <a:latin typeface="Times New Roman" panose="02020603050405020304" pitchFamily="18" charset="0"/>
                <a:ea typeface="Times New Roman" panose="02020603050405020304" pitchFamily="18" charset="0"/>
              </a:rPr>
              <a:t>рукостисканням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знімали</a:t>
            </a:r>
            <a:r>
              <a:rPr lang="ru-RU" sz="1800" dirty="0">
                <a:effectLst/>
                <a:latin typeface="Times New Roman" panose="02020603050405020304" pitchFamily="18" charset="0"/>
                <a:ea typeface="Times New Roman" panose="02020603050405020304" pitchFamily="18" charset="0"/>
              </a:rPr>
              <a:t>. </a:t>
            </a:r>
            <a:endParaRPr lang="uk-UA" dirty="0"/>
          </a:p>
        </p:txBody>
      </p:sp>
    </p:spTree>
    <p:extLst>
      <p:ext uri="{BB962C8B-B14F-4D97-AF65-F5344CB8AC3E}">
        <p14:creationId xmlns:p14="http://schemas.microsoft.com/office/powerpoint/2010/main" val="2947895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145BA89-1571-49A1-BDF9-AF24BDD7AB03}"/>
              </a:ext>
            </a:extLst>
          </p:cNvPr>
          <p:cNvSpPr>
            <a:spLocks noGrp="1"/>
          </p:cNvSpPr>
          <p:nvPr>
            <p:ph idx="1"/>
          </p:nvPr>
        </p:nvSpPr>
        <p:spPr>
          <a:xfrm>
            <a:off x="838200" y="517585"/>
            <a:ext cx="5062268" cy="5659378"/>
          </a:xfrm>
        </p:spPr>
        <p:txBody>
          <a:bodyPr>
            <a:normAutofit lnSpcReduction="10000"/>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 наш час при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рукостисканні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рукавички не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знімають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вони є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частиною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жіночого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туалету.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Жінка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собі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дозволити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знімати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рукавичку й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вулиці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Сучасний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етикет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допускає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вулиці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чоловік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лишитися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рукавичках.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Однак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один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чоловік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зняв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рукавичку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треба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зробити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Рукостискання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ініціює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особа,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старша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віком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посадою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жінка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вона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вітається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чоловіком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роботі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жінка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першою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руку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керівникові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представленні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першим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руку той, кому представ-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ляють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іншу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особу. У будь-</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якому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випадку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простягнену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руку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слід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відповісти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рукостисканням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інакше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дуже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образити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людину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Знайомлення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представлення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рекомендування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розглядається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як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встановлення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контакту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між</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людьми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повідомленням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ними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 них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мінімуму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інформації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необхідної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спілкування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dirty="0"/>
          </a:p>
        </p:txBody>
      </p:sp>
      <p:pic>
        <p:nvPicPr>
          <p:cNvPr id="8194" name="Picture 2" descr="Нюанси ділового етикету: чи подавати жінці руку для привітання? - ПЕРШИЙ  онлайн">
            <a:extLst>
              <a:ext uri="{FF2B5EF4-FFF2-40B4-BE49-F238E27FC236}">
                <a16:creationId xmlns:a16="http://schemas.microsoft.com/office/drawing/2014/main" id="{27804986-5D02-427D-8867-C9F0EC023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423" y="642399"/>
            <a:ext cx="3545836" cy="23595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Держи краба | Вписка в Форбс | Дзен">
            <a:extLst>
              <a:ext uri="{FF2B5EF4-FFF2-40B4-BE49-F238E27FC236}">
                <a16:creationId xmlns:a16="http://schemas.microsoft.com/office/drawing/2014/main" id="{15AEC558-36EC-496B-B84D-CA14DF678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422" y="3609886"/>
            <a:ext cx="3615815" cy="207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968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AA67BC7-4686-437D-821D-5BA9D7327EB9}"/>
              </a:ext>
            </a:extLst>
          </p:cNvPr>
          <p:cNvSpPr>
            <a:spLocks noGrp="1"/>
          </p:cNvSpPr>
          <p:nvPr>
            <p:ph idx="1"/>
          </p:nvPr>
        </p:nvSpPr>
        <p:spPr/>
        <p:txBody>
          <a:bodyPr/>
          <a:lstStyle/>
          <a:p>
            <a:pPr algn="just"/>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офіційній</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обстановці</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особу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представляють</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рекомендують</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а в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неофіційній</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обстановці</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представлення</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носить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приватний</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характер,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набуваючи</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форми</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знайомства</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09968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4D6FFC3-79BC-430D-8326-89F9ADB59F95}"/>
              </a:ext>
            </a:extLst>
          </p:cNvPr>
          <p:cNvSpPr>
            <a:spLocks noGrp="1"/>
          </p:cNvSpPr>
          <p:nvPr>
            <p:ph idx="1"/>
          </p:nvPr>
        </p:nvSpPr>
        <p:spPr/>
        <p:txBody>
          <a:bodyPr/>
          <a:lstStyle/>
          <a:p>
            <a:r>
              <a:rPr lang="uk-UA" sz="1800" i="1" dirty="0">
                <a:solidFill>
                  <a:srgbClr val="000000"/>
                </a:solidFill>
                <a:effectLst/>
                <a:latin typeface="Times New Roman" panose="02020603050405020304" pitchFamily="18" charset="0"/>
                <a:ea typeface="Times New Roman" panose="02020603050405020304" pitchFamily="18" charset="0"/>
              </a:rPr>
              <a:t>«Я не знаю діяльності більш різноманітної, ніж професія дипломата. В усякому разі немає такої професії, де було б так мало твердих правил і так багато того, що засновано на традиції; де для успіху потрібна була б надзвичайна наполегливість, і де б сам успіх такою мірою залежав від випадку; де б потрібна була сувора дисциплінованість, і де особа повинна була б мати твердий характер та незалежність у міркуваннях».</a:t>
            </a:r>
          </a:p>
          <a:p>
            <a:pPr marL="0" indent="0" algn="r">
              <a:buNone/>
            </a:pPr>
            <a:r>
              <a:rPr lang="uk-UA" sz="1800" i="1" dirty="0">
                <a:solidFill>
                  <a:srgbClr val="000000"/>
                </a:solidFill>
                <a:latin typeface="Times New Roman" panose="02020603050405020304" pitchFamily="18" charset="0"/>
                <a:ea typeface="Times New Roman" panose="02020603050405020304" pitchFamily="18" charset="0"/>
              </a:rPr>
              <a:t>Жуль </a:t>
            </a:r>
            <a:r>
              <a:rPr lang="uk-UA" sz="1800" i="1" dirty="0" err="1">
                <a:solidFill>
                  <a:srgbClr val="000000"/>
                </a:solidFill>
                <a:latin typeface="Times New Roman" panose="02020603050405020304" pitchFamily="18" charset="0"/>
                <a:ea typeface="Times New Roman" panose="02020603050405020304" pitchFamily="18" charset="0"/>
              </a:rPr>
              <a:t>Камбон</a:t>
            </a:r>
            <a:endParaRPr lang="uk-U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23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564CE4D-69E0-48AC-8AB4-DFC216B97C94}"/>
              </a:ext>
            </a:extLst>
          </p:cNvPr>
          <p:cNvSpPr>
            <a:spLocks noGrp="1"/>
          </p:cNvSpPr>
          <p:nvPr>
            <p:ph idx="1"/>
          </p:nvPr>
        </p:nvSpPr>
        <p:spPr>
          <a:xfrm>
            <a:off x="838200" y="1825625"/>
            <a:ext cx="5476336" cy="4351338"/>
          </a:xfrm>
        </p:spPr>
        <p:txBody>
          <a:bodyPr/>
          <a:lstStyle/>
          <a:p>
            <a:pPr algn="just"/>
            <a:r>
              <a:rPr lang="uk-UA" sz="1800" dirty="0">
                <a:solidFill>
                  <a:srgbClr val="000000"/>
                </a:solidFill>
                <a:effectLst/>
                <a:latin typeface="Times New Roman" panose="02020603050405020304" pitchFamily="18" charset="0"/>
                <a:ea typeface="Times New Roman" panose="02020603050405020304" pitchFamily="18" charset="0"/>
              </a:rPr>
              <a:t>В одній із гробниць було знайдено зображення міністерства закордонних справ, його канцелярії та архіву, яке датується 1400 р. до н. е. Це свідчить про те, що Давній Єгипет підгримував різнобічні стосунки із сусідніми державами, а значить проводив активну дипломатичну діяльність. Тому не випадково, що перший міжнародний договір, відомий історії, було виявлено саме в Єгипті. Цей договір про союз було укладено приблизно в</a:t>
            </a:r>
            <a:r>
              <a:rPr lang="ru-RU" sz="1800" dirty="0">
                <a:solidFill>
                  <a:srgbClr val="000000"/>
                </a:solidFill>
                <a:effectLst/>
                <a:latin typeface="Times New Roman" panose="02020603050405020304" pitchFamily="18" charset="0"/>
                <a:ea typeface="Times New Roman" panose="02020603050405020304" pitchFamily="18" charset="0"/>
              </a:rPr>
              <a:t> 1270</a:t>
            </a:r>
            <a:r>
              <a:rPr lang="uk-UA" sz="1800" dirty="0">
                <a:solidFill>
                  <a:srgbClr val="000000"/>
                </a:solidFill>
                <a:effectLst/>
                <a:latin typeface="Times New Roman" panose="02020603050405020304" pitchFamily="18" charset="0"/>
                <a:ea typeface="Times New Roman" panose="02020603050405020304" pitchFamily="18" charset="0"/>
              </a:rPr>
              <a:t> р. до н. е. між єгипетським фараоном </a:t>
            </a:r>
            <a:r>
              <a:rPr lang="uk-UA" sz="1800" dirty="0" err="1">
                <a:solidFill>
                  <a:srgbClr val="000000"/>
                </a:solidFill>
                <a:effectLst/>
                <a:latin typeface="Times New Roman" panose="02020603050405020304" pitchFamily="18" charset="0"/>
                <a:ea typeface="Times New Roman" panose="02020603050405020304" pitchFamily="18" charset="0"/>
              </a:rPr>
              <a:t>Рамзесом</a:t>
            </a:r>
            <a:r>
              <a:rPr lang="uk-UA"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II</a:t>
            </a:r>
            <a:r>
              <a:rPr lang="uk-UA" sz="1800" dirty="0">
                <a:solidFill>
                  <a:srgbClr val="000000"/>
                </a:solidFill>
                <a:effectLst/>
                <a:latin typeface="Times New Roman" panose="02020603050405020304" pitchFamily="18" charset="0"/>
                <a:ea typeface="Times New Roman" panose="02020603050405020304" pitchFamily="18" charset="0"/>
              </a:rPr>
              <a:t> та царем </a:t>
            </a:r>
            <a:r>
              <a:rPr lang="uk-UA" sz="1800" dirty="0" err="1">
                <a:solidFill>
                  <a:srgbClr val="000000"/>
                </a:solidFill>
                <a:effectLst/>
                <a:latin typeface="Times New Roman" panose="02020603050405020304" pitchFamily="18" charset="0"/>
                <a:ea typeface="Times New Roman" panose="02020603050405020304" pitchFamily="18" charset="0"/>
              </a:rPr>
              <a:t>хеттів</a:t>
            </a:r>
            <a:r>
              <a:rPr lang="uk-UA" sz="1800" dirty="0">
                <a:solidFill>
                  <a:srgbClr val="000000"/>
                </a:solidFill>
                <a:effectLst/>
                <a:latin typeface="Times New Roman" panose="02020603050405020304" pitchFamily="18" charset="0"/>
                <a:ea typeface="Times New Roman" panose="02020603050405020304" pitchFamily="18" charset="0"/>
              </a:rPr>
              <a:t> </a:t>
            </a:r>
            <a:r>
              <a:rPr lang="uk-UA" sz="1800" dirty="0" err="1">
                <a:solidFill>
                  <a:srgbClr val="000000"/>
                </a:solidFill>
                <a:effectLst/>
                <a:latin typeface="Times New Roman" panose="02020603050405020304" pitchFamily="18" charset="0"/>
                <a:ea typeface="Times New Roman" panose="02020603050405020304" pitchFamily="18" charset="0"/>
              </a:rPr>
              <a:t>Хаттасілем</a:t>
            </a:r>
            <a:r>
              <a:rPr lang="uk-UA" sz="1800" dirty="0">
                <a:solidFill>
                  <a:srgbClr val="000000"/>
                </a:solidFill>
                <a:effectLst/>
                <a:latin typeface="Times New Roman" panose="02020603050405020304" pitchFamily="18" charset="0"/>
                <a:ea typeface="Times New Roman" panose="02020603050405020304" pitchFamily="18" charset="0"/>
              </a:rPr>
              <a:t>, і виконаний він був за всіма правилами дипломатичного мистецтва.</a:t>
            </a:r>
          </a:p>
          <a:p>
            <a:pPr marL="0" indent="0">
              <a:buNone/>
            </a:pPr>
            <a:endParaRPr lang="uk-UA" sz="1800" dirty="0">
              <a:solidFill>
                <a:srgbClr val="000000"/>
              </a:solidFill>
              <a:latin typeface="Times New Roman" panose="02020603050405020304" pitchFamily="18" charset="0"/>
              <a:ea typeface="Times New Roman" panose="02020603050405020304" pitchFamily="18" charset="0"/>
            </a:endParaRPr>
          </a:p>
          <a:p>
            <a:pPr marL="0" indent="0">
              <a:buNone/>
            </a:pPr>
            <a:endParaRPr lang="uk-UA" sz="1800" dirty="0">
              <a:effectLst/>
              <a:latin typeface="Times New Roman" panose="02020603050405020304" pitchFamily="18" charset="0"/>
              <a:ea typeface="Times New Roman" panose="02020603050405020304" pitchFamily="18" charset="0"/>
            </a:endParaRPr>
          </a:p>
          <a:p>
            <a:endParaRPr lang="uk-UA" dirty="0"/>
          </a:p>
        </p:txBody>
      </p:sp>
      <p:pic>
        <p:nvPicPr>
          <p:cNvPr id="1028" name="Picture 4" descr="10 несподіваних фактів про фараонів Давнього Єгипту, які вразять навіть  знавців історії - ВСВІТІ">
            <a:extLst>
              <a:ext uri="{FF2B5EF4-FFF2-40B4-BE49-F238E27FC236}">
                <a16:creationId xmlns:a16="http://schemas.microsoft.com/office/drawing/2014/main" id="{C306A022-DBB4-488B-953E-CD984E343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063" y="337507"/>
            <a:ext cx="4815092" cy="268173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1169559A-DB49-4DD7-BCB5-05A31E7AB40E}"/>
              </a:ext>
            </a:extLst>
          </p:cNvPr>
          <p:cNvPicPr>
            <a:picLocks noChangeAspect="1"/>
          </p:cNvPicPr>
          <p:nvPr/>
        </p:nvPicPr>
        <p:blipFill>
          <a:blip r:embed="rId3"/>
          <a:stretch>
            <a:fillRect/>
          </a:stretch>
        </p:blipFill>
        <p:spPr>
          <a:xfrm>
            <a:off x="6796063" y="3249307"/>
            <a:ext cx="4901356" cy="2927656"/>
          </a:xfrm>
          <a:prstGeom prst="rect">
            <a:avLst/>
          </a:prstGeom>
        </p:spPr>
      </p:pic>
    </p:spTree>
    <p:extLst>
      <p:ext uri="{BB962C8B-B14F-4D97-AF65-F5344CB8AC3E}">
        <p14:creationId xmlns:p14="http://schemas.microsoft.com/office/powerpoint/2010/main" val="24242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E24E692-FFE0-49E7-B7BB-A61E964F1004}"/>
              </a:ext>
            </a:extLst>
          </p:cNvPr>
          <p:cNvSpPr>
            <a:spLocks noGrp="1"/>
          </p:cNvSpPr>
          <p:nvPr>
            <p:ph idx="1"/>
          </p:nvPr>
        </p:nvSpPr>
        <p:spPr>
          <a:xfrm>
            <a:off x="838200" y="1825625"/>
            <a:ext cx="5257800" cy="4351338"/>
          </a:xfrm>
        </p:spPr>
        <p:txBody>
          <a:bodyPr/>
          <a:lstStyle/>
          <a:p>
            <a:pPr algn="just"/>
            <a:r>
              <a:rPr lang="uk-UA" sz="1800" dirty="0">
                <a:solidFill>
                  <a:srgbClr val="000000"/>
                </a:solidFill>
                <a:effectLst/>
                <a:latin typeface="Times New Roman" panose="02020603050405020304" pitchFamily="18" charset="0"/>
                <a:ea typeface="Times New Roman" panose="02020603050405020304" pitchFamily="18" charset="0"/>
              </a:rPr>
              <a:t>Постійні посольства почали з'являтися в Європі лише після підписання </a:t>
            </a:r>
            <a:r>
              <a:rPr lang="uk-UA" sz="1800" b="1" dirty="0" err="1">
                <a:solidFill>
                  <a:srgbClr val="000000"/>
                </a:solidFill>
                <a:effectLst/>
                <a:latin typeface="Times New Roman" panose="02020603050405020304" pitchFamily="18" charset="0"/>
                <a:ea typeface="Times New Roman" panose="02020603050405020304" pitchFamily="18" charset="0"/>
              </a:rPr>
              <a:t>Вестфальської</a:t>
            </a:r>
            <a:r>
              <a:rPr lang="uk-UA" sz="1800" b="1" dirty="0">
                <a:solidFill>
                  <a:srgbClr val="000000"/>
                </a:solidFill>
                <a:effectLst/>
                <a:latin typeface="Times New Roman" panose="02020603050405020304" pitchFamily="18" charset="0"/>
                <a:ea typeface="Times New Roman" panose="02020603050405020304" pitchFamily="18" charset="0"/>
              </a:rPr>
              <a:t> мирної угоди 1648 р., </a:t>
            </a:r>
            <a:r>
              <a:rPr lang="uk-UA" sz="1800" dirty="0">
                <a:solidFill>
                  <a:srgbClr val="000000"/>
                </a:solidFill>
                <a:effectLst/>
                <a:latin typeface="Times New Roman" panose="02020603050405020304" pitchFamily="18" charset="0"/>
                <a:ea typeface="Times New Roman" panose="02020603050405020304" pitchFamily="18" charset="0"/>
              </a:rPr>
              <a:t>яка є епохальною в історії розвитку міжнародних відносин. </a:t>
            </a:r>
          </a:p>
          <a:p>
            <a:pPr algn="just"/>
            <a:r>
              <a:rPr lang="uk-UA" sz="1800" dirty="0">
                <a:solidFill>
                  <a:srgbClr val="000000"/>
                </a:solidFill>
                <a:effectLst/>
                <a:latin typeface="Times New Roman" panose="02020603050405020304" pitchFamily="18" charset="0"/>
                <a:ea typeface="Times New Roman" panose="02020603050405020304" pitchFamily="18" charset="0"/>
              </a:rPr>
              <a:t>На Сході, в Японії, перші постійні посольства з'являються лише в другій половині </a:t>
            </a:r>
            <a:r>
              <a:rPr lang="en-US" sz="1800" dirty="0">
                <a:solidFill>
                  <a:srgbClr val="000000"/>
                </a:solidFill>
                <a:effectLst/>
                <a:latin typeface="Times New Roman" panose="02020603050405020304" pitchFamily="18" charset="0"/>
                <a:ea typeface="Times New Roman" panose="02020603050405020304" pitchFamily="18" charset="0"/>
              </a:rPr>
              <a:t>XIX</a:t>
            </a:r>
            <a:r>
              <a:rPr lang="uk-UA" sz="1800" dirty="0">
                <a:solidFill>
                  <a:srgbClr val="000000"/>
                </a:solidFill>
                <a:effectLst/>
                <a:latin typeface="Times New Roman" panose="02020603050405020304" pitchFamily="18" charset="0"/>
                <a:ea typeface="Times New Roman" panose="02020603050405020304" pitchFamily="18" charset="0"/>
              </a:rPr>
              <a:t> ст., після «насильницького відкриття» цієї країни. Спочатку гармати американського командора М. Перрі зіграли роль перших «вірчих грамот», і лише згодом у цій країні з'явилися перші іноземні – голландські, британські, російські, американські – купці, консули, дипломати.</a:t>
            </a:r>
            <a:endParaRPr lang="uk-UA" sz="1800" dirty="0">
              <a:effectLst/>
              <a:latin typeface="Times New Roman" panose="02020603050405020304" pitchFamily="18" charset="0"/>
              <a:ea typeface="Times New Roman" panose="02020603050405020304" pitchFamily="18" charset="0"/>
            </a:endParaRPr>
          </a:p>
          <a:p>
            <a:endParaRPr lang="uk-UA" dirty="0"/>
          </a:p>
        </p:txBody>
      </p:sp>
      <p:pic>
        <p:nvPicPr>
          <p:cNvPr id="2050" name="Picture 2" descr="Вестфальский мир 1648. Большая российская энциклопедия">
            <a:extLst>
              <a:ext uri="{FF2B5EF4-FFF2-40B4-BE49-F238E27FC236}">
                <a16:creationId xmlns:a16="http://schemas.microsoft.com/office/drawing/2014/main" id="{B8E52CEE-3318-4CE1-A186-3A2E1168E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302" y="1029598"/>
            <a:ext cx="3074509"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Вестфальский мир — Википедия">
            <a:extLst>
              <a:ext uri="{FF2B5EF4-FFF2-40B4-BE49-F238E27FC236}">
                <a16:creationId xmlns:a16="http://schemas.microsoft.com/office/drawing/2014/main" id="{DF09DDF4-16D7-4DD8-8488-C7B7D4122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302" y="3577716"/>
            <a:ext cx="3074509"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8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5CF2BF4-F2E8-4A02-B5EC-7078F91DE9CD}"/>
              </a:ext>
            </a:extLst>
          </p:cNvPr>
          <p:cNvSpPr>
            <a:spLocks noGrp="1"/>
          </p:cNvSpPr>
          <p:nvPr>
            <p:ph idx="1"/>
          </p:nvPr>
        </p:nvSpPr>
        <p:spPr/>
        <p:txBody>
          <a:bodyPr/>
          <a:lstStyle/>
          <a:p>
            <a:pPr algn="just"/>
            <a:r>
              <a:rPr lang="uk-UA" sz="1800" dirty="0">
                <a:solidFill>
                  <a:srgbClr val="000000"/>
                </a:solidFill>
                <a:latin typeface="Times New Roman" panose="02020603050405020304" pitchFamily="18" charset="0"/>
                <a:ea typeface="Times New Roman" panose="02020603050405020304" pitchFamily="18" charset="0"/>
              </a:rPr>
              <a:t>У</a:t>
            </a:r>
            <a:r>
              <a:rPr lang="uk-UA" sz="1800" dirty="0">
                <a:solidFill>
                  <a:srgbClr val="000000"/>
                </a:solidFill>
                <a:effectLst/>
                <a:latin typeface="Times New Roman" panose="02020603050405020304" pitchFamily="18" charset="0"/>
                <a:ea typeface="Times New Roman" panose="02020603050405020304" pitchFamily="18" charset="0"/>
              </a:rPr>
              <a:t>же в </a:t>
            </a:r>
            <a:r>
              <a:rPr lang="en-US" sz="1800" dirty="0">
                <a:solidFill>
                  <a:srgbClr val="000000"/>
                </a:solidFill>
                <a:effectLst/>
                <a:latin typeface="Times New Roman" panose="02020603050405020304" pitchFamily="18" charset="0"/>
                <a:ea typeface="Times New Roman" panose="02020603050405020304" pitchFamily="18" charset="0"/>
              </a:rPr>
              <a:t>XIII</a:t>
            </a:r>
            <a:r>
              <a:rPr lang="uk-UA" sz="1800" dirty="0">
                <a:solidFill>
                  <a:srgbClr val="000000"/>
                </a:solidFill>
                <a:effectLst/>
                <a:latin typeface="Times New Roman" panose="02020603050405020304" pitchFamily="18" charset="0"/>
                <a:ea typeface="Times New Roman" panose="02020603050405020304" pitchFamily="18" charset="0"/>
              </a:rPr>
              <a:t> ст. в Іспанії, Франції, а згодом і в Англії при монархах з'являються секретарі, які поряд із внутрішніми справами відали зов­нішніми відносинами. Проте, по-перше, це дійсно були лише секретарі, які ретельно виконували волю своїх володарів, а, по-друге, вони тривалий час поєднували виконання як зовнішньополітичних, так і внутрішньополітичних функцій. </a:t>
            </a:r>
          </a:p>
          <a:p>
            <a:pPr algn="just"/>
            <a:r>
              <a:rPr lang="uk-UA" sz="1800" dirty="0">
                <a:solidFill>
                  <a:srgbClr val="000000"/>
                </a:solidFill>
                <a:effectLst/>
                <a:latin typeface="Times New Roman" panose="02020603050405020304" pitchFamily="18" charset="0"/>
                <a:ea typeface="Times New Roman" panose="02020603050405020304" pitchFamily="18" charset="0"/>
              </a:rPr>
              <a:t>Лише наприкінці </a:t>
            </a:r>
            <a:r>
              <a:rPr lang="en-US" sz="1800" dirty="0">
                <a:solidFill>
                  <a:srgbClr val="000000"/>
                </a:solidFill>
                <a:effectLst/>
                <a:latin typeface="Times New Roman" panose="02020603050405020304" pitchFamily="18" charset="0"/>
                <a:ea typeface="Times New Roman" panose="02020603050405020304" pitchFamily="18" charset="0"/>
              </a:rPr>
              <a:t>XVIII</a:t>
            </a:r>
            <a:r>
              <a:rPr lang="uk-UA" sz="1800" dirty="0">
                <a:solidFill>
                  <a:srgbClr val="000000"/>
                </a:solidFill>
                <a:effectLst/>
                <a:latin typeface="Times New Roman" panose="02020603050405020304" pitchFamily="18" charset="0"/>
                <a:ea typeface="Times New Roman" panose="02020603050405020304" pitchFamily="18" charset="0"/>
              </a:rPr>
              <a:t> ст. в переважній більшості євро­пейських монархій визначаються особливі статус-секретарі з іноземних справ і формуються спеціальні дипломатичні відомства та інститути.</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895109071"/>
      </p:ext>
    </p:extLst>
  </p:cSld>
  <p:clrMapOvr>
    <a:masterClrMapping/>
  </p:clrMapOvr>
</p:sld>
</file>

<file path=ppt/theme/theme1.xml><?xml version="1.0" encoding="utf-8"?>
<a:theme xmlns:a="http://schemas.openxmlformats.org/drawingml/2006/main" name="Віхоть">
  <a:themeElements>
    <a:clrScheme name="Червоно-оранжева">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TotalTime>
  <Words>4224</Words>
  <Application>Microsoft Office PowerPoint</Application>
  <PresentationFormat>Широкий екран</PresentationFormat>
  <Paragraphs>120</Paragraphs>
  <Slides>55</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55</vt:i4>
      </vt:variant>
    </vt:vector>
  </HeadingPairs>
  <TitlesOfParts>
    <vt:vector size="61" baseType="lpstr">
      <vt:lpstr>Arial</vt:lpstr>
      <vt:lpstr>Calibri</vt:lpstr>
      <vt:lpstr>Century Gothic</vt:lpstr>
      <vt:lpstr>Times New Roman</vt:lpstr>
      <vt:lpstr>Wingdings 3</vt:lpstr>
      <vt:lpstr>Віхоть</vt:lpstr>
      <vt:lpstr>Дипломатичний етикет в діяльності медійника</vt:lpstr>
      <vt:lpstr>План</vt:lpstr>
      <vt:lpstr>1.Що таке дипломатія. З історії появи дипломатії</vt:lpstr>
      <vt:lpstr>З яким словом у вас асоціюється професія дипломата?</vt:lpstr>
      <vt:lpstr>Критеріальні ознаки дипломатії є: </vt:lpstr>
      <vt:lpstr>Презентація PowerPoint</vt:lpstr>
      <vt:lpstr>Презентація PowerPoint</vt:lpstr>
      <vt:lpstr>Презентація PowerPoint</vt:lpstr>
      <vt:lpstr>Презентація PowerPoint</vt:lpstr>
      <vt:lpstr>Етапи сучасної (класичної) дипломатії</vt:lpstr>
      <vt:lpstr>Презентація PowerPoint</vt:lpstr>
      <vt:lpstr>Презентація PowerPoint</vt:lpstr>
      <vt:lpstr>Презентація PowerPoint</vt:lpstr>
      <vt:lpstr>Подумайте</vt:lpstr>
      <vt:lpstr>2. Протокольні символи та дипломатичні відносини</vt:lpstr>
      <vt:lpstr>Презентація PowerPoint</vt:lpstr>
      <vt:lpstr>Презентація PowerPoint</vt:lpstr>
      <vt:lpstr>Презентація PowerPoint</vt:lpstr>
      <vt:lpstr>Інтерактив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Сучасний стан дипломатії України</vt:lpstr>
      <vt:lpstr>Презентація PowerPoint</vt:lpstr>
      <vt:lpstr>Групова робота</vt:lpstr>
      <vt:lpstr>«Народна дипломатія» та особливості її впровадження</vt:lpstr>
      <vt:lpstr>Презентація PowerPoint</vt:lpstr>
      <vt:lpstr>Презентація PowerPoint</vt:lpstr>
      <vt:lpstr>Роль та місце журналіста у дипломатичному етикеті: візити та прийоми</vt:lpstr>
      <vt:lpstr>Презентація PowerPoint</vt:lpstr>
      <vt:lpstr>Групова робота</vt:lpstr>
      <vt:lpstr>Презентація PowerPoint</vt:lpstr>
      <vt:lpstr>Презентація PowerPoint</vt:lpstr>
      <vt:lpstr>Прийоми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Правила ввічливості у вітанні журналіста на прийомі</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Дипломатичний етикет в діяльності медійника</dc:title>
  <dc:creator>Роговая Татьяна</dc:creator>
  <cp:lastModifiedBy>Роговая Татьяна</cp:lastModifiedBy>
  <cp:revision>13</cp:revision>
  <dcterms:created xsi:type="dcterms:W3CDTF">2024-09-16T08:50:47Z</dcterms:created>
  <dcterms:modified xsi:type="dcterms:W3CDTF">2024-09-16T11:14:50Z</dcterms:modified>
</cp:coreProperties>
</file>