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6" r:id="rId3"/>
    <p:sldId id="277" r:id="rId4"/>
    <p:sldId id="257" r:id="rId5"/>
    <p:sldId id="273" r:id="rId6"/>
    <p:sldId id="272" r:id="rId7"/>
    <p:sldId id="274" r:id="rId8"/>
    <p:sldId id="275" r:id="rId9"/>
    <p:sldId id="278" r:id="rId10"/>
    <p:sldId id="27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827EE5-F5A7-4344-9BAA-29F2A28420FD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793822-3AA6-4C32-8477-F7E82049A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885" y="1700808"/>
            <a:ext cx="6072230" cy="2786082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>
                <a:ln>
                  <a:solidFill>
                    <a:srgbClr val="FF6600"/>
                  </a:solidFill>
                </a:ln>
                <a:solidFill>
                  <a:srgbClr val="FF6600"/>
                </a:solidFill>
              </a:rPr>
              <a:t>Аналіз епічного твору</a:t>
            </a:r>
            <a:endParaRPr lang="ru-RU" sz="8000" b="1" dirty="0">
              <a:ln>
                <a:solidFill>
                  <a:srgbClr val="FF6600"/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52"/>
            <a:ext cx="6572264" cy="17526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>
                <a:solidFill>
                  <a:srgbClr val="002060"/>
                </a:solidFill>
              </a:rPr>
              <a:t> 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D2B89-78E1-4D1F-B8BA-472D80BF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A0108-F133-4136-9D93-2BCB7A9C67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CECA46-CAAF-4747-8B32-A4408400BD6A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 descr="http://skaz.com.ua/pars_docs/refs/15/14723/14723_html_39334546.png">
            <a:extLst>
              <a:ext uri="{FF2B5EF4-FFF2-40B4-BE49-F238E27FC236}">
                <a16:creationId xmlns:a16="http://schemas.microsoft.com/office/drawing/2014/main" id="{1F0FEB07-E5AB-4DBE-85DC-341170B93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4" y="0"/>
            <a:ext cx="91496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27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4429131"/>
            <a:ext cx="8034366" cy="1732435"/>
          </a:xfrm>
        </p:spPr>
        <p:txBody>
          <a:bodyPr/>
          <a:lstStyle/>
          <a:p>
            <a:pPr algn="ctr">
              <a:buNone/>
            </a:pPr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52410" y="958194"/>
            <a:ext cx="8568062" cy="5899806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/>
              <a:t>1. Короткі відомості про автора </a:t>
            </a:r>
          </a:p>
          <a:p>
            <a:r>
              <a:rPr lang="uk-UA" sz="2400" b="1" dirty="0"/>
              <a:t>2. Історія написання і видання твору.</a:t>
            </a:r>
          </a:p>
          <a:p>
            <a:r>
              <a:rPr lang="uk-UA" sz="2400" b="1" dirty="0"/>
              <a:t>3. Життєва основа.</a:t>
            </a:r>
          </a:p>
          <a:p>
            <a:r>
              <a:rPr lang="uk-UA" sz="2400" b="1" dirty="0"/>
              <a:t>4. Пояснення незнайомих слів.</a:t>
            </a:r>
          </a:p>
          <a:p>
            <a:r>
              <a:rPr lang="uk-UA" sz="2400" b="1" dirty="0"/>
              <a:t>5. Жанр твору.</a:t>
            </a:r>
          </a:p>
          <a:p>
            <a:r>
              <a:rPr lang="uk-UA" sz="2400" b="1" dirty="0"/>
              <a:t>6. Тема, ідея, проблематика, конфлікт твору.</a:t>
            </a:r>
          </a:p>
          <a:p>
            <a:r>
              <a:rPr lang="uk-UA" sz="2400" b="1" dirty="0"/>
              <a:t>7. Архітектоніка твору, </a:t>
            </a:r>
            <a:r>
              <a:rPr lang="uk-UA" sz="2400" b="1" dirty="0" err="1"/>
              <a:t>надтекстуальні</a:t>
            </a:r>
            <a:r>
              <a:rPr lang="uk-UA" sz="2400" b="1" dirty="0"/>
              <a:t> елементи.</a:t>
            </a:r>
          </a:p>
          <a:p>
            <a:r>
              <a:rPr lang="uk-UA" sz="2400" b="1" dirty="0"/>
              <a:t>8. Композиція твору, особливості сюжету, значення </a:t>
            </a:r>
            <a:r>
              <a:rPr lang="uk-UA" sz="2400" b="1" dirty="0" err="1"/>
              <a:t>позасюжетних</a:t>
            </a:r>
            <a:r>
              <a:rPr lang="uk-UA" sz="2400" b="1" dirty="0"/>
              <a:t> елементів. </a:t>
            </a:r>
          </a:p>
          <a:p>
            <a:r>
              <a:rPr lang="uk-UA" sz="2400" b="1" dirty="0"/>
              <a:t>9. Система образів, їхня роль у розкритті проблем твору. Прийоми творення характерів.</a:t>
            </a:r>
          </a:p>
          <a:p>
            <a:r>
              <a:rPr lang="uk-UA" sz="2400" b="1" dirty="0"/>
              <a:t>10. Мовностильова своєрідність твору.</a:t>
            </a:r>
          </a:p>
          <a:p>
            <a:r>
              <a:rPr lang="uk-UA" sz="2400" b="1" dirty="0"/>
              <a:t>11. Підсумок (художня цінність твору, його сприймання критикою і читачами тощо).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7121EF-A1AE-459D-9D95-BAA19257FD84}"/>
              </a:ext>
            </a:extLst>
          </p:cNvPr>
          <p:cNvSpPr/>
          <p:nvPr/>
        </p:nvSpPr>
        <p:spPr>
          <a:xfrm>
            <a:off x="609600" y="250308"/>
            <a:ext cx="8034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solidFill>
                  <a:srgbClr val="C00000"/>
                </a:solidFill>
              </a:rPr>
              <a:t>СХЕМА АНАЛІЗУ ЕПІЧНОГО ТВОРУ</a:t>
            </a:r>
            <a:endParaRPr lang="uk-UA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C6FB7-A7BD-4018-8E47-D78FF475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6BFD60-04D0-4B54-A82F-2470BB0F5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http://skaz.com.ua/pars_docs/refs/15/14723/14723_html_6dd6949f.png">
            <a:extLst>
              <a:ext uri="{FF2B5EF4-FFF2-40B4-BE49-F238E27FC236}">
                <a16:creationId xmlns:a16="http://schemas.microsoft.com/office/drawing/2014/main" id="{8C889693-5194-4B57-9EE3-2AECD5CF8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98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ED36E-FFAE-4AB7-9BFF-286CC4AF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http://skaz.com.ua/pars_docs/refs/15/14723/14723_html_m60982c4.png">
            <a:extLst>
              <a:ext uri="{FF2B5EF4-FFF2-40B4-BE49-F238E27FC236}">
                <a16:creationId xmlns:a16="http://schemas.microsoft.com/office/drawing/2014/main" id="{5F739049-6177-4AA7-BF1C-3140BD501336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1" y="0"/>
            <a:ext cx="917498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37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33610"/>
            <a:ext cx="2304256" cy="1360966"/>
          </a:xfrm>
        </p:spPr>
        <p:txBody>
          <a:bodyPr>
            <a:noAutofit/>
          </a:bodyPr>
          <a:lstStyle/>
          <a:p>
            <a:r>
              <a:rPr lang="uk-UA" sz="9600" dirty="0"/>
              <a:t> </a:t>
            </a:r>
            <a:endParaRPr lang="ru-RU" sz="9600" dirty="0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F2FEB46C-F92E-4E06-9F0C-97F5A3DCD7CE}"/>
              </a:ext>
            </a:extLst>
          </p:cNvPr>
          <p:cNvSpPr/>
          <p:nvPr/>
        </p:nvSpPr>
        <p:spPr>
          <a:xfrm rot="1653758">
            <a:off x="3544369" y="1279885"/>
            <a:ext cx="7006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0CF6D570-108E-40E0-95AB-DCB5BD937E13}"/>
              </a:ext>
            </a:extLst>
          </p:cNvPr>
          <p:cNvSpPr/>
          <p:nvPr/>
        </p:nvSpPr>
        <p:spPr>
          <a:xfrm rot="19281218">
            <a:off x="4937748" y="1272579"/>
            <a:ext cx="7006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68F85183-9FAE-4880-AB3B-493F3914C498}"/>
              </a:ext>
            </a:extLst>
          </p:cNvPr>
          <p:cNvSpPr/>
          <p:nvPr/>
        </p:nvSpPr>
        <p:spPr>
          <a:xfrm>
            <a:off x="2838035" y="78007"/>
            <a:ext cx="3611945" cy="11540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600" dirty="0"/>
              <a:t>твір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3CA82100-EA4D-4E0A-BF29-7D669C17A928}"/>
              </a:ext>
            </a:extLst>
          </p:cNvPr>
          <p:cNvSpPr/>
          <p:nvPr/>
        </p:nvSpPr>
        <p:spPr>
          <a:xfrm>
            <a:off x="338168" y="1588808"/>
            <a:ext cx="3136985" cy="10100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>
                <a:solidFill>
                  <a:schemeClr val="tx1"/>
                </a:solidFill>
              </a:rPr>
              <a:t>зміст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E0C36B8-D0A3-4115-B63A-DCAAF902772C}"/>
              </a:ext>
            </a:extLst>
          </p:cNvPr>
          <p:cNvSpPr/>
          <p:nvPr/>
        </p:nvSpPr>
        <p:spPr>
          <a:xfrm>
            <a:off x="5796136" y="1620180"/>
            <a:ext cx="2795398" cy="1010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>
                <a:solidFill>
                  <a:schemeClr val="tx1"/>
                </a:solidFill>
              </a:rPr>
              <a:t>форма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E7FA16E2-A496-4A12-AF60-C9C6DC4F9877}"/>
              </a:ext>
            </a:extLst>
          </p:cNvPr>
          <p:cNvSpPr/>
          <p:nvPr/>
        </p:nvSpPr>
        <p:spPr>
          <a:xfrm>
            <a:off x="439217" y="2922020"/>
            <a:ext cx="2900009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dirty="0">
                <a:solidFill>
                  <a:schemeClr val="tx1"/>
                </a:solidFill>
              </a:rPr>
              <a:t>тема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A19720DC-D008-402C-945B-B56136F793FA}"/>
              </a:ext>
            </a:extLst>
          </p:cNvPr>
          <p:cNvSpPr/>
          <p:nvPr/>
        </p:nvSpPr>
        <p:spPr>
          <a:xfrm>
            <a:off x="337428" y="4951249"/>
            <a:ext cx="2968991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>
                <a:solidFill>
                  <a:schemeClr val="tx1"/>
                </a:solidFill>
              </a:rPr>
              <a:t>ідея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14133F5-9052-4237-9FEB-874D05560786}"/>
              </a:ext>
            </a:extLst>
          </p:cNvPr>
          <p:cNvSpPr/>
          <p:nvPr/>
        </p:nvSpPr>
        <p:spPr>
          <a:xfrm>
            <a:off x="349866" y="3928220"/>
            <a:ext cx="302433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проблема</a:t>
            </a:r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3ABA28F1-5059-4118-9ACD-7F976799B80A}"/>
              </a:ext>
            </a:extLst>
          </p:cNvPr>
          <p:cNvSpPr/>
          <p:nvPr/>
        </p:nvSpPr>
        <p:spPr>
          <a:xfrm>
            <a:off x="1646906" y="2644763"/>
            <a:ext cx="484632" cy="218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A11BB326-E9A5-498F-9346-6981A276F6B4}"/>
              </a:ext>
            </a:extLst>
          </p:cNvPr>
          <p:cNvSpPr/>
          <p:nvPr/>
        </p:nvSpPr>
        <p:spPr>
          <a:xfrm>
            <a:off x="1625726" y="3672001"/>
            <a:ext cx="484632" cy="218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B206EFA8-0921-407F-ADFB-7EAA73BD4798}"/>
              </a:ext>
            </a:extLst>
          </p:cNvPr>
          <p:cNvSpPr/>
          <p:nvPr/>
        </p:nvSpPr>
        <p:spPr>
          <a:xfrm>
            <a:off x="1625726" y="4695030"/>
            <a:ext cx="484632" cy="218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4A1F0724-8EB6-43D2-84C9-2A6F0358B936}"/>
              </a:ext>
            </a:extLst>
          </p:cNvPr>
          <p:cNvSpPr/>
          <p:nvPr/>
        </p:nvSpPr>
        <p:spPr>
          <a:xfrm>
            <a:off x="2751186" y="6104310"/>
            <a:ext cx="302433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конфлікт</a:t>
            </a:r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6F996A0F-599F-4071-8D1C-2F67094B25A5}"/>
              </a:ext>
            </a:extLst>
          </p:cNvPr>
          <p:cNvSpPr/>
          <p:nvPr/>
        </p:nvSpPr>
        <p:spPr>
          <a:xfrm>
            <a:off x="2751186" y="5740232"/>
            <a:ext cx="588040" cy="29470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4C87F64B-EF00-4791-A85D-BE25A6F0542A}"/>
              </a:ext>
            </a:extLst>
          </p:cNvPr>
          <p:cNvSpPr/>
          <p:nvPr/>
        </p:nvSpPr>
        <p:spPr>
          <a:xfrm>
            <a:off x="4722160" y="2984700"/>
            <a:ext cx="3982623" cy="136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ВНУТРІШНЯ ФОРМА  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(виражає зміст</a:t>
            </a:r>
            <a:r>
              <a:rPr lang="uk-UA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6D49C7FA-D1F2-4141-824C-8EAD778B6EF2}"/>
              </a:ext>
            </a:extLst>
          </p:cNvPr>
          <p:cNvSpPr/>
          <p:nvPr/>
        </p:nvSpPr>
        <p:spPr>
          <a:xfrm>
            <a:off x="4722160" y="4681263"/>
            <a:ext cx="3971023" cy="136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ЗОВНІШНЯ ФОРМА 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(справляє враження) </a:t>
            </a:r>
            <a:endParaRPr lang="uk-UA" sz="3200" dirty="0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84EE1DFF-73AB-4E29-9C5B-2FFEEE06C5B0}"/>
              </a:ext>
            </a:extLst>
          </p:cNvPr>
          <p:cNvSpPr/>
          <p:nvPr/>
        </p:nvSpPr>
        <p:spPr>
          <a:xfrm>
            <a:off x="6760160" y="2711185"/>
            <a:ext cx="484632" cy="218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715CA99B-0DD2-4FE0-8877-E25D6CFB6A75}"/>
              </a:ext>
            </a:extLst>
          </p:cNvPr>
          <p:cNvSpPr/>
          <p:nvPr/>
        </p:nvSpPr>
        <p:spPr>
          <a:xfrm>
            <a:off x="6742668" y="4400329"/>
            <a:ext cx="484632" cy="218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A6CD78F-13A5-411A-BFE6-5AD22D73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1133"/>
            <a:ext cx="8153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ВНУТРІШНЯ ФОРМА  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(виражає зміст</a:t>
            </a:r>
            <a:r>
              <a:rPr lang="uk-UA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97CF41-59F6-4F3C-881E-2DDA17B5AC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5983" y="1826749"/>
            <a:ext cx="2234147" cy="1602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2400" b="1" dirty="0">
                <a:solidFill>
                  <a:schemeClr val="tx1"/>
                </a:solidFill>
              </a:rPr>
              <a:t>Архітектоніка </a:t>
            </a:r>
            <a:r>
              <a:rPr lang="uk-UA" sz="2400" dirty="0">
                <a:solidFill>
                  <a:schemeClr val="tx1"/>
                </a:solidFill>
              </a:rPr>
              <a:t>(глави, розділи, дії, частини…)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CB59CB49-4C80-4693-9346-A5B92A23B2DD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636376" y="1674584"/>
            <a:ext cx="1935624" cy="8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2400" b="1" dirty="0">
                <a:solidFill>
                  <a:schemeClr val="tx1"/>
                </a:solidFill>
              </a:rPr>
              <a:t>Композиція</a:t>
            </a:r>
          </a:p>
          <a:p>
            <a:pPr marL="0" indent="0" algn="ctr">
              <a:buNone/>
            </a:pPr>
            <a:r>
              <a:rPr lang="uk-UA" sz="3200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CE1ACA1F-C3B0-448E-9067-2A40EC7160BF}"/>
              </a:ext>
            </a:extLst>
          </p:cNvPr>
          <p:cNvSpPr/>
          <p:nvPr/>
        </p:nvSpPr>
        <p:spPr>
          <a:xfrm>
            <a:off x="609600" y="1557725"/>
            <a:ext cx="484632" cy="2188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5CAA0C2B-21E4-4128-B762-8A48B90E2278}"/>
              </a:ext>
            </a:extLst>
          </p:cNvPr>
          <p:cNvSpPr/>
          <p:nvPr/>
        </p:nvSpPr>
        <p:spPr>
          <a:xfrm>
            <a:off x="3022885" y="2541406"/>
            <a:ext cx="484632" cy="31607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4BBFA2AA-5212-4EDF-903F-778EFD26E9EC}"/>
              </a:ext>
            </a:extLst>
          </p:cNvPr>
          <p:cNvSpPr/>
          <p:nvPr/>
        </p:nvSpPr>
        <p:spPr>
          <a:xfrm>
            <a:off x="2334980" y="2921566"/>
            <a:ext cx="2425980" cy="1134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Текстуальні елементи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ABA32FC-99F8-4125-B00D-B39B72A2FB26}"/>
              </a:ext>
            </a:extLst>
          </p:cNvPr>
          <p:cNvSpPr/>
          <p:nvPr/>
        </p:nvSpPr>
        <p:spPr>
          <a:xfrm>
            <a:off x="5481403" y="2737388"/>
            <a:ext cx="3159099" cy="415503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000" b="1" dirty="0">
              <a:solidFill>
                <a:schemeClr val="tx1"/>
              </a:solidFill>
            </a:endParaRPr>
          </a:p>
          <a:p>
            <a:pPr algn="ctr"/>
            <a:r>
              <a:rPr lang="uk-UA" sz="3000" b="1" dirty="0" err="1">
                <a:solidFill>
                  <a:schemeClr val="tx1"/>
                </a:solidFill>
              </a:rPr>
              <a:t>Надтекстуальні</a:t>
            </a:r>
            <a:r>
              <a:rPr lang="uk-UA" sz="3000" b="1" dirty="0">
                <a:solidFill>
                  <a:schemeClr val="tx1"/>
                </a:solidFill>
              </a:rPr>
              <a:t> </a:t>
            </a:r>
            <a:r>
              <a:rPr lang="uk-UA" sz="3000" b="1" u="sng" dirty="0">
                <a:solidFill>
                  <a:schemeClr val="tx1"/>
                </a:solidFill>
              </a:rPr>
              <a:t>елементи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заголовок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епіграф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пролог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епілог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передмова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післямова</a:t>
            </a:r>
          </a:p>
          <a:p>
            <a:pPr marL="457200" indent="-457200">
              <a:buFontTx/>
              <a:buChar char="-"/>
            </a:pPr>
            <a:r>
              <a:rPr lang="uk-UA" sz="2800" b="1" i="1" dirty="0">
                <a:solidFill>
                  <a:schemeClr val="tx1"/>
                </a:solidFill>
              </a:rPr>
              <a:t>присвята</a:t>
            </a:r>
          </a:p>
          <a:p>
            <a:pPr marL="457200" indent="-457200" algn="ctr">
              <a:buFontTx/>
              <a:buChar char="-"/>
            </a:pPr>
            <a:endParaRPr lang="uk-UA" sz="3000" b="1" u="sng" dirty="0">
              <a:solidFill>
                <a:schemeClr val="tx1"/>
              </a:solidFill>
            </a:endParaRP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8D076043-D06F-446C-AC72-38A788A3140E}"/>
              </a:ext>
            </a:extLst>
          </p:cNvPr>
          <p:cNvSpPr/>
          <p:nvPr/>
        </p:nvSpPr>
        <p:spPr>
          <a:xfrm>
            <a:off x="3429299" y="1510988"/>
            <a:ext cx="484632" cy="1698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3D860328-2A8E-425D-AA21-2F3351F88C4C}"/>
              </a:ext>
            </a:extLst>
          </p:cNvPr>
          <p:cNvSpPr/>
          <p:nvPr/>
        </p:nvSpPr>
        <p:spPr>
          <a:xfrm rot="18749785">
            <a:off x="4704201" y="2253808"/>
            <a:ext cx="484632" cy="15050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73B927BE-DC6E-4015-B864-F1FF428B0419}"/>
              </a:ext>
            </a:extLst>
          </p:cNvPr>
          <p:cNvSpPr/>
          <p:nvPr/>
        </p:nvSpPr>
        <p:spPr>
          <a:xfrm rot="3518428">
            <a:off x="2380730" y="3659931"/>
            <a:ext cx="484632" cy="19292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17354466-75A4-4671-A152-A46A58B42F75}"/>
              </a:ext>
            </a:extLst>
          </p:cNvPr>
          <p:cNvSpPr/>
          <p:nvPr/>
        </p:nvSpPr>
        <p:spPr>
          <a:xfrm rot="20143170">
            <a:off x="4170833" y="4100107"/>
            <a:ext cx="484632" cy="11005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86495F4-9CA8-44B9-976B-F16DA1768B69}"/>
              </a:ext>
            </a:extLst>
          </p:cNvPr>
          <p:cNvSpPr/>
          <p:nvPr/>
        </p:nvSpPr>
        <p:spPr>
          <a:xfrm>
            <a:off x="-69664" y="4406763"/>
            <a:ext cx="1815529" cy="114626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Сюжет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03256862-C4D4-4837-BFFC-0222025286F1}"/>
              </a:ext>
            </a:extLst>
          </p:cNvPr>
          <p:cNvSpPr/>
          <p:nvPr/>
        </p:nvSpPr>
        <p:spPr>
          <a:xfrm>
            <a:off x="119176" y="5485922"/>
            <a:ext cx="2785973" cy="140240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>
                <a:solidFill>
                  <a:schemeClr val="tx1"/>
                </a:solidFill>
              </a:rPr>
              <a:t>Позасюжетні</a:t>
            </a:r>
            <a:r>
              <a:rPr lang="uk-UA" sz="2400" b="1" dirty="0">
                <a:solidFill>
                  <a:schemeClr val="tx1"/>
                </a:solidFill>
              </a:rPr>
              <a:t> елементи</a:t>
            </a:r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id="{1E1FE84B-1957-49F2-A899-241EA4F27FE8}"/>
              </a:ext>
            </a:extLst>
          </p:cNvPr>
          <p:cNvSpPr/>
          <p:nvPr/>
        </p:nvSpPr>
        <p:spPr>
          <a:xfrm rot="2652628">
            <a:off x="3042832" y="3980985"/>
            <a:ext cx="484632" cy="165197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6BC6ECD1-EF8D-4323-95A9-E12D52C0F914}"/>
              </a:ext>
            </a:extLst>
          </p:cNvPr>
          <p:cNvSpPr/>
          <p:nvPr/>
        </p:nvSpPr>
        <p:spPr>
          <a:xfrm>
            <a:off x="2905149" y="5286680"/>
            <a:ext cx="2516993" cy="141398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Система  персонажів</a:t>
            </a:r>
          </a:p>
        </p:txBody>
      </p:sp>
      <p:sp>
        <p:nvSpPr>
          <p:cNvPr id="22" name="Объект 5">
            <a:extLst>
              <a:ext uri="{FF2B5EF4-FFF2-40B4-BE49-F238E27FC236}">
                <a16:creationId xmlns:a16="http://schemas.microsoft.com/office/drawing/2014/main" id="{128C0978-C316-4FE6-89FD-6C591DF5D4F4}"/>
              </a:ext>
            </a:extLst>
          </p:cNvPr>
          <p:cNvSpPr txBox="1">
            <a:spLocks/>
          </p:cNvSpPr>
          <p:nvPr/>
        </p:nvSpPr>
        <p:spPr>
          <a:xfrm>
            <a:off x="2636376" y="1676884"/>
            <a:ext cx="1935624" cy="8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uk-UA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Font typeface="Wingdings"/>
              <a:buNone/>
            </a:pPr>
            <a:r>
              <a:rPr lang="uk-UA" sz="2400" b="1" dirty="0">
                <a:solidFill>
                  <a:schemeClr val="tx1"/>
                </a:solidFill>
              </a:rPr>
              <a:t>Композиція</a:t>
            </a:r>
          </a:p>
          <a:p>
            <a:pPr marL="0" indent="0" algn="ctr">
              <a:buFont typeface="Wingdings"/>
              <a:buNone/>
            </a:pPr>
            <a:r>
              <a:rPr lang="uk-UA" sz="3200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3" name="Объект 5">
            <a:extLst>
              <a:ext uri="{FF2B5EF4-FFF2-40B4-BE49-F238E27FC236}">
                <a16:creationId xmlns:a16="http://schemas.microsoft.com/office/drawing/2014/main" id="{E73BB95E-B08A-4D01-8807-7337F9B7F98C}"/>
              </a:ext>
            </a:extLst>
          </p:cNvPr>
          <p:cNvSpPr txBox="1">
            <a:spLocks/>
          </p:cNvSpPr>
          <p:nvPr/>
        </p:nvSpPr>
        <p:spPr>
          <a:xfrm>
            <a:off x="4875787" y="1674584"/>
            <a:ext cx="1935624" cy="8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uk-UA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Font typeface="Wingdings"/>
              <a:buNone/>
            </a:pPr>
            <a:r>
              <a:rPr lang="uk-UA" sz="2400" b="1" dirty="0" err="1">
                <a:solidFill>
                  <a:schemeClr val="tx1"/>
                </a:solidFill>
              </a:rPr>
              <a:t>Хронотоп</a:t>
            </a:r>
            <a:endParaRPr lang="uk-UA" sz="2400" b="1" dirty="0">
              <a:solidFill>
                <a:schemeClr val="tx1"/>
              </a:solidFill>
            </a:endParaRPr>
          </a:p>
          <a:p>
            <a:pPr marL="0" indent="0" algn="ctr">
              <a:buFont typeface="Wingdings"/>
              <a:buNone/>
            </a:pPr>
            <a:r>
              <a:rPr lang="uk-UA" sz="3200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4" name="Объект 5">
            <a:extLst>
              <a:ext uri="{FF2B5EF4-FFF2-40B4-BE49-F238E27FC236}">
                <a16:creationId xmlns:a16="http://schemas.microsoft.com/office/drawing/2014/main" id="{39669CCC-EE03-4058-B631-7D024274915C}"/>
              </a:ext>
            </a:extLst>
          </p:cNvPr>
          <p:cNvSpPr txBox="1">
            <a:spLocks/>
          </p:cNvSpPr>
          <p:nvPr/>
        </p:nvSpPr>
        <p:spPr>
          <a:xfrm>
            <a:off x="7057781" y="1640749"/>
            <a:ext cx="1935624" cy="8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uk-UA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Font typeface="Wingdings"/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marL="0" indent="0" algn="ctr">
              <a:buFont typeface="Wingdings"/>
              <a:buNone/>
            </a:pPr>
            <a:r>
              <a:rPr lang="uk-UA" sz="2400" b="1" dirty="0">
                <a:solidFill>
                  <a:schemeClr val="tx1"/>
                </a:solidFill>
              </a:rPr>
              <a:t>Жанр</a:t>
            </a:r>
          </a:p>
          <a:p>
            <a:pPr marL="0" indent="0" algn="ctr">
              <a:buFont typeface="Wingdings"/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marL="0" indent="0" algn="ctr">
              <a:buFont typeface="Wingdings"/>
              <a:buNone/>
            </a:pPr>
            <a:r>
              <a:rPr lang="uk-UA" sz="3200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5" name="Стрелка: вниз 24">
            <a:extLst>
              <a:ext uri="{FF2B5EF4-FFF2-40B4-BE49-F238E27FC236}">
                <a16:creationId xmlns:a16="http://schemas.microsoft.com/office/drawing/2014/main" id="{D6476B35-37DE-4250-AFA4-D44F61A159A0}"/>
              </a:ext>
            </a:extLst>
          </p:cNvPr>
          <p:cNvSpPr/>
          <p:nvPr/>
        </p:nvSpPr>
        <p:spPr>
          <a:xfrm>
            <a:off x="5489432" y="1387021"/>
            <a:ext cx="484632" cy="2882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4DA6FFEF-F299-41C0-B3F4-30B0518DCB85}"/>
              </a:ext>
            </a:extLst>
          </p:cNvPr>
          <p:cNvSpPr/>
          <p:nvPr/>
        </p:nvSpPr>
        <p:spPr>
          <a:xfrm>
            <a:off x="7731616" y="1423266"/>
            <a:ext cx="484632" cy="2882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8CD3E89D-B11F-4475-B1F1-354C93E3AAAF}"/>
              </a:ext>
            </a:extLst>
          </p:cNvPr>
          <p:cNvSpPr/>
          <p:nvPr/>
        </p:nvSpPr>
        <p:spPr>
          <a:xfrm>
            <a:off x="3429299" y="1428452"/>
            <a:ext cx="484632" cy="2882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52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99A22-4EC6-4D9E-B775-4771FE29C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23B1C7-2406-46E3-9279-373B019EA468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http://zno.if.ua/wp-content/uploads/2013/04/5-728-300x225.jpg">
            <a:extLst>
              <a:ext uri="{FF2B5EF4-FFF2-40B4-BE49-F238E27FC236}">
                <a16:creationId xmlns:a16="http://schemas.microsoft.com/office/drawing/2014/main" id="{36FCA65A-14E8-4924-8E6C-B6597FDE3E4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4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6CFAED1D-D292-438F-9CD2-7C575C3AD140}"/>
              </a:ext>
            </a:extLst>
          </p:cNvPr>
          <p:cNvSpPr/>
          <p:nvPr/>
        </p:nvSpPr>
        <p:spPr>
          <a:xfrm>
            <a:off x="381000" y="0"/>
            <a:ext cx="8153400" cy="990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Сюжет</a:t>
            </a:r>
          </a:p>
        </p:txBody>
      </p:sp>
    </p:spTree>
    <p:extLst>
      <p:ext uri="{BB962C8B-B14F-4D97-AF65-F5344CB8AC3E}">
        <p14:creationId xmlns:p14="http://schemas.microsoft.com/office/powerpoint/2010/main" val="194407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B227E2E-C7F8-47CD-9BB3-4346E0BA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err="1">
                <a:solidFill>
                  <a:schemeClr val="tx1"/>
                </a:solidFill>
              </a:rPr>
              <a:t>Позасюжетні</a:t>
            </a:r>
            <a:r>
              <a:rPr lang="uk-UA" sz="3200" b="1" dirty="0">
                <a:solidFill>
                  <a:schemeClr val="tx1"/>
                </a:solidFill>
              </a:rPr>
              <a:t>     елементи</a:t>
            </a:r>
          </a:p>
        </p:txBody>
      </p:sp>
      <p:sp>
        <p:nvSpPr>
          <p:cNvPr id="6" name="Прямоугольник: скругленные противолежащие углы 5">
            <a:extLst>
              <a:ext uri="{FF2B5EF4-FFF2-40B4-BE49-F238E27FC236}">
                <a16:creationId xmlns:a16="http://schemas.microsoft.com/office/drawing/2014/main" id="{6FEC2B47-CDBD-493B-80F2-98AD5C0836CC}"/>
              </a:ext>
            </a:extLst>
          </p:cNvPr>
          <p:cNvSpPr/>
          <p:nvPr/>
        </p:nvSpPr>
        <p:spPr>
          <a:xfrm>
            <a:off x="151756" y="1787931"/>
            <a:ext cx="3240360" cy="52429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Ліричні відступи</a:t>
            </a:r>
          </a:p>
        </p:txBody>
      </p:sp>
      <p:sp>
        <p:nvSpPr>
          <p:cNvPr id="7" name="Прямоугольник: скругленные противолежащие углы 6">
            <a:extLst>
              <a:ext uri="{FF2B5EF4-FFF2-40B4-BE49-F238E27FC236}">
                <a16:creationId xmlns:a16="http://schemas.microsoft.com/office/drawing/2014/main" id="{2DBE6FD2-5963-43A1-9E84-B9D8C7F0EE82}"/>
              </a:ext>
            </a:extLst>
          </p:cNvPr>
          <p:cNvSpPr/>
          <p:nvPr/>
        </p:nvSpPr>
        <p:spPr>
          <a:xfrm>
            <a:off x="1331640" y="2755070"/>
            <a:ext cx="3530352" cy="45204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Авторські відступи</a:t>
            </a:r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DCC1AA74-70A3-489C-A40B-F59DE798DD6C}"/>
              </a:ext>
            </a:extLst>
          </p:cNvPr>
          <p:cNvSpPr/>
          <p:nvPr/>
        </p:nvSpPr>
        <p:spPr>
          <a:xfrm>
            <a:off x="1223628" y="4524542"/>
            <a:ext cx="3240360" cy="50032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Роздуми</a:t>
            </a:r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E91432DA-3209-488A-94CD-38C527DB3EFD}"/>
              </a:ext>
            </a:extLst>
          </p:cNvPr>
          <p:cNvSpPr/>
          <p:nvPr/>
        </p:nvSpPr>
        <p:spPr>
          <a:xfrm>
            <a:off x="323528" y="5388851"/>
            <a:ext cx="3600400" cy="576064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Екскурси в минуле</a:t>
            </a:r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2C60F8A6-6780-4C64-8D76-44627F4C4F3D}"/>
              </a:ext>
            </a:extLst>
          </p:cNvPr>
          <p:cNvSpPr/>
          <p:nvPr/>
        </p:nvSpPr>
        <p:spPr>
          <a:xfrm>
            <a:off x="5004048" y="4524542"/>
            <a:ext cx="3993841" cy="199275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Вставні епізоди 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(новели, сни, 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листи ….)</a:t>
            </a:r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853BA3A9-D8D2-4737-86E5-3772A5D88590}"/>
              </a:ext>
            </a:extLst>
          </p:cNvPr>
          <p:cNvSpPr/>
          <p:nvPr/>
        </p:nvSpPr>
        <p:spPr>
          <a:xfrm>
            <a:off x="5162600" y="1763806"/>
            <a:ext cx="3600400" cy="199275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Описи (портрет, пейзаж, інтер'єр, екстер'єр)</a:t>
            </a:r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483AC834-364F-4BB3-9D27-F4EF36EF71A2}"/>
              </a:ext>
            </a:extLst>
          </p:cNvPr>
          <p:cNvSpPr/>
          <p:nvPr/>
        </p:nvSpPr>
        <p:spPr>
          <a:xfrm>
            <a:off x="518058" y="3581068"/>
            <a:ext cx="3945930" cy="45204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Внутрішні монологи</a:t>
            </a:r>
          </a:p>
        </p:txBody>
      </p:sp>
    </p:spTree>
    <p:extLst>
      <p:ext uri="{BB962C8B-B14F-4D97-AF65-F5344CB8AC3E}">
        <p14:creationId xmlns:p14="http://schemas.microsoft.com/office/powerpoint/2010/main" val="149498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A972F98-3E5B-4818-AE37-8577AAF80F5A}"/>
              </a:ext>
            </a:extLst>
          </p:cNvPr>
          <p:cNvSpPr/>
          <p:nvPr/>
        </p:nvSpPr>
        <p:spPr>
          <a:xfrm>
            <a:off x="2411760" y="43417"/>
            <a:ext cx="3971023" cy="1360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ЗОВНІШНЯ ФОРМА </a:t>
            </a:r>
          </a:p>
          <a:p>
            <a:pPr algn="ctr"/>
            <a:r>
              <a:rPr lang="uk-UA" sz="3200" dirty="0">
                <a:solidFill>
                  <a:schemeClr val="tx1"/>
                </a:solidFill>
              </a:rPr>
              <a:t>(справляє враження) </a:t>
            </a:r>
            <a:endParaRPr lang="uk-UA" sz="320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D998CDE9-92F0-4DFE-94A9-A1DB7C49EC1F}"/>
              </a:ext>
            </a:extLst>
          </p:cNvPr>
          <p:cNvSpPr/>
          <p:nvPr/>
        </p:nvSpPr>
        <p:spPr>
          <a:xfrm>
            <a:off x="-142031" y="1340453"/>
            <a:ext cx="9252519" cy="54993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ХУДОЖНЯ МОВА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19408A65-9E7C-44EC-91C3-F339F0B342BF}"/>
              </a:ext>
            </a:extLst>
          </p:cNvPr>
          <p:cNvSpPr/>
          <p:nvPr/>
        </p:nvSpPr>
        <p:spPr>
          <a:xfrm>
            <a:off x="307546" y="2236244"/>
            <a:ext cx="2636774" cy="1487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Лексика і стилістика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7547A511-DA54-4537-AF2D-46640CDB47BB}"/>
              </a:ext>
            </a:extLst>
          </p:cNvPr>
          <p:cNvSpPr/>
          <p:nvPr/>
        </p:nvSpPr>
        <p:spPr>
          <a:xfrm>
            <a:off x="0" y="3784083"/>
            <a:ext cx="2453672" cy="142890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Тропи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6639FFCF-9624-42F4-98EA-46B7EAA056CB}"/>
              </a:ext>
            </a:extLst>
          </p:cNvPr>
          <p:cNvSpPr/>
          <p:nvPr/>
        </p:nvSpPr>
        <p:spPr>
          <a:xfrm>
            <a:off x="2665123" y="1372481"/>
            <a:ext cx="2919376" cy="1487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Синтаксичні фігури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B4E0960-8E15-43CE-B6C6-168979FD4D7F}"/>
              </a:ext>
            </a:extLst>
          </p:cNvPr>
          <p:cNvSpPr/>
          <p:nvPr/>
        </p:nvSpPr>
        <p:spPr>
          <a:xfrm>
            <a:off x="4484229" y="4900703"/>
            <a:ext cx="2484276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Ритмічна організація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A991F16-0B32-4EA4-A9A3-5F6D9B72496A}"/>
              </a:ext>
            </a:extLst>
          </p:cNvPr>
          <p:cNvSpPr/>
          <p:nvPr/>
        </p:nvSpPr>
        <p:spPr>
          <a:xfrm>
            <a:off x="5584499" y="2144874"/>
            <a:ext cx="3081886" cy="1487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300" b="1" dirty="0">
                <a:solidFill>
                  <a:schemeClr val="tx1"/>
                </a:solidFill>
              </a:rPr>
              <a:t>Мовленнєві характеристики персонажів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FF2A5C39-7F65-4219-AE3C-4353F9E3F1EF}"/>
              </a:ext>
            </a:extLst>
          </p:cNvPr>
          <p:cNvSpPr/>
          <p:nvPr/>
        </p:nvSpPr>
        <p:spPr>
          <a:xfrm>
            <a:off x="1565488" y="4961454"/>
            <a:ext cx="2919376" cy="1487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Інтонація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70521CE4-8D9E-4C0C-B485-6D9F1870955D}"/>
              </a:ext>
            </a:extLst>
          </p:cNvPr>
          <p:cNvSpPr/>
          <p:nvPr/>
        </p:nvSpPr>
        <p:spPr>
          <a:xfrm>
            <a:off x="6382783" y="3752181"/>
            <a:ext cx="2592287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</a:rPr>
              <a:t>Особливості авторської розповіді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97345BFB-8374-4350-A354-2F79AD1884D8}"/>
              </a:ext>
            </a:extLst>
          </p:cNvPr>
          <p:cNvCxnSpPr>
            <a:cxnSpLocks/>
          </p:cNvCxnSpPr>
          <p:nvPr/>
        </p:nvCxnSpPr>
        <p:spPr>
          <a:xfrm flipH="1" flipV="1">
            <a:off x="4276578" y="2855742"/>
            <a:ext cx="7390" cy="573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18DDEE13-754A-498C-AA72-10FBCA59EE41}"/>
              </a:ext>
            </a:extLst>
          </p:cNvPr>
          <p:cNvCxnSpPr>
            <a:cxnSpLocks/>
          </p:cNvCxnSpPr>
          <p:nvPr/>
        </p:nvCxnSpPr>
        <p:spPr>
          <a:xfrm flipH="1" flipV="1">
            <a:off x="2924141" y="3280704"/>
            <a:ext cx="497820" cy="463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64008082-6A04-4691-B25B-A474984AA276}"/>
              </a:ext>
            </a:extLst>
          </p:cNvPr>
          <p:cNvCxnSpPr>
            <a:cxnSpLocks/>
          </p:cNvCxnSpPr>
          <p:nvPr/>
        </p:nvCxnSpPr>
        <p:spPr>
          <a:xfrm flipV="1">
            <a:off x="5231860" y="3294771"/>
            <a:ext cx="531102" cy="352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04389E01-DFE2-41D5-BA58-257171D5DFC0}"/>
              </a:ext>
            </a:extLst>
          </p:cNvPr>
          <p:cNvCxnSpPr>
            <a:cxnSpLocks/>
          </p:cNvCxnSpPr>
          <p:nvPr/>
        </p:nvCxnSpPr>
        <p:spPr>
          <a:xfrm flipH="1">
            <a:off x="2361553" y="4068842"/>
            <a:ext cx="562588" cy="28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F28619D0-C543-4DC1-9EC2-5371509E4065}"/>
              </a:ext>
            </a:extLst>
          </p:cNvPr>
          <p:cNvCxnSpPr>
            <a:cxnSpLocks/>
          </p:cNvCxnSpPr>
          <p:nvPr/>
        </p:nvCxnSpPr>
        <p:spPr>
          <a:xfrm flipV="1">
            <a:off x="6030686" y="4068842"/>
            <a:ext cx="4855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9221DAA9-B414-4E47-84B0-BB3BD7A144AD}"/>
              </a:ext>
            </a:extLst>
          </p:cNvPr>
          <p:cNvCxnSpPr>
            <a:cxnSpLocks/>
          </p:cNvCxnSpPr>
          <p:nvPr/>
        </p:nvCxnSpPr>
        <p:spPr>
          <a:xfrm flipH="1" flipV="1">
            <a:off x="3076541" y="3433104"/>
            <a:ext cx="497820" cy="463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F6E936FA-5193-4ACF-8658-7CC7F67FF451}"/>
              </a:ext>
            </a:extLst>
          </p:cNvPr>
          <p:cNvCxnSpPr>
            <a:cxnSpLocks/>
          </p:cNvCxnSpPr>
          <p:nvPr/>
        </p:nvCxnSpPr>
        <p:spPr>
          <a:xfrm flipH="1">
            <a:off x="3140667" y="4338159"/>
            <a:ext cx="567237" cy="562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49A2A582-2A6F-4779-921D-EEE8C6A6839F}"/>
              </a:ext>
            </a:extLst>
          </p:cNvPr>
          <p:cNvCxnSpPr>
            <a:cxnSpLocks/>
          </p:cNvCxnSpPr>
          <p:nvPr/>
        </p:nvCxnSpPr>
        <p:spPr>
          <a:xfrm>
            <a:off x="4761726" y="4337030"/>
            <a:ext cx="735685" cy="563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59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F22C3-4FE0-4EEC-8FD3-4BBD9CE52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F089C5-142A-449E-AD56-778064CCDB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FFE484-9DD4-48E3-A5EF-F9B2BD83CA7E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http://skaz.com.ua/pars_docs/refs/15/14723/14723_html_m40b8b97c.png">
            <a:extLst>
              <a:ext uri="{FF2B5EF4-FFF2-40B4-BE49-F238E27FC236}">
                <a16:creationId xmlns:a16="http://schemas.microsoft.com/office/drawing/2014/main" id="{CDCB53EA-F110-4F23-8B3F-38E073560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524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417</TotalTime>
  <Words>226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Обычная</vt:lpstr>
      <vt:lpstr>Аналіз епічного твору</vt:lpstr>
      <vt:lpstr>Презентация PowerPoint</vt:lpstr>
      <vt:lpstr>Презентация PowerPoint</vt:lpstr>
      <vt:lpstr> </vt:lpstr>
      <vt:lpstr>ВНУТРІШНЯ ФОРМА   (виражає зміст)</vt:lpstr>
      <vt:lpstr>Презентация PowerPoint</vt:lpstr>
      <vt:lpstr>Позасюжетні     елементи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ОЛЕКСАНДР ЖОВНА</dc:title>
  <dc:creator>Admin</dc:creator>
  <cp:lastModifiedBy>TKM200</cp:lastModifiedBy>
  <cp:revision>44</cp:revision>
  <cp:lastPrinted>2020-03-02T23:01:51Z</cp:lastPrinted>
  <dcterms:created xsi:type="dcterms:W3CDTF">2018-03-22T19:55:07Z</dcterms:created>
  <dcterms:modified xsi:type="dcterms:W3CDTF">2020-03-02T23:02:41Z</dcterms:modified>
</cp:coreProperties>
</file>