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1" r:id="rId4"/>
    <p:sldId id="279" r:id="rId5"/>
    <p:sldId id="280" r:id="rId6"/>
    <p:sldId id="281" r:id="rId7"/>
    <p:sldId id="257" r:id="rId8"/>
    <p:sldId id="258" r:id="rId9"/>
    <p:sldId id="282" r:id="rId10"/>
    <p:sldId id="269" r:id="rId11"/>
    <p:sldId id="270" r:id="rId12"/>
    <p:sldId id="271" r:id="rId13"/>
    <p:sldId id="274" r:id="rId14"/>
    <p:sldId id="300" r:id="rId15"/>
    <p:sldId id="273" r:id="rId16"/>
    <p:sldId id="272" r:id="rId17"/>
    <p:sldId id="261" r:id="rId18"/>
    <p:sldId id="262" r:id="rId19"/>
    <p:sldId id="263" r:id="rId20"/>
    <p:sldId id="275" r:id="rId21"/>
    <p:sldId id="278" r:id="rId22"/>
    <p:sldId id="301" r:id="rId23"/>
    <p:sldId id="288" r:id="rId24"/>
    <p:sldId id="264" r:id="rId25"/>
    <p:sldId id="289" r:id="rId26"/>
    <p:sldId id="266" r:id="rId27"/>
    <p:sldId id="293" r:id="rId28"/>
    <p:sldId id="267" r:id="rId29"/>
    <p:sldId id="283" r:id="rId30"/>
    <p:sldId id="284" r:id="rId31"/>
    <p:sldId id="285" r:id="rId32"/>
    <p:sldId id="286" r:id="rId33"/>
    <p:sldId id="276" r:id="rId34"/>
    <p:sldId id="277" r:id="rId35"/>
    <p:sldId id="287" r:id="rId36"/>
    <p:sldId id="299" r:id="rId37"/>
    <p:sldId id="298" r:id="rId38"/>
    <p:sldId id="302" r:id="rId39"/>
    <p:sldId id="303" r:id="rId40"/>
    <p:sldId id="304" r:id="rId41"/>
    <p:sldId id="305"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B09"/>
    <a:srgbClr val="F8A14A"/>
    <a:srgbClr val="FF210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1486FA-855C-4393-958D-CCDC721F0B2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9F392E0-51E0-42F5-9218-BF0756CACA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842592B-A469-4456-B24C-B16DEB454EDC}"/>
              </a:ext>
            </a:extLst>
          </p:cNvPr>
          <p:cNvSpPr>
            <a:spLocks noGrp="1"/>
          </p:cNvSpPr>
          <p:nvPr>
            <p:ph type="dt" sz="half" idx="10"/>
          </p:nvPr>
        </p:nvSpPr>
        <p:spPr/>
        <p:txBody>
          <a:bodyPr/>
          <a:lstStyle/>
          <a:p>
            <a:fld id="{0D9F8B08-3B00-4591-9371-583EFEC6F8E0}" type="datetimeFigureOut">
              <a:rPr lang="ru-RU" smtClean="0"/>
              <a:t>13.10.2020</a:t>
            </a:fld>
            <a:endParaRPr lang="ru-RU"/>
          </a:p>
        </p:txBody>
      </p:sp>
      <p:sp>
        <p:nvSpPr>
          <p:cNvPr id="5" name="Нижний колонтитул 4">
            <a:extLst>
              <a:ext uri="{FF2B5EF4-FFF2-40B4-BE49-F238E27FC236}">
                <a16:creationId xmlns:a16="http://schemas.microsoft.com/office/drawing/2014/main" id="{5BF407C1-AAFF-497F-A131-BFB0D0F056C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27CDD0F-EB58-49F2-9BAE-6D4652080EEC}"/>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11566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49B76D-FE17-424F-A8E7-1E948E4BEAB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7D50BF0-00F3-4368-B14F-1623B75E627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0BF10CD-4304-450E-BE5D-60024A51472B}"/>
              </a:ext>
            </a:extLst>
          </p:cNvPr>
          <p:cNvSpPr>
            <a:spLocks noGrp="1"/>
          </p:cNvSpPr>
          <p:nvPr>
            <p:ph type="dt" sz="half" idx="10"/>
          </p:nvPr>
        </p:nvSpPr>
        <p:spPr/>
        <p:txBody>
          <a:bodyPr/>
          <a:lstStyle/>
          <a:p>
            <a:fld id="{0D9F8B08-3B00-4591-9371-583EFEC6F8E0}" type="datetimeFigureOut">
              <a:rPr lang="ru-RU" smtClean="0"/>
              <a:t>13.10.2020</a:t>
            </a:fld>
            <a:endParaRPr lang="ru-RU"/>
          </a:p>
        </p:txBody>
      </p:sp>
      <p:sp>
        <p:nvSpPr>
          <p:cNvPr id="5" name="Нижний колонтитул 4">
            <a:extLst>
              <a:ext uri="{FF2B5EF4-FFF2-40B4-BE49-F238E27FC236}">
                <a16:creationId xmlns:a16="http://schemas.microsoft.com/office/drawing/2014/main" id="{FA1F0708-9461-49B7-BCBC-3190E4E0EB2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025E75E-6092-4AE1-B2C8-0D0E1F8269B5}"/>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157724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9F3CDBA-DE0D-4CE7-AB63-6BD93BAE8DF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5493428-5E1D-4C48-8354-7132BAEE24A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FA71A87-D5CB-49DE-88F4-59E14D25B22D}"/>
              </a:ext>
            </a:extLst>
          </p:cNvPr>
          <p:cNvSpPr>
            <a:spLocks noGrp="1"/>
          </p:cNvSpPr>
          <p:nvPr>
            <p:ph type="dt" sz="half" idx="10"/>
          </p:nvPr>
        </p:nvSpPr>
        <p:spPr/>
        <p:txBody>
          <a:bodyPr/>
          <a:lstStyle/>
          <a:p>
            <a:fld id="{0D9F8B08-3B00-4591-9371-583EFEC6F8E0}" type="datetimeFigureOut">
              <a:rPr lang="ru-RU" smtClean="0"/>
              <a:t>13.10.2020</a:t>
            </a:fld>
            <a:endParaRPr lang="ru-RU"/>
          </a:p>
        </p:txBody>
      </p:sp>
      <p:sp>
        <p:nvSpPr>
          <p:cNvPr id="5" name="Нижний колонтитул 4">
            <a:extLst>
              <a:ext uri="{FF2B5EF4-FFF2-40B4-BE49-F238E27FC236}">
                <a16:creationId xmlns:a16="http://schemas.microsoft.com/office/drawing/2014/main" id="{AA6479AB-867B-45F7-BDF6-29B2B792877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936DDD4-6EC1-4B6A-B4DA-99BD04163569}"/>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173863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C7545B-B680-4DDF-942C-CE7E1F7A4BA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4085147-9ECF-44C5-9EB3-D9888F1F995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1E340C9-2BAF-495A-AB11-2F2B6AF33A98}"/>
              </a:ext>
            </a:extLst>
          </p:cNvPr>
          <p:cNvSpPr>
            <a:spLocks noGrp="1"/>
          </p:cNvSpPr>
          <p:nvPr>
            <p:ph type="dt" sz="half" idx="10"/>
          </p:nvPr>
        </p:nvSpPr>
        <p:spPr/>
        <p:txBody>
          <a:bodyPr/>
          <a:lstStyle/>
          <a:p>
            <a:fld id="{0D9F8B08-3B00-4591-9371-583EFEC6F8E0}" type="datetimeFigureOut">
              <a:rPr lang="ru-RU" smtClean="0"/>
              <a:t>13.10.2020</a:t>
            </a:fld>
            <a:endParaRPr lang="ru-RU"/>
          </a:p>
        </p:txBody>
      </p:sp>
      <p:sp>
        <p:nvSpPr>
          <p:cNvPr id="5" name="Нижний колонтитул 4">
            <a:extLst>
              <a:ext uri="{FF2B5EF4-FFF2-40B4-BE49-F238E27FC236}">
                <a16:creationId xmlns:a16="http://schemas.microsoft.com/office/drawing/2014/main" id="{E3198A39-1D75-4450-B1BD-033CA2E1A16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4FFEB62-0641-4002-8275-6EFA7CA3FC6F}"/>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219288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88A77E-1B43-4816-A70C-03073B9AF5B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B0075229-7C12-419C-961D-55032F603A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00051ED-EBFD-4D6B-9952-1FE0B7C1DB96}"/>
              </a:ext>
            </a:extLst>
          </p:cNvPr>
          <p:cNvSpPr>
            <a:spLocks noGrp="1"/>
          </p:cNvSpPr>
          <p:nvPr>
            <p:ph type="dt" sz="half" idx="10"/>
          </p:nvPr>
        </p:nvSpPr>
        <p:spPr/>
        <p:txBody>
          <a:bodyPr/>
          <a:lstStyle/>
          <a:p>
            <a:fld id="{0D9F8B08-3B00-4591-9371-583EFEC6F8E0}" type="datetimeFigureOut">
              <a:rPr lang="ru-RU" smtClean="0"/>
              <a:t>13.10.2020</a:t>
            </a:fld>
            <a:endParaRPr lang="ru-RU"/>
          </a:p>
        </p:txBody>
      </p:sp>
      <p:sp>
        <p:nvSpPr>
          <p:cNvPr id="5" name="Нижний колонтитул 4">
            <a:extLst>
              <a:ext uri="{FF2B5EF4-FFF2-40B4-BE49-F238E27FC236}">
                <a16:creationId xmlns:a16="http://schemas.microsoft.com/office/drawing/2014/main" id="{D07765E5-02C1-4D36-8B60-53E486A5DEA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96907FE-3872-4986-9860-2AFE7349FAD2}"/>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364936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643E49-DCC1-4903-B4BC-15DE3037E02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446F8BB-5B86-4F6E-B408-C8D9DA27F2C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FE7420D-5F05-4872-A055-25E17DE79C6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3351B0D-86E1-444B-BCBF-C0C4BB5C5CE6}"/>
              </a:ext>
            </a:extLst>
          </p:cNvPr>
          <p:cNvSpPr>
            <a:spLocks noGrp="1"/>
          </p:cNvSpPr>
          <p:nvPr>
            <p:ph type="dt" sz="half" idx="10"/>
          </p:nvPr>
        </p:nvSpPr>
        <p:spPr/>
        <p:txBody>
          <a:bodyPr/>
          <a:lstStyle/>
          <a:p>
            <a:fld id="{0D9F8B08-3B00-4591-9371-583EFEC6F8E0}" type="datetimeFigureOut">
              <a:rPr lang="ru-RU" smtClean="0"/>
              <a:t>13.10.2020</a:t>
            </a:fld>
            <a:endParaRPr lang="ru-RU"/>
          </a:p>
        </p:txBody>
      </p:sp>
      <p:sp>
        <p:nvSpPr>
          <p:cNvPr id="6" name="Нижний колонтитул 5">
            <a:extLst>
              <a:ext uri="{FF2B5EF4-FFF2-40B4-BE49-F238E27FC236}">
                <a16:creationId xmlns:a16="http://schemas.microsoft.com/office/drawing/2014/main" id="{05C11AE0-A84A-4678-BC0F-6C34F83B12B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4CF31FE-540D-4FCF-AEF5-279C9F9B296E}"/>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340438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3EFD14-8D33-4991-B1E3-4F5E32F3F1E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5D1421C-6333-4001-AD25-74F04ACFB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00D33AC-600C-4EF6-9E87-ACFABA66913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3CABD2A-832A-48EB-8925-83A2A21EA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189A5CE-5120-44D9-82D0-855D65AC3E7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A3AC831-65B0-4241-91C9-48669F8B6852}"/>
              </a:ext>
            </a:extLst>
          </p:cNvPr>
          <p:cNvSpPr>
            <a:spLocks noGrp="1"/>
          </p:cNvSpPr>
          <p:nvPr>
            <p:ph type="dt" sz="half" idx="10"/>
          </p:nvPr>
        </p:nvSpPr>
        <p:spPr/>
        <p:txBody>
          <a:bodyPr/>
          <a:lstStyle/>
          <a:p>
            <a:fld id="{0D9F8B08-3B00-4591-9371-583EFEC6F8E0}" type="datetimeFigureOut">
              <a:rPr lang="ru-RU" smtClean="0"/>
              <a:t>13.10.2020</a:t>
            </a:fld>
            <a:endParaRPr lang="ru-RU"/>
          </a:p>
        </p:txBody>
      </p:sp>
      <p:sp>
        <p:nvSpPr>
          <p:cNvPr id="8" name="Нижний колонтитул 7">
            <a:extLst>
              <a:ext uri="{FF2B5EF4-FFF2-40B4-BE49-F238E27FC236}">
                <a16:creationId xmlns:a16="http://schemas.microsoft.com/office/drawing/2014/main" id="{67DB0745-0ACF-49F7-9791-90306EF7D30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06BCC30-BC38-4EF3-954F-1ED518896E73}"/>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350397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396772-0C88-414C-BE41-2068C4A0577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3336068-BDB6-477F-A8C4-AB677A2AC691}"/>
              </a:ext>
            </a:extLst>
          </p:cNvPr>
          <p:cNvSpPr>
            <a:spLocks noGrp="1"/>
          </p:cNvSpPr>
          <p:nvPr>
            <p:ph type="dt" sz="half" idx="10"/>
          </p:nvPr>
        </p:nvSpPr>
        <p:spPr/>
        <p:txBody>
          <a:bodyPr/>
          <a:lstStyle/>
          <a:p>
            <a:fld id="{0D9F8B08-3B00-4591-9371-583EFEC6F8E0}" type="datetimeFigureOut">
              <a:rPr lang="ru-RU" smtClean="0"/>
              <a:t>13.10.2020</a:t>
            </a:fld>
            <a:endParaRPr lang="ru-RU"/>
          </a:p>
        </p:txBody>
      </p:sp>
      <p:sp>
        <p:nvSpPr>
          <p:cNvPr id="4" name="Нижний колонтитул 3">
            <a:extLst>
              <a:ext uri="{FF2B5EF4-FFF2-40B4-BE49-F238E27FC236}">
                <a16:creationId xmlns:a16="http://schemas.microsoft.com/office/drawing/2014/main" id="{25BF96BA-24CD-4A17-97E3-075668C7837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A6DF5BD-3F22-4294-9A9E-E3C295FF374D}"/>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31952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3B022D0-19AC-4FE7-B494-E43EA603F177}"/>
              </a:ext>
            </a:extLst>
          </p:cNvPr>
          <p:cNvSpPr>
            <a:spLocks noGrp="1"/>
          </p:cNvSpPr>
          <p:nvPr>
            <p:ph type="dt" sz="half" idx="10"/>
          </p:nvPr>
        </p:nvSpPr>
        <p:spPr/>
        <p:txBody>
          <a:bodyPr/>
          <a:lstStyle/>
          <a:p>
            <a:fld id="{0D9F8B08-3B00-4591-9371-583EFEC6F8E0}" type="datetimeFigureOut">
              <a:rPr lang="ru-RU" smtClean="0"/>
              <a:t>13.10.2020</a:t>
            </a:fld>
            <a:endParaRPr lang="ru-RU"/>
          </a:p>
        </p:txBody>
      </p:sp>
      <p:sp>
        <p:nvSpPr>
          <p:cNvPr id="3" name="Нижний колонтитул 2">
            <a:extLst>
              <a:ext uri="{FF2B5EF4-FFF2-40B4-BE49-F238E27FC236}">
                <a16:creationId xmlns:a16="http://schemas.microsoft.com/office/drawing/2014/main" id="{D054BB42-D7FF-4A64-9C75-E1051FD140D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A92CBDA-ADC9-4294-AD37-204CC51410D8}"/>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382862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D993EC-EA55-4769-84E3-DC5A6541D18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6FEEAAF-F870-4D51-8257-2A5E87A9DF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48904D7-998A-4827-AC8D-DF2902F14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B47E0C5-38DA-4901-82C8-806189008AF2}"/>
              </a:ext>
            </a:extLst>
          </p:cNvPr>
          <p:cNvSpPr>
            <a:spLocks noGrp="1"/>
          </p:cNvSpPr>
          <p:nvPr>
            <p:ph type="dt" sz="half" idx="10"/>
          </p:nvPr>
        </p:nvSpPr>
        <p:spPr/>
        <p:txBody>
          <a:bodyPr/>
          <a:lstStyle/>
          <a:p>
            <a:fld id="{0D9F8B08-3B00-4591-9371-583EFEC6F8E0}" type="datetimeFigureOut">
              <a:rPr lang="ru-RU" smtClean="0"/>
              <a:t>13.10.2020</a:t>
            </a:fld>
            <a:endParaRPr lang="ru-RU"/>
          </a:p>
        </p:txBody>
      </p:sp>
      <p:sp>
        <p:nvSpPr>
          <p:cNvPr id="6" name="Нижний колонтитул 5">
            <a:extLst>
              <a:ext uri="{FF2B5EF4-FFF2-40B4-BE49-F238E27FC236}">
                <a16:creationId xmlns:a16="http://schemas.microsoft.com/office/drawing/2014/main" id="{8B931ED5-31BC-4E56-BB70-6FAC8BFA44A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FAEF823-E573-4012-8126-32E4675CBE2F}"/>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184402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341430-5F78-459B-AE42-002D53045E7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7A0977C-8539-4ACA-8AFC-A25B578D31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F308A01-4FA1-4C85-9EB0-389B47EB0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5B9497F-F747-4710-BB42-FBC9CEB172F8}"/>
              </a:ext>
            </a:extLst>
          </p:cNvPr>
          <p:cNvSpPr>
            <a:spLocks noGrp="1"/>
          </p:cNvSpPr>
          <p:nvPr>
            <p:ph type="dt" sz="half" idx="10"/>
          </p:nvPr>
        </p:nvSpPr>
        <p:spPr/>
        <p:txBody>
          <a:bodyPr/>
          <a:lstStyle/>
          <a:p>
            <a:fld id="{0D9F8B08-3B00-4591-9371-583EFEC6F8E0}" type="datetimeFigureOut">
              <a:rPr lang="ru-RU" smtClean="0"/>
              <a:t>13.10.2020</a:t>
            </a:fld>
            <a:endParaRPr lang="ru-RU"/>
          </a:p>
        </p:txBody>
      </p:sp>
      <p:sp>
        <p:nvSpPr>
          <p:cNvPr id="6" name="Нижний колонтитул 5">
            <a:extLst>
              <a:ext uri="{FF2B5EF4-FFF2-40B4-BE49-F238E27FC236}">
                <a16:creationId xmlns:a16="http://schemas.microsoft.com/office/drawing/2014/main" id="{71EDD662-27D7-4D15-AFE1-1E25EE6F734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76DF2E1-06F9-4481-8F90-4C14BC10782C}"/>
              </a:ext>
            </a:extLst>
          </p:cNvPr>
          <p:cNvSpPr>
            <a:spLocks noGrp="1"/>
          </p:cNvSpPr>
          <p:nvPr>
            <p:ph type="sldNum" sz="quarter" idx="12"/>
          </p:nvPr>
        </p:nvSpPr>
        <p:spPr/>
        <p:txBody>
          <a:bodyPr/>
          <a:lstStyle/>
          <a:p>
            <a:fld id="{860CC0BB-DEDE-4CF3-9DDB-16C3D6D96ADF}" type="slidenum">
              <a:rPr lang="ru-RU" smtClean="0"/>
              <a:t>‹#›</a:t>
            </a:fld>
            <a:endParaRPr lang="ru-RU"/>
          </a:p>
        </p:txBody>
      </p:sp>
    </p:spTree>
    <p:extLst>
      <p:ext uri="{BB962C8B-B14F-4D97-AF65-F5344CB8AC3E}">
        <p14:creationId xmlns:p14="http://schemas.microsoft.com/office/powerpoint/2010/main" val="297167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48408C-D0A0-49B7-BF50-7472B3895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E1874DB-2580-4FFD-9605-EBA0079605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88E8488-48AA-48E2-865E-34B4975E12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F8B08-3B00-4591-9371-583EFEC6F8E0}" type="datetimeFigureOut">
              <a:rPr lang="ru-RU" smtClean="0"/>
              <a:t>13.10.2020</a:t>
            </a:fld>
            <a:endParaRPr lang="ru-RU"/>
          </a:p>
        </p:txBody>
      </p:sp>
      <p:sp>
        <p:nvSpPr>
          <p:cNvPr id="5" name="Нижний колонтитул 4">
            <a:extLst>
              <a:ext uri="{FF2B5EF4-FFF2-40B4-BE49-F238E27FC236}">
                <a16:creationId xmlns:a16="http://schemas.microsoft.com/office/drawing/2014/main" id="{728A0C6B-4FD2-4B4B-8714-B8FA1F61E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58A4DFF-0624-47E5-9F45-0F3DD11872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CC0BB-DEDE-4CF3-9DDB-16C3D6D96ADF}" type="slidenum">
              <a:rPr lang="ru-RU" smtClean="0"/>
              <a:t>‹#›</a:t>
            </a:fld>
            <a:endParaRPr lang="ru-RU"/>
          </a:p>
        </p:txBody>
      </p:sp>
    </p:spTree>
    <p:extLst>
      <p:ext uri="{BB962C8B-B14F-4D97-AF65-F5344CB8AC3E}">
        <p14:creationId xmlns:p14="http://schemas.microsoft.com/office/powerpoint/2010/main" val="1759446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uk.wikipedia.org/wiki/Orkut" TargetMode="External"/><Relationship Id="rId13" Type="http://schemas.openxmlformats.org/officeDocument/2006/relationships/hyperlink" Target="https://uk.wikipedia.org/wiki/Tumblr" TargetMode="External"/><Relationship Id="rId18" Type="http://schemas.openxmlformats.org/officeDocument/2006/relationships/hyperlink" Target="https://uk.wikipedia.org/wiki/Kickstarter" TargetMode="External"/><Relationship Id="rId3" Type="http://schemas.openxmlformats.org/officeDocument/2006/relationships/hyperlink" Target="https://uk.wikipedia.org/w/index.php?title=Gawker_Media&amp;action=edit&amp;redlink=1" TargetMode="External"/><Relationship Id="rId21" Type="http://schemas.openxmlformats.org/officeDocument/2006/relationships/hyperlink" Target="https://uk.wikipedia.org/wiki/Facebook" TargetMode="External"/><Relationship Id="rId7" Type="http://schemas.openxmlformats.org/officeDocument/2006/relationships/hyperlink" Target="https://uk.wikipedia.org/wiki/Instagram" TargetMode="External"/><Relationship Id="rId12" Type="http://schemas.openxmlformats.org/officeDocument/2006/relationships/hyperlink" Target="https://uk.wikipedia.org/w/index.php?title=Tout&amp;action=edit&amp;redlink=1" TargetMode="External"/><Relationship Id="rId17" Type="http://schemas.openxmlformats.org/officeDocument/2006/relationships/hyperlink" Target="https://uk.wikipedia.org/wiki/YouTube" TargetMode="External"/><Relationship Id="rId2" Type="http://schemas.openxmlformats.org/officeDocument/2006/relationships/hyperlink" Target="https://uk.wikipedia.org/wiki/Diaspora" TargetMode="External"/><Relationship Id="rId16" Type="http://schemas.openxmlformats.org/officeDocument/2006/relationships/hyperlink" Target="https://uk.wikipedia.org/wiki/%D0%A5%D0%B5%D1%88%D1%82%D0%B5%D0%B3#cite_note-7" TargetMode="External"/><Relationship Id="rId20" Type="http://schemas.openxmlformats.org/officeDocument/2006/relationships/hyperlink" Target="https://uk.wikipedia.org/w/index.php?title=Fetchnotes&amp;action=edit&amp;redlink=1" TargetMode="External"/><Relationship Id="rId1" Type="http://schemas.openxmlformats.org/officeDocument/2006/relationships/slideLayout" Target="../slideLayouts/slideLayout2.xml"/><Relationship Id="rId6" Type="http://schemas.openxmlformats.org/officeDocument/2006/relationships/hyperlink" Target="https://uk.wikipedia.org/wiki/Google+" TargetMode="External"/><Relationship Id="rId11" Type="http://schemas.openxmlformats.org/officeDocument/2006/relationships/hyperlink" Target="https://uk.wikipedia.org/wiki/Sina_Weibo" TargetMode="External"/><Relationship Id="rId5" Type="http://schemas.openxmlformats.org/officeDocument/2006/relationships/hyperlink" Target="https://uk.wikipedia.org/wiki/2009" TargetMode="External"/><Relationship Id="rId15" Type="http://schemas.openxmlformats.org/officeDocument/2006/relationships/hyperlink" Target="https://uk.wikipedia.org/wiki/VK" TargetMode="External"/><Relationship Id="rId23" Type="http://schemas.openxmlformats.org/officeDocument/2006/relationships/hyperlink" Target="https://uk.wikipedia.org/w/index.php?title=Gfranq.com&amp;action=edit&amp;redlink=1" TargetMode="External"/><Relationship Id="rId10" Type="http://schemas.openxmlformats.org/officeDocument/2006/relationships/hyperlink" Target="https://uk.wikipedia.org/wiki/Pinterest" TargetMode="External"/><Relationship Id="rId19" Type="http://schemas.openxmlformats.org/officeDocument/2006/relationships/hyperlink" Target="https://uk.wikipedia.org/wiki/2012" TargetMode="External"/><Relationship Id="rId4" Type="http://schemas.openxmlformats.org/officeDocument/2006/relationships/hyperlink" Target="https://uk.wikipedia.org/wiki/FriendFeed" TargetMode="External"/><Relationship Id="rId9" Type="http://schemas.openxmlformats.org/officeDocument/2006/relationships/hyperlink" Target="https://uk.wikipedia.org/wiki/%D0%A5%D0%B5%D1%88%D1%82%D0%B5%D0%B3#cite_note-6" TargetMode="External"/><Relationship Id="rId14" Type="http://schemas.openxmlformats.org/officeDocument/2006/relationships/hyperlink" Target="https://uk.wikipedia.org/wiki/Twitter" TargetMode="External"/><Relationship Id="rId22" Type="http://schemas.openxmlformats.org/officeDocument/2006/relationships/hyperlink" Target="https://uk.wikipedia.org/wiki/2013"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k.wikipedia.org/wiki/%D0%9F%D0%BE%D1%88%D1%83%D0%BA%D0%BE%D0%B2%D0%B0_%D1%81%D0%B8%D1%81%D1%82%D0%B5%D0%BC%D0%B0" TargetMode="External"/><Relationship Id="rId2" Type="http://schemas.openxmlformats.org/officeDocument/2006/relationships/hyperlink" Target="https://uk.wikipedia.org/wiki/HTML" TargetMode="External"/><Relationship Id="rId1" Type="http://schemas.openxmlformats.org/officeDocument/2006/relationships/slideLayout" Target="../slideLayouts/slideLayout2.xml"/><Relationship Id="rId5" Type="http://schemas.openxmlformats.org/officeDocument/2006/relationships/hyperlink" Target="https://uk.wikipedia.org/wiki/%D0%9F%D0%BE%D1%81%D0%B8%D0%BB%D0%B0%D0%BD%D0%BD%D1%8F" TargetMode="External"/><Relationship Id="rId4" Type="http://schemas.openxmlformats.org/officeDocument/2006/relationships/hyperlink" Target="https://uk.wikipedia.org/wiki/%D0%86%D0%BC%D0%BE%D0%B2%D1%96%D1%80%D0%BD%D1%96%D1%81%D1%82%D1%8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uk.wikipedia.org/wiki/%D0%9F%D0%BE%D1%88%D1%83%D0%BA%D0%BE%D0%B2%D0%B0_%D1%81%D0%B8%D1%81%D1%82%D0%B5%D0%BC%D0%B0" TargetMode="External"/><Relationship Id="rId2" Type="http://schemas.openxmlformats.org/officeDocument/2006/relationships/hyperlink" Target="https://uk.wikipedia.org/wiki/%D0%A1%D0%B0%D0%B9%D1%8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uk.wikipedia.org/wiki/%D0%A1%D0%BE%D1%86%D1%96%D0%B0%D0%BB%D1%8C%D0%BD%D1%96_%D0%BC%D0%B5%D0%B4%D1%96%D0%B0"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uk.wikipedia.org/wiki/%D0%91%D0%BB%D0%BE%D0%B3"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DD219B-6E1E-4445-9D33-7D408856F75A}"/>
              </a:ext>
            </a:extLst>
          </p:cNvPr>
          <p:cNvSpPr>
            <a:spLocks noGrp="1"/>
          </p:cNvSpPr>
          <p:nvPr>
            <p:ph type="ctrTitle"/>
          </p:nvPr>
        </p:nvSpPr>
        <p:spPr>
          <a:xfrm>
            <a:off x="1006679" y="419667"/>
            <a:ext cx="10178641" cy="2387600"/>
          </a:xfrm>
        </p:spPr>
        <p:txBody>
          <a:bodyPr>
            <a:normAutofit fontScale="90000"/>
          </a:bodyPr>
          <a:lstStyle/>
          <a:p>
            <a:r>
              <a:rPr lang="ru-RU" dirty="0" err="1">
                <a:solidFill>
                  <a:srgbClr val="FF0066"/>
                </a:solidFill>
                <a:latin typeface="Times New Roman" panose="02020603050405020304" pitchFamily="18" charset="0"/>
                <a:cs typeface="Times New Roman" panose="02020603050405020304" pitchFamily="18" charset="0"/>
              </a:rPr>
              <a:t>Платні</a:t>
            </a:r>
            <a:r>
              <a:rPr lang="ru-RU" dirty="0">
                <a:solidFill>
                  <a:srgbClr val="FF0066"/>
                </a:solidFill>
                <a:latin typeface="Times New Roman" panose="02020603050405020304" pitchFamily="18" charset="0"/>
                <a:cs typeface="Times New Roman" panose="02020603050405020304" pitchFamily="18" charset="0"/>
              </a:rPr>
              <a:t> та </a:t>
            </a:r>
            <a:r>
              <a:rPr lang="ru-RU" dirty="0" err="1">
                <a:solidFill>
                  <a:srgbClr val="FF0066"/>
                </a:solidFill>
                <a:latin typeface="Times New Roman" panose="02020603050405020304" pitchFamily="18" charset="0"/>
                <a:cs typeface="Times New Roman" panose="02020603050405020304" pitchFamily="18" charset="0"/>
              </a:rPr>
              <a:t>безкоштовні</a:t>
            </a:r>
            <a:r>
              <a:rPr lang="uk-UA" dirty="0">
                <a:solidFill>
                  <a:srgbClr val="FF0066"/>
                </a:solidFill>
                <a:latin typeface="Times New Roman" panose="02020603050405020304" pitchFamily="18" charset="0"/>
                <a:cs typeface="Times New Roman" panose="02020603050405020304" pitchFamily="18" charset="0"/>
              </a:rPr>
              <a:t> способи просування, </a:t>
            </a:r>
            <a:br>
              <a:rPr lang="uk-UA" dirty="0">
                <a:solidFill>
                  <a:srgbClr val="FF0066"/>
                </a:solidFill>
                <a:latin typeface="Times New Roman" panose="02020603050405020304" pitchFamily="18" charset="0"/>
                <a:cs typeface="Times New Roman" panose="02020603050405020304" pitchFamily="18" charset="0"/>
              </a:rPr>
            </a:br>
            <a:r>
              <a:rPr lang="uk-UA" dirty="0">
                <a:solidFill>
                  <a:srgbClr val="FF0066"/>
                </a:solidFill>
                <a:latin typeface="Times New Roman" panose="02020603050405020304" pitchFamily="18" charset="0"/>
                <a:cs typeface="Times New Roman" panose="02020603050405020304" pitchFamily="18" charset="0"/>
              </a:rPr>
              <a:t>збільшення «живих» підписників </a:t>
            </a:r>
            <a:endParaRPr lang="ru-RU" dirty="0">
              <a:solidFill>
                <a:srgbClr val="FF0066"/>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3AC55BB5-BCDD-42F6-9FEB-13B1695E9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094" y="2807267"/>
            <a:ext cx="4262694" cy="3929092"/>
          </a:xfrm>
          <a:prstGeom prst="rect">
            <a:avLst/>
          </a:prstGeom>
        </p:spPr>
      </p:pic>
    </p:spTree>
    <p:extLst>
      <p:ext uri="{BB962C8B-B14F-4D97-AF65-F5344CB8AC3E}">
        <p14:creationId xmlns:p14="http://schemas.microsoft.com/office/powerpoint/2010/main" val="275327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52FC09-09EA-43D5-844D-D776D6B7FCF4}"/>
              </a:ext>
            </a:extLst>
          </p:cNvPr>
          <p:cNvSpPr>
            <a:spLocks noGrp="1"/>
          </p:cNvSpPr>
          <p:nvPr>
            <p:ph type="title"/>
          </p:nvPr>
        </p:nvSpPr>
        <p:spPr>
          <a:xfrm>
            <a:off x="670420" y="-32025"/>
            <a:ext cx="10515600" cy="2246720"/>
          </a:xfrm>
        </p:spPr>
        <p:txBody>
          <a:bodyPr>
            <a:normAutofit/>
          </a:bodyPr>
          <a:lstStyle/>
          <a:p>
            <a:r>
              <a:rPr lang="ru-RU" sz="3000" b="1" dirty="0">
                <a:solidFill>
                  <a:srgbClr val="FF0066"/>
                </a:solidFill>
                <a:latin typeface="Times New Roman" panose="02020603050405020304" pitchFamily="18" charset="0"/>
                <a:cs typeface="Times New Roman" panose="02020603050405020304" pitchFamily="18" charset="0"/>
              </a:rPr>
              <a:t>#Хештег – </a:t>
            </a:r>
            <a:r>
              <a:rPr lang="ru-RU" sz="2500" b="1" dirty="0" err="1">
                <a:solidFill>
                  <a:srgbClr val="FF0066"/>
                </a:solidFill>
                <a:latin typeface="Times New Roman" panose="02020603050405020304" pitchFamily="18" charset="0"/>
                <a:cs typeface="Times New Roman" panose="02020603050405020304" pitchFamily="18" charset="0"/>
              </a:rPr>
              <a:t>це</a:t>
            </a:r>
            <a:r>
              <a:rPr lang="ru-RU" sz="2500" b="1" dirty="0">
                <a:solidFill>
                  <a:srgbClr val="FF0066"/>
                </a:solidFill>
                <a:latin typeface="Times New Roman" panose="02020603050405020304" pitchFamily="18" charset="0"/>
                <a:cs typeface="Times New Roman" panose="02020603050405020304" pitchFamily="18" charset="0"/>
              </a:rPr>
              <a:t> один з </a:t>
            </a:r>
            <a:r>
              <a:rPr lang="ru-RU" sz="2500" b="1" dirty="0" err="1">
                <a:solidFill>
                  <a:srgbClr val="FF0066"/>
                </a:solidFill>
                <a:latin typeface="Times New Roman" panose="02020603050405020304" pitchFamily="18" charset="0"/>
                <a:cs typeface="Times New Roman" panose="02020603050405020304" pitchFamily="18" charset="0"/>
              </a:rPr>
              <a:t>основних</a:t>
            </a:r>
            <a:r>
              <a:rPr lang="ru-RU" sz="2500" b="1" dirty="0">
                <a:solidFill>
                  <a:srgbClr val="FF0066"/>
                </a:solidFill>
                <a:latin typeface="Times New Roman" panose="02020603050405020304" pitchFamily="18" charset="0"/>
                <a:cs typeface="Times New Roman" panose="02020603050405020304" pitchFamily="18" charset="0"/>
              </a:rPr>
              <a:t> </a:t>
            </a:r>
            <a:r>
              <a:rPr lang="ru-RU" sz="2500" b="1" dirty="0" err="1">
                <a:solidFill>
                  <a:srgbClr val="FF0066"/>
                </a:solidFill>
                <a:latin typeface="Times New Roman" panose="02020603050405020304" pitchFamily="18" charset="0"/>
                <a:cs typeface="Times New Roman" panose="02020603050405020304" pitchFamily="18" charset="0"/>
              </a:rPr>
              <a:t>методів</a:t>
            </a:r>
            <a:r>
              <a:rPr lang="ru-RU" sz="2500" b="1" dirty="0">
                <a:solidFill>
                  <a:srgbClr val="FF0066"/>
                </a:solidFill>
                <a:latin typeface="Times New Roman" panose="02020603050405020304" pitchFamily="18" charset="0"/>
                <a:cs typeface="Times New Roman" panose="02020603050405020304" pitchFamily="18" charset="0"/>
              </a:rPr>
              <a:t> для </a:t>
            </a:r>
            <a:r>
              <a:rPr lang="ru-RU" sz="2500" b="1" dirty="0" err="1">
                <a:solidFill>
                  <a:srgbClr val="FF0066"/>
                </a:solidFill>
                <a:latin typeface="Times New Roman" panose="02020603050405020304" pitchFamily="18" charset="0"/>
                <a:cs typeface="Times New Roman" panose="02020603050405020304" pitchFamily="18" charset="0"/>
              </a:rPr>
              <a:t>розкрутки</a:t>
            </a:r>
            <a:r>
              <a:rPr lang="ru-RU" sz="2500" b="1" dirty="0">
                <a:solidFill>
                  <a:srgbClr val="FF0066"/>
                </a:solidFill>
                <a:latin typeface="Times New Roman" panose="02020603050405020304" pitchFamily="18" charset="0"/>
                <a:cs typeface="Times New Roman" panose="02020603050405020304" pitchFamily="18" charset="0"/>
              </a:rPr>
              <a:t>. </a:t>
            </a:r>
            <a:r>
              <a:rPr lang="ru-RU" sz="2500" b="1" dirty="0" err="1">
                <a:latin typeface="Times New Roman" panose="02020603050405020304" pitchFamily="18" charset="0"/>
                <a:cs typeface="Times New Roman" panose="02020603050405020304" pitchFamily="18" charset="0"/>
              </a:rPr>
              <a:t>Ц</a:t>
            </a:r>
            <a:r>
              <a:rPr lang="ru-RU" sz="2500" dirty="0" err="1">
                <a:latin typeface="Times New Roman" panose="02020603050405020304" pitchFamily="18" charset="0"/>
                <a:cs typeface="Times New Roman" panose="02020603050405020304" pitchFamily="18" charset="0"/>
              </a:rPr>
              <a:t>е</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ключове</a:t>
            </a:r>
            <a:r>
              <a:rPr lang="ru-RU" sz="2500" dirty="0">
                <a:latin typeface="Times New Roman" panose="02020603050405020304" pitchFamily="18" charset="0"/>
                <a:cs typeface="Times New Roman" panose="02020603050405020304" pitchFamily="18" charset="0"/>
              </a:rPr>
              <a:t> слово для </a:t>
            </a:r>
            <a:r>
              <a:rPr lang="ru-RU" sz="2500" dirty="0" err="1">
                <a:latin typeface="Times New Roman" panose="02020603050405020304" pitchFamily="18" charset="0"/>
                <a:cs typeface="Times New Roman" panose="02020603050405020304" pitchFamily="18" charset="0"/>
              </a:rPr>
              <a:t>пошуку</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матеріалу</a:t>
            </a:r>
            <a:r>
              <a:rPr lang="ru-RU" sz="2500" dirty="0">
                <a:latin typeface="Times New Roman" panose="02020603050405020304" pitchFamily="18" charset="0"/>
                <a:cs typeface="Times New Roman" panose="02020603050405020304" pitchFamily="18" charset="0"/>
              </a:rPr>
              <a:t> за тематикою, хештеги </a:t>
            </a:r>
            <a:r>
              <a:rPr lang="ru-RU" sz="2500" dirty="0" err="1">
                <a:latin typeface="Times New Roman" panose="02020603050405020304" pitchFamily="18" charset="0"/>
                <a:cs typeface="Times New Roman" panose="02020603050405020304" pitchFamily="18" charset="0"/>
              </a:rPr>
              <a:t>включають</a:t>
            </a:r>
            <a:r>
              <a:rPr lang="ru-RU" sz="2500" dirty="0">
                <a:latin typeface="Times New Roman" panose="02020603050405020304" pitchFamily="18" charset="0"/>
                <a:cs typeface="Times New Roman" panose="02020603050405020304" pitchFamily="18" charset="0"/>
              </a:rPr>
              <a:t> в себе як </a:t>
            </a:r>
            <a:r>
              <a:rPr lang="ru-RU" sz="2500" dirty="0" err="1">
                <a:latin typeface="Times New Roman" panose="02020603050405020304" pitchFamily="18" charset="0"/>
                <a:cs typeface="Times New Roman" panose="02020603050405020304" pitchFamily="18" charset="0"/>
              </a:rPr>
              <a:t>одне</a:t>
            </a:r>
            <a:r>
              <a:rPr lang="ru-RU" sz="2500" dirty="0">
                <a:latin typeface="Times New Roman" panose="02020603050405020304" pitchFamily="18" charset="0"/>
                <a:cs typeface="Times New Roman" panose="02020603050405020304" pitchFamily="18" charset="0"/>
              </a:rPr>
              <a:t> слово, так і </a:t>
            </a:r>
            <a:r>
              <a:rPr lang="ru-RU" sz="2500" dirty="0" err="1">
                <a:latin typeface="Times New Roman" panose="02020603050405020304" pitchFamily="18" charset="0"/>
                <a:cs typeface="Times New Roman" panose="02020603050405020304" pitchFamily="18" charset="0"/>
              </a:rPr>
              <a:t>більше</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об'єднаних</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слів</a:t>
            </a:r>
            <a:r>
              <a:rPr lang="ru-RU" sz="2500" dirty="0">
                <a:latin typeface="Times New Roman" panose="02020603050405020304" pitchFamily="18" charset="0"/>
                <a:cs typeface="Times New Roman" panose="02020603050405020304" pitchFamily="18" charset="0"/>
              </a:rPr>
              <a:t> (але без </a:t>
            </a:r>
            <a:r>
              <a:rPr lang="ru-RU" sz="2500" dirty="0" err="1">
                <a:latin typeface="Times New Roman" panose="02020603050405020304" pitchFamily="18" charset="0"/>
                <a:cs typeface="Times New Roman" panose="02020603050405020304" pitchFamily="18" charset="0"/>
              </a:rPr>
              <a:t>пробілів</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Користувачі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можуть</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об'єднувати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групу</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повідомлень</a:t>
            </a:r>
            <a:r>
              <a:rPr lang="ru-RU" sz="2500" dirty="0">
                <a:latin typeface="Times New Roman" panose="02020603050405020304" pitchFamily="18" charset="0"/>
                <a:cs typeface="Times New Roman" panose="02020603050405020304" pitchFamily="18" charset="0"/>
              </a:rPr>
              <a:t> за темою </a:t>
            </a:r>
            <a:r>
              <a:rPr lang="ru-RU" sz="2500" dirty="0" err="1">
                <a:latin typeface="Times New Roman" panose="02020603050405020304" pitchFamily="18" charset="0"/>
                <a:cs typeface="Times New Roman" panose="02020603050405020304" pitchFamily="18" charset="0"/>
              </a:rPr>
              <a:t>або</a:t>
            </a:r>
            <a:r>
              <a:rPr lang="ru-RU" sz="2500" dirty="0">
                <a:latin typeface="Times New Roman" panose="02020603050405020304" pitchFamily="18" charset="0"/>
                <a:cs typeface="Times New Roman" panose="02020603050405020304" pitchFamily="18" charset="0"/>
              </a:rPr>
              <a:t> типом з </a:t>
            </a:r>
            <a:r>
              <a:rPr lang="ru-RU" sz="2500" dirty="0" err="1">
                <a:latin typeface="Times New Roman" panose="02020603050405020304" pitchFamily="18" charset="0"/>
                <a:cs typeface="Times New Roman" panose="02020603050405020304" pitchFamily="18" charset="0"/>
              </a:rPr>
              <a:t>використанням</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хештегів</a:t>
            </a:r>
            <a:r>
              <a:rPr lang="ru-RU" sz="2500" dirty="0">
                <a:latin typeface="Times New Roman" panose="02020603050405020304" pitchFamily="18" charset="0"/>
                <a:cs typeface="Times New Roman" panose="02020603050405020304" pitchFamily="18" charset="0"/>
              </a:rPr>
              <a:t> — </a:t>
            </a:r>
            <a:r>
              <a:rPr lang="ru-RU" sz="2500" dirty="0" err="1">
                <a:latin typeface="Times New Roman" panose="02020603050405020304" pitchFamily="18" charset="0"/>
                <a:cs typeface="Times New Roman" panose="02020603050405020304" pitchFamily="18" charset="0"/>
              </a:rPr>
              <a:t>слів</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або</a:t>
            </a:r>
            <a:r>
              <a:rPr lang="ru-RU" sz="2500" dirty="0">
                <a:latin typeface="Times New Roman" panose="02020603050405020304" pitchFamily="18" charset="0"/>
                <a:cs typeface="Times New Roman" panose="02020603050405020304" pitchFamily="18" charset="0"/>
              </a:rPr>
              <a:t> фраз, </a:t>
            </a:r>
            <a:r>
              <a:rPr lang="ru-RU" sz="2500" dirty="0" err="1">
                <a:latin typeface="Times New Roman" panose="02020603050405020304" pitchFamily="18" charset="0"/>
                <a:cs typeface="Times New Roman" panose="02020603050405020304" pitchFamily="18" charset="0"/>
              </a:rPr>
              <a:t>які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починаються</a:t>
            </a:r>
            <a:r>
              <a:rPr lang="ru-RU" sz="2500" dirty="0">
                <a:latin typeface="Times New Roman" panose="02020603050405020304" pitchFamily="18" charset="0"/>
                <a:cs typeface="Times New Roman" panose="02020603050405020304" pitchFamily="18" charset="0"/>
              </a:rPr>
              <a:t> з </a:t>
            </a:r>
            <a:r>
              <a:rPr lang="ru-RU" sz="2500" b="1" dirty="0">
                <a:latin typeface="Times New Roman" panose="02020603050405020304" pitchFamily="18" charset="0"/>
                <a:cs typeface="Times New Roman" panose="02020603050405020304" pitchFamily="18" charset="0"/>
              </a:rPr>
              <a:t>#</a:t>
            </a:r>
            <a:r>
              <a:rPr lang="ru-RU" sz="2500" dirty="0">
                <a:latin typeface="Times New Roman" panose="02020603050405020304" pitchFamily="18" charset="0"/>
                <a:cs typeface="Times New Roman" panose="02020603050405020304" pitchFamily="18" charset="0"/>
              </a:rPr>
              <a:t>.</a:t>
            </a:r>
          </a:p>
        </p:txBody>
      </p:sp>
      <p:sp>
        <p:nvSpPr>
          <p:cNvPr id="3" name="Объект 2">
            <a:extLst>
              <a:ext uri="{FF2B5EF4-FFF2-40B4-BE49-F238E27FC236}">
                <a16:creationId xmlns:a16="http://schemas.microsoft.com/office/drawing/2014/main" id="{F40D7A0D-0B38-4B4A-B0C4-B127981C05DF}"/>
              </a:ext>
            </a:extLst>
          </p:cNvPr>
          <p:cNvSpPr>
            <a:spLocks noGrp="1"/>
          </p:cNvSpPr>
          <p:nvPr>
            <p:ph idx="1"/>
          </p:nvPr>
        </p:nvSpPr>
        <p:spPr>
          <a:xfrm>
            <a:off x="838200" y="2214695"/>
            <a:ext cx="10515600" cy="4152550"/>
          </a:xfrm>
        </p:spPr>
        <p:txBody>
          <a:bodyPr numCol="2">
            <a:noAutofit/>
          </a:bodyPr>
          <a:lstStyle/>
          <a:p>
            <a:pPr marL="0" indent="0">
              <a:lnSpc>
                <a:spcPct val="100000"/>
              </a:lnSpc>
              <a:spcBef>
                <a:spcPts val="0"/>
              </a:spcBef>
            </a:pPr>
            <a:r>
              <a:rPr lang="ru-RU" sz="1800" b="1" dirty="0" err="1"/>
              <a:t>Сайти</a:t>
            </a:r>
            <a:r>
              <a:rPr lang="ru-RU" sz="1800" b="1" dirty="0"/>
              <a:t>, </a:t>
            </a:r>
            <a:r>
              <a:rPr lang="ru-RU" sz="1800" b="1" dirty="0" err="1"/>
              <a:t>які</a:t>
            </a:r>
            <a:r>
              <a:rPr lang="ru-RU" sz="1800" b="1" dirty="0"/>
              <a:t> </a:t>
            </a:r>
            <a:r>
              <a:rPr lang="ru-RU" sz="1800" b="1" dirty="0" err="1"/>
              <a:t>підтримують</a:t>
            </a:r>
            <a:r>
              <a:rPr lang="ru-RU" sz="1800" b="1" dirty="0"/>
              <a:t> хештеги</a:t>
            </a:r>
          </a:p>
          <a:p>
            <a:pPr marL="0" indent="0">
              <a:lnSpc>
                <a:spcPct val="100000"/>
              </a:lnSpc>
              <a:spcBef>
                <a:spcPts val="0"/>
              </a:spcBef>
            </a:pPr>
            <a:endParaRPr lang="ru-RU" sz="1800" b="1" dirty="0">
              <a:hlinkClick r:id="rId2" tooltip="Diaspora">
                <a:extLst>
                  <a:ext uri="{A12FA001-AC4F-418D-AE19-62706E023703}">
                    <ahyp:hlinkClr xmlns:ahyp="http://schemas.microsoft.com/office/drawing/2018/hyperlinkcolor" val="tx"/>
                  </a:ext>
                </a:extLst>
              </a:hlinkClick>
            </a:endParaRPr>
          </a:p>
          <a:p>
            <a:pPr marL="0" indent="0">
              <a:lnSpc>
                <a:spcPct val="100000"/>
              </a:lnSpc>
              <a:spcBef>
                <a:spcPts val="0"/>
              </a:spcBef>
            </a:pPr>
            <a:r>
              <a:rPr lang="en-US" sz="1800" dirty="0">
                <a:hlinkClick r:id="rId2" tooltip="Diaspora">
                  <a:extLst>
                    <a:ext uri="{A12FA001-AC4F-418D-AE19-62706E023703}">
                      <ahyp:hlinkClr xmlns:ahyp="http://schemas.microsoft.com/office/drawing/2018/hyperlinkcolor" val="tx"/>
                    </a:ext>
                  </a:extLst>
                </a:hlinkClick>
              </a:rPr>
              <a:t>Diaspora</a:t>
            </a:r>
            <a:endParaRPr lang="en-US" sz="1800" dirty="0"/>
          </a:p>
          <a:p>
            <a:pPr marL="0" indent="0">
              <a:lnSpc>
                <a:spcPct val="100000"/>
              </a:lnSpc>
              <a:spcBef>
                <a:spcPts val="0"/>
              </a:spcBef>
            </a:pPr>
            <a:r>
              <a:rPr lang="ru-RU" sz="1800" dirty="0" err="1"/>
              <a:t>Усі</a:t>
            </a:r>
            <a:r>
              <a:rPr lang="ru-RU" sz="1800" dirty="0"/>
              <a:t> </a:t>
            </a:r>
            <a:r>
              <a:rPr lang="ru-RU" sz="1800" dirty="0" err="1"/>
              <a:t>сайти</a:t>
            </a:r>
            <a:r>
              <a:rPr lang="ru-RU" sz="1800" dirty="0"/>
              <a:t> </a:t>
            </a:r>
            <a:r>
              <a:rPr lang="en-US" sz="1800" dirty="0">
                <a:hlinkClick r:id="rId3" tooltip="Gawker Media (ще не написана)">
                  <a:extLst>
                    <a:ext uri="{A12FA001-AC4F-418D-AE19-62706E023703}">
                      <ahyp:hlinkClr xmlns:ahyp="http://schemas.microsoft.com/office/drawing/2018/hyperlinkcolor" val="tx"/>
                    </a:ext>
                  </a:extLst>
                </a:hlinkClick>
              </a:rPr>
              <a:t>Gawker Media</a:t>
            </a:r>
            <a:endParaRPr lang="en-US" sz="1800" dirty="0"/>
          </a:p>
          <a:p>
            <a:pPr marL="0" indent="0">
              <a:lnSpc>
                <a:spcPct val="100000"/>
              </a:lnSpc>
              <a:spcBef>
                <a:spcPts val="0"/>
              </a:spcBef>
            </a:pPr>
            <a:r>
              <a:rPr lang="en-US" sz="1800" dirty="0" err="1">
                <a:hlinkClick r:id="rId4" tooltip="FriendFeed">
                  <a:extLst>
                    <a:ext uri="{A12FA001-AC4F-418D-AE19-62706E023703}">
                      <ahyp:hlinkClr xmlns:ahyp="http://schemas.microsoft.com/office/drawing/2018/hyperlinkcolor" val="tx"/>
                    </a:ext>
                  </a:extLst>
                </a:hlinkClick>
              </a:rPr>
              <a:t>FriendFeed</a:t>
            </a:r>
            <a:r>
              <a:rPr lang="en-US" sz="1800" dirty="0"/>
              <a:t> (</a:t>
            </a:r>
            <a:r>
              <a:rPr lang="ru-RU" sz="1800" dirty="0"/>
              <a:t>з </a:t>
            </a:r>
            <a:r>
              <a:rPr lang="ru-RU" sz="1800" dirty="0">
                <a:hlinkClick r:id="rId5" tooltip="2009">
                  <a:extLst>
                    <a:ext uri="{A12FA001-AC4F-418D-AE19-62706E023703}">
                      <ahyp:hlinkClr xmlns:ahyp="http://schemas.microsoft.com/office/drawing/2018/hyperlinkcolor" val="tx"/>
                    </a:ext>
                  </a:extLst>
                </a:hlinkClick>
              </a:rPr>
              <a:t>2009</a:t>
            </a:r>
            <a:r>
              <a:rPr lang="ru-RU" sz="1800" dirty="0"/>
              <a:t>)</a:t>
            </a:r>
          </a:p>
          <a:p>
            <a:pPr marL="0" indent="0">
              <a:lnSpc>
                <a:spcPct val="100000"/>
              </a:lnSpc>
              <a:spcBef>
                <a:spcPts val="0"/>
              </a:spcBef>
            </a:pPr>
            <a:r>
              <a:rPr lang="en-US" sz="1800" dirty="0">
                <a:hlinkClick r:id="rId6" tooltip="Google+">
                  <a:extLst>
                    <a:ext uri="{A12FA001-AC4F-418D-AE19-62706E023703}">
                      <ahyp:hlinkClr xmlns:ahyp="http://schemas.microsoft.com/office/drawing/2018/hyperlinkcolor" val="tx"/>
                    </a:ext>
                  </a:extLst>
                </a:hlinkClick>
              </a:rPr>
              <a:t>Google+</a:t>
            </a:r>
            <a:endParaRPr lang="en-US" sz="1800" dirty="0"/>
          </a:p>
          <a:p>
            <a:pPr marL="0" indent="0">
              <a:lnSpc>
                <a:spcPct val="100000"/>
              </a:lnSpc>
              <a:spcBef>
                <a:spcPts val="0"/>
              </a:spcBef>
            </a:pPr>
            <a:r>
              <a:rPr lang="en-US" sz="1800" dirty="0">
                <a:hlinkClick r:id="rId7" tooltip="Instagram">
                  <a:extLst>
                    <a:ext uri="{A12FA001-AC4F-418D-AE19-62706E023703}">
                      <ahyp:hlinkClr xmlns:ahyp="http://schemas.microsoft.com/office/drawing/2018/hyperlinkcolor" val="tx"/>
                    </a:ext>
                  </a:extLst>
                </a:hlinkClick>
              </a:rPr>
              <a:t>Instagram</a:t>
            </a:r>
            <a:endParaRPr lang="en-US" sz="1800" dirty="0"/>
          </a:p>
          <a:p>
            <a:pPr marL="0" indent="0">
              <a:lnSpc>
                <a:spcPct val="100000"/>
              </a:lnSpc>
              <a:spcBef>
                <a:spcPts val="0"/>
              </a:spcBef>
            </a:pPr>
            <a:r>
              <a:rPr lang="en-US" sz="1800" dirty="0">
                <a:hlinkClick r:id="rId8" tooltip="Orkut">
                  <a:extLst>
                    <a:ext uri="{A12FA001-AC4F-418D-AE19-62706E023703}">
                      <ahyp:hlinkClr xmlns:ahyp="http://schemas.microsoft.com/office/drawing/2018/hyperlinkcolor" val="tx"/>
                    </a:ext>
                  </a:extLst>
                </a:hlinkClick>
              </a:rPr>
              <a:t>Orkut</a:t>
            </a:r>
            <a:r>
              <a:rPr lang="en-US" sz="1800" baseline="30000" dirty="0">
                <a:hlinkClick r:id="rId9">
                  <a:extLst>
                    <a:ext uri="{A12FA001-AC4F-418D-AE19-62706E023703}">
                      <ahyp:hlinkClr xmlns:ahyp="http://schemas.microsoft.com/office/drawing/2018/hyperlinkcolor" val="tx"/>
                    </a:ext>
                  </a:extLst>
                </a:hlinkClick>
              </a:rPr>
              <a:t>[6]</a:t>
            </a:r>
            <a:endParaRPr lang="en-US" sz="1800" dirty="0"/>
          </a:p>
          <a:p>
            <a:pPr marL="0" indent="0">
              <a:lnSpc>
                <a:spcPct val="100000"/>
              </a:lnSpc>
              <a:spcBef>
                <a:spcPts val="0"/>
              </a:spcBef>
            </a:pPr>
            <a:r>
              <a:rPr lang="en-US" sz="1800" dirty="0">
                <a:hlinkClick r:id="rId10" tooltip="Pinterest">
                  <a:extLst>
                    <a:ext uri="{A12FA001-AC4F-418D-AE19-62706E023703}">
                      <ahyp:hlinkClr xmlns:ahyp="http://schemas.microsoft.com/office/drawing/2018/hyperlinkcolor" val="tx"/>
                    </a:ext>
                  </a:extLst>
                </a:hlinkClick>
              </a:rPr>
              <a:t>Pinterest</a:t>
            </a:r>
            <a:endParaRPr lang="en-US" sz="1800" dirty="0"/>
          </a:p>
          <a:p>
            <a:pPr marL="0" indent="0">
              <a:lnSpc>
                <a:spcPct val="100000"/>
              </a:lnSpc>
              <a:spcBef>
                <a:spcPts val="0"/>
              </a:spcBef>
            </a:pPr>
            <a:r>
              <a:rPr lang="en-US" sz="1800" dirty="0" err="1">
                <a:hlinkClick r:id="rId11" tooltip="Sina Weibo">
                  <a:extLst>
                    <a:ext uri="{A12FA001-AC4F-418D-AE19-62706E023703}">
                      <ahyp:hlinkClr xmlns:ahyp="http://schemas.microsoft.com/office/drawing/2018/hyperlinkcolor" val="tx"/>
                    </a:ext>
                  </a:extLst>
                </a:hlinkClick>
              </a:rPr>
              <a:t>Sina</a:t>
            </a:r>
            <a:r>
              <a:rPr lang="en-US" sz="1800" dirty="0">
                <a:hlinkClick r:id="rId11" tooltip="Sina Weibo">
                  <a:extLst>
                    <a:ext uri="{A12FA001-AC4F-418D-AE19-62706E023703}">
                      <ahyp:hlinkClr xmlns:ahyp="http://schemas.microsoft.com/office/drawing/2018/hyperlinkcolor" val="tx"/>
                    </a:ext>
                  </a:extLst>
                </a:hlinkClick>
              </a:rPr>
              <a:t> Weibo</a:t>
            </a:r>
            <a:endParaRPr lang="en-US" sz="1800" dirty="0"/>
          </a:p>
          <a:p>
            <a:pPr marL="0" indent="0">
              <a:lnSpc>
                <a:spcPct val="100000"/>
              </a:lnSpc>
              <a:spcBef>
                <a:spcPts val="0"/>
              </a:spcBef>
            </a:pPr>
            <a:r>
              <a:rPr lang="en-US" sz="1800" dirty="0">
                <a:hlinkClick r:id="rId12" tooltip="Tout (ще не написана)">
                  <a:extLst>
                    <a:ext uri="{A12FA001-AC4F-418D-AE19-62706E023703}">
                      <ahyp:hlinkClr xmlns:ahyp="http://schemas.microsoft.com/office/drawing/2018/hyperlinkcolor" val="tx"/>
                    </a:ext>
                  </a:extLst>
                </a:hlinkClick>
              </a:rPr>
              <a:t>Tout</a:t>
            </a:r>
            <a:endParaRPr lang="en-US" sz="1800" dirty="0"/>
          </a:p>
          <a:p>
            <a:pPr marL="0" indent="0">
              <a:lnSpc>
                <a:spcPct val="100000"/>
              </a:lnSpc>
              <a:spcBef>
                <a:spcPts val="0"/>
              </a:spcBef>
            </a:pPr>
            <a:r>
              <a:rPr lang="en-US" sz="1800" dirty="0">
                <a:hlinkClick r:id="rId13" tooltip="Tumblr">
                  <a:extLst>
                    <a:ext uri="{A12FA001-AC4F-418D-AE19-62706E023703}">
                      <ahyp:hlinkClr xmlns:ahyp="http://schemas.microsoft.com/office/drawing/2018/hyperlinkcolor" val="tx"/>
                    </a:ext>
                  </a:extLst>
                </a:hlinkClick>
              </a:rPr>
              <a:t>Tumblr</a:t>
            </a:r>
            <a:endParaRPr lang="en-US" sz="1800" dirty="0"/>
          </a:p>
          <a:p>
            <a:pPr marL="0" indent="0">
              <a:lnSpc>
                <a:spcPct val="100000"/>
              </a:lnSpc>
              <a:spcBef>
                <a:spcPts val="0"/>
              </a:spcBef>
            </a:pPr>
            <a:r>
              <a:rPr lang="en-US" sz="1800" dirty="0">
                <a:hlinkClick r:id="rId14" tooltip="Twitter">
                  <a:extLst>
                    <a:ext uri="{A12FA001-AC4F-418D-AE19-62706E023703}">
                      <ahyp:hlinkClr xmlns:ahyp="http://schemas.microsoft.com/office/drawing/2018/hyperlinkcolor" val="tx"/>
                    </a:ext>
                  </a:extLst>
                </a:hlinkClick>
              </a:rPr>
              <a:t>Twitter</a:t>
            </a:r>
            <a:r>
              <a:rPr lang="en-US" sz="1800" dirty="0"/>
              <a:t> (</a:t>
            </a:r>
            <a:r>
              <a:rPr lang="ru-RU" sz="1800" dirty="0"/>
              <a:t>з </a:t>
            </a:r>
            <a:r>
              <a:rPr lang="ru-RU" sz="1800" dirty="0">
                <a:hlinkClick r:id="rId5" tooltip="2009">
                  <a:extLst>
                    <a:ext uri="{A12FA001-AC4F-418D-AE19-62706E023703}">
                      <ahyp:hlinkClr xmlns:ahyp="http://schemas.microsoft.com/office/drawing/2018/hyperlinkcolor" val="tx"/>
                    </a:ext>
                  </a:extLst>
                </a:hlinkClick>
              </a:rPr>
              <a:t>2009</a:t>
            </a:r>
            <a:r>
              <a:rPr lang="ru-RU" sz="1800" dirty="0"/>
              <a:t>)</a:t>
            </a:r>
          </a:p>
          <a:p>
            <a:pPr marL="0" indent="0">
              <a:lnSpc>
                <a:spcPct val="100000"/>
              </a:lnSpc>
              <a:spcBef>
                <a:spcPts val="0"/>
              </a:spcBef>
            </a:pPr>
            <a:r>
              <a:rPr lang="en-US" sz="1800" dirty="0">
                <a:hlinkClick r:id="rId15" tooltip="VK">
                  <a:extLst>
                    <a:ext uri="{A12FA001-AC4F-418D-AE19-62706E023703}">
                      <ahyp:hlinkClr xmlns:ahyp="http://schemas.microsoft.com/office/drawing/2018/hyperlinkcolor" val="tx"/>
                    </a:ext>
                  </a:extLst>
                </a:hlinkClick>
              </a:rPr>
              <a:t>VK</a:t>
            </a:r>
            <a:r>
              <a:rPr lang="en-US" sz="1800" baseline="30000" dirty="0">
                <a:hlinkClick r:id="rId16">
                  <a:extLst>
                    <a:ext uri="{A12FA001-AC4F-418D-AE19-62706E023703}">
                      <ahyp:hlinkClr xmlns:ahyp="http://schemas.microsoft.com/office/drawing/2018/hyperlinkcolor" val="tx"/>
                    </a:ext>
                  </a:extLst>
                </a:hlinkClick>
              </a:rPr>
              <a:t>[7]</a:t>
            </a:r>
            <a:endParaRPr lang="en-US" sz="1800" dirty="0"/>
          </a:p>
          <a:p>
            <a:pPr marL="0" indent="0">
              <a:lnSpc>
                <a:spcPct val="100000"/>
              </a:lnSpc>
              <a:spcBef>
                <a:spcPts val="0"/>
              </a:spcBef>
            </a:pPr>
            <a:r>
              <a:rPr lang="en-US" sz="1800" dirty="0">
                <a:hlinkClick r:id="rId17" tooltip="YouTube">
                  <a:extLst>
                    <a:ext uri="{A12FA001-AC4F-418D-AE19-62706E023703}">
                      <ahyp:hlinkClr xmlns:ahyp="http://schemas.microsoft.com/office/drawing/2018/hyperlinkcolor" val="tx"/>
                    </a:ext>
                  </a:extLst>
                </a:hlinkClick>
              </a:rPr>
              <a:t>YouTube</a:t>
            </a:r>
            <a:r>
              <a:rPr lang="en-US" sz="1800" dirty="0"/>
              <a:t> (2009—2011)</a:t>
            </a:r>
          </a:p>
          <a:p>
            <a:pPr marL="0" indent="0">
              <a:lnSpc>
                <a:spcPct val="100000"/>
              </a:lnSpc>
              <a:spcBef>
                <a:spcPts val="0"/>
              </a:spcBef>
            </a:pPr>
            <a:r>
              <a:rPr lang="en-US" sz="1800" dirty="0">
                <a:hlinkClick r:id="rId18" tooltip="Kickstarter">
                  <a:extLst>
                    <a:ext uri="{A12FA001-AC4F-418D-AE19-62706E023703}">
                      <ahyp:hlinkClr xmlns:ahyp="http://schemas.microsoft.com/office/drawing/2018/hyperlinkcolor" val="tx"/>
                    </a:ext>
                  </a:extLst>
                </a:hlinkClick>
              </a:rPr>
              <a:t>Kickstarter</a:t>
            </a:r>
            <a:r>
              <a:rPr lang="en-US" sz="1800" dirty="0"/>
              <a:t> (</a:t>
            </a:r>
            <a:r>
              <a:rPr lang="ru-RU" sz="1800" dirty="0"/>
              <a:t>з </a:t>
            </a:r>
            <a:r>
              <a:rPr lang="ru-RU" sz="1800" dirty="0">
                <a:hlinkClick r:id="rId19" tooltip="2012">
                  <a:extLst>
                    <a:ext uri="{A12FA001-AC4F-418D-AE19-62706E023703}">
                      <ahyp:hlinkClr xmlns:ahyp="http://schemas.microsoft.com/office/drawing/2018/hyperlinkcolor" val="tx"/>
                    </a:ext>
                  </a:extLst>
                </a:hlinkClick>
              </a:rPr>
              <a:t>2012</a:t>
            </a:r>
            <a:r>
              <a:rPr lang="ru-RU" sz="1800" dirty="0"/>
              <a:t>)</a:t>
            </a:r>
          </a:p>
          <a:p>
            <a:pPr marL="0" indent="0">
              <a:lnSpc>
                <a:spcPct val="100000"/>
              </a:lnSpc>
              <a:spcBef>
                <a:spcPts val="0"/>
              </a:spcBef>
            </a:pPr>
            <a:r>
              <a:rPr lang="en-US" sz="1800" dirty="0" err="1">
                <a:hlinkClick r:id="rId20" tooltip="Fetchnotes (ще не написана)">
                  <a:extLst>
                    <a:ext uri="{A12FA001-AC4F-418D-AE19-62706E023703}">
                      <ahyp:hlinkClr xmlns:ahyp="http://schemas.microsoft.com/office/drawing/2018/hyperlinkcolor" val="tx"/>
                    </a:ext>
                  </a:extLst>
                </a:hlinkClick>
              </a:rPr>
              <a:t>Fetchnotes</a:t>
            </a:r>
            <a:r>
              <a:rPr lang="en-US" sz="1800" dirty="0"/>
              <a:t> (</a:t>
            </a:r>
            <a:r>
              <a:rPr lang="ru-RU" sz="1800" dirty="0"/>
              <a:t>з </a:t>
            </a:r>
            <a:r>
              <a:rPr lang="ru-RU" sz="1800" dirty="0">
                <a:hlinkClick r:id="rId19" tooltip="2012">
                  <a:extLst>
                    <a:ext uri="{A12FA001-AC4F-418D-AE19-62706E023703}">
                      <ahyp:hlinkClr xmlns:ahyp="http://schemas.microsoft.com/office/drawing/2018/hyperlinkcolor" val="tx"/>
                    </a:ext>
                  </a:extLst>
                </a:hlinkClick>
              </a:rPr>
              <a:t>2012</a:t>
            </a:r>
            <a:r>
              <a:rPr lang="ru-RU" sz="1800" dirty="0"/>
              <a:t>)</a:t>
            </a:r>
          </a:p>
          <a:p>
            <a:pPr marL="0" indent="0">
              <a:lnSpc>
                <a:spcPct val="100000"/>
              </a:lnSpc>
              <a:spcBef>
                <a:spcPts val="0"/>
              </a:spcBef>
            </a:pPr>
            <a:r>
              <a:rPr lang="en-US" sz="1800" dirty="0">
                <a:hlinkClick r:id="rId21" tooltip="Facebook">
                  <a:extLst>
                    <a:ext uri="{A12FA001-AC4F-418D-AE19-62706E023703}">
                      <ahyp:hlinkClr xmlns:ahyp="http://schemas.microsoft.com/office/drawing/2018/hyperlinkcolor" val="tx"/>
                    </a:ext>
                  </a:extLst>
                </a:hlinkClick>
              </a:rPr>
              <a:t>Facebook</a:t>
            </a:r>
            <a:r>
              <a:rPr lang="en-US" sz="1800" dirty="0"/>
              <a:t> (</a:t>
            </a:r>
            <a:r>
              <a:rPr lang="ru-RU" sz="1800" dirty="0"/>
              <a:t>з червня </a:t>
            </a:r>
            <a:r>
              <a:rPr lang="ru-RU" sz="1800" dirty="0">
                <a:hlinkClick r:id="rId22" tooltip="2013">
                  <a:extLst>
                    <a:ext uri="{A12FA001-AC4F-418D-AE19-62706E023703}">
                      <ahyp:hlinkClr xmlns:ahyp="http://schemas.microsoft.com/office/drawing/2018/hyperlinkcolor" val="tx"/>
                    </a:ext>
                  </a:extLst>
                </a:hlinkClick>
              </a:rPr>
              <a:t>2013</a:t>
            </a:r>
            <a:r>
              <a:rPr lang="ru-RU" sz="1800" dirty="0"/>
              <a:t>)</a:t>
            </a:r>
          </a:p>
          <a:p>
            <a:pPr marL="0" indent="0">
              <a:lnSpc>
                <a:spcPct val="100000"/>
              </a:lnSpc>
              <a:spcBef>
                <a:spcPts val="0"/>
              </a:spcBef>
            </a:pPr>
            <a:r>
              <a:rPr lang="en-US" sz="1800" dirty="0">
                <a:hlinkClick r:id="rId23" tooltip="Gfranq.com (ще не написана)">
                  <a:extLst>
                    <a:ext uri="{A12FA001-AC4F-418D-AE19-62706E023703}">
                      <ahyp:hlinkClr xmlns:ahyp="http://schemas.microsoft.com/office/drawing/2018/hyperlinkcolor" val="tx"/>
                    </a:ext>
                  </a:extLst>
                </a:hlinkClick>
              </a:rPr>
              <a:t>gfranq.com</a:t>
            </a:r>
            <a:endParaRPr lang="en-US" sz="1800" dirty="0"/>
          </a:p>
          <a:p>
            <a:pPr marL="0" indent="0">
              <a:lnSpc>
                <a:spcPct val="100000"/>
              </a:lnSpc>
              <a:spcBef>
                <a:spcPts val="0"/>
              </a:spcBef>
            </a:pPr>
            <a:endParaRPr lang="ru-RU" sz="1800" dirty="0"/>
          </a:p>
        </p:txBody>
      </p:sp>
    </p:spTree>
    <p:extLst>
      <p:ext uri="{BB962C8B-B14F-4D97-AF65-F5344CB8AC3E}">
        <p14:creationId xmlns:p14="http://schemas.microsoft.com/office/powerpoint/2010/main" val="98647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90BBE3-6DCF-46DC-806C-901A6C57EF65}"/>
              </a:ext>
            </a:extLst>
          </p:cNvPr>
          <p:cNvSpPr>
            <a:spLocks noGrp="1"/>
          </p:cNvSpPr>
          <p:nvPr>
            <p:ph type="title"/>
          </p:nvPr>
        </p:nvSpPr>
        <p:spPr/>
        <p:txBody>
          <a:bodyPr/>
          <a:lstStyle/>
          <a:p>
            <a:pPr algn="ctr"/>
            <a:r>
              <a:rPr lang="ru-RU" b="1" dirty="0" err="1">
                <a:solidFill>
                  <a:srgbClr val="FF0066"/>
                </a:solidFill>
                <a:latin typeface="Times New Roman" panose="02020603050405020304" pitchFamily="18" charset="0"/>
                <a:cs typeface="Times New Roman" panose="02020603050405020304" pitchFamily="18" charset="0"/>
              </a:rPr>
              <a:t>Програми</a:t>
            </a:r>
            <a:r>
              <a:rPr lang="ru-RU" b="1" dirty="0">
                <a:solidFill>
                  <a:srgbClr val="FF0066"/>
                </a:solidFill>
                <a:latin typeface="Times New Roman" panose="02020603050405020304" pitchFamily="18" charset="0"/>
                <a:cs typeface="Times New Roman" panose="02020603050405020304" pitchFamily="18" charset="0"/>
              </a:rPr>
              <a:t> та </a:t>
            </a:r>
            <a:r>
              <a:rPr lang="ru-RU" b="1" dirty="0" err="1">
                <a:solidFill>
                  <a:srgbClr val="FF0066"/>
                </a:solidFill>
                <a:latin typeface="Times New Roman" panose="02020603050405020304" pitchFamily="18" charset="0"/>
                <a:cs typeface="Times New Roman" panose="02020603050405020304" pitchFamily="18" charset="0"/>
              </a:rPr>
              <a:t>додатки</a:t>
            </a:r>
            <a:r>
              <a:rPr lang="ru-RU" b="1" dirty="0">
                <a:solidFill>
                  <a:srgbClr val="FF0066"/>
                </a:solidFill>
                <a:latin typeface="Times New Roman" panose="02020603050405020304" pitchFamily="18" charset="0"/>
                <a:cs typeface="Times New Roman" panose="02020603050405020304" pitchFamily="18" charset="0"/>
              </a:rPr>
              <a:t> для </a:t>
            </a:r>
            <a:r>
              <a:rPr lang="ru-RU" b="1" dirty="0" err="1">
                <a:solidFill>
                  <a:srgbClr val="FF0066"/>
                </a:solidFill>
                <a:latin typeface="Times New Roman" panose="02020603050405020304" pitchFamily="18" charset="0"/>
                <a:cs typeface="Times New Roman" panose="02020603050405020304" pitchFamily="18" charset="0"/>
              </a:rPr>
              <a:t>пошуку</a:t>
            </a:r>
            <a:r>
              <a:rPr lang="ru-RU" b="1" dirty="0">
                <a:solidFill>
                  <a:srgbClr val="FF0066"/>
                </a:solidFill>
                <a:latin typeface="Times New Roman" panose="02020603050405020304" pitchFamily="18" charset="0"/>
                <a:cs typeface="Times New Roman" panose="02020603050405020304" pitchFamily="18" charset="0"/>
              </a:rPr>
              <a:t> </a:t>
            </a:r>
            <a:r>
              <a:rPr lang="ru-RU" b="1" dirty="0" err="1">
                <a:solidFill>
                  <a:srgbClr val="FF0066"/>
                </a:solidFill>
                <a:latin typeface="Times New Roman" panose="02020603050405020304" pitchFamily="18" charset="0"/>
                <a:cs typeface="Times New Roman" panose="02020603050405020304" pitchFamily="18" charset="0"/>
              </a:rPr>
              <a:t>хеште</a:t>
            </a:r>
            <a:r>
              <a:rPr lang="uk-UA" b="1" dirty="0">
                <a:solidFill>
                  <a:srgbClr val="FF0066"/>
                </a:solidFill>
                <a:latin typeface="Times New Roman" panose="02020603050405020304" pitchFamily="18" charset="0"/>
                <a:cs typeface="Times New Roman" panose="02020603050405020304" pitchFamily="18" charset="0"/>
              </a:rPr>
              <a:t>гів</a:t>
            </a:r>
            <a:endParaRPr lang="ru-RU" b="1" dirty="0">
              <a:solidFill>
                <a:srgbClr val="FF0066"/>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E49D24CD-B4D9-41A8-8D0D-1E824E643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26" y="1764754"/>
            <a:ext cx="5888826" cy="4849965"/>
          </a:xfrm>
          <a:prstGeom prst="rect">
            <a:avLst/>
          </a:prstGeom>
        </p:spPr>
      </p:pic>
    </p:spTree>
    <p:extLst>
      <p:ext uri="{BB962C8B-B14F-4D97-AF65-F5344CB8AC3E}">
        <p14:creationId xmlns:p14="http://schemas.microsoft.com/office/powerpoint/2010/main" val="250078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3FFC5F-B3F0-4F92-922B-D4D3607ED124}"/>
              </a:ext>
            </a:extLst>
          </p:cNvPr>
          <p:cNvSpPr>
            <a:spLocks noGrp="1"/>
          </p:cNvSpPr>
          <p:nvPr>
            <p:ph type="title"/>
          </p:nvPr>
        </p:nvSpPr>
        <p:spPr/>
        <p:txBody>
          <a:bodyPr/>
          <a:lstStyle/>
          <a:p>
            <a:r>
              <a:rPr lang="uk-UA" b="1" dirty="0">
                <a:solidFill>
                  <a:srgbClr val="FF0066"/>
                </a:solidFill>
                <a:latin typeface="Times New Roman" panose="02020603050405020304" pitchFamily="18" charset="0"/>
                <a:cs typeface="Times New Roman" panose="02020603050405020304" pitchFamily="18" charset="0"/>
              </a:rPr>
              <a:t>Види хештегів</a:t>
            </a:r>
            <a:endParaRPr lang="ru-RU" b="1"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75A0B46-0ED4-4E12-AF27-0E29C27356EF}"/>
              </a:ext>
            </a:extLst>
          </p:cNvPr>
          <p:cNvSpPr>
            <a:spLocks noGrp="1"/>
          </p:cNvSpPr>
          <p:nvPr>
            <p:ph idx="1"/>
          </p:nvPr>
        </p:nvSpPr>
        <p:spPr/>
        <p:txBody>
          <a:bodyPr>
            <a:normAutofit/>
          </a:bodyPr>
          <a:lstStyle/>
          <a:p>
            <a:r>
              <a:rPr lang="uk-UA" sz="3000" b="1" dirty="0">
                <a:latin typeface="Times New Roman" panose="02020603050405020304" pitchFamily="18" charset="0"/>
                <a:cs typeface="Times New Roman" panose="02020603050405020304" pitchFamily="18" charset="0"/>
              </a:rPr>
              <a:t>Високочастотні </a:t>
            </a:r>
            <a:r>
              <a:rPr lang="uk-UA" sz="3000" dirty="0">
                <a:latin typeface="Times New Roman" panose="02020603050405020304" pitchFamily="18" charset="0"/>
                <a:cs typeface="Times New Roman" panose="02020603050405020304" pitchFamily="18" charset="0"/>
              </a:rPr>
              <a:t>(</a:t>
            </a:r>
            <a:r>
              <a:rPr lang="en-US" dirty="0"/>
              <a:t>#happy #beautiful #selfie</a:t>
            </a:r>
            <a:r>
              <a:rPr lang="ru-RU" dirty="0"/>
              <a:t> </a:t>
            </a:r>
            <a:r>
              <a:rPr lang="en-US" dirty="0"/>
              <a:t>#smile  #like</a:t>
            </a:r>
            <a:r>
              <a:rPr lang="ru-RU" dirty="0"/>
              <a:t>) (</a:t>
            </a:r>
            <a:r>
              <a:rPr lang="en-US" sz="3200" dirty="0"/>
              <a:t>#</a:t>
            </a:r>
            <a:r>
              <a:rPr lang="ru-RU" sz="3200" dirty="0" err="1"/>
              <a:t>коронав</a:t>
            </a:r>
            <a:r>
              <a:rPr lang="uk-UA" sz="3200" dirty="0" err="1"/>
              <a:t>ірус</a:t>
            </a:r>
            <a:r>
              <a:rPr lang="uk-UA" sz="3200" dirty="0"/>
              <a:t> </a:t>
            </a:r>
            <a:r>
              <a:rPr lang="en-US" sz="3200" dirty="0"/>
              <a:t>#</a:t>
            </a:r>
            <a:r>
              <a:rPr lang="uk-UA" sz="3200" dirty="0"/>
              <a:t>карантин </a:t>
            </a:r>
            <a:r>
              <a:rPr lang="en-US" sz="3200" dirty="0"/>
              <a:t>#</a:t>
            </a:r>
            <a:r>
              <a:rPr lang="uk-UA" sz="3200" dirty="0"/>
              <a:t>пандемія </a:t>
            </a:r>
            <a:r>
              <a:rPr lang="en-US" sz="3200" dirty="0"/>
              <a:t>#</a:t>
            </a:r>
            <a:r>
              <a:rPr lang="uk-UA" sz="3200" dirty="0"/>
              <a:t>євробачення2020 </a:t>
            </a:r>
            <a:r>
              <a:rPr lang="en-US" dirty="0"/>
              <a:t>#</a:t>
            </a:r>
            <a:r>
              <a:rPr lang="uk-UA" dirty="0"/>
              <a:t>кубокуефа2020) </a:t>
            </a:r>
            <a:endParaRPr lang="uk-UA" sz="3000" dirty="0">
              <a:latin typeface="Times New Roman" panose="02020603050405020304" pitchFamily="18" charset="0"/>
              <a:cs typeface="Times New Roman" panose="02020603050405020304" pitchFamily="18" charset="0"/>
            </a:endParaRPr>
          </a:p>
          <a:p>
            <a:r>
              <a:rPr lang="uk-UA" sz="3000" b="1" dirty="0" err="1">
                <a:latin typeface="Times New Roman" panose="02020603050405020304" pitchFamily="18" charset="0"/>
                <a:cs typeface="Times New Roman" panose="02020603050405020304" pitchFamily="18" charset="0"/>
              </a:rPr>
              <a:t>Середньочастотні</a:t>
            </a:r>
            <a:r>
              <a:rPr lang="uk-UA" sz="3000" b="1" dirty="0">
                <a:latin typeface="Times New Roman" panose="02020603050405020304" pitchFamily="18" charset="0"/>
                <a:cs typeface="Times New Roman" panose="02020603050405020304" pitchFamily="18" charset="0"/>
              </a:rPr>
              <a:t> </a:t>
            </a:r>
            <a:r>
              <a:rPr lang="uk-UA" sz="3000" dirty="0">
                <a:latin typeface="Times New Roman" panose="02020603050405020304" pitchFamily="18" charset="0"/>
                <a:cs typeface="Times New Roman" panose="02020603050405020304" pitchFamily="18" charset="0"/>
              </a:rPr>
              <a:t>(</a:t>
            </a:r>
            <a:r>
              <a:rPr lang="en-US" dirty="0"/>
              <a:t>#</a:t>
            </a:r>
            <a:r>
              <a:rPr lang="uk-UA" dirty="0" err="1"/>
              <a:t>манікюркиїв</a:t>
            </a:r>
            <a:r>
              <a:rPr lang="uk-UA" dirty="0"/>
              <a:t>, </a:t>
            </a:r>
            <a:r>
              <a:rPr lang="en-US" dirty="0"/>
              <a:t>#</a:t>
            </a:r>
            <a:r>
              <a:rPr lang="uk-UA" dirty="0" err="1"/>
              <a:t>ресторанзапоріжжя</a:t>
            </a:r>
            <a:r>
              <a:rPr lang="uk-UA" dirty="0"/>
              <a:t>, </a:t>
            </a:r>
            <a:r>
              <a:rPr lang="en-US" dirty="0"/>
              <a:t>#</a:t>
            </a:r>
            <a:r>
              <a:rPr lang="uk-UA" dirty="0" err="1"/>
              <a:t>готельльвів</a:t>
            </a:r>
            <a:r>
              <a:rPr lang="uk-UA" dirty="0"/>
              <a:t> </a:t>
            </a:r>
            <a:r>
              <a:rPr lang="en-US" dirty="0"/>
              <a:t>#</a:t>
            </a:r>
            <a:r>
              <a:rPr lang="uk-UA" dirty="0"/>
              <a:t>хортиця </a:t>
            </a:r>
            <a:r>
              <a:rPr lang="en-US" dirty="0"/>
              <a:t>#</a:t>
            </a:r>
            <a:r>
              <a:rPr lang="uk-UA" dirty="0" err="1"/>
              <a:t>косметологкосмосзп</a:t>
            </a:r>
            <a:r>
              <a:rPr lang="uk-UA" dirty="0"/>
              <a:t> </a:t>
            </a:r>
            <a:r>
              <a:rPr lang="en-US" dirty="0"/>
              <a:t>#</a:t>
            </a:r>
            <a:r>
              <a:rPr lang="uk-UA" dirty="0" err="1"/>
              <a:t>нічнийклубодеса</a:t>
            </a:r>
            <a:r>
              <a:rPr lang="uk-UA" dirty="0"/>
              <a:t> </a:t>
            </a:r>
            <a:r>
              <a:rPr lang="en-US" dirty="0"/>
              <a:t>#</a:t>
            </a:r>
            <a:r>
              <a:rPr lang="uk-UA" dirty="0" err="1"/>
              <a:t>квестизп</a:t>
            </a:r>
            <a:r>
              <a:rPr lang="uk-UA" dirty="0"/>
              <a:t> </a:t>
            </a:r>
            <a:r>
              <a:rPr lang="en-US" dirty="0"/>
              <a:t>#</a:t>
            </a:r>
            <a:r>
              <a:rPr lang="uk-UA" dirty="0" err="1"/>
              <a:t>новинизп</a:t>
            </a:r>
            <a:r>
              <a:rPr lang="uk-UA" dirty="0"/>
              <a:t>)</a:t>
            </a:r>
            <a:endParaRPr lang="uk-UA" sz="3000" dirty="0">
              <a:latin typeface="Times New Roman" panose="02020603050405020304" pitchFamily="18" charset="0"/>
              <a:cs typeface="Times New Roman" panose="02020603050405020304" pitchFamily="18" charset="0"/>
            </a:endParaRPr>
          </a:p>
          <a:p>
            <a:r>
              <a:rPr lang="uk-UA" sz="3000" b="1" dirty="0">
                <a:latin typeface="Times New Roman" panose="02020603050405020304" pitchFamily="18" charset="0"/>
                <a:cs typeface="Times New Roman" panose="02020603050405020304" pitchFamily="18" charset="0"/>
              </a:rPr>
              <a:t>Низькочастотні </a:t>
            </a:r>
            <a:r>
              <a:rPr lang="uk-UA" sz="3000" dirty="0">
                <a:latin typeface="Times New Roman" panose="02020603050405020304" pitchFamily="18" charset="0"/>
                <a:cs typeface="Times New Roman" panose="02020603050405020304" pitchFamily="18" charset="0"/>
              </a:rPr>
              <a:t>(</a:t>
            </a:r>
            <a:r>
              <a:rPr lang="en-US" sz="3200" dirty="0"/>
              <a:t>#</a:t>
            </a:r>
            <a:r>
              <a:rPr lang="uk-UA" sz="3200" dirty="0" err="1"/>
              <a:t>манікюріванова</a:t>
            </a:r>
            <a:r>
              <a:rPr lang="uk-UA" sz="3200" dirty="0"/>
              <a:t>, </a:t>
            </a:r>
            <a:r>
              <a:rPr lang="en-US" sz="3200" dirty="0"/>
              <a:t>#</a:t>
            </a:r>
            <a:r>
              <a:rPr lang="uk-UA" sz="3200" dirty="0" err="1"/>
              <a:t>косметологпетрова</a:t>
            </a:r>
            <a:r>
              <a:rPr lang="uk-UA" sz="3200" dirty="0"/>
              <a:t> </a:t>
            </a:r>
            <a:r>
              <a:rPr lang="en-US" sz="3200" dirty="0"/>
              <a:t>#</a:t>
            </a:r>
            <a:r>
              <a:rPr lang="uk-UA" sz="3200" dirty="0" err="1"/>
              <a:t>зачіскасоколова</a:t>
            </a:r>
            <a:r>
              <a:rPr lang="uk-UA" sz="3200" dirty="0"/>
              <a:t> </a:t>
            </a:r>
            <a:r>
              <a:rPr lang="en-US" sz="3200" dirty="0"/>
              <a:t>#</a:t>
            </a:r>
            <a:r>
              <a:rPr lang="uk-UA" sz="3200" dirty="0" err="1"/>
              <a:t>новинивідівана</a:t>
            </a:r>
            <a:r>
              <a:rPr lang="uk-UA" sz="3200" dirty="0"/>
              <a:t> </a:t>
            </a:r>
            <a:r>
              <a:rPr lang="en-US" sz="3200" dirty="0"/>
              <a:t>#</a:t>
            </a:r>
            <a:r>
              <a:rPr lang="uk-UA" sz="3200" dirty="0" err="1"/>
              <a:t>тревелпетрова</a:t>
            </a:r>
            <a:r>
              <a:rPr lang="uk-UA" sz="3200" dirty="0"/>
              <a:t> </a:t>
            </a:r>
            <a:r>
              <a:rPr lang="en-US" sz="3200" dirty="0"/>
              <a:t>#</a:t>
            </a:r>
            <a:r>
              <a:rPr lang="uk-UA" sz="3200" dirty="0" err="1"/>
              <a:t>спортзівановим</a:t>
            </a:r>
            <a:r>
              <a:rPr lang="uk-UA" sz="3200" dirty="0"/>
              <a:t> </a:t>
            </a:r>
            <a:r>
              <a:rPr lang="en-US" sz="3200" dirty="0"/>
              <a:t>#</a:t>
            </a:r>
            <a:r>
              <a:rPr lang="uk-UA" sz="3200" dirty="0" err="1"/>
              <a:t>квесткімнатапетрова</a:t>
            </a:r>
            <a:r>
              <a:rPr lang="uk-UA" sz="3200" dirty="0"/>
              <a:t>)</a:t>
            </a: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960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78A984-4CC5-4922-BA77-D1D3ECC64965}"/>
              </a:ext>
            </a:extLst>
          </p:cNvPr>
          <p:cNvSpPr>
            <a:spLocks noGrp="1"/>
          </p:cNvSpPr>
          <p:nvPr>
            <p:ph type="title"/>
          </p:nvPr>
        </p:nvSpPr>
        <p:spPr/>
        <p:txBody>
          <a:bodyPr/>
          <a:lstStyle/>
          <a:p>
            <a:r>
              <a:rPr lang="ru-RU" dirty="0" err="1">
                <a:solidFill>
                  <a:srgbClr val="FF0066"/>
                </a:solidFill>
                <a:latin typeface="Times New Roman" panose="02020603050405020304" pitchFamily="18" charset="0"/>
                <a:cs typeface="Times New Roman" panose="02020603050405020304" pitchFamily="18" charset="0"/>
              </a:rPr>
              <a:t>Релевантні</a:t>
            </a:r>
            <a:r>
              <a:rPr lang="ru-RU" dirty="0">
                <a:solidFill>
                  <a:srgbClr val="FF0066"/>
                </a:solidFill>
                <a:latin typeface="Times New Roman" panose="02020603050405020304" pitchFamily="18" charset="0"/>
                <a:cs typeface="Times New Roman" panose="02020603050405020304" pitchFamily="18" charset="0"/>
              </a:rPr>
              <a:t> хештеги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підходять</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змістом</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вашого</a:t>
            </a:r>
            <a:r>
              <a:rPr lang="ru-RU" dirty="0">
                <a:latin typeface="Times New Roman" panose="02020603050405020304" pitchFamily="18" charset="0"/>
                <a:cs typeface="Times New Roman" panose="02020603050405020304" pitchFamily="18" charset="0"/>
              </a:rPr>
              <a:t> посту. Де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взяти</a:t>
            </a:r>
            <a:r>
              <a:rPr lang="ru-RU" dirty="0">
                <a:latin typeface="Times New Roman" panose="02020603050405020304" pitchFamily="18" charset="0"/>
                <a:cs typeface="Times New Roman" panose="02020603050405020304" pitchFamily="18" charset="0"/>
              </a:rPr>
              <a:t>?</a:t>
            </a:r>
          </a:p>
        </p:txBody>
      </p:sp>
      <p:sp>
        <p:nvSpPr>
          <p:cNvPr id="3" name="Объект 2">
            <a:extLst>
              <a:ext uri="{FF2B5EF4-FFF2-40B4-BE49-F238E27FC236}">
                <a16:creationId xmlns:a16="http://schemas.microsoft.com/office/drawing/2014/main" id="{CCDA1618-5710-4F23-97A2-C4270B620423}"/>
              </a:ext>
            </a:extLst>
          </p:cNvPr>
          <p:cNvSpPr>
            <a:spLocks noGrp="1"/>
          </p:cNvSpPr>
          <p:nvPr>
            <p:ph idx="1"/>
          </p:nvPr>
        </p:nvSpPr>
        <p:spPr/>
        <p:txBody>
          <a:bodyPr>
            <a:normAutofit/>
          </a:bodyPr>
          <a:lstStyle/>
          <a:p>
            <a:pPr>
              <a:lnSpc>
                <a:spcPct val="150000"/>
              </a:lnSpc>
            </a:pPr>
            <a:r>
              <a:rPr lang="ru-RU" dirty="0" err="1">
                <a:latin typeface="Times New Roman" panose="02020603050405020304" pitchFamily="18" charset="0"/>
                <a:cs typeface="Times New Roman" panose="02020603050405020304" pitchFamily="18" charset="0"/>
              </a:rPr>
              <a:t>Основний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пошук</a:t>
            </a:r>
            <a:r>
              <a:rPr lang="ru-RU" dirty="0">
                <a:latin typeface="Times New Roman" panose="02020603050405020304" pitchFamily="18" charset="0"/>
                <a:cs typeface="Times New Roman" panose="02020603050405020304" pitchFamily="18" charset="0"/>
              </a:rPr>
              <a:t> по хештегам в Інстаграм. Не </a:t>
            </a:r>
            <a:r>
              <a:rPr lang="ru-RU" dirty="0" err="1">
                <a:latin typeface="Times New Roman" panose="02020603050405020304" pitchFamily="18" charset="0"/>
                <a:cs typeface="Times New Roman" panose="02020603050405020304" pitchFamily="18" charset="0"/>
              </a:rPr>
              <a:t>полінуйтеся</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подивіться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ще</a:t>
            </a:r>
            <a:r>
              <a:rPr lang="ru-RU" dirty="0">
                <a:latin typeface="Times New Roman" panose="02020603050405020304" pitchFamily="18" charset="0"/>
                <a:cs typeface="Times New Roman" panose="02020603050405020304" pitchFamily="18" charset="0"/>
              </a:rPr>
              <a:t> хештеги </a:t>
            </a:r>
            <a:r>
              <a:rPr lang="ru-RU" dirty="0" err="1">
                <a:latin typeface="Times New Roman" panose="02020603050405020304" pitchFamily="18" charset="0"/>
                <a:cs typeface="Times New Roman" panose="02020603050405020304" pitchFamily="18" charset="0"/>
              </a:rPr>
              <a:t>пропонує</a:t>
            </a:r>
            <a:r>
              <a:rPr lang="ru-RU" dirty="0">
                <a:latin typeface="Times New Roman" panose="02020603050405020304" pitchFamily="18" charset="0"/>
                <a:cs typeface="Times New Roman" panose="02020603050405020304" pitchFamily="18" charset="0"/>
              </a:rPr>
              <a:t> сам Інстаграм при </a:t>
            </a:r>
            <a:r>
              <a:rPr lang="ru-RU" dirty="0" err="1">
                <a:latin typeface="Times New Roman" panose="02020603050405020304" pitchFamily="18" charset="0"/>
                <a:cs typeface="Times New Roman" panose="02020603050405020304" pitchFamily="18" charset="0"/>
              </a:rPr>
              <a:t>пошуку</a:t>
            </a:r>
            <a:r>
              <a:rPr lang="ru-RU" dirty="0">
                <a:latin typeface="Times New Roman" panose="02020603050405020304" pitchFamily="18" charset="0"/>
                <a:cs typeface="Times New Roman" panose="02020603050405020304" pitchFamily="18" charset="0"/>
              </a:rPr>
              <a:t> по </a:t>
            </a:r>
            <a:r>
              <a:rPr lang="ru-RU" dirty="0" err="1">
                <a:latin typeface="Times New Roman" panose="02020603050405020304" pitchFamily="18" charset="0"/>
                <a:cs typeface="Times New Roman" panose="02020603050405020304" pitchFamily="18" charset="0"/>
              </a:rPr>
              <a:t>вашому</a:t>
            </a:r>
            <a:r>
              <a:rPr lang="ru-RU" dirty="0">
                <a:latin typeface="Times New Roman" panose="02020603050405020304" pitchFamily="18" charset="0"/>
                <a:cs typeface="Times New Roman" panose="02020603050405020304" pitchFamily="18" charset="0"/>
              </a:rPr>
              <a:t> хештегу (</a:t>
            </a:r>
            <a:r>
              <a:rPr lang="ru-RU" dirty="0" err="1">
                <a:latin typeface="Times New Roman" panose="02020603050405020304" pitchFamily="18" charset="0"/>
                <a:cs typeface="Times New Roman" panose="02020603050405020304" pitchFamily="18" charset="0"/>
              </a:rPr>
              <a:t>вгорі</a:t>
            </a:r>
            <a:r>
              <a:rPr lang="ru-RU" dirty="0">
                <a:latin typeface="Times New Roman" panose="02020603050405020304" pitchFamily="18" charset="0"/>
                <a:cs typeface="Times New Roman" panose="02020603050405020304" pitchFamily="18" charset="0"/>
              </a:rPr>
              <a:t> над </a:t>
            </a:r>
            <a:r>
              <a:rPr lang="ru-RU" dirty="0" err="1">
                <a:latin typeface="Times New Roman" panose="02020603050405020304" pitchFamily="18" charset="0"/>
                <a:cs typeface="Times New Roman" panose="02020603050405020304" pitchFamily="18" charset="0"/>
              </a:rPr>
              <a:t>усіма</a:t>
            </a:r>
            <a:r>
              <a:rPr lang="ru-RU" dirty="0">
                <a:latin typeface="Times New Roman" panose="02020603050405020304" pitchFamily="18" charset="0"/>
                <a:cs typeface="Times New Roman" panose="02020603050405020304" pitchFamily="18" charset="0"/>
              </a:rPr>
              <a:t> фото у </a:t>
            </a:r>
            <a:r>
              <a:rPr lang="ru-RU" dirty="0" err="1">
                <a:latin typeface="Times New Roman" panose="02020603050405020304" pitchFamily="18" charset="0"/>
                <a:cs typeface="Times New Roman" panose="02020603050405020304" pitchFamily="18" charset="0"/>
              </a:rPr>
              <a:t>видачі</a:t>
            </a:r>
            <a:r>
              <a:rPr lang="ru-RU" dirty="0">
                <a:latin typeface="Times New Roman" panose="02020603050405020304" pitchFamily="18" charset="0"/>
                <a:cs typeface="Times New Roman" panose="02020603050405020304" pitchFamily="18" charset="0"/>
              </a:rPr>
              <a:t>).</a:t>
            </a:r>
          </a:p>
          <a:p>
            <a:pPr>
              <a:lnSpc>
                <a:spcPct val="150000"/>
              </a:lnSpc>
            </a:pPr>
            <a:r>
              <a:rPr lang="ru-RU" dirty="0" err="1">
                <a:latin typeface="Times New Roman" panose="02020603050405020304" pitchFamily="18" charset="0"/>
                <a:cs typeface="Times New Roman" panose="02020603050405020304" pitchFamily="18" charset="0"/>
              </a:rPr>
              <a:t>Геотеги</a:t>
            </a:r>
            <a:r>
              <a:rPr lang="ru-RU" dirty="0">
                <a:latin typeface="Times New Roman" panose="02020603050405020304" pitchFamily="18" charset="0"/>
                <a:cs typeface="Times New Roman" panose="02020603050405020304" pitchFamily="18" charset="0"/>
              </a:rPr>
              <a:t>. Додавайте до основного хештегу </a:t>
            </a:r>
            <a:r>
              <a:rPr lang="ru-RU" dirty="0" err="1">
                <a:latin typeface="Times New Roman" panose="02020603050405020304" pitchFamily="18" charset="0"/>
                <a:cs typeface="Times New Roman" panose="02020603050405020304" pitchFamily="18" charset="0"/>
              </a:rPr>
              <a:t>назву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вашого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міста</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регіону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Наприклад</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манікюркиїв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ваш товар </a:t>
            </a:r>
            <a:r>
              <a:rPr lang="ru-RU" dirty="0" err="1">
                <a:latin typeface="Times New Roman" panose="02020603050405020304" pitchFamily="18" charset="0"/>
                <a:cs typeface="Times New Roman" panose="02020603050405020304" pitchFamily="18" charset="0"/>
              </a:rPr>
              <a:t>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послуга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зорієнтована</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геолокацію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певного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країни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тощо</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658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5BF5FC-41CB-433C-8806-3A4762974FC1}"/>
              </a:ext>
            </a:extLst>
          </p:cNvPr>
          <p:cNvSpPr>
            <a:spLocks noGrp="1"/>
          </p:cNvSpPr>
          <p:nvPr>
            <p:ph type="title"/>
          </p:nvPr>
        </p:nvSpPr>
        <p:spPr/>
        <p:txBody>
          <a:bodyPr/>
          <a:lstStyle/>
          <a:p>
            <a:r>
              <a:rPr lang="ru-RU" dirty="0" err="1">
                <a:solidFill>
                  <a:srgbClr val="FF0066"/>
                </a:solidFill>
                <a:latin typeface="Times New Roman" panose="02020603050405020304" pitchFamily="18" charset="0"/>
                <a:cs typeface="Times New Roman" panose="02020603050405020304" pitchFamily="18" charset="0"/>
              </a:rPr>
              <a:t>Релевантні</a:t>
            </a:r>
            <a:r>
              <a:rPr lang="ru-RU" dirty="0">
                <a:solidFill>
                  <a:srgbClr val="FF0066"/>
                </a:solidFill>
                <a:latin typeface="Times New Roman" panose="02020603050405020304" pitchFamily="18" charset="0"/>
                <a:cs typeface="Times New Roman" panose="02020603050405020304" pitchFamily="18" charset="0"/>
              </a:rPr>
              <a:t> хештеги</a:t>
            </a:r>
            <a:endParaRPr lang="ru-RU" dirty="0"/>
          </a:p>
        </p:txBody>
      </p:sp>
      <p:sp>
        <p:nvSpPr>
          <p:cNvPr id="3" name="Объект 2">
            <a:extLst>
              <a:ext uri="{FF2B5EF4-FFF2-40B4-BE49-F238E27FC236}">
                <a16:creationId xmlns:a16="http://schemas.microsoft.com/office/drawing/2014/main" id="{368A5807-87D6-47CC-924D-F68AB32AF919}"/>
              </a:ext>
            </a:extLst>
          </p:cNvPr>
          <p:cNvSpPr>
            <a:spLocks noGrp="1"/>
          </p:cNvSpPr>
          <p:nvPr>
            <p:ph idx="1"/>
          </p:nvPr>
        </p:nvSpPr>
        <p:spPr/>
        <p:txBody>
          <a:bodyPr/>
          <a:lstStyle/>
          <a:p>
            <a:pPr>
              <a:lnSpc>
                <a:spcPct val="150000"/>
              </a:lnSpc>
            </a:pPr>
            <a:r>
              <a:rPr lang="ru-RU" dirty="0">
                <a:latin typeface="Times New Roman" panose="02020603050405020304" pitchFamily="18" charset="0"/>
                <a:cs typeface="Times New Roman" panose="02020603050405020304" pitchFamily="18" charset="0"/>
              </a:rPr>
              <a:t>Хештеги </a:t>
            </a:r>
            <a:r>
              <a:rPr lang="ru-RU" dirty="0" err="1">
                <a:latin typeface="Times New Roman" panose="02020603050405020304" pitchFamily="18" charset="0"/>
                <a:cs typeface="Times New Roman" panose="02020603050405020304" pitchFamily="18" charset="0"/>
              </a:rPr>
              <a:t>конкурентів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Подивіться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хештеги </a:t>
            </a:r>
            <a:r>
              <a:rPr lang="ru-RU" dirty="0" err="1">
                <a:latin typeface="Times New Roman" panose="02020603050405020304" pitchFamily="18" charset="0"/>
                <a:cs typeface="Times New Roman" panose="02020603050405020304" pitchFamily="18" charset="0"/>
              </a:rPr>
              <a:t>ставлять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конкуренти</a:t>
            </a:r>
            <a:r>
              <a:rPr lang="ru-RU" dirty="0">
                <a:latin typeface="Times New Roman" panose="02020603050405020304" pitchFamily="18" charset="0"/>
                <a:cs typeface="Times New Roman" panose="02020603050405020304" pitchFamily="18" charset="0"/>
              </a:rPr>
              <a:t> (не будь-</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ті</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яких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багато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лайків</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наприклад</a:t>
            </a:r>
            <a:r>
              <a:rPr lang="ru-RU" dirty="0">
                <a:latin typeface="Times New Roman" panose="02020603050405020304" pitchFamily="18" charset="0"/>
                <a:cs typeface="Times New Roman" panose="02020603050405020304" pitchFamily="18" charset="0"/>
              </a:rPr>
              <a:t>, з топу).</a:t>
            </a:r>
          </a:p>
          <a:p>
            <a:pPr>
              <a:lnSpc>
                <a:spcPct val="150000"/>
              </a:lnSpc>
            </a:pPr>
            <a:r>
              <a:rPr lang="uk-UA" dirty="0">
                <a:latin typeface="Times New Roman" panose="02020603050405020304" pitchFamily="18" charset="0"/>
                <a:cs typeface="Times New Roman" panose="02020603050405020304" pitchFamily="18" charset="0"/>
              </a:rPr>
              <a:t>Т</a:t>
            </a:r>
            <a:r>
              <a:rPr lang="ru-RU" dirty="0" err="1">
                <a:latin typeface="Times New Roman" panose="02020603050405020304" pitchFamily="18" charset="0"/>
                <a:cs typeface="Times New Roman" panose="02020603050405020304" pitchFamily="18" charset="0"/>
              </a:rPr>
              <a:t>еги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мають</a:t>
            </a:r>
            <a:r>
              <a:rPr lang="ru-RU" dirty="0">
                <a:latin typeface="Times New Roman" panose="02020603050405020304" pitchFamily="18" charset="0"/>
                <a:cs typeface="Times New Roman" panose="02020603050405020304" pitchFamily="18" charset="0"/>
              </a:rPr>
              <a:t> бути </a:t>
            </a:r>
            <a:r>
              <a:rPr lang="ru-RU" dirty="0" err="1">
                <a:latin typeface="Times New Roman" panose="02020603050405020304" pitchFamily="18" charset="0"/>
                <a:cs typeface="Times New Roman" panose="02020603050405020304" pitchFamily="18" charset="0"/>
              </a:rPr>
              <a:t>релевантні</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зображення</a:t>
            </a:r>
            <a:r>
              <a:rPr lang="ru-RU" dirty="0">
                <a:latin typeface="Times New Roman" panose="02020603050405020304" pitchFamily="18" charset="0"/>
                <a:cs typeface="Times New Roman" panose="02020603050405020304" pitchFamily="18" charset="0"/>
              </a:rPr>
              <a:t> та тексту посту!</a:t>
            </a:r>
            <a:r>
              <a:rPr lang="uk-UA" dirty="0">
                <a:latin typeface="Times New Roman" panose="02020603050405020304" pitchFamily="18" charset="0"/>
                <a:cs typeface="Times New Roman" panose="02020603050405020304" pitchFamily="18" charset="0"/>
              </a:rPr>
              <a:t> </a:t>
            </a:r>
          </a:p>
          <a:p>
            <a:pPr>
              <a:lnSpc>
                <a:spcPct val="150000"/>
              </a:lnSpc>
            </a:pPr>
            <a:r>
              <a:rPr lang="uk-UA" dirty="0">
                <a:latin typeface="Times New Roman" panose="02020603050405020304" pitchFamily="18" charset="0"/>
                <a:cs typeface="Times New Roman" panose="02020603050405020304" pitchFamily="18" charset="0"/>
              </a:rPr>
              <a:t>Не використовуйте в описі профілю загальні хештеги – вони не працюють</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17215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DB6029-1637-46CB-9993-81AD8CD52DAB}"/>
              </a:ext>
            </a:extLst>
          </p:cNvPr>
          <p:cNvSpPr>
            <a:spLocks noGrp="1"/>
          </p:cNvSpPr>
          <p:nvPr>
            <p:ph type="title"/>
          </p:nvPr>
        </p:nvSpPr>
        <p:spPr/>
        <p:txBody>
          <a:bodyPr>
            <a:normAutofit fontScale="90000"/>
          </a:bodyPr>
          <a:lstStyle/>
          <a:p>
            <a:r>
              <a:rPr lang="ru-RU" b="1" dirty="0">
                <a:solidFill>
                  <a:srgbClr val="FF0066"/>
                </a:solidFill>
                <a:latin typeface="Times New Roman" panose="02020603050405020304" pitchFamily="18" charset="0"/>
                <a:cs typeface="Times New Roman" panose="02020603050405020304" pitchFamily="18" charset="0"/>
              </a:rPr>
              <a:t>Як правильно </a:t>
            </a:r>
            <a:r>
              <a:rPr lang="ru-RU" b="1" dirty="0" err="1">
                <a:solidFill>
                  <a:srgbClr val="FF0066"/>
                </a:solidFill>
                <a:latin typeface="Times New Roman" panose="02020603050405020304" pitchFamily="18" charset="0"/>
                <a:cs typeface="Times New Roman" panose="02020603050405020304" pitchFamily="18" charset="0"/>
              </a:rPr>
              <a:t>ставити</a:t>
            </a:r>
            <a:r>
              <a:rPr lang="ru-RU" b="1" dirty="0">
                <a:solidFill>
                  <a:srgbClr val="FF0066"/>
                </a:solidFill>
                <a:latin typeface="Times New Roman" panose="02020603050405020304" pitchFamily="18" charset="0"/>
                <a:cs typeface="Times New Roman" panose="02020603050405020304" pitchFamily="18" charset="0"/>
              </a:rPr>
              <a:t> хештеги в Інстаграм</a:t>
            </a:r>
            <a:br>
              <a:rPr lang="ru-RU" b="1" dirty="0">
                <a:solidFill>
                  <a:srgbClr val="FF0066"/>
                </a:solidFill>
                <a:latin typeface="Times New Roman" panose="02020603050405020304" pitchFamily="18" charset="0"/>
                <a:cs typeface="Times New Roman" panose="02020603050405020304" pitchFamily="18" charset="0"/>
              </a:rPr>
            </a:br>
            <a:endParaRPr lang="ru-RU"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36D93BB-0E4F-428C-B05D-47679AA24081}"/>
              </a:ext>
            </a:extLst>
          </p:cNvPr>
          <p:cNvSpPr>
            <a:spLocks noGrp="1"/>
          </p:cNvSpPr>
          <p:nvPr>
            <p:ph idx="1"/>
          </p:nvPr>
        </p:nvSpPr>
        <p:spPr/>
        <p:txBody>
          <a:bodyPr>
            <a:normAutofit fontScale="85000" lnSpcReduction="10000"/>
          </a:bodyPr>
          <a:lstStyle/>
          <a:p>
            <a:r>
              <a:rPr lang="ru-RU" dirty="0">
                <a:latin typeface="Times New Roman" panose="02020603050405020304" pitchFamily="18" charset="0"/>
                <a:cs typeface="Times New Roman" panose="02020603050405020304" pitchFamily="18" charset="0"/>
              </a:rPr>
              <a:t>1. Максимум - 30 </a:t>
            </a:r>
            <a:r>
              <a:rPr lang="ru-RU" dirty="0" err="1">
                <a:latin typeface="Times New Roman" panose="02020603050405020304" pitchFamily="18" charset="0"/>
                <a:cs typeface="Times New Roman" panose="02020603050405020304" pitchFamily="18" charset="0"/>
              </a:rPr>
              <a:t>хештегів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одним постом (</a:t>
            </a:r>
            <a:r>
              <a:rPr lang="ru-RU" dirty="0" err="1">
                <a:latin typeface="Times New Roman" panose="02020603050405020304" pitchFamily="18" charset="0"/>
                <a:cs typeface="Times New Roman" panose="02020603050405020304" pitchFamily="18" charset="0"/>
              </a:rPr>
              <a:t>краще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використовувати</a:t>
            </a:r>
            <a:r>
              <a:rPr lang="ru-RU" dirty="0">
                <a:latin typeface="Times New Roman" panose="02020603050405020304" pitchFamily="18" charset="0"/>
                <a:cs typeface="Times New Roman" panose="02020603050405020304" pitchFamily="18" charset="0"/>
              </a:rPr>
              <a:t> 5-10, </a:t>
            </a: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потрапити</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тіньовий</a:t>
            </a:r>
            <a:r>
              <a:rPr lang="ru-RU" dirty="0">
                <a:latin typeface="Times New Roman" panose="02020603050405020304" pitchFamily="18" charset="0"/>
                <a:cs typeface="Times New Roman" panose="02020603050405020304" pitchFamily="18" charset="0"/>
              </a:rPr>
              <a:t> бан)</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Міняйте</a:t>
            </a:r>
            <a:r>
              <a:rPr lang="ru-RU" dirty="0">
                <a:latin typeface="Times New Roman" panose="02020603050405020304" pitchFamily="18" charset="0"/>
                <a:cs typeface="Times New Roman" panose="02020603050405020304" pitchFamily="18" charset="0"/>
              </a:rPr>
              <a:t> хештег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кожним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новим</a:t>
            </a:r>
            <a:r>
              <a:rPr lang="ru-RU" dirty="0">
                <a:latin typeface="Times New Roman" panose="02020603050405020304" pitchFamily="18" charset="0"/>
                <a:cs typeface="Times New Roman" panose="02020603050405020304" pitchFamily="18" charset="0"/>
              </a:rPr>
              <a:t> постом, </a:t>
            </a:r>
            <a:r>
              <a:rPr lang="ru-RU" dirty="0" err="1">
                <a:latin typeface="Times New Roman" panose="02020603050405020304" pitchFamily="18" charset="0"/>
                <a:cs typeface="Times New Roman" panose="02020603050405020304" pitchFamily="18" charset="0"/>
              </a:rPr>
              <a:t>інакше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теж</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тіньовий</a:t>
            </a:r>
            <a:r>
              <a:rPr lang="ru-RU" dirty="0">
                <a:latin typeface="Times New Roman" panose="02020603050405020304" pitchFamily="18" charset="0"/>
                <a:cs typeface="Times New Roman" panose="02020603050405020304" pitchFamily="18" charset="0"/>
              </a:rPr>
              <a:t> бан.</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3. </a:t>
            </a:r>
            <a:r>
              <a:rPr lang="ru-RU" dirty="0" err="1">
                <a:latin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літери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російські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латинські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цифри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емодзі</a:t>
            </a:r>
            <a:r>
              <a:rPr lang="ru-RU" dirty="0">
                <a:latin typeface="Times New Roman" panose="02020603050405020304" pitchFamily="18" charset="0"/>
                <a:cs typeface="Times New Roman" panose="02020603050405020304" pitchFamily="18" charset="0"/>
              </a:rPr>
              <a:t>, знак </a:t>
            </a:r>
            <a:r>
              <a:rPr lang="ru-RU" dirty="0" err="1">
                <a:latin typeface="Times New Roman" panose="02020603050405020304" pitchFamily="18" charset="0"/>
                <a:cs typeface="Times New Roman" panose="02020603050405020304" pitchFamily="18" charset="0"/>
              </a:rPr>
              <a:t>підкреслення</a:t>
            </a:r>
            <a:r>
              <a:rPr lang="ru-RU" dirty="0">
                <a:latin typeface="Times New Roman" panose="02020603050405020304" pitchFamily="18" charset="0"/>
                <a:cs typeface="Times New Roman" panose="02020603050405020304" pitchFamily="18" charset="0"/>
              </a:rPr>
              <a:t> (_)</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4. Фото в </a:t>
            </a:r>
            <a:r>
              <a:rPr lang="ru-RU" dirty="0" err="1">
                <a:latin typeface="Times New Roman" panose="02020603050405020304" pitchFamily="18" charset="0"/>
                <a:cs typeface="Times New Roman" panose="02020603050405020304" pitchFamily="18" charset="0"/>
              </a:rPr>
              <a:t>пошуку</a:t>
            </a:r>
            <a:r>
              <a:rPr lang="ru-RU" dirty="0">
                <a:latin typeface="Times New Roman" panose="02020603050405020304" pitchFamily="18" charset="0"/>
                <a:cs typeface="Times New Roman" panose="02020603050405020304" pitchFamily="18" charset="0"/>
              </a:rPr>
              <a:t> по хештегам </a:t>
            </a:r>
            <a:r>
              <a:rPr lang="ru-RU" dirty="0" err="1">
                <a:latin typeface="Times New Roman" panose="02020603050405020304" pitchFamily="18" charset="0"/>
                <a:cs typeface="Times New Roman" panose="02020603050405020304" pitchFamily="18" charset="0"/>
              </a:rPr>
              <a:t>упорядковано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відповідно</a:t>
            </a:r>
            <a:r>
              <a:rPr lang="ru-RU" dirty="0">
                <a:latin typeface="Times New Roman" panose="02020603050405020304" pitchFamily="18" charset="0"/>
                <a:cs typeface="Times New Roman" panose="02020603050405020304" pitchFamily="18" charset="0"/>
              </a:rPr>
              <a:t> до часу </a:t>
            </a:r>
            <a:r>
              <a:rPr lang="ru-RU" dirty="0" err="1">
                <a:latin typeface="Times New Roman" panose="02020603050405020304" pitchFamily="18" charset="0"/>
                <a:cs typeface="Times New Roman" panose="02020603050405020304" pitchFamily="18" charset="0"/>
              </a:rPr>
              <a:t>публікації</a:t>
            </a:r>
            <a:r>
              <a:rPr lang="ru-RU" dirty="0">
                <a:latin typeface="Times New Roman" panose="02020603050405020304" pitchFamily="18" charset="0"/>
                <a:cs typeface="Times New Roman" panose="02020603050405020304" pitchFamily="18" charset="0"/>
              </a:rPr>
              <a:t> поста, а не за часом, коли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додали хештег.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особливо </a:t>
            </a:r>
            <a:r>
              <a:rPr lang="ru-RU" dirty="0" err="1">
                <a:latin typeface="Times New Roman" panose="02020603050405020304" pitchFamily="18" charset="0"/>
                <a:cs typeface="Times New Roman" panose="02020603050405020304" pitchFamily="18" charset="0"/>
              </a:rPr>
              <a:t>важливо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використовуєте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високочастотні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популярні</a:t>
            </a:r>
            <a:r>
              <a:rPr lang="ru-RU" dirty="0">
                <a:latin typeface="Times New Roman" panose="02020603050405020304" pitchFamily="18" charset="0"/>
                <a:cs typeface="Times New Roman" panose="02020603050405020304" pitchFamily="18" charset="0"/>
              </a:rPr>
              <a:t>) хештеги.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відразу</a:t>
            </a:r>
            <a:r>
              <a:rPr lang="ru-RU" dirty="0">
                <a:latin typeface="Times New Roman" panose="02020603050405020304" pitchFamily="18" charset="0"/>
                <a:cs typeface="Times New Roman" panose="02020603050405020304" pitchFamily="18" charset="0"/>
              </a:rPr>
              <a:t> не поставили при </a:t>
            </a:r>
            <a:r>
              <a:rPr lang="ru-RU" dirty="0" err="1">
                <a:latin typeface="Times New Roman" panose="02020603050405020304" pitchFamily="18" charset="0"/>
                <a:cs typeface="Times New Roman" panose="02020603050405020304" pitchFamily="18" charset="0"/>
              </a:rPr>
              <a:t>публікації</a:t>
            </a:r>
            <a:r>
              <a:rPr lang="ru-RU" dirty="0">
                <a:latin typeface="Times New Roman" panose="02020603050405020304" pitchFamily="18" charset="0"/>
                <a:cs typeface="Times New Roman" panose="02020603050405020304" pitchFamily="18" charset="0"/>
              </a:rPr>
              <a:t>, то </a:t>
            </a:r>
            <a:r>
              <a:rPr lang="ru-RU" dirty="0" err="1">
                <a:latin typeface="Times New Roman" panose="02020603050405020304" pitchFamily="18" charset="0"/>
                <a:cs typeface="Times New Roman" panose="02020603050405020304" pitchFamily="18" charset="0"/>
              </a:rPr>
              <a:t>потім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марно</a:t>
            </a:r>
            <a:r>
              <a:rPr lang="ru-RU" dirty="0">
                <a:latin typeface="Times New Roman" panose="02020603050405020304" pitchFamily="18" charset="0"/>
                <a:cs typeface="Times New Roman" panose="02020603050405020304" pitchFamily="18" charset="0"/>
              </a:rPr>
              <a:t>, тому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по ним </a:t>
            </a:r>
            <a:r>
              <a:rPr lang="ru-RU" dirty="0" err="1">
                <a:latin typeface="Times New Roman" panose="02020603050405020304" pitchFamily="18" charset="0"/>
                <a:cs typeface="Times New Roman" panose="02020603050405020304" pitchFamily="18" charset="0"/>
              </a:rPr>
              <a:t>з'являється</a:t>
            </a:r>
            <a:r>
              <a:rPr lang="ru-RU" dirty="0">
                <a:latin typeface="Times New Roman" panose="02020603050405020304" pitchFamily="18" charset="0"/>
                <a:cs typeface="Times New Roman" panose="02020603050405020304" pitchFamily="18" charset="0"/>
              </a:rPr>
              <a:t> 700-1000 </a:t>
            </a:r>
            <a:r>
              <a:rPr lang="ru-RU" dirty="0" err="1">
                <a:latin typeface="Times New Roman" panose="02020603050405020304" pitchFamily="18" charset="0"/>
                <a:cs typeface="Times New Roman" panose="02020603050405020304" pitchFamily="18" charset="0"/>
              </a:rPr>
              <a:t>нових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постів</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хвилину</a:t>
            </a:r>
            <a:r>
              <a:rPr lang="ru-RU" dirty="0">
                <a:latin typeface="Times New Roman" panose="02020603050405020304" pitchFamily="18" charset="0"/>
                <a:cs typeface="Times New Roman" panose="02020603050405020304" pitchFamily="18" charset="0"/>
              </a:rPr>
              <a:t> і ваше фото </a:t>
            </a:r>
            <a:r>
              <a:rPr lang="ru-RU" dirty="0" err="1">
                <a:latin typeface="Times New Roman" panose="02020603050405020304" pitchFamily="18" charset="0"/>
                <a:cs typeface="Times New Roman" panose="02020603050405020304" pitchFamily="18" charset="0"/>
              </a:rPr>
              <a:t>вже</a:t>
            </a:r>
            <a:r>
              <a:rPr lang="ru-RU" dirty="0">
                <a:latin typeface="Times New Roman" panose="02020603050405020304" pitchFamily="18" charset="0"/>
                <a:cs typeface="Times New Roman" panose="02020603050405020304" pitchFamily="18" charset="0"/>
              </a:rPr>
              <a:t> далеко внизу у </a:t>
            </a:r>
            <a:r>
              <a:rPr lang="ru-RU" dirty="0" err="1">
                <a:latin typeface="Times New Roman" panose="02020603050405020304" pitchFamily="18" charset="0"/>
                <a:cs typeface="Times New Roman" panose="02020603050405020304" pitchFamily="18" charset="0"/>
              </a:rPr>
              <a:t>видачі</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5.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у вас </a:t>
            </a:r>
            <a:r>
              <a:rPr lang="ru-RU" dirty="0" err="1">
                <a:latin typeface="Times New Roman" panose="02020603050405020304" pitchFamily="18" charset="0"/>
                <a:cs typeface="Times New Roman" panose="02020603050405020304" pitchFamily="18" charset="0"/>
              </a:rPr>
              <a:t>закритий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профіль</a:t>
            </a:r>
            <a:r>
              <a:rPr lang="ru-RU" dirty="0">
                <a:latin typeface="Times New Roman" panose="02020603050405020304" pitchFamily="18" charset="0"/>
                <a:cs typeface="Times New Roman" panose="02020603050405020304" pitchFamily="18" charset="0"/>
              </a:rPr>
              <a:t> - то фото в </a:t>
            </a:r>
            <a:r>
              <a:rPr lang="ru-RU" dirty="0" err="1">
                <a:latin typeface="Times New Roman" panose="02020603050405020304" pitchFamily="18" charset="0"/>
                <a:cs typeface="Times New Roman" panose="02020603050405020304" pitchFamily="18" charset="0"/>
              </a:rPr>
              <a:t>пошуку</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беруть</a:t>
            </a:r>
            <a:r>
              <a:rPr lang="ru-RU" dirty="0">
                <a:latin typeface="Times New Roman" panose="02020603050405020304" pitchFamily="18" charset="0"/>
                <a:cs typeface="Times New Roman" panose="02020603050405020304" pitchFamily="18" charset="0"/>
              </a:rPr>
              <a:t> участь і </a:t>
            </a:r>
            <a:r>
              <a:rPr lang="ru-RU" dirty="0" err="1">
                <a:latin typeface="Times New Roman" panose="02020603050405020304" pitchFamily="18" charset="0"/>
                <a:cs typeface="Times New Roman" panose="02020603050405020304" pitchFamily="18" charset="0"/>
              </a:rPr>
              <a:t>ставити</a:t>
            </a:r>
            <a:r>
              <a:rPr lang="ru-RU" dirty="0">
                <a:latin typeface="Times New Roman" panose="02020603050405020304" pitchFamily="18" charset="0"/>
                <a:cs typeface="Times New Roman" panose="02020603050405020304" pitchFamily="18" charset="0"/>
              </a:rPr>
              <a:t> хештеги не </a:t>
            </a:r>
            <a:r>
              <a:rPr lang="ru-RU" dirty="0" err="1">
                <a:latin typeface="Times New Roman" panose="02020603050405020304" pitchFamily="18" charset="0"/>
                <a:cs typeface="Times New Roman" panose="02020603050405020304" pitchFamily="18" charset="0"/>
              </a:rPr>
              <a:t>має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сенсу</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6.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ставите хештег в </a:t>
            </a:r>
            <a:r>
              <a:rPr lang="ru-RU" dirty="0" err="1">
                <a:latin typeface="Times New Roman" panose="02020603050405020304" pitchFamily="18" charset="0"/>
                <a:cs typeface="Times New Roman" panose="02020603050405020304" pitchFamily="18" charset="0"/>
              </a:rPr>
              <a:t>коментарях</a:t>
            </a:r>
            <a:r>
              <a:rPr lang="ru-RU" dirty="0">
                <a:latin typeface="Times New Roman" panose="02020603050405020304" pitchFamily="18" charset="0"/>
                <a:cs typeface="Times New Roman" panose="02020603050405020304" pitchFamily="18" charset="0"/>
              </a:rPr>
              <a:t> в чужому </a:t>
            </a:r>
            <a:r>
              <a:rPr lang="ru-RU" dirty="0" err="1">
                <a:latin typeface="Times New Roman" panose="02020603050405020304" pitchFamily="18" charset="0"/>
                <a:cs typeface="Times New Roman" panose="02020603050405020304" pitchFamily="18" charset="0"/>
              </a:rPr>
              <a:t>акаунті</a:t>
            </a:r>
            <a:r>
              <a:rPr lang="ru-RU" dirty="0">
                <a:latin typeface="Times New Roman" panose="02020603050405020304" pitchFamily="18" charset="0"/>
                <a:cs typeface="Times New Roman" panose="02020603050405020304" pitchFamily="18" charset="0"/>
              </a:rPr>
              <a:t> - то </a:t>
            </a:r>
            <a:r>
              <a:rPr lang="ru-RU" dirty="0" err="1">
                <a:latin typeface="Times New Roman" panose="02020603050405020304" pitchFamily="18" charset="0"/>
                <a:cs typeface="Times New Roman" panose="02020603050405020304" pitchFamily="18" charset="0"/>
              </a:rPr>
              <a:t>чуже</a:t>
            </a:r>
            <a:r>
              <a:rPr lang="ru-RU" dirty="0">
                <a:latin typeface="Times New Roman" panose="02020603050405020304" pitchFamily="18" charset="0"/>
                <a:cs typeface="Times New Roman" panose="02020603050405020304" pitchFamily="18" charset="0"/>
              </a:rPr>
              <a:t> фото не </a:t>
            </a:r>
            <a:r>
              <a:rPr lang="ru-RU" dirty="0" err="1">
                <a:latin typeface="Times New Roman" panose="02020603050405020304" pitchFamily="18" charset="0"/>
                <a:cs typeface="Times New Roman" panose="02020603050405020304" pitchFamily="18" charset="0"/>
              </a:rPr>
              <a:t>потрапляє</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пошук</a:t>
            </a:r>
            <a:r>
              <a:rPr lang="ru-RU" dirty="0">
                <a:latin typeface="Times New Roman" panose="02020603050405020304" pitchFamily="18" charset="0"/>
                <a:cs typeface="Times New Roman" panose="02020603050405020304" pitchFamily="18" charset="0"/>
              </a:rPr>
              <a:t> по </a:t>
            </a:r>
            <a:r>
              <a:rPr lang="ru-RU" dirty="0" err="1">
                <a:latin typeface="Times New Roman" panose="02020603050405020304" pitchFamily="18" charset="0"/>
                <a:cs typeface="Times New Roman" panose="02020603050405020304" pitchFamily="18" charset="0"/>
              </a:rPr>
              <a:t>цьому</a:t>
            </a:r>
            <a:r>
              <a:rPr lang="ru-RU" dirty="0">
                <a:latin typeface="Times New Roman" panose="02020603050405020304" pitchFamily="18" charset="0"/>
                <a:cs typeface="Times New Roman" panose="02020603050405020304" pitchFamily="18" charset="0"/>
              </a:rPr>
              <a:t> хештегу.</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3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7BAF74E-F603-404D-BD75-9AA8C9D4D174}"/>
              </a:ext>
            </a:extLst>
          </p:cNvPr>
          <p:cNvSpPr/>
          <p:nvPr/>
        </p:nvSpPr>
        <p:spPr>
          <a:xfrm>
            <a:off x="352337" y="536370"/>
            <a:ext cx="11694253" cy="5847755"/>
          </a:xfrm>
          <a:prstGeom prst="rect">
            <a:avLst/>
          </a:prstGeom>
        </p:spPr>
        <p:txBody>
          <a:bodyPr wrap="square">
            <a:spAutoFit/>
          </a:bodyPr>
          <a:lstStyle/>
          <a:p>
            <a:r>
              <a:rPr lang="ru-RU" sz="2500" b="1" i="0" dirty="0">
                <a:solidFill>
                  <a:srgbClr val="FF0066"/>
                </a:solidFill>
                <a:effectLst/>
                <a:latin typeface="Times New Roman" panose="02020603050405020304" pitchFamily="18" charset="0"/>
                <a:cs typeface="Times New Roman" panose="02020603050405020304" pitchFamily="18" charset="0"/>
              </a:rPr>
              <a:t>Для </a:t>
            </a:r>
            <a:r>
              <a:rPr lang="ru-RU" sz="2500" b="1" i="0" dirty="0" err="1">
                <a:solidFill>
                  <a:srgbClr val="FF0066"/>
                </a:solidFill>
                <a:effectLst/>
                <a:latin typeface="Times New Roman" panose="02020603050405020304" pitchFamily="18" charset="0"/>
                <a:cs typeface="Times New Roman" panose="02020603050405020304" pitchFamily="18" charset="0"/>
              </a:rPr>
              <a:t>чого</a:t>
            </a:r>
            <a:r>
              <a:rPr lang="ru-RU" sz="2500" b="1" i="0" dirty="0">
                <a:solidFill>
                  <a:srgbClr val="FF0066"/>
                </a:solidFill>
                <a:effectLst/>
                <a:latin typeface="Times New Roman" panose="02020603050405020304" pitchFamily="18" charset="0"/>
                <a:cs typeface="Times New Roman" panose="02020603050405020304" pitchFamily="18" charset="0"/>
              </a:rPr>
              <a:t> </a:t>
            </a:r>
            <a:r>
              <a:rPr lang="ru-RU" sz="2500" b="1" i="0" dirty="0" err="1">
                <a:solidFill>
                  <a:srgbClr val="FF0066"/>
                </a:solidFill>
                <a:effectLst/>
                <a:latin typeface="Times New Roman" panose="02020603050405020304" pitchFamily="18" charset="0"/>
                <a:cs typeface="Times New Roman" panose="02020603050405020304" pitchFamily="18" charset="0"/>
              </a:rPr>
              <a:t>потрібні</a:t>
            </a:r>
            <a:r>
              <a:rPr lang="ru-RU" sz="2500" b="1" i="0" dirty="0">
                <a:solidFill>
                  <a:srgbClr val="FF0066"/>
                </a:solidFill>
                <a:effectLst/>
                <a:latin typeface="Times New Roman" panose="02020603050405020304" pitchFamily="18" charset="0"/>
                <a:cs typeface="Times New Roman" panose="02020603050405020304" pitchFamily="18" charset="0"/>
              </a:rPr>
              <a:t> хештеги в Інстаграм?</a:t>
            </a:r>
          </a:p>
          <a:p>
            <a:endParaRPr lang="ru-RU" sz="2500" b="1" i="0" dirty="0">
              <a:effectLst/>
              <a:latin typeface="Times New Roman" panose="02020603050405020304" pitchFamily="18" charset="0"/>
              <a:cs typeface="Times New Roman" panose="02020603050405020304" pitchFamily="18" charset="0"/>
            </a:endParaRPr>
          </a:p>
          <a:p>
            <a:r>
              <a:rPr lang="ru-RU" b="0" i="0" dirty="0">
                <a:effectLst/>
                <a:latin typeface="Times New Roman" panose="02020603050405020304" pitchFamily="18" charset="0"/>
                <a:cs typeface="Times New Roman" panose="02020603050405020304" pitchFamily="18" charset="0"/>
              </a:rPr>
              <a:t>1. </a:t>
            </a:r>
            <a:r>
              <a:rPr lang="ru-RU" b="0" i="0" dirty="0" err="1">
                <a:effectLst/>
                <a:latin typeface="Times New Roman" panose="02020603050405020304" pitchFamily="18" charset="0"/>
                <a:cs typeface="Times New Roman" panose="02020603050405020304" pitchFamily="18" charset="0"/>
              </a:rPr>
              <a:t>Нові</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підписники</a:t>
            </a:r>
            <a:r>
              <a:rPr lang="ru-RU" b="0" i="0" dirty="0">
                <a:effectLst/>
                <a:latin typeface="Times New Roman" panose="02020603050405020304" pitchFamily="18" charset="0"/>
                <a:cs typeface="Times New Roman" panose="02020603050405020304" pitchFamily="18" charset="0"/>
              </a:rPr>
              <a:t> і лайки. Хештеги - </a:t>
            </a:r>
            <a:r>
              <a:rPr lang="ru-RU" b="0" i="0" dirty="0" err="1">
                <a:effectLst/>
                <a:latin typeface="Times New Roman" panose="02020603050405020304" pitchFamily="18" charset="0"/>
                <a:cs typeface="Times New Roman" panose="02020603050405020304" pitchFamily="18" charset="0"/>
              </a:rPr>
              <a:t>це</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кращий</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безкоштовний</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спосіб</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набрати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нових</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підписників</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Соромитеся</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ставити</a:t>
            </a:r>
            <a:r>
              <a:rPr lang="ru-RU" b="0" i="0" dirty="0">
                <a:effectLst/>
                <a:latin typeface="Times New Roman" panose="02020603050405020304" pitchFamily="18" charset="0"/>
                <a:cs typeface="Times New Roman" panose="02020603050405020304" pitchFamily="18" charset="0"/>
              </a:rPr>
              <a:t> хештеги - </a:t>
            </a:r>
            <a:r>
              <a:rPr lang="ru-RU" b="0" i="0" dirty="0" err="1">
                <a:effectLst/>
                <a:latin typeface="Times New Roman" panose="02020603050405020304" pitchFamily="18" charset="0"/>
                <a:cs typeface="Times New Roman" panose="02020603050405020304" pitchFamily="18" charset="0"/>
              </a:rPr>
              <a:t>втрачаєте</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підписників</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падає</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охоплення</a:t>
            </a:r>
            <a:r>
              <a:rPr lang="ru-RU" b="0" i="0" dirty="0">
                <a:effectLst/>
                <a:latin typeface="Times New Roman" panose="02020603050405020304" pitchFamily="18" charset="0"/>
                <a:cs typeface="Times New Roman" panose="02020603050405020304" pitchFamily="18" charset="0"/>
              </a:rPr>
              <a:t>.</a:t>
            </a:r>
            <a:br>
              <a:rPr lang="ru-RU" b="0" i="0" dirty="0">
                <a:effectLst/>
                <a:latin typeface="Times New Roman" panose="02020603050405020304" pitchFamily="18" charset="0"/>
                <a:cs typeface="Times New Roman" panose="02020603050405020304" pitchFamily="18" charset="0"/>
              </a:rPr>
            </a:br>
            <a:r>
              <a:rPr lang="ru-RU" b="0" i="0" dirty="0">
                <a:effectLst/>
                <a:latin typeface="Times New Roman" panose="02020603050405020304" pitchFamily="18" charset="0"/>
                <a:cs typeface="Times New Roman" panose="02020603050405020304" pitchFamily="18" charset="0"/>
              </a:rPr>
              <a:t>2. Для </a:t>
            </a:r>
            <a:r>
              <a:rPr lang="ru-RU" b="0" i="0" dirty="0" err="1">
                <a:effectLst/>
                <a:latin typeface="Times New Roman" panose="02020603050405020304" pitchFamily="18" charset="0"/>
                <a:cs typeface="Times New Roman" panose="02020603050405020304" pitchFamily="18" charset="0"/>
              </a:rPr>
              <a:t>блогерів</a:t>
            </a:r>
            <a:r>
              <a:rPr lang="ru-RU" b="0" i="0" dirty="0">
                <a:effectLst/>
                <a:latin typeface="Times New Roman" panose="02020603050405020304" pitchFamily="18" charset="0"/>
                <a:cs typeface="Times New Roman" panose="02020603050405020304" pitchFamily="18" charset="0"/>
              </a:rPr>
              <a:t> - </a:t>
            </a:r>
            <a:r>
              <a:rPr lang="ru-RU" b="0" i="0" dirty="0" err="1">
                <a:effectLst/>
                <a:latin typeface="Times New Roman" panose="02020603050405020304" pitchFamily="18" charset="0"/>
                <a:cs typeface="Times New Roman" panose="02020603050405020304" pitchFamily="18" charset="0"/>
              </a:rPr>
              <a:t>привернення</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уваги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брендів</a:t>
            </a:r>
            <a:r>
              <a:rPr lang="ru-RU" b="0" i="0" dirty="0">
                <a:effectLst/>
                <a:latin typeface="Times New Roman" panose="02020603050405020304" pitchFamily="18" charset="0"/>
                <a:cs typeface="Times New Roman" panose="02020603050405020304" pitchFamily="18" charset="0"/>
              </a:rPr>
              <a:t> і великих </a:t>
            </a:r>
            <a:r>
              <a:rPr lang="ru-RU" b="0" i="0" dirty="0" err="1">
                <a:effectLst/>
                <a:latin typeface="Times New Roman" panose="02020603050405020304" pitchFamily="18" charset="0"/>
                <a:cs typeface="Times New Roman" panose="02020603050405020304" pitchFamily="18" charset="0"/>
              </a:rPr>
              <a:t>пабліків</a:t>
            </a:r>
            <a:r>
              <a:rPr lang="ru-RU" b="0" i="0" dirty="0">
                <a:effectLst/>
                <a:latin typeface="Times New Roman" panose="02020603050405020304" pitchFamily="18" charset="0"/>
                <a:cs typeface="Times New Roman" panose="02020603050405020304" pitchFamily="18" charset="0"/>
              </a:rPr>
              <a:t> (ставите </a:t>
            </a:r>
            <a:r>
              <a:rPr lang="ru-RU" b="0" i="0" dirty="0" err="1">
                <a:effectLst/>
                <a:latin typeface="Times New Roman" panose="02020603050405020304" pitchFamily="18" charset="0"/>
                <a:cs typeface="Times New Roman" panose="02020603050405020304" pitchFamily="18" charset="0"/>
              </a:rPr>
              <a:t>їх</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тематичний</a:t>
            </a:r>
            <a:r>
              <a:rPr lang="ru-RU" b="0" i="0" dirty="0">
                <a:effectLst/>
                <a:latin typeface="Times New Roman" panose="02020603050405020304" pitchFamily="18" charset="0"/>
                <a:cs typeface="Times New Roman" panose="02020603050405020304" pitchFamily="18" charset="0"/>
              </a:rPr>
              <a:t> Хештег і </a:t>
            </a:r>
            <a:r>
              <a:rPr lang="ru-RU" b="0" i="0" dirty="0" err="1">
                <a:effectLst/>
                <a:latin typeface="Times New Roman" panose="02020603050405020304" pitchFamily="18" charset="0"/>
                <a:cs typeface="Times New Roman" panose="02020603050405020304" pitchFamily="18" charset="0"/>
              </a:rPr>
              <a:t>можливо</a:t>
            </a:r>
            <a:r>
              <a:rPr lang="ru-RU" b="0" i="0" dirty="0">
                <a:effectLst/>
                <a:latin typeface="Times New Roman" panose="02020603050405020304" pitchFamily="18" charset="0"/>
                <a:cs typeface="Times New Roman" panose="02020603050405020304" pitchFamily="18" charset="0"/>
              </a:rPr>
              <a:t>, вони </a:t>
            </a:r>
            <a:r>
              <a:rPr lang="ru-RU" b="0" i="0" dirty="0" err="1">
                <a:effectLst/>
                <a:latin typeface="Times New Roman" panose="02020603050405020304" pitchFamily="18" charset="0"/>
                <a:cs typeface="Times New Roman" panose="02020603050405020304" pitchFamily="18" charset="0"/>
              </a:rPr>
              <a:t>опублікують</a:t>
            </a:r>
            <a:r>
              <a:rPr lang="ru-RU" b="0" i="0" dirty="0">
                <a:effectLst/>
                <a:latin typeface="Times New Roman" panose="02020603050405020304" pitchFamily="18" charset="0"/>
                <a:cs typeface="Times New Roman" panose="02020603050405020304" pitchFamily="18" charset="0"/>
              </a:rPr>
              <a:t> вас у себе в </a:t>
            </a:r>
            <a:r>
              <a:rPr lang="ru-RU" b="0" i="0" dirty="0" err="1">
                <a:effectLst/>
                <a:latin typeface="Times New Roman" panose="02020603050405020304" pitchFamily="18" charset="0"/>
                <a:cs typeface="Times New Roman" panose="02020603050405020304" pitchFamily="18" charset="0"/>
              </a:rPr>
              <a:t>акаунті</a:t>
            </a:r>
            <a:r>
              <a:rPr lang="ru-RU" b="0" i="0" dirty="0">
                <a:effectLst/>
                <a:latin typeface="Times New Roman" panose="02020603050405020304" pitchFamily="18" charset="0"/>
                <a:cs typeface="Times New Roman" panose="02020603050405020304" pitchFamily="18" charset="0"/>
              </a:rPr>
              <a:t>).</a:t>
            </a:r>
            <a:br>
              <a:rPr lang="ru-RU" b="0" i="0" dirty="0">
                <a:effectLst/>
                <a:latin typeface="Times New Roman" panose="02020603050405020304" pitchFamily="18" charset="0"/>
                <a:cs typeface="Times New Roman" panose="02020603050405020304" pitchFamily="18" charset="0"/>
              </a:rPr>
            </a:br>
            <a:r>
              <a:rPr lang="ru-RU" b="0" i="0" dirty="0">
                <a:effectLst/>
                <a:latin typeface="Times New Roman" panose="02020603050405020304" pitchFamily="18" charset="0"/>
                <a:cs typeface="Times New Roman" panose="02020603050405020304" pitchFamily="18" charset="0"/>
              </a:rPr>
              <a:t>3. </a:t>
            </a:r>
            <a:r>
              <a:rPr lang="ru-RU" b="0" i="0" dirty="0" err="1">
                <a:effectLst/>
                <a:latin typeface="Times New Roman" panose="02020603050405020304" pitchFamily="18" charset="0"/>
                <a:cs typeface="Times New Roman" panose="02020603050405020304" pitchFamily="18" charset="0"/>
              </a:rPr>
              <a:t>Просування</a:t>
            </a:r>
            <a:r>
              <a:rPr lang="ru-RU" b="0" i="0" dirty="0">
                <a:effectLst/>
                <a:latin typeface="Times New Roman" panose="02020603050405020304" pitchFamily="18" charset="0"/>
                <a:cs typeface="Times New Roman" panose="02020603050405020304" pitchFamily="18" charset="0"/>
              </a:rPr>
              <a:t> бренду. </a:t>
            </a:r>
            <a:r>
              <a:rPr lang="ru-RU" b="0" i="0" dirty="0" err="1">
                <a:effectLst/>
                <a:latin typeface="Times New Roman" panose="02020603050405020304" pitchFamily="18" charset="0"/>
                <a:cs typeface="Times New Roman" panose="02020603050405020304" pitchFamily="18" charset="0"/>
              </a:rPr>
              <a:t>Придумуєте</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свій</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унікальний</a:t>
            </a:r>
            <a:r>
              <a:rPr lang="ru-RU" b="0" i="0" dirty="0">
                <a:effectLst/>
                <a:latin typeface="Times New Roman" panose="02020603050405020304" pitchFamily="18" charset="0"/>
                <a:cs typeface="Times New Roman" panose="02020603050405020304" pitchFamily="18" charset="0"/>
              </a:rPr>
              <a:t> Хештег і </a:t>
            </a:r>
            <a:r>
              <a:rPr lang="ru-RU" b="0" i="0" dirty="0" err="1">
                <a:effectLst/>
                <a:latin typeface="Times New Roman" panose="02020603050405020304" pitchFamily="18" charset="0"/>
                <a:cs typeface="Times New Roman" panose="02020603050405020304" pitchFamily="18" charset="0"/>
              </a:rPr>
              <a:t>завжди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використовуєте</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щоб</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він</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запам'ятався</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підписникам</a:t>
            </a:r>
            <a:r>
              <a:rPr lang="ru-RU" b="0" i="0" dirty="0">
                <a:effectLst/>
                <a:latin typeface="Times New Roman" panose="02020603050405020304" pitchFamily="18" charset="0"/>
                <a:cs typeface="Times New Roman" panose="02020603050405020304" pitchFamily="18" charset="0"/>
              </a:rPr>
              <a:t>.</a:t>
            </a:r>
            <a:br>
              <a:rPr lang="ru-RU" b="0" i="0" dirty="0">
                <a:effectLst/>
                <a:latin typeface="Times New Roman" panose="02020603050405020304" pitchFamily="18" charset="0"/>
                <a:cs typeface="Times New Roman" panose="02020603050405020304" pitchFamily="18" charset="0"/>
              </a:rPr>
            </a:br>
            <a:r>
              <a:rPr lang="ru-RU" b="0" i="0" dirty="0">
                <a:effectLst/>
                <a:latin typeface="Times New Roman" panose="02020603050405020304" pitchFamily="18" charset="0"/>
                <a:cs typeface="Times New Roman" panose="02020603050405020304" pitchFamily="18" charset="0"/>
              </a:rPr>
              <a:t>4. </a:t>
            </a:r>
            <a:r>
              <a:rPr lang="ru-RU" b="0" i="0" dirty="0" err="1">
                <a:effectLst/>
                <a:latin typeface="Times New Roman" panose="02020603050405020304" pitchFamily="18" charset="0"/>
                <a:cs typeface="Times New Roman" panose="02020603050405020304" pitchFamily="18" charset="0"/>
              </a:rPr>
              <a:t>Навігація</a:t>
            </a:r>
            <a:r>
              <a:rPr lang="ru-RU" b="0" i="0" dirty="0">
                <a:effectLst/>
                <a:latin typeface="Times New Roman" panose="02020603050405020304" pitchFamily="18" charset="0"/>
                <a:cs typeface="Times New Roman" panose="02020603050405020304" pitchFamily="18" charset="0"/>
              </a:rPr>
              <a:t> по </a:t>
            </a:r>
            <a:r>
              <a:rPr lang="ru-RU" b="0" i="0" dirty="0" err="1">
                <a:effectLst/>
                <a:latin typeface="Times New Roman" panose="02020603050405020304" pitchFamily="18" charset="0"/>
                <a:cs typeface="Times New Roman" panose="02020603050405020304" pitchFamily="18" charset="0"/>
              </a:rPr>
              <a:t>акаунту</a:t>
            </a:r>
            <a:r>
              <a:rPr lang="ru-RU" b="0" i="0" dirty="0">
                <a:effectLst/>
                <a:latin typeface="Times New Roman" panose="02020603050405020304" pitchFamily="18" charset="0"/>
                <a:cs typeface="Times New Roman" panose="02020603050405020304" pitchFamily="18" charset="0"/>
              </a:rPr>
              <a:t> в Інстаграм. </a:t>
            </a:r>
            <a:r>
              <a:rPr lang="ru-RU" b="0" i="0" dirty="0" err="1">
                <a:effectLst/>
                <a:latin typeface="Times New Roman" panose="02020603050405020304" pitchFamily="18" charset="0"/>
                <a:cs typeface="Times New Roman" panose="02020603050405020304" pitchFamily="18" charset="0"/>
              </a:rPr>
              <a:t>Щоб</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зробити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акаунт</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цікавішим</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створюєте</a:t>
            </a:r>
            <a:r>
              <a:rPr lang="ru-RU" b="0" i="0" dirty="0">
                <a:effectLst/>
                <a:latin typeface="Times New Roman" panose="02020603050405020304" pitchFamily="18" charset="0"/>
                <a:cs typeface="Times New Roman" panose="02020603050405020304" pitchFamily="18" charset="0"/>
              </a:rPr>
              <a:t> рубрики і </a:t>
            </a:r>
            <a:r>
              <a:rPr lang="ru-RU" b="0" i="0" dirty="0" err="1">
                <a:effectLst/>
                <a:latin typeface="Times New Roman" panose="02020603050405020304" pitchFamily="18" charset="0"/>
                <a:cs typeface="Times New Roman" panose="02020603050405020304" pitchFamily="18" charset="0"/>
              </a:rPr>
              <a:t>відзначаєте</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їх</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відповідними</a:t>
            </a:r>
            <a:r>
              <a:rPr lang="ru-RU" b="0" i="0" dirty="0">
                <a:effectLst/>
                <a:latin typeface="Times New Roman" panose="02020603050405020304" pitchFamily="18" charset="0"/>
                <a:cs typeface="Times New Roman" panose="02020603050405020304" pitchFamily="18" charset="0"/>
              </a:rPr>
              <a:t> хештегом. За ним </a:t>
            </a:r>
            <a:r>
              <a:rPr lang="ru-RU" b="0" i="0" dirty="0" err="1">
                <a:effectLst/>
                <a:latin typeface="Times New Roman" panose="02020603050405020304" pitchFamily="18" charset="0"/>
                <a:cs typeface="Times New Roman" panose="02020603050405020304" pitchFamily="18" charset="0"/>
              </a:rPr>
              <a:t>підписники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які</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зацікавились</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цією</a:t>
            </a:r>
            <a:r>
              <a:rPr lang="ru-RU" b="0" i="0" dirty="0">
                <a:effectLst/>
                <a:latin typeface="Times New Roman" panose="02020603050405020304" pitchFamily="18" charset="0"/>
                <a:cs typeface="Times New Roman" panose="02020603050405020304" pitchFamily="18" charset="0"/>
              </a:rPr>
              <a:t> рубрикою, легко </a:t>
            </a:r>
            <a:r>
              <a:rPr lang="ru-RU" b="0" i="0" dirty="0" err="1">
                <a:effectLst/>
                <a:latin typeface="Times New Roman" panose="02020603050405020304" pitchFamily="18" charset="0"/>
                <a:cs typeface="Times New Roman" panose="02020603050405020304" pitchFamily="18" charset="0"/>
              </a:rPr>
              <a:t>зможуть</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подивитися</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всі</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пости</a:t>
            </a:r>
            <a:r>
              <a:rPr lang="ru-RU" b="0" i="0" dirty="0">
                <a:effectLst/>
                <a:latin typeface="Times New Roman" panose="02020603050405020304" pitchFamily="18" charset="0"/>
                <a:cs typeface="Times New Roman" panose="02020603050405020304" pitchFamily="18" charset="0"/>
              </a:rPr>
              <a:t> на </a:t>
            </a:r>
            <a:r>
              <a:rPr lang="ru-RU" b="0" i="0" dirty="0" err="1">
                <a:effectLst/>
                <a:latin typeface="Times New Roman" panose="02020603050405020304" pitchFamily="18" charset="0"/>
                <a:cs typeface="Times New Roman" panose="02020603050405020304" pitchFamily="18" charset="0"/>
              </a:rPr>
              <a:t>цю</a:t>
            </a:r>
            <a:r>
              <a:rPr lang="ru-RU" b="0" i="0" dirty="0">
                <a:effectLst/>
                <a:latin typeface="Times New Roman" panose="02020603050405020304" pitchFamily="18" charset="0"/>
                <a:cs typeface="Times New Roman" panose="02020603050405020304" pitchFamily="18" charset="0"/>
              </a:rPr>
              <a:t> тему.</a:t>
            </a:r>
            <a:br>
              <a:rPr lang="ru-RU" b="0" i="0" dirty="0">
                <a:effectLst/>
                <a:latin typeface="Times New Roman" panose="02020603050405020304" pitchFamily="18" charset="0"/>
                <a:cs typeface="Times New Roman" panose="02020603050405020304" pitchFamily="18" charset="0"/>
              </a:rPr>
            </a:br>
            <a:r>
              <a:rPr lang="ru-RU" b="0" i="0" dirty="0">
                <a:effectLst/>
                <a:latin typeface="Times New Roman" panose="02020603050405020304" pitchFamily="18" charset="0"/>
                <a:cs typeface="Times New Roman" panose="02020603050405020304" pitchFamily="18" charset="0"/>
              </a:rPr>
              <a:t>5. </a:t>
            </a:r>
            <a:r>
              <a:rPr lang="ru-RU" b="0" i="0" dirty="0" err="1">
                <a:effectLst/>
                <a:latin typeface="Times New Roman" panose="02020603050405020304" pitchFamily="18" charset="0"/>
                <a:cs typeface="Times New Roman" panose="02020603050405020304" pitchFamily="18" charset="0"/>
              </a:rPr>
              <a:t>Відстеження</a:t>
            </a:r>
            <a:r>
              <a:rPr lang="ru-RU" b="0" i="0" dirty="0">
                <a:effectLst/>
                <a:latin typeface="Times New Roman" panose="02020603050405020304" pitchFamily="18" charset="0"/>
                <a:cs typeface="Times New Roman" panose="02020603050405020304" pitchFamily="18" charset="0"/>
              </a:rPr>
              <a:t> контенту </a:t>
            </a:r>
            <a:r>
              <a:rPr lang="ru-RU" b="0" i="0" dirty="0" err="1">
                <a:effectLst/>
                <a:latin typeface="Times New Roman" panose="02020603050405020304" pitchFamily="18" charset="0"/>
                <a:cs typeface="Times New Roman" panose="02020603050405020304" pitchFamily="18" charset="0"/>
              </a:rPr>
              <a:t>користувачів</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Якщо</a:t>
            </a:r>
            <a:r>
              <a:rPr lang="ru-RU" b="0" i="0" dirty="0">
                <a:effectLst/>
                <a:latin typeface="Times New Roman" panose="02020603050405020304" pitchFamily="18" charset="0"/>
                <a:cs typeface="Times New Roman" panose="02020603050405020304" pitchFamily="18" charset="0"/>
              </a:rPr>
              <a:t> люди </a:t>
            </a:r>
            <a:r>
              <a:rPr lang="ru-RU" b="0" i="0" dirty="0" err="1">
                <a:effectLst/>
                <a:latin typeface="Times New Roman" panose="02020603050405020304" pitchFamily="18" charset="0"/>
                <a:cs typeface="Times New Roman" panose="02020603050405020304" pitchFamily="18" charset="0"/>
              </a:rPr>
              <a:t>ставлять</a:t>
            </a:r>
            <a:r>
              <a:rPr lang="ru-RU" b="0" i="0" dirty="0">
                <a:effectLst/>
                <a:latin typeface="Times New Roman" panose="02020603050405020304" pitchFamily="18" charset="0"/>
                <a:cs typeface="Times New Roman" panose="02020603050405020304" pitchFamily="18" charset="0"/>
              </a:rPr>
              <a:t> Хештег </a:t>
            </a:r>
            <a:r>
              <a:rPr lang="ru-RU" b="0" i="0" dirty="0" err="1">
                <a:effectLst/>
                <a:latin typeface="Times New Roman" panose="02020603050405020304" pitchFamily="18" charset="0"/>
                <a:cs typeface="Times New Roman" panose="02020603050405020304" pitchFamily="18" charset="0"/>
              </a:rPr>
              <a:t>вашого</a:t>
            </a:r>
            <a:r>
              <a:rPr lang="ru-RU" b="0" i="0" dirty="0">
                <a:effectLst/>
                <a:latin typeface="Times New Roman" panose="02020603050405020304" pitchFamily="18" charset="0"/>
                <a:cs typeface="Times New Roman" panose="02020603050405020304" pitchFamily="18" charset="0"/>
              </a:rPr>
              <a:t> бренду, то </a:t>
            </a:r>
            <a:r>
              <a:rPr lang="ru-RU" b="0" i="0" dirty="0" err="1">
                <a:effectLst/>
                <a:latin typeface="Times New Roman" panose="02020603050405020304" pitchFamily="18" charset="0"/>
                <a:cs typeface="Times New Roman" panose="02020603050405020304" pitchFamily="18" charset="0"/>
              </a:rPr>
              <a:t>ви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зможете</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знайти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такі</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пости</a:t>
            </a:r>
            <a:r>
              <a:rPr lang="ru-RU" b="0" i="0" dirty="0">
                <a:effectLst/>
                <a:latin typeface="Times New Roman" panose="02020603050405020304" pitchFamily="18" charset="0"/>
                <a:cs typeface="Times New Roman" panose="02020603050405020304" pitchFamily="18" charset="0"/>
              </a:rPr>
              <a:t> і </a:t>
            </a:r>
            <a:r>
              <a:rPr lang="ru-RU" b="0" i="0" dirty="0" err="1">
                <a:effectLst/>
                <a:latin typeface="Times New Roman" panose="02020603050405020304" pitchFamily="18" charset="0"/>
                <a:cs typeface="Times New Roman" panose="02020603050405020304" pitchFamily="18" charset="0"/>
              </a:rPr>
              <a:t>опублікувати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їх</a:t>
            </a:r>
            <a:r>
              <a:rPr lang="ru-RU" b="0" i="0" dirty="0">
                <a:effectLst/>
                <a:latin typeface="Times New Roman" panose="02020603050405020304" pitchFamily="18" charset="0"/>
                <a:cs typeface="Times New Roman" panose="02020603050405020304" pitchFamily="18" charset="0"/>
              </a:rPr>
              <a:t> у себе (з </a:t>
            </a:r>
            <a:r>
              <a:rPr lang="ru-RU" b="0" i="0" dirty="0" err="1">
                <a:effectLst/>
                <a:latin typeface="Times New Roman" panose="02020603050405020304" pitchFamily="18" charset="0"/>
                <a:cs typeface="Times New Roman" panose="02020603050405020304" pitchFamily="18" charset="0"/>
              </a:rPr>
              <a:t>дозволу</a:t>
            </a:r>
            <a:r>
              <a:rPr lang="ru-RU" b="0" i="0" dirty="0">
                <a:effectLst/>
                <a:latin typeface="Times New Roman" panose="02020603050405020304" pitchFamily="18" charset="0"/>
                <a:cs typeface="Times New Roman" panose="02020603050405020304" pitchFamily="18" charset="0"/>
              </a:rPr>
              <a:t> автора). </a:t>
            </a:r>
            <a:r>
              <a:rPr lang="ru-RU" b="0" i="0" dirty="0" err="1">
                <a:effectLst/>
                <a:latin typeface="Times New Roman" panose="02020603050405020304" pitchFamily="18" charset="0"/>
                <a:cs typeface="Times New Roman" panose="02020603050405020304" pitchFamily="18" charset="0"/>
              </a:rPr>
              <a:t>Це</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можуть</a:t>
            </a:r>
            <a:r>
              <a:rPr lang="ru-RU" b="0" i="0" dirty="0">
                <a:effectLst/>
                <a:latin typeface="Times New Roman" panose="02020603050405020304" pitchFamily="18" charset="0"/>
                <a:cs typeface="Times New Roman" panose="02020603050405020304" pitchFamily="18" charset="0"/>
              </a:rPr>
              <a:t> бути </a:t>
            </a:r>
            <a:r>
              <a:rPr lang="ru-RU" b="0" i="0" dirty="0" err="1">
                <a:effectLst/>
                <a:latin typeface="Times New Roman" panose="02020603050405020304" pitchFamily="18" charset="0"/>
                <a:cs typeface="Times New Roman" panose="02020603050405020304" pitchFamily="18" charset="0"/>
              </a:rPr>
              <a:t>відгуки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або</a:t>
            </a:r>
            <a:r>
              <a:rPr lang="ru-RU" b="0" i="0" dirty="0">
                <a:effectLst/>
                <a:latin typeface="Times New Roman" panose="02020603050405020304" pitchFamily="18" charset="0"/>
                <a:cs typeface="Times New Roman" panose="02020603050405020304" pitchFamily="18" charset="0"/>
              </a:rPr>
              <a:t> фото у </a:t>
            </a:r>
            <a:r>
              <a:rPr lang="ru-RU" b="0" i="0" dirty="0" err="1">
                <a:effectLst/>
                <a:latin typeface="Times New Roman" panose="02020603050405020304" pitchFamily="18" charset="0"/>
                <a:cs typeface="Times New Roman" panose="02020603050405020304" pitchFamily="18" charset="0"/>
              </a:rPr>
              <a:t>вашому</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закладі</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наприклад</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Такий</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призначений</a:t>
            </a:r>
            <a:r>
              <a:rPr lang="ru-RU" b="0" i="0" dirty="0">
                <a:effectLst/>
                <a:latin typeface="Times New Roman" panose="02020603050405020304" pitchFamily="18" charset="0"/>
                <a:cs typeface="Times New Roman" panose="02020603050405020304" pitchFamily="18" charset="0"/>
              </a:rPr>
              <a:t> для </a:t>
            </a:r>
            <a:r>
              <a:rPr lang="ru-RU" b="0" i="0" dirty="0" err="1">
                <a:effectLst/>
                <a:latin typeface="Times New Roman" panose="02020603050405020304" pitchFamily="18" charset="0"/>
                <a:cs typeface="Times New Roman" panose="02020603050405020304" pitchFamily="18" charset="0"/>
              </a:rPr>
              <a:t>користувача</a:t>
            </a:r>
            <a:r>
              <a:rPr lang="ru-RU" b="0" i="0" dirty="0">
                <a:effectLst/>
                <a:latin typeface="Times New Roman" panose="02020603050405020304" pitchFamily="18" charset="0"/>
                <a:cs typeface="Times New Roman" panose="02020603050405020304" pitchFamily="18" charset="0"/>
              </a:rPr>
              <a:t> контент </a:t>
            </a:r>
            <a:r>
              <a:rPr lang="ru-RU" b="0" i="0" dirty="0" err="1">
                <a:effectLst/>
                <a:latin typeface="Times New Roman" panose="02020603050405020304" pitchFamily="18" charset="0"/>
                <a:cs typeface="Times New Roman" panose="02020603050405020304" pitchFamily="18" charset="0"/>
              </a:rPr>
              <a:t>підвищує</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довіру</a:t>
            </a:r>
            <a:r>
              <a:rPr lang="ru-RU" b="0" i="0" dirty="0">
                <a:effectLst/>
                <a:latin typeface="Times New Roman" panose="02020603050405020304" pitchFamily="18" charset="0"/>
                <a:cs typeface="Times New Roman" panose="02020603050405020304" pitchFamily="18" charset="0"/>
              </a:rPr>
              <a:t> до вас </a:t>
            </a:r>
            <a:r>
              <a:rPr lang="ru-RU" b="0" i="0" dirty="0" err="1">
                <a:effectLst/>
                <a:latin typeface="Times New Roman" panose="02020603050405020304" pitchFamily="18" charset="0"/>
                <a:cs typeface="Times New Roman" panose="02020603050405020304" pitchFamily="18" charset="0"/>
              </a:rPr>
              <a:t>інших</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користувачів</a:t>
            </a:r>
            <a:r>
              <a:rPr lang="ru-RU" b="0" i="0" dirty="0">
                <a:effectLst/>
                <a:latin typeface="Times New Roman" panose="02020603050405020304" pitchFamily="18" charset="0"/>
                <a:cs typeface="Times New Roman" panose="02020603050405020304" pitchFamily="18" charset="0"/>
              </a:rPr>
              <a:t> Інстаграм.</a:t>
            </a:r>
            <a:br>
              <a:rPr lang="ru-RU" b="0" i="0" dirty="0">
                <a:effectLst/>
                <a:latin typeface="Times New Roman" panose="02020603050405020304" pitchFamily="18" charset="0"/>
                <a:cs typeface="Times New Roman" panose="02020603050405020304" pitchFamily="18" charset="0"/>
              </a:rPr>
            </a:br>
            <a:r>
              <a:rPr lang="ru-RU" b="0" i="0" dirty="0">
                <a:effectLst/>
                <a:latin typeface="Times New Roman" panose="02020603050405020304" pitchFamily="18" charset="0"/>
                <a:cs typeface="Times New Roman" panose="02020603050405020304" pitchFamily="18" charset="0"/>
              </a:rPr>
              <a:t>6. </a:t>
            </a:r>
            <a:r>
              <a:rPr lang="ru-RU" b="0" i="0" dirty="0" err="1">
                <a:effectLst/>
                <a:latin typeface="Times New Roman" panose="02020603050405020304" pitchFamily="18" charset="0"/>
                <a:cs typeface="Times New Roman" panose="02020603050405020304" pitchFamily="18" charset="0"/>
              </a:rPr>
              <a:t>Гівевеі</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марафони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конкурси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акції</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Якщо</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користуєтеся</a:t>
            </a:r>
            <a:r>
              <a:rPr lang="ru-RU" b="0" i="0" dirty="0">
                <a:effectLst/>
                <a:latin typeface="Times New Roman" panose="02020603050405020304" pitchFamily="18" charset="0"/>
                <a:cs typeface="Times New Roman" panose="02020603050405020304" pitchFamily="18" charset="0"/>
              </a:rPr>
              <a:t> такими методами </a:t>
            </a:r>
            <a:r>
              <a:rPr lang="ru-RU" b="0" i="0" dirty="0" err="1">
                <a:effectLst/>
                <a:latin typeface="Times New Roman" panose="02020603050405020304" pitchFamily="18" charset="0"/>
                <a:cs typeface="Times New Roman" panose="02020603050405020304" pitchFamily="18" charset="0"/>
              </a:rPr>
              <a:t>просування</a:t>
            </a:r>
            <a:r>
              <a:rPr lang="ru-RU" b="0" i="0" dirty="0">
                <a:effectLst/>
                <a:latin typeface="Times New Roman" panose="02020603050405020304" pitchFamily="18" charset="0"/>
                <a:cs typeface="Times New Roman" panose="02020603050405020304" pitchFamily="18" charset="0"/>
              </a:rPr>
              <a:t>, то хештеги </a:t>
            </a:r>
            <a:r>
              <a:rPr lang="ru-RU" b="0" i="0" dirty="0" err="1">
                <a:effectLst/>
                <a:latin typeface="Times New Roman" panose="02020603050405020304" pitchFamily="18" charset="0"/>
                <a:cs typeface="Times New Roman" panose="02020603050405020304" pitchFamily="18" charset="0"/>
              </a:rPr>
              <a:t>допоможуть</a:t>
            </a:r>
            <a:r>
              <a:rPr lang="ru-RU" b="0" i="0" dirty="0">
                <a:effectLst/>
                <a:latin typeface="Times New Roman" panose="02020603050405020304" pitchFamily="18" charset="0"/>
                <a:cs typeface="Times New Roman" panose="02020603050405020304" pitchFamily="18" charset="0"/>
              </a:rPr>
              <a:t> вам і вашим </a:t>
            </a:r>
            <a:r>
              <a:rPr lang="ru-RU" b="0" i="0" dirty="0" err="1">
                <a:effectLst/>
                <a:latin typeface="Times New Roman" panose="02020603050405020304" pitchFamily="18" charset="0"/>
                <a:cs typeface="Times New Roman" panose="02020603050405020304" pitchFamily="18" charset="0"/>
              </a:rPr>
              <a:t>підписникам</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відстежувати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потрібну</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інформацію</a:t>
            </a:r>
            <a:r>
              <a:rPr lang="ru-RU" b="0" i="0" dirty="0">
                <a:effectLst/>
                <a:latin typeface="Times New Roman" panose="02020603050405020304" pitchFamily="18" charset="0"/>
                <a:cs typeface="Times New Roman" panose="02020603050405020304" pitchFamily="18" charset="0"/>
              </a:rPr>
              <a:t>.</a:t>
            </a:r>
            <a:br>
              <a:rPr lang="ru-RU" b="0" i="0" dirty="0">
                <a:effectLst/>
                <a:latin typeface="Times New Roman" panose="02020603050405020304" pitchFamily="18" charset="0"/>
                <a:cs typeface="Times New Roman" panose="02020603050405020304" pitchFamily="18" charset="0"/>
              </a:rPr>
            </a:br>
            <a:r>
              <a:rPr lang="ru-RU" b="0" i="0" dirty="0">
                <a:effectLst/>
                <a:latin typeface="Times New Roman" panose="02020603050405020304" pitchFamily="18" charset="0"/>
                <a:cs typeface="Times New Roman" panose="02020603050405020304" pitchFamily="18" charset="0"/>
              </a:rPr>
              <a:t>7. </a:t>
            </a:r>
            <a:r>
              <a:rPr lang="ru-RU" b="0" i="0" dirty="0" err="1">
                <a:effectLst/>
                <a:latin typeface="Times New Roman" panose="02020603050405020304" pitchFamily="18" charset="0"/>
                <a:cs typeface="Times New Roman" panose="02020603050405020304" pitchFamily="18" charset="0"/>
              </a:rPr>
              <a:t>Продажі</a:t>
            </a:r>
            <a:r>
              <a:rPr lang="ru-RU" b="0" i="0" dirty="0">
                <a:effectLst/>
                <a:latin typeface="Times New Roman" panose="02020603050405020304" pitchFamily="18" charset="0"/>
                <a:cs typeface="Times New Roman" panose="02020603050405020304" pitchFamily="18" charset="0"/>
              </a:rPr>
              <a:t> через хештег. </a:t>
            </a:r>
            <a:r>
              <a:rPr lang="ru-RU" b="0" i="0" dirty="0" err="1">
                <a:effectLst/>
                <a:latin typeface="Times New Roman" panose="02020603050405020304" pitchFamily="18" charset="0"/>
                <a:cs typeface="Times New Roman" panose="02020603050405020304" pitchFamily="18" charset="0"/>
              </a:rPr>
              <a:t>Щоб</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підписники</a:t>
            </a:r>
            <a:r>
              <a:rPr lang="ru-RU" b="0" i="0" dirty="0">
                <a:effectLst/>
                <a:latin typeface="Times New Roman" panose="02020603050405020304" pitchFamily="18" charset="0"/>
                <a:cs typeface="Times New Roman" panose="02020603050405020304" pitchFamily="18" charset="0"/>
              </a:rPr>
              <a:t> легко могли </a:t>
            </a:r>
            <a:r>
              <a:rPr lang="ru-RU" b="0" i="0" dirty="0" err="1">
                <a:effectLst/>
                <a:latin typeface="Times New Roman" panose="02020603050405020304" pitchFamily="18" charset="0"/>
                <a:cs typeface="Times New Roman" panose="02020603050405020304" pitchFamily="18" charset="0"/>
              </a:rPr>
              <a:t>замовити</a:t>
            </a:r>
            <a:r>
              <a:rPr lang="ru-RU" b="0" i="0" dirty="0">
                <a:effectLst/>
                <a:latin typeface="Times New Roman" panose="02020603050405020304" pitchFamily="18" charset="0"/>
                <a:cs typeface="Times New Roman" panose="02020603050405020304" pitchFamily="18" charset="0"/>
              </a:rPr>
              <a:t> у вас товар/</a:t>
            </a:r>
            <a:r>
              <a:rPr lang="ru-RU" b="0" i="0" dirty="0" err="1">
                <a:effectLst/>
                <a:latin typeface="Times New Roman" panose="02020603050405020304" pitchFamily="18" charset="0"/>
                <a:cs typeface="Times New Roman" panose="02020603050405020304" pitchFamily="18" charset="0"/>
              </a:rPr>
              <a:t>послугу</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просіть</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їх</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під</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відповідним</a:t>
            </a:r>
            <a:r>
              <a:rPr lang="ru-RU" b="0" i="0" dirty="0">
                <a:effectLst/>
                <a:latin typeface="Times New Roman" panose="02020603050405020304" pitchFamily="18" charset="0"/>
                <a:cs typeface="Times New Roman" panose="02020603050405020304" pitchFamily="18" charset="0"/>
              </a:rPr>
              <a:t> постом </a:t>
            </a:r>
            <a:r>
              <a:rPr lang="ru-RU" b="0" i="0" dirty="0" err="1">
                <a:effectLst/>
                <a:latin typeface="Times New Roman" panose="02020603050405020304" pitchFamily="18" charset="0"/>
                <a:cs typeface="Times New Roman" panose="02020603050405020304" pitchFamily="18" charset="0"/>
              </a:rPr>
              <a:t>ставити</a:t>
            </a:r>
            <a:r>
              <a:rPr lang="ru-RU" b="0" i="0" dirty="0">
                <a:effectLst/>
                <a:latin typeface="Times New Roman" panose="02020603050405020304" pitchFamily="18" charset="0"/>
                <a:cs typeface="Times New Roman" panose="02020603050405020304" pitchFamily="18" charset="0"/>
              </a:rPr>
              <a:t> Хештег #</a:t>
            </a:r>
            <a:r>
              <a:rPr lang="ru-RU" b="0" i="0" dirty="0" err="1">
                <a:effectLst/>
                <a:latin typeface="Times New Roman" panose="02020603050405020304" pitchFamily="18" charset="0"/>
                <a:cs typeface="Times New Roman" panose="02020603050405020304" pitchFamily="18" charset="0"/>
              </a:rPr>
              <a:t>хочукупити_бренд</a:t>
            </a:r>
            <a:r>
              <a:rPr lang="ru-RU" b="0" i="0" dirty="0">
                <a:effectLst/>
                <a:latin typeface="Times New Roman" panose="02020603050405020304" pitchFamily="18" charset="0"/>
                <a:cs typeface="Times New Roman" panose="02020603050405020304" pitchFamily="18" charset="0"/>
              </a:rPr>
              <a:t> + </a:t>
            </a:r>
            <a:r>
              <a:rPr lang="en-US" b="0" i="0" dirty="0">
                <a:effectLst/>
                <a:latin typeface="Times New Roman" panose="02020603050405020304" pitchFamily="18" charset="0"/>
                <a:cs typeface="Times New Roman" panose="02020603050405020304" pitchFamily="18" charset="0"/>
              </a:rPr>
              <a:t>e-mail. </a:t>
            </a:r>
            <a:r>
              <a:rPr lang="ru-RU" b="0" i="0" dirty="0" err="1">
                <a:effectLst/>
                <a:latin typeface="Times New Roman" panose="02020603050405020304" pitchFamily="18" charset="0"/>
                <a:cs typeface="Times New Roman" panose="02020603050405020304" pitchFamily="18" charset="0"/>
              </a:rPr>
              <a:t>Якщо</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тільки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починаєте</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або</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асортимент</a:t>
            </a:r>
            <a:r>
              <a:rPr lang="ru-RU" b="0" i="0" dirty="0">
                <a:effectLst/>
                <a:latin typeface="Times New Roman" panose="02020603050405020304" pitchFamily="18" charset="0"/>
                <a:cs typeface="Times New Roman" panose="02020603050405020304" pitchFamily="18" charset="0"/>
              </a:rPr>
              <a:t> невеликий, то </a:t>
            </a:r>
            <a:r>
              <a:rPr lang="ru-RU" b="0" i="0" dirty="0" err="1">
                <a:effectLst/>
                <a:latin typeface="Times New Roman" panose="02020603050405020304" pitchFamily="18" charset="0"/>
                <a:cs typeface="Times New Roman" panose="02020603050405020304" pitchFamily="18" charset="0"/>
              </a:rPr>
              <a:t>такі</a:t>
            </a:r>
            <a:r>
              <a:rPr lang="ru-RU" b="0" i="0" dirty="0">
                <a:effectLst/>
                <a:latin typeface="Times New Roman" panose="02020603050405020304" pitchFamily="18" charset="0"/>
                <a:cs typeface="Times New Roman" panose="02020603050405020304" pitchFamily="18" charset="0"/>
              </a:rPr>
              <a:t> хештеги </a:t>
            </a:r>
            <a:r>
              <a:rPr lang="ru-RU" b="0" i="0" dirty="0" err="1">
                <a:effectLst/>
                <a:latin typeface="Times New Roman" panose="02020603050405020304" pitchFamily="18" charset="0"/>
                <a:cs typeface="Times New Roman" panose="02020603050405020304" pitchFamily="18" charset="0"/>
              </a:rPr>
              <a:t>можна</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відстежувати</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самостійно</a:t>
            </a:r>
            <a:r>
              <a:rPr lang="ru-RU" b="0" i="0" dirty="0">
                <a:effectLst/>
                <a:latin typeface="Times New Roman" panose="02020603050405020304" pitchFamily="18" charset="0"/>
                <a:cs typeface="Times New Roman" panose="02020603050405020304" pitchFamily="18" charset="0"/>
              </a:rPr>
              <a:t>. І </a:t>
            </a:r>
            <a:r>
              <a:rPr lang="ru-RU" b="0" i="0" dirty="0" err="1">
                <a:effectLst/>
                <a:latin typeface="Times New Roman" panose="02020603050405020304" pitchFamily="18" charset="0"/>
                <a:cs typeface="Times New Roman" panose="02020603050405020304" pitchFamily="18" charset="0"/>
              </a:rPr>
              <a:t>також</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самостійно</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писати</a:t>
            </a:r>
            <a:r>
              <a:rPr lang="ru-RU" b="0" i="0" dirty="0">
                <a:effectLst/>
                <a:latin typeface="Times New Roman" panose="02020603050405020304" pitchFamily="18" charset="0"/>
                <a:cs typeface="Times New Roman" panose="02020603050405020304" pitchFamily="18" charset="0"/>
              </a:rPr>
              <a:t> на </a:t>
            </a:r>
            <a:r>
              <a:rPr lang="ru-RU" b="0" i="0" dirty="0" err="1">
                <a:effectLst/>
                <a:latin typeface="Times New Roman" panose="02020603050405020304" pitchFamily="18" charset="0"/>
                <a:cs typeface="Times New Roman" panose="02020603050405020304" pitchFamily="18" charset="0"/>
              </a:rPr>
              <a:t>пошту</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клієнтам</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деталі</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замовлення</a:t>
            </a:r>
            <a:r>
              <a:rPr lang="ru-RU" b="0" i="0" dirty="0">
                <a:effectLst/>
                <a:latin typeface="Times New Roman" panose="02020603050405020304" pitchFamily="18" charset="0"/>
                <a:cs typeface="Times New Roman" panose="02020603050405020304" pitchFamily="18" charset="0"/>
              </a:rPr>
              <a:t>. Але </a:t>
            </a:r>
            <a:r>
              <a:rPr lang="ru-RU" b="0" i="0" dirty="0" err="1">
                <a:effectLst/>
                <a:latin typeface="Times New Roman" panose="02020603050405020304" pitchFamily="18" charset="0"/>
                <a:cs typeface="Times New Roman" panose="02020603050405020304" pitchFamily="18" charset="0"/>
              </a:rPr>
              <a:t>далі</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можна</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скористатися</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платним</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сервісом</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який</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робить</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це</a:t>
            </a:r>
            <a:r>
              <a:rPr lang="ru-RU" b="0" i="0" dirty="0">
                <a:effectLst/>
                <a:latin typeface="Times New Roman" panose="02020603050405020304" pitchFamily="18" charset="0"/>
                <a:cs typeface="Times New Roman" panose="02020603050405020304" pitchFamily="18" charset="0"/>
              </a:rPr>
              <a:t> в автоматичному </a:t>
            </a:r>
            <a:r>
              <a:rPr lang="ru-RU" b="0" i="0" dirty="0" err="1">
                <a:effectLst/>
                <a:latin typeface="Times New Roman" panose="02020603050405020304" pitchFamily="18" charset="0"/>
                <a:cs typeface="Times New Roman" panose="02020603050405020304" pitchFamily="18" charset="0"/>
              </a:rPr>
              <a:t>режимі</a:t>
            </a:r>
            <a:r>
              <a:rPr lang="ru-RU" b="0" i="0" dirty="0">
                <a:effectLst/>
                <a:latin typeface="Times New Roman" panose="02020603050405020304" pitchFamily="18" charset="0"/>
                <a:cs typeface="Times New Roman" panose="02020603050405020304" pitchFamily="18" charset="0"/>
              </a:rPr>
              <a:t>. А в </a:t>
            </a:r>
            <a:r>
              <a:rPr lang="ru-RU" b="0" i="0" dirty="0" err="1">
                <a:effectLst/>
                <a:latin typeface="Times New Roman" panose="02020603050405020304" pitchFamily="18" charset="0"/>
                <a:cs typeface="Times New Roman" panose="02020603050405020304" pitchFamily="18" charset="0"/>
              </a:rPr>
              <a:t>майбутньому</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з'являться</a:t>
            </a:r>
            <a:r>
              <a:rPr lang="ru-RU" b="0" i="0" dirty="0">
                <a:effectLst/>
                <a:latin typeface="Times New Roman" panose="02020603050405020304" pitchFamily="18" charset="0"/>
                <a:cs typeface="Times New Roman" panose="02020603050405020304" pitchFamily="18" charset="0"/>
              </a:rPr>
              <a:t> </a:t>
            </a:r>
            <a:r>
              <a:rPr lang="ru-RU" b="0" i="0" dirty="0" err="1">
                <a:effectLst/>
                <a:latin typeface="Times New Roman" panose="02020603050405020304" pitchFamily="18" charset="0"/>
                <a:cs typeface="Times New Roman" panose="02020603050405020304" pitchFamily="18" charset="0"/>
              </a:rPr>
              <a:t>шопінг</a:t>
            </a:r>
            <a:r>
              <a:rPr lang="ru-RU" b="0" i="0" dirty="0">
                <a:effectLst/>
                <a:latin typeface="Times New Roman" panose="02020603050405020304" pitchFamily="18" charset="0"/>
                <a:cs typeface="Times New Roman" panose="02020603050405020304" pitchFamily="18" charset="0"/>
              </a:rPr>
              <a:t>-теги.</a:t>
            </a:r>
          </a:p>
        </p:txBody>
      </p:sp>
    </p:spTree>
    <p:extLst>
      <p:ext uri="{BB962C8B-B14F-4D97-AF65-F5344CB8AC3E}">
        <p14:creationId xmlns:p14="http://schemas.microsoft.com/office/powerpoint/2010/main" val="1857323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1853FD-6E02-48D2-9CD2-9B6F3EFE350A}"/>
              </a:ext>
            </a:extLst>
          </p:cNvPr>
          <p:cNvSpPr>
            <a:spLocks noGrp="1"/>
          </p:cNvSpPr>
          <p:nvPr>
            <p:ph type="title"/>
          </p:nvPr>
        </p:nvSpPr>
        <p:spPr/>
        <p:txBody>
          <a:bodyPr/>
          <a:lstStyle/>
          <a:p>
            <a:r>
              <a:rPr lang="uk-UA" dirty="0">
                <a:solidFill>
                  <a:srgbClr val="FF0066"/>
                </a:solidFill>
                <a:latin typeface="Times New Roman" panose="02020603050405020304" pitchFamily="18" charset="0"/>
                <a:cs typeface="Times New Roman" panose="02020603050405020304" pitchFamily="18" charset="0"/>
              </a:rPr>
              <a:t>Відмітка в соціальних мережах</a:t>
            </a:r>
            <a:endParaRPr lang="ru-RU"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96B5175-1C62-4B4D-99C0-87EC1857FDEC}"/>
              </a:ext>
            </a:extLst>
          </p:cNvPr>
          <p:cNvSpPr>
            <a:spLocks noGrp="1"/>
          </p:cNvSpPr>
          <p:nvPr>
            <p:ph idx="1"/>
          </p:nvPr>
        </p:nvSpPr>
        <p:spPr>
          <a:xfrm>
            <a:off x="737533" y="1775291"/>
            <a:ext cx="10515600" cy="4351338"/>
          </a:xfrm>
        </p:spPr>
        <p:txBody>
          <a:bodyPr/>
          <a:lstStyle/>
          <a:p>
            <a:pPr>
              <a:lnSpc>
                <a:spcPct val="150000"/>
              </a:lnSpc>
            </a:pPr>
            <a:r>
              <a:rPr lang="uk-UA" dirty="0">
                <a:latin typeface="Times New Roman" panose="02020603050405020304" pitchFamily="18" charset="0"/>
                <a:cs typeface="Times New Roman" panose="02020603050405020304" pitchFamily="18" charset="0"/>
              </a:rPr>
              <a:t>Відмічати пабліки як постять (</a:t>
            </a:r>
            <a:r>
              <a:rPr lang="uk-UA" dirty="0" err="1">
                <a:latin typeface="Times New Roman" panose="02020603050405020304" pitchFamily="18" charset="0"/>
                <a:cs typeface="Times New Roman" panose="02020603050405020304" pitchFamily="18" charset="0"/>
              </a:rPr>
              <a:t>перепости</a:t>
            </a:r>
            <a:r>
              <a:rPr lang="uk-UA" dirty="0">
                <a:latin typeface="Times New Roman" panose="02020603050405020304" pitchFamily="18" charset="0"/>
                <a:cs typeface="Times New Roman" panose="02020603050405020304" pitchFamily="18" charset="0"/>
              </a:rPr>
              <a:t>) гарні або тематичні фото з відміткою цього </a:t>
            </a:r>
            <a:r>
              <a:rPr lang="uk-UA" dirty="0" err="1">
                <a:latin typeface="Times New Roman" panose="02020603050405020304" pitchFamily="18" charset="0"/>
                <a:cs typeface="Times New Roman" panose="02020603050405020304" pitchFamily="18" charset="0"/>
              </a:rPr>
              <a:t>пабліка</a:t>
            </a:r>
            <a:endParaRPr lang="uk-UA" dirty="0">
              <a:latin typeface="Times New Roman" panose="02020603050405020304" pitchFamily="18" charset="0"/>
              <a:cs typeface="Times New Roman" panose="02020603050405020304" pitchFamily="18" charset="0"/>
            </a:endParaRPr>
          </a:p>
          <a:p>
            <a:pPr>
              <a:lnSpc>
                <a:spcPct val="150000"/>
              </a:lnSpc>
            </a:pPr>
            <a:r>
              <a:rPr lang="uk-UA" dirty="0">
                <a:latin typeface="Times New Roman" panose="02020603050405020304" pitchFamily="18" charset="0"/>
                <a:cs typeface="Times New Roman" panose="02020603050405020304" pitchFamily="18" charset="0"/>
              </a:rPr>
              <a:t>Коли зірки (блогери) оголошують конкурс з відміткою їх сторінки</a:t>
            </a:r>
          </a:p>
          <a:p>
            <a:pPr>
              <a:lnSpc>
                <a:spcPct val="150000"/>
              </a:lnSpc>
            </a:pPr>
            <a:r>
              <a:rPr lang="en-US" dirty="0">
                <a:latin typeface="Times New Roman" panose="02020603050405020304" pitchFamily="18" charset="0"/>
                <a:cs typeface="Times New Roman" panose="02020603050405020304" pitchFamily="18" charset="0"/>
              </a:rPr>
              <a:t>SFS</a:t>
            </a:r>
          </a:p>
          <a:p>
            <a:endParaRPr lang="uk-UA"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334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299436-9B35-4A6D-AB0E-154E0512176F}"/>
              </a:ext>
            </a:extLst>
          </p:cNvPr>
          <p:cNvSpPr>
            <a:spLocks noGrp="1"/>
          </p:cNvSpPr>
          <p:nvPr>
            <p:ph type="title"/>
          </p:nvPr>
        </p:nvSpPr>
        <p:spPr>
          <a:xfrm>
            <a:off x="989900" y="365125"/>
            <a:ext cx="10363899" cy="1325563"/>
          </a:xfrm>
        </p:spPr>
        <p:txBody>
          <a:bodyPr>
            <a:normAutofit fontScale="90000"/>
          </a:bodyPr>
          <a:lstStyle/>
          <a:p>
            <a:br>
              <a:rPr lang="en-US" dirty="0"/>
            </a:br>
            <a:r>
              <a:rPr lang="uk-UA" b="1" dirty="0" err="1">
                <a:solidFill>
                  <a:srgbClr val="FF0066"/>
                </a:solidFill>
                <a:latin typeface="Times New Roman" panose="02020603050405020304" pitchFamily="18" charset="0"/>
                <a:cs typeface="Times New Roman" panose="02020603050405020304" pitchFamily="18" charset="0"/>
              </a:rPr>
              <a:t>Взаємопіар</a:t>
            </a:r>
            <a:r>
              <a:rPr lang="uk-UA" b="1" dirty="0">
                <a:solidFill>
                  <a:srgbClr val="FF0066"/>
                </a:solidFill>
                <a:latin typeface="Times New Roman" panose="02020603050405020304" pitchFamily="18" charset="0"/>
                <a:cs typeface="Times New Roman" panose="02020603050405020304" pitchFamily="18" charset="0"/>
              </a:rPr>
              <a:t> (</a:t>
            </a:r>
            <a:r>
              <a:rPr lang="en-US" b="1" dirty="0">
                <a:solidFill>
                  <a:srgbClr val="FF0066"/>
                </a:solidFill>
                <a:latin typeface="Times New Roman" panose="02020603050405020304" pitchFamily="18" charset="0"/>
                <a:cs typeface="Times New Roman" panose="02020603050405020304" pitchFamily="18" charset="0"/>
              </a:rPr>
              <a:t>SFS</a:t>
            </a:r>
            <a:r>
              <a:rPr lang="uk-UA" b="1" dirty="0">
                <a:solidFill>
                  <a:srgbClr val="FF0066"/>
                </a:solidFill>
                <a:latin typeface="Times New Roman" panose="02020603050405020304" pitchFamily="18" charset="0"/>
                <a:cs typeface="Times New Roman" panose="02020603050405020304" pitchFamily="18" charset="0"/>
              </a:rPr>
              <a:t>)</a:t>
            </a:r>
            <a:br>
              <a:rPr lang="en-US" b="1" dirty="0">
                <a:solidFill>
                  <a:srgbClr val="FF0066"/>
                </a:solidFill>
                <a:latin typeface="Times New Roman" panose="02020603050405020304" pitchFamily="18" charset="0"/>
                <a:cs typeface="Times New Roman" panose="02020603050405020304" pitchFamily="18" charset="0"/>
              </a:rPr>
            </a:br>
            <a:endParaRPr lang="ru-RU" b="1"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AE559C7-E57C-4EDB-B161-1884D2371C43}"/>
              </a:ext>
            </a:extLst>
          </p:cNvPr>
          <p:cNvSpPr>
            <a:spLocks noGrp="1"/>
          </p:cNvSpPr>
          <p:nvPr>
            <p:ph idx="1"/>
          </p:nvPr>
        </p:nvSpPr>
        <p:spPr>
          <a:xfrm>
            <a:off x="838200" y="1501629"/>
            <a:ext cx="10515600" cy="4776002"/>
          </a:xfrm>
        </p:spPr>
        <p:txBody>
          <a:bodyPr>
            <a:normAutofit/>
          </a:bodyPr>
          <a:lstStyle/>
          <a:p>
            <a:r>
              <a:rPr lang="uk-UA" dirty="0">
                <a:latin typeface="Times New Roman" panose="02020603050405020304" pitchFamily="18" charset="0"/>
                <a:cs typeface="Times New Roman" panose="02020603050405020304" pitchFamily="18" charset="0"/>
              </a:rPr>
              <a:t>Необхідно обирати суміжні (не однакові послуги товари, а суміжні) сторінки з такою ж кількістю підписників </a:t>
            </a:r>
          </a:p>
          <a:p>
            <a:r>
              <a:rPr lang="uk-UA" dirty="0">
                <a:latin typeface="Times New Roman" panose="02020603050405020304" pitchFamily="18" charset="0"/>
                <a:cs typeface="Times New Roman" panose="02020603050405020304" pitchFamily="18" charset="0"/>
              </a:rPr>
              <a:t>Пропонуєте </a:t>
            </a:r>
            <a:r>
              <a:rPr lang="uk-UA" dirty="0" err="1">
                <a:latin typeface="Times New Roman" panose="02020603050405020304" pitchFamily="18" charset="0"/>
                <a:cs typeface="Times New Roman" panose="02020603050405020304" pitchFamily="18" charset="0"/>
              </a:rPr>
              <a:t>взаємопіар</a:t>
            </a:r>
            <a:r>
              <a:rPr lang="uk-UA" dirty="0">
                <a:latin typeface="Times New Roman" panose="02020603050405020304" pitchFamily="18" charset="0"/>
                <a:cs typeface="Times New Roman" panose="02020603050405020304" pitchFamily="18" charset="0"/>
              </a:rPr>
              <a:t> та наголошуєте на вигоду для аналогічної сторінки, вказуєте що ви надаєте свою аудиторію, що вам цікава сторінка з суміжними послугами/товарами…</a:t>
            </a:r>
          </a:p>
          <a:p>
            <a:r>
              <a:rPr lang="uk-UA" dirty="0">
                <a:latin typeface="Times New Roman" panose="02020603050405020304" pitchFamily="18" charset="0"/>
                <a:cs typeface="Times New Roman" panose="02020603050405020304" pitchFamily="18" charset="0"/>
              </a:rPr>
              <a:t>Але звертаєте увага на ЦА, щоб вона не була </a:t>
            </a:r>
            <a:r>
              <a:rPr lang="uk-UA" dirty="0" err="1">
                <a:latin typeface="Times New Roman" panose="02020603050405020304" pitchFamily="18" charset="0"/>
                <a:cs typeface="Times New Roman" panose="02020603050405020304" pitchFamily="18" charset="0"/>
              </a:rPr>
              <a:t>такаж</a:t>
            </a:r>
            <a:r>
              <a:rPr lang="uk-UA" dirty="0">
                <a:latin typeface="Times New Roman" panose="02020603050405020304" pitchFamily="18" charset="0"/>
                <a:cs typeface="Times New Roman" panose="02020603050405020304" pitchFamily="18" charset="0"/>
              </a:rPr>
              <a:t> </a:t>
            </a:r>
          </a:p>
          <a:p>
            <a:r>
              <a:rPr lang="uk-UA" dirty="0">
                <a:latin typeface="Times New Roman" panose="02020603050405020304" pitchFamily="18" charset="0"/>
                <a:cs typeface="Times New Roman" panose="02020603050405020304" pitchFamily="18" charset="0"/>
              </a:rPr>
              <a:t>Наприклад (магазин жіночого і чоловічого одягу, послуги перукаря і майстра з манікюру, </a:t>
            </a:r>
            <a:r>
              <a:rPr lang="uk-UA" dirty="0" err="1">
                <a:latin typeface="Times New Roman" panose="02020603050405020304" pitchFamily="18" charset="0"/>
                <a:cs typeface="Times New Roman" panose="02020603050405020304" pitchFamily="18" charset="0"/>
              </a:rPr>
              <a:t>фінтес</a:t>
            </a:r>
            <a:r>
              <a:rPr lang="uk-UA" dirty="0">
                <a:latin typeface="Times New Roman" panose="02020603050405020304" pitchFamily="18" charset="0"/>
                <a:cs typeface="Times New Roman" panose="02020603050405020304" pitchFamily="18" charset="0"/>
              </a:rPr>
              <a:t>-тренер з лікарем-дієтологом)</a:t>
            </a:r>
          </a:p>
          <a:p>
            <a:r>
              <a:rPr lang="uk-UA" dirty="0">
                <a:latin typeface="Times New Roman" panose="02020603050405020304" pitchFamily="18" charset="0"/>
                <a:cs typeface="Times New Roman" panose="02020603050405020304" pitchFamily="18" charset="0"/>
              </a:rPr>
              <a:t>Проводити прямі ефіри, рекламуєте один одного.</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730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112264-1CA4-4FFE-807F-0D86982998BB}"/>
              </a:ext>
            </a:extLst>
          </p:cNvPr>
          <p:cNvSpPr>
            <a:spLocks noGrp="1"/>
          </p:cNvSpPr>
          <p:nvPr>
            <p:ph type="title"/>
          </p:nvPr>
        </p:nvSpPr>
        <p:spPr>
          <a:xfrm>
            <a:off x="477472" y="1187245"/>
            <a:ext cx="10931555" cy="1325563"/>
          </a:xfrm>
        </p:spPr>
        <p:txBody>
          <a:bodyPr>
            <a:noAutofit/>
          </a:bodyPr>
          <a:lstStyle/>
          <a:p>
            <a:pPr>
              <a:lnSpc>
                <a:spcPct val="150000"/>
              </a:lnSpc>
            </a:pPr>
            <a:r>
              <a:rPr lang="uk-UA" sz="2000" b="1" dirty="0">
                <a:solidFill>
                  <a:srgbClr val="FF0066"/>
                </a:solidFill>
                <a:latin typeface="Times New Roman" panose="02020603050405020304" pitchFamily="18" charset="0"/>
                <a:cs typeface="Times New Roman" panose="02020603050405020304" pitchFamily="18" charset="0"/>
              </a:rPr>
              <a:t>Оптимізація пошуку - </a:t>
            </a:r>
            <a:r>
              <a:rPr lang="ru-RU" sz="2000" dirty="0" err="1">
                <a:latin typeface="Times New Roman" panose="02020603050405020304" pitchFamily="18" charset="0"/>
                <a:cs typeface="Times New Roman" panose="02020603050405020304" pitchFamily="18" charset="0"/>
              </a:rPr>
              <a:t>процес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коригування</a:t>
            </a:r>
            <a:r>
              <a:rPr lang="ru-RU"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hlinkClick r:id="rId2" tooltip="HTML"/>
              </a:rPr>
              <a:t>HTML</a:t>
            </a:r>
            <a:r>
              <a:rPr lang="ru-RU" sz="2000" dirty="0">
                <a:latin typeface="Times New Roman" panose="02020603050405020304" pitchFamily="18" charset="0"/>
                <a:cs typeface="Times New Roman" panose="02020603050405020304" pitchFamily="18" charset="0"/>
              </a:rPr>
              <a:t>-коду, текстового </a:t>
            </a:r>
            <a:r>
              <a:rPr lang="ru-RU" sz="2000" dirty="0" err="1">
                <a:latin typeface="Times New Roman" panose="02020603050405020304" pitchFamily="18" charset="0"/>
                <a:cs typeface="Times New Roman" panose="02020603050405020304" pitchFamily="18" charset="0"/>
              </a:rPr>
              <a:t>наповнення</a:t>
            </a:r>
            <a:r>
              <a:rPr lang="ru-RU" sz="2000" dirty="0">
                <a:latin typeface="Times New Roman" panose="02020603050405020304" pitchFamily="18" charset="0"/>
                <a:cs typeface="Times New Roman" panose="02020603050405020304" pitchFamily="18" charset="0"/>
              </a:rPr>
              <a:t> (контенту), </a:t>
            </a:r>
            <a:r>
              <a:rPr lang="ru-RU" sz="2000" dirty="0" err="1">
                <a:latin typeface="Times New Roman" panose="02020603050405020304" pitchFamily="18" charset="0"/>
                <a:cs typeface="Times New Roman" panose="02020603050405020304" pitchFamily="18" charset="0"/>
              </a:rPr>
              <a:t>структури</a:t>
            </a:r>
            <a:r>
              <a:rPr lang="ru-RU" sz="2000" dirty="0">
                <a:latin typeface="Times New Roman" panose="02020603050405020304" pitchFamily="18" charset="0"/>
                <a:cs typeface="Times New Roman" panose="02020603050405020304" pitchFamily="18" charset="0"/>
              </a:rPr>
              <a:t> сайту, контроль </a:t>
            </a:r>
            <a:r>
              <a:rPr lang="ru-RU" sz="2000" dirty="0" err="1">
                <a:latin typeface="Times New Roman" panose="02020603050405020304" pitchFamily="18" charset="0"/>
                <a:cs typeface="Times New Roman" panose="02020603050405020304" pitchFamily="18" charset="0"/>
              </a:rPr>
              <a:t>зовнішніх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чинників</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відповідності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вимогам</a:t>
            </a:r>
            <a:r>
              <a:rPr lang="ru-RU" sz="2000" dirty="0">
                <a:latin typeface="Times New Roman" panose="02020603050405020304" pitchFamily="18" charset="0"/>
                <a:cs typeface="Times New Roman" panose="02020603050405020304" pitchFamily="18" charset="0"/>
              </a:rPr>
              <a:t> алгоритму </a:t>
            </a:r>
            <a:r>
              <a:rPr lang="ru-RU" sz="2000" dirty="0" err="1">
                <a:latin typeface="Times New Roman" panose="02020603050405020304" pitchFamily="18" charset="0"/>
                <a:cs typeface="Times New Roman" panose="02020603050405020304" pitchFamily="18" charset="0"/>
                <a:hlinkClick r:id="rId3" tooltip="Пошукова система"/>
              </a:rPr>
              <a:t>пошукових</a:t>
            </a:r>
            <a:r>
              <a:rPr lang="ru-RU" sz="2000" dirty="0">
                <a:latin typeface="Times New Roman" panose="02020603050405020304" pitchFamily="18" charset="0"/>
                <a:cs typeface="Times New Roman" panose="02020603050405020304" pitchFamily="18" charset="0"/>
                <a:hlinkClick r:id="rId3" tooltip="Пошукова система"/>
              </a:rPr>
              <a:t> систем</a:t>
            </a:r>
            <a:r>
              <a:rPr lang="ru-RU" sz="2000" dirty="0">
                <a:latin typeface="Times New Roman" panose="02020603050405020304" pitchFamily="18" charset="0"/>
                <a:cs typeface="Times New Roman" panose="02020603050405020304" pitchFamily="18" charset="0"/>
              </a:rPr>
              <a:t>, з метою </a:t>
            </a:r>
            <a:r>
              <a:rPr lang="ru-RU" sz="2000" dirty="0" err="1">
                <a:latin typeface="Times New Roman" panose="02020603050405020304" pitchFamily="18" charset="0"/>
                <a:cs typeface="Times New Roman" panose="02020603050405020304" pitchFamily="18" charset="0"/>
              </a:rPr>
              <a:t>підняття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позиції</a:t>
            </a:r>
            <a:r>
              <a:rPr lang="ru-RU" sz="2000" dirty="0">
                <a:latin typeface="Times New Roman" panose="02020603050405020304" pitchFamily="18" charset="0"/>
                <a:cs typeface="Times New Roman" panose="02020603050405020304" pitchFamily="18" charset="0"/>
              </a:rPr>
              <a:t> сайту в результатах </a:t>
            </a:r>
            <a:r>
              <a:rPr lang="ru-RU" sz="2000" dirty="0" err="1">
                <a:latin typeface="Times New Roman" panose="02020603050405020304" pitchFamily="18" charset="0"/>
                <a:cs typeface="Times New Roman" panose="02020603050405020304" pitchFamily="18" charset="0"/>
              </a:rPr>
              <a:t>пошуку</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цих</a:t>
            </a:r>
            <a:r>
              <a:rPr lang="ru-RU" sz="2000" dirty="0">
                <a:latin typeface="Times New Roman" panose="02020603050405020304" pitchFamily="18" charset="0"/>
                <a:cs typeface="Times New Roman" panose="02020603050405020304" pitchFamily="18" charset="0"/>
              </a:rPr>
              <a:t> системах за </a:t>
            </a:r>
            <a:r>
              <a:rPr lang="ru-RU" sz="2000" dirty="0" err="1">
                <a:latin typeface="Times New Roman" panose="02020603050405020304" pitchFamily="18" charset="0"/>
                <a:cs typeface="Times New Roman" panose="02020603050405020304" pitchFamily="18" charset="0"/>
              </a:rPr>
              <a:t>певними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запитами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користувачів</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Чим </a:t>
            </a:r>
            <a:r>
              <a:rPr lang="ru-RU" sz="2000" dirty="0" err="1">
                <a:latin typeface="Times New Roman" panose="02020603050405020304" pitchFamily="18" charset="0"/>
                <a:cs typeface="Times New Roman" panose="02020603050405020304" pitchFamily="18" charset="0"/>
              </a:rPr>
              <a:t>вище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позиція</a:t>
            </a:r>
            <a:r>
              <a:rPr lang="ru-RU" sz="2000" dirty="0">
                <a:latin typeface="Times New Roman" panose="02020603050405020304" pitchFamily="18" charset="0"/>
                <a:cs typeface="Times New Roman" panose="02020603050405020304" pitchFamily="18" charset="0"/>
              </a:rPr>
              <a:t> сайту в результатах </a:t>
            </a:r>
            <a:r>
              <a:rPr lang="ru-RU" sz="2000" dirty="0" err="1">
                <a:latin typeface="Times New Roman" panose="02020603050405020304" pitchFamily="18" charset="0"/>
                <a:cs typeface="Times New Roman" panose="02020603050405020304" pitchFamily="18" charset="0"/>
              </a:rPr>
              <a:t>пошуку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більша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hlinkClick r:id="rId4" tooltip="Імовірність"/>
              </a:rPr>
              <a:t>ймовірність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відвідувач</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перейде</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нього</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пошукових</a:t>
            </a:r>
            <a:r>
              <a:rPr lang="ru-RU" sz="2000" dirty="0">
                <a:latin typeface="Times New Roman" panose="02020603050405020304" pitchFamily="18" charset="0"/>
                <a:cs typeface="Times New Roman" panose="02020603050405020304" pitchFamily="18" charset="0"/>
              </a:rPr>
              <a:t> систем, </a:t>
            </a:r>
            <a:r>
              <a:rPr lang="ru-RU" sz="2000" dirty="0" err="1">
                <a:latin typeface="Times New Roman" panose="02020603050405020304" pitchFamily="18" charset="0"/>
                <a:cs typeface="Times New Roman" panose="02020603050405020304" pitchFamily="18" charset="0"/>
              </a:rPr>
              <a:t>оскільки</a:t>
            </a:r>
            <a:r>
              <a:rPr lang="ru-RU" sz="2000" dirty="0">
                <a:latin typeface="Times New Roman" panose="02020603050405020304" pitchFamily="18" charset="0"/>
                <a:cs typeface="Times New Roman" panose="02020603050405020304" pitchFamily="18" charset="0"/>
              </a:rPr>
              <a:t> люди </a:t>
            </a:r>
            <a:r>
              <a:rPr lang="ru-RU" sz="2000" dirty="0" err="1">
                <a:latin typeface="Times New Roman" panose="02020603050405020304" pitchFamily="18" charset="0"/>
                <a:cs typeface="Times New Roman" panose="02020603050405020304" pitchFamily="18" charset="0"/>
              </a:rPr>
              <a:t>зазвичай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йдуть</a:t>
            </a:r>
            <a:r>
              <a:rPr lang="ru-RU" sz="2000" dirty="0">
                <a:latin typeface="Times New Roman" panose="02020603050405020304" pitchFamily="18" charset="0"/>
                <a:cs typeface="Times New Roman" panose="02020603050405020304" pitchFamily="18" charset="0"/>
              </a:rPr>
              <a:t> за першими </a:t>
            </a:r>
            <a:r>
              <a:rPr lang="ru-RU" sz="2000" dirty="0" err="1">
                <a:latin typeface="Times New Roman" panose="02020603050405020304" pitchFamily="18" charset="0"/>
                <a:cs typeface="Times New Roman" panose="02020603050405020304" pitchFamily="18" charset="0"/>
                <a:hlinkClick r:id="rId5" tooltip="Посилання"/>
              </a:rPr>
              <a:t>посиланнями</a:t>
            </a:r>
            <a:r>
              <a:rPr lang="ru-RU" sz="2000" dirty="0">
                <a:latin typeface="Times New Roman" panose="02020603050405020304" pitchFamily="18" charset="0"/>
                <a:cs typeface="Times New Roman" panose="02020603050405020304" pitchFamily="18" charset="0"/>
              </a:rPr>
              <a:t>.</a:t>
            </a:r>
            <a:endParaRPr lang="ru-RU" sz="2000" b="1"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81B1A06-2F2D-4DDE-B978-190F9C19B533}"/>
              </a:ext>
            </a:extLst>
          </p:cNvPr>
          <p:cNvSpPr>
            <a:spLocks noGrp="1"/>
          </p:cNvSpPr>
          <p:nvPr>
            <p:ph idx="1"/>
          </p:nvPr>
        </p:nvSpPr>
        <p:spPr>
          <a:xfrm>
            <a:off x="685449" y="3506598"/>
            <a:ext cx="10515600" cy="3257594"/>
          </a:xfrm>
        </p:spPr>
        <p:txBody>
          <a:bodyPr>
            <a:normAutofit/>
          </a:bodyPr>
          <a:lstStyle/>
          <a:p>
            <a:r>
              <a:rPr lang="uk-UA" sz="2000" dirty="0">
                <a:latin typeface="Times New Roman" panose="02020603050405020304" pitchFamily="18" charset="0"/>
                <a:cs typeface="Times New Roman" panose="02020603050405020304" pitchFamily="18" charset="0"/>
              </a:rPr>
              <a:t>Для оптимізації пошуку в соціальних мережах необхідно прописувати продукт і послугу в..:</a:t>
            </a:r>
          </a:p>
          <a:p>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Імені</a:t>
            </a:r>
          </a:p>
          <a:p>
            <a:r>
              <a:rPr lang="uk-UA" sz="2000" dirty="0">
                <a:latin typeface="Times New Roman" panose="02020603050405020304" pitchFamily="18" charset="0"/>
                <a:cs typeface="Times New Roman" panose="02020603050405020304" pitchFamily="18" charset="0"/>
              </a:rPr>
              <a:t>Логіні</a:t>
            </a:r>
          </a:p>
          <a:p>
            <a:r>
              <a:rPr lang="uk-UA" sz="2000" dirty="0">
                <a:latin typeface="Times New Roman" panose="02020603050405020304" pitchFamily="18" charset="0"/>
                <a:cs typeface="Times New Roman" panose="02020603050405020304" pitchFamily="18" charset="0"/>
              </a:rPr>
              <a:t>Шапці профілю</a:t>
            </a:r>
          </a:p>
          <a:p>
            <a:r>
              <a:rPr lang="uk-UA" sz="2000" dirty="0">
                <a:latin typeface="Times New Roman" panose="02020603050405020304" pitchFamily="18" charset="0"/>
                <a:cs typeface="Times New Roman" panose="02020603050405020304" pitchFamily="18" charset="0"/>
              </a:rPr>
              <a:t>Постах</a:t>
            </a:r>
          </a:p>
          <a:p>
            <a:r>
              <a:rPr lang="uk-UA" sz="2000" dirty="0">
                <a:latin typeface="Times New Roman" panose="02020603050405020304" pitchFamily="18" charset="0"/>
                <a:cs typeface="Times New Roman" panose="02020603050405020304" pitchFamily="18" charset="0"/>
              </a:rPr>
              <a:t>Тегах</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497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27607B-79EA-4D6E-B6B9-CF9A4A2E561C}"/>
              </a:ext>
            </a:extLst>
          </p:cNvPr>
          <p:cNvSpPr>
            <a:spLocks noGrp="1"/>
          </p:cNvSpPr>
          <p:nvPr>
            <p:ph type="title"/>
          </p:nvPr>
        </p:nvSpPr>
        <p:spPr/>
        <p:txBody>
          <a:bodyPr/>
          <a:lstStyle/>
          <a:p>
            <a:pPr algn="ctr"/>
            <a:r>
              <a:rPr lang="uk-UA" dirty="0">
                <a:solidFill>
                  <a:srgbClr val="FF0066"/>
                </a:solidFill>
                <a:latin typeface="Times New Roman" panose="02020603050405020304" pitchFamily="18" charset="0"/>
                <a:cs typeface="Times New Roman" panose="02020603050405020304" pitchFamily="18" charset="0"/>
              </a:rPr>
              <a:t>Переваги і недоліки безкоштовних методів просування </a:t>
            </a:r>
            <a:endParaRPr lang="ru-RU" dirty="0"/>
          </a:p>
        </p:txBody>
      </p:sp>
      <p:sp>
        <p:nvSpPr>
          <p:cNvPr id="3" name="Объект 2">
            <a:extLst>
              <a:ext uri="{FF2B5EF4-FFF2-40B4-BE49-F238E27FC236}">
                <a16:creationId xmlns:a16="http://schemas.microsoft.com/office/drawing/2014/main" id="{357EDBB7-3E87-4849-BF4B-C220864F3F6B}"/>
              </a:ext>
            </a:extLst>
          </p:cNvPr>
          <p:cNvSpPr>
            <a:spLocks noGrp="1"/>
          </p:cNvSpPr>
          <p:nvPr>
            <p:ph idx="1"/>
          </p:nvPr>
        </p:nvSpPr>
        <p:spPr/>
        <p:txBody>
          <a:bodyPr/>
          <a:lstStyle/>
          <a:p>
            <a:r>
              <a:rPr lang="uk-UA" u="sng" dirty="0">
                <a:latin typeface="Times New Roman" panose="02020603050405020304" pitchFamily="18" charset="0"/>
                <a:cs typeface="Times New Roman" panose="02020603050405020304" pitchFamily="18" charset="0"/>
              </a:rPr>
              <a:t>Переваги:</a:t>
            </a:r>
          </a:p>
          <a:p>
            <a:r>
              <a:rPr lang="uk-UA" dirty="0">
                <a:latin typeface="Times New Roman" panose="02020603050405020304" pitchFamily="18" charset="0"/>
                <a:cs typeface="Times New Roman" panose="02020603050405020304" pitchFamily="18" charset="0"/>
              </a:rPr>
              <a:t>Найкращій підхід для старту сторінки</a:t>
            </a:r>
          </a:p>
          <a:p>
            <a:r>
              <a:rPr lang="uk-UA" dirty="0">
                <a:latin typeface="Times New Roman" panose="02020603050405020304" pitchFamily="18" charset="0"/>
                <a:cs typeface="Times New Roman" panose="02020603050405020304" pitchFamily="18" charset="0"/>
              </a:rPr>
              <a:t>Не потребує додаткових ресурсів</a:t>
            </a:r>
          </a:p>
          <a:p>
            <a:r>
              <a:rPr lang="uk-UA" dirty="0">
                <a:latin typeface="Times New Roman" panose="02020603050405020304" pitchFamily="18" charset="0"/>
                <a:cs typeface="Times New Roman" panose="02020603050405020304" pitchFamily="18" charset="0"/>
              </a:rPr>
              <a:t>Спосіб заробити гроші без капіталовкладень</a:t>
            </a:r>
          </a:p>
          <a:p>
            <a:endParaRPr lang="uk-UA" dirty="0">
              <a:latin typeface="Times New Roman" panose="02020603050405020304" pitchFamily="18" charset="0"/>
              <a:cs typeface="Times New Roman" panose="02020603050405020304" pitchFamily="18" charset="0"/>
            </a:endParaRPr>
          </a:p>
          <a:p>
            <a:r>
              <a:rPr lang="uk-UA" u="sng" dirty="0">
                <a:latin typeface="Times New Roman" panose="02020603050405020304" pitchFamily="18" charset="0"/>
                <a:cs typeface="Times New Roman" panose="02020603050405020304" pitchFamily="18" charset="0"/>
              </a:rPr>
              <a:t>Недоліки:</a:t>
            </a:r>
          </a:p>
          <a:p>
            <a:r>
              <a:rPr lang="uk-UA" dirty="0">
                <a:latin typeface="Times New Roman" panose="02020603050405020304" pitchFamily="18" charset="0"/>
                <a:cs typeface="Times New Roman" panose="02020603050405020304" pitchFamily="18" charset="0"/>
              </a:rPr>
              <a:t>Занадто обмежені методи</a:t>
            </a:r>
          </a:p>
          <a:p>
            <a:r>
              <a:rPr lang="uk-UA" dirty="0">
                <a:latin typeface="Times New Roman" panose="02020603050405020304" pitchFamily="18" charset="0"/>
                <a:cs typeface="Times New Roman" panose="02020603050405020304" pitchFamily="18" charset="0"/>
              </a:rPr>
              <a:t>Потребують багато часу для отримання результату</a:t>
            </a:r>
          </a:p>
          <a:p>
            <a:endParaRPr lang="uk-UA"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05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DCD5D-9A6B-441C-A3CE-CC515859459D}"/>
              </a:ext>
            </a:extLst>
          </p:cNvPr>
          <p:cNvSpPr>
            <a:spLocks noGrp="1"/>
          </p:cNvSpPr>
          <p:nvPr>
            <p:ph type="title"/>
          </p:nvPr>
        </p:nvSpPr>
        <p:spPr/>
        <p:txBody>
          <a:bodyPr/>
          <a:lstStyle/>
          <a:p>
            <a:r>
              <a:rPr lang="ru-RU" dirty="0">
                <a:solidFill>
                  <a:srgbClr val="FF0066"/>
                </a:solidFill>
                <a:latin typeface="Times New Roman" panose="02020603050405020304" pitchFamily="18" charset="0"/>
                <a:cs typeface="Times New Roman" panose="02020603050405020304" pitchFamily="18" charset="0"/>
              </a:rPr>
              <a:t>Т</a:t>
            </a:r>
            <a:r>
              <a:rPr lang="uk-UA" dirty="0" err="1">
                <a:solidFill>
                  <a:srgbClr val="FF0066"/>
                </a:solidFill>
                <a:latin typeface="Times New Roman" panose="02020603050405020304" pitchFamily="18" charset="0"/>
                <a:cs typeface="Times New Roman" panose="02020603050405020304" pitchFamily="18" charset="0"/>
              </a:rPr>
              <a:t>ік</a:t>
            </a:r>
            <a:r>
              <a:rPr lang="uk-UA" dirty="0">
                <a:solidFill>
                  <a:srgbClr val="FF0066"/>
                </a:solidFill>
                <a:latin typeface="Times New Roman" panose="02020603050405020304" pitchFamily="18" charset="0"/>
                <a:cs typeface="Times New Roman" panose="02020603050405020304" pitchFamily="18" charset="0"/>
              </a:rPr>
              <a:t> </a:t>
            </a:r>
            <a:r>
              <a:rPr lang="uk-UA" dirty="0" err="1">
                <a:solidFill>
                  <a:srgbClr val="FF0066"/>
                </a:solidFill>
                <a:latin typeface="Times New Roman" panose="02020603050405020304" pitchFamily="18" charset="0"/>
                <a:cs typeface="Times New Roman" panose="02020603050405020304" pitchFamily="18" charset="0"/>
              </a:rPr>
              <a:t>ток</a:t>
            </a:r>
            <a:r>
              <a:rPr lang="uk-UA" dirty="0">
                <a:solidFill>
                  <a:srgbClr val="FF0066"/>
                </a:solidFill>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інструмент для просування бізнесу </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30E6FA0-6A34-4895-9874-9FD0678EEE34}"/>
              </a:ext>
            </a:extLst>
          </p:cNvPr>
          <p:cNvSpPr>
            <a:spLocks noGrp="1"/>
          </p:cNvSpPr>
          <p:nvPr>
            <p:ph idx="1"/>
          </p:nvPr>
        </p:nvSpPr>
        <p:spPr/>
        <p:txBody>
          <a:bodyPr/>
          <a:lstStyle/>
          <a:p>
            <a:r>
              <a:rPr lang="uk-UA" dirty="0">
                <a:latin typeface="Times New Roman" panose="02020603050405020304" pitchFamily="18" charset="0"/>
                <a:cs typeface="Times New Roman" panose="02020603050405020304" pitchFamily="18" charset="0"/>
              </a:rPr>
              <a:t>Як через тік-</a:t>
            </a:r>
            <a:r>
              <a:rPr lang="uk-UA" dirty="0" err="1">
                <a:latin typeface="Times New Roman" panose="02020603050405020304" pitchFamily="18" charset="0"/>
                <a:cs typeface="Times New Roman" panose="02020603050405020304" pitchFamily="18" charset="0"/>
              </a:rPr>
              <a:t>ток</a:t>
            </a:r>
            <a:r>
              <a:rPr lang="uk-UA" dirty="0">
                <a:latin typeface="Times New Roman" panose="02020603050405020304" pitchFamily="18" charset="0"/>
                <a:cs typeface="Times New Roman" panose="02020603050405020304" pitchFamily="18" charset="0"/>
              </a:rPr>
              <a:t> збільшити охват та залучити потенційних клієнтів?</a:t>
            </a:r>
          </a:p>
          <a:p>
            <a:r>
              <a:rPr lang="uk-UA" dirty="0">
                <a:latin typeface="Times New Roman" panose="02020603050405020304" pitchFamily="18" charset="0"/>
                <a:cs typeface="Times New Roman" panose="02020603050405020304" pitchFamily="18" charset="0"/>
              </a:rPr>
              <a:t>1.запустити рекламу в тік </a:t>
            </a:r>
            <a:r>
              <a:rPr lang="uk-UA" dirty="0" err="1">
                <a:latin typeface="Times New Roman" panose="02020603050405020304" pitchFamily="18" charset="0"/>
                <a:cs typeface="Times New Roman" panose="02020603050405020304" pitchFamily="18" charset="0"/>
              </a:rPr>
              <a:t>ток</a:t>
            </a:r>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2. адаптувати рекламу під цікаві ролики (аудіозапис)</a:t>
            </a:r>
          </a:p>
          <a:p>
            <a:r>
              <a:rPr lang="uk-UA" dirty="0">
                <a:latin typeface="Times New Roman" panose="02020603050405020304" pitchFamily="18" charset="0"/>
                <a:cs typeface="Times New Roman" panose="02020603050405020304" pitchFamily="18" charset="0"/>
              </a:rPr>
              <a:t>3. зацікавити потенційних клієнтів для переходу на посадочну сторінку, де ви просуваєте продукт.</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239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BC35ADB-B4FC-4A27-93AD-15619276E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147" y="1431371"/>
            <a:ext cx="7178979" cy="3995257"/>
          </a:xfrm>
          <a:prstGeom prst="rect">
            <a:avLst/>
          </a:prstGeom>
        </p:spPr>
      </p:pic>
    </p:spTree>
    <p:extLst>
      <p:ext uri="{BB962C8B-B14F-4D97-AF65-F5344CB8AC3E}">
        <p14:creationId xmlns:p14="http://schemas.microsoft.com/office/powerpoint/2010/main" val="2499179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679A8E-CCAA-498C-A31A-B4442DA039FA}"/>
              </a:ext>
            </a:extLst>
          </p:cNvPr>
          <p:cNvSpPr>
            <a:spLocks noGrp="1"/>
          </p:cNvSpPr>
          <p:nvPr>
            <p:ph type="title"/>
          </p:nvPr>
        </p:nvSpPr>
        <p:spPr>
          <a:xfrm>
            <a:off x="838200" y="1145301"/>
            <a:ext cx="10515600" cy="1325563"/>
          </a:xfrm>
        </p:spPr>
        <p:txBody>
          <a:bodyPr/>
          <a:lstStyle/>
          <a:p>
            <a:pPr algn="ctr"/>
            <a:r>
              <a:rPr lang="uk-UA" dirty="0">
                <a:solidFill>
                  <a:srgbClr val="FF2104"/>
                </a:solidFill>
                <a:latin typeface="Times New Roman" panose="02020603050405020304" pitchFamily="18" charset="0"/>
                <a:cs typeface="Times New Roman" panose="02020603050405020304" pitchFamily="18" charset="0"/>
              </a:rPr>
              <a:t>Платні методи просування</a:t>
            </a:r>
            <a:endParaRPr lang="ru-RU" dirty="0">
              <a:solidFill>
                <a:srgbClr val="FF2104"/>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00D17AE6-3DC6-4AF3-AD7B-02B3EC6C4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317" y="2470864"/>
            <a:ext cx="5402641" cy="4107734"/>
          </a:xfrm>
          <a:prstGeom prst="rect">
            <a:avLst/>
          </a:prstGeom>
        </p:spPr>
      </p:pic>
    </p:spTree>
    <p:extLst>
      <p:ext uri="{BB962C8B-B14F-4D97-AF65-F5344CB8AC3E}">
        <p14:creationId xmlns:p14="http://schemas.microsoft.com/office/powerpoint/2010/main" val="389237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54EAB4-0BA7-4496-88A3-F624AEE7689C}"/>
              </a:ext>
            </a:extLst>
          </p:cNvPr>
          <p:cNvSpPr>
            <a:spLocks noGrp="1"/>
          </p:cNvSpPr>
          <p:nvPr>
            <p:ph type="title"/>
          </p:nvPr>
        </p:nvSpPr>
        <p:spPr/>
        <p:txBody>
          <a:bodyPr/>
          <a:lstStyle/>
          <a:p>
            <a:r>
              <a:rPr lang="en-US" b="1" dirty="0">
                <a:solidFill>
                  <a:srgbClr val="FF0066"/>
                </a:solidFill>
                <a:latin typeface="Times New Roman" panose="02020603050405020304" pitchFamily="18" charset="0"/>
                <a:cs typeface="Times New Roman" panose="02020603050405020304" pitchFamily="18" charset="0"/>
              </a:rPr>
              <a:t>SMO</a:t>
            </a:r>
            <a:endParaRPr lang="ru-RU" dirty="0"/>
          </a:p>
        </p:txBody>
      </p:sp>
      <p:sp>
        <p:nvSpPr>
          <p:cNvPr id="3" name="Объект 2">
            <a:extLst>
              <a:ext uri="{FF2B5EF4-FFF2-40B4-BE49-F238E27FC236}">
                <a16:creationId xmlns:a16="http://schemas.microsoft.com/office/drawing/2014/main" id="{88F44749-CFDA-4C8D-968A-AFD574CA1048}"/>
              </a:ext>
            </a:extLst>
          </p:cNvPr>
          <p:cNvSpPr>
            <a:spLocks noGrp="1"/>
          </p:cNvSpPr>
          <p:nvPr>
            <p:ph idx="1"/>
          </p:nvPr>
        </p:nvSpPr>
        <p:spPr>
          <a:xfrm>
            <a:off x="645254" y="1690688"/>
            <a:ext cx="10515600" cy="4351338"/>
          </a:xfrm>
        </p:spPr>
        <p:txBody>
          <a:bodyPr/>
          <a:lstStyle/>
          <a:p>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один </a:t>
            </a:r>
            <a:r>
              <a:rPr lang="ru-RU" dirty="0" err="1">
                <a:latin typeface="Times New Roman" panose="02020603050405020304" pitchFamily="18" charset="0"/>
                <a:cs typeface="Times New Roman" panose="02020603050405020304" pitchFamily="18" charset="0"/>
              </a:rPr>
              <a:t>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сучасних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методів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зовнішнього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просування</a:t>
            </a:r>
            <a:r>
              <a:rPr lang="ru-RU" dirty="0">
                <a:latin typeface="Times New Roman" panose="02020603050405020304" pitchFamily="18" charset="0"/>
                <a:cs typeface="Times New Roman" panose="02020603050405020304" pitchFamily="18" charset="0"/>
              </a:rPr>
              <a:t> ресурсу, </a:t>
            </a:r>
            <a:r>
              <a:rPr lang="ru-RU" dirty="0" err="1">
                <a:latin typeface="Times New Roman" panose="02020603050405020304" pitchFamily="18" charset="0"/>
                <a:cs typeface="Times New Roman" panose="02020603050405020304" pitchFamily="18" charset="0"/>
              </a:rPr>
              <a:t>який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володіє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однією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відмінною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рисою</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просування</a:t>
            </a:r>
            <a:r>
              <a:rPr lang="ru-RU"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hlinkClick r:id="rId2" tooltip="Сайт"/>
              </a:rPr>
              <a:t>сайту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відбувається</a:t>
            </a:r>
            <a:r>
              <a:rPr lang="ru-RU" dirty="0">
                <a:latin typeface="Times New Roman" panose="02020603050405020304" pitchFamily="18" charset="0"/>
                <a:cs typeface="Times New Roman" panose="02020603050405020304" pitchFamily="18" charset="0"/>
              </a:rPr>
              <a:t> без будь-</a:t>
            </a:r>
            <a:r>
              <a:rPr lang="ru-RU" dirty="0" err="1">
                <a:latin typeface="Times New Roman" panose="02020603050405020304" pitchFamily="18" charset="0"/>
                <a:cs typeface="Times New Roman" panose="02020603050405020304" pitchFamily="18" charset="0"/>
              </a:rPr>
              <a:t>якої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участі</a:t>
            </a:r>
            <a:r>
              <a:rPr lang="ru-RU" dirty="0">
                <a:latin typeface="Times New Roman" panose="02020603050405020304" pitchFamily="18" charset="0"/>
                <a:cs typeface="Times New Roman" panose="02020603050405020304" pitchFamily="18" charset="0"/>
              </a:rPr>
              <a:t> сайту в </a:t>
            </a:r>
            <a:r>
              <a:rPr lang="ru-RU" dirty="0" err="1">
                <a:latin typeface="Times New Roman" panose="02020603050405020304" pitchFamily="18" charset="0"/>
                <a:cs typeface="Times New Roman" panose="02020603050405020304" pitchFamily="18" charset="0"/>
                <a:hlinkClick r:id="rId3" tooltip="Пошукова система"/>
              </a:rPr>
              <a:t>пошукових</a:t>
            </a:r>
            <a:r>
              <a:rPr lang="ru-RU" dirty="0">
                <a:latin typeface="Times New Roman" panose="02020603050405020304" pitchFamily="18" charset="0"/>
                <a:cs typeface="Times New Roman" panose="02020603050405020304" pitchFamily="18" charset="0"/>
                <a:hlinkClick r:id="rId3" tooltip="Пошукова система"/>
              </a:rPr>
              <a:t> системах</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Таким чином, по </a:t>
            </a:r>
            <a:r>
              <a:rPr lang="ru-RU" dirty="0" err="1">
                <a:latin typeface="Times New Roman" panose="02020603050405020304" pitchFamily="18" charset="0"/>
                <a:cs typeface="Times New Roman" panose="02020603050405020304" pitchFamily="18" charset="0"/>
              </a:rPr>
              <a:t>суті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власнику</a:t>
            </a:r>
            <a:r>
              <a:rPr lang="ru-RU" dirty="0">
                <a:latin typeface="Times New Roman" panose="02020603050405020304" pitchFamily="18" charset="0"/>
                <a:cs typeface="Times New Roman" panose="02020603050405020304" pitchFamily="18" charset="0"/>
              </a:rPr>
              <a:t> проекту не </a:t>
            </a:r>
            <a:r>
              <a:rPr lang="ru-RU" dirty="0" err="1">
                <a:latin typeface="Times New Roman" panose="02020603050405020304" pitchFamily="18" charset="0"/>
                <a:cs typeface="Times New Roman" panose="02020603050405020304" pitchFamily="18" charset="0"/>
              </a:rPr>
              <a:t>варто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думати</a:t>
            </a:r>
            <a:r>
              <a:rPr lang="ru-RU" dirty="0">
                <a:latin typeface="Times New Roman" panose="02020603050405020304" pitchFamily="18" charset="0"/>
                <a:cs typeface="Times New Roman" panose="02020603050405020304" pitchFamily="18" charset="0"/>
              </a:rPr>
              <a:t> про те, </a:t>
            </a:r>
            <a:r>
              <a:rPr lang="ru-RU" dirty="0" err="1">
                <a:latin typeface="Times New Roman" panose="02020603050405020304" pitchFamily="18" charset="0"/>
                <a:cs typeface="Times New Roman" panose="02020603050405020304" pitchFamily="18" charset="0"/>
              </a:rPr>
              <a:t>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сторінки</a:t>
            </a:r>
            <a:r>
              <a:rPr lang="ru-RU" dirty="0">
                <a:latin typeface="Times New Roman" panose="02020603050405020304" pitchFamily="18" charset="0"/>
                <a:cs typeface="Times New Roman" panose="02020603050405020304" pitchFamily="18" charset="0"/>
              </a:rPr>
              <a:t> сайту </a:t>
            </a:r>
            <a:r>
              <a:rPr lang="ru-RU" dirty="0" err="1">
                <a:latin typeface="Times New Roman" panose="02020603050405020304" pitchFamily="18" charset="0"/>
                <a:cs typeface="Times New Roman" panose="02020603050405020304" pitchFamily="18" charset="0"/>
              </a:rPr>
              <a:t>потрапили</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індекс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ні</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яких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позиціях</a:t>
            </a:r>
            <a:r>
              <a:rPr lang="ru-RU" dirty="0">
                <a:latin typeface="Times New Roman" panose="02020603050405020304" pitchFamily="18" charset="0"/>
                <a:cs typeface="Times New Roman" panose="02020603050405020304" pitchFamily="18" charset="0"/>
              </a:rPr>
              <a:t> зараз </a:t>
            </a:r>
            <a:r>
              <a:rPr lang="ru-RU" dirty="0" err="1">
                <a:latin typeface="Times New Roman" panose="02020603050405020304" pitchFamily="18" charset="0"/>
                <a:cs typeface="Times New Roman" panose="02020603050405020304" pitchFamily="18" charset="0"/>
              </a:rPr>
              <a:t>знаходиться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ресурс, </a:t>
            </a:r>
            <a:r>
              <a:rPr lang="ru-RU" dirty="0" err="1">
                <a:latin typeface="Times New Roman" panose="02020603050405020304" pitchFamily="18" charset="0"/>
                <a:cs typeface="Times New Roman" panose="02020603050405020304" pitchFamily="18" charset="0"/>
              </a:rPr>
              <a:t>кількість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зовнішніх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посилань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тощо</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Все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неважливо</a:t>
            </a:r>
            <a:r>
              <a:rPr lang="ru-RU" dirty="0">
                <a:latin typeface="Times New Roman" panose="02020603050405020304" pitchFamily="18" charset="0"/>
                <a:cs typeface="Times New Roman" panose="02020603050405020304" pitchFamily="18" charset="0"/>
              </a:rPr>
              <a:t>. Головне — правильно </a:t>
            </a:r>
            <a:r>
              <a:rPr lang="ru-RU" dirty="0" err="1">
                <a:latin typeface="Times New Roman" panose="02020603050405020304" pitchFamily="18" charset="0"/>
                <a:cs typeface="Times New Roman" panose="02020603050405020304" pitchFamily="18" charset="0"/>
              </a:rPr>
              <a:t>оптимізувати</a:t>
            </a:r>
            <a:r>
              <a:rPr lang="ru-RU" dirty="0">
                <a:latin typeface="Times New Roman" panose="02020603050405020304" pitchFamily="18" charset="0"/>
                <a:cs typeface="Times New Roman" panose="02020603050405020304" pitchFamily="18" charset="0"/>
              </a:rPr>
              <a:t> сайт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користувачів</a:t>
            </a:r>
            <a:r>
              <a:rPr lang="ru-RU" dirty="0">
                <a:latin typeface="Times New Roman" panose="02020603050405020304" pitchFamily="18" charset="0"/>
                <a:cs typeface="Times New Roman" panose="02020603050405020304" pitchFamily="18" charset="0"/>
              </a:rPr>
              <a:t>, а не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пошукових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роботів</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2130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9E4577-8CA5-43E0-B346-F7B5B0170C7A}"/>
              </a:ext>
            </a:extLst>
          </p:cNvPr>
          <p:cNvSpPr>
            <a:spLocks noGrp="1"/>
          </p:cNvSpPr>
          <p:nvPr>
            <p:ph type="title"/>
          </p:nvPr>
        </p:nvSpPr>
        <p:spPr/>
        <p:txBody>
          <a:bodyPr/>
          <a:lstStyle/>
          <a:p>
            <a:r>
              <a:rPr lang="en-US" b="1" dirty="0">
                <a:solidFill>
                  <a:srgbClr val="FF0066"/>
                </a:solidFill>
                <a:latin typeface="Times New Roman" panose="02020603050405020304" pitchFamily="18" charset="0"/>
                <a:cs typeface="Times New Roman" panose="02020603050405020304" pitchFamily="18" charset="0"/>
              </a:rPr>
              <a:t>SMO</a:t>
            </a:r>
            <a:endParaRPr lang="ru-RU" b="1"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DBF3870-CB6D-47F2-B172-04B103C1E422}"/>
              </a:ext>
            </a:extLst>
          </p:cNvPr>
          <p:cNvSpPr>
            <a:spLocks noGrp="1"/>
          </p:cNvSpPr>
          <p:nvPr>
            <p:ph idx="1"/>
          </p:nvPr>
        </p:nvSpPr>
        <p:spPr/>
        <p:txBody>
          <a:bodyPr>
            <a:normAutofit lnSpcReduction="10000"/>
          </a:bodyPr>
          <a:lstStyle/>
          <a:p>
            <a:r>
              <a:rPr lang="uk-UA" dirty="0">
                <a:latin typeface="Times New Roman" panose="02020603050405020304" pitchFamily="18" charset="0"/>
                <a:cs typeface="Times New Roman" panose="02020603050405020304" pitchFamily="18" charset="0"/>
              </a:rPr>
              <a:t>Банери</a:t>
            </a:r>
          </a:p>
          <a:p>
            <a:r>
              <a:rPr lang="uk-UA" dirty="0">
                <a:latin typeface="Times New Roman" panose="02020603050405020304" pitchFamily="18" charset="0"/>
                <a:cs typeface="Times New Roman" panose="02020603050405020304" pitchFamily="18" charset="0"/>
              </a:rPr>
              <a:t>Візитівки</a:t>
            </a:r>
          </a:p>
          <a:p>
            <a:r>
              <a:rPr lang="uk-UA" dirty="0">
                <a:latin typeface="Times New Roman" panose="02020603050405020304" pitchFamily="18" charset="0"/>
                <a:cs typeface="Times New Roman" panose="02020603050405020304" pitchFamily="18" charset="0"/>
              </a:rPr>
              <a:t>Поліграфія </a:t>
            </a:r>
          </a:p>
          <a:p>
            <a:r>
              <a:rPr lang="uk-UA" dirty="0" err="1">
                <a:latin typeface="Times New Roman" panose="02020603050405020304" pitchFamily="18" charset="0"/>
                <a:cs typeface="Times New Roman" panose="02020603050405020304" pitchFamily="18" charset="0"/>
              </a:rPr>
              <a:t>Сітілайти</a:t>
            </a:r>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Сайти</a:t>
            </a:r>
          </a:p>
          <a:p>
            <a:r>
              <a:rPr lang="uk-UA" dirty="0" err="1">
                <a:latin typeface="Times New Roman" panose="02020603050405020304" pitchFamily="18" charset="0"/>
                <a:cs typeface="Times New Roman" panose="02020603050405020304" pitchFamily="18" charset="0"/>
              </a:rPr>
              <a:t>Ютуб</a:t>
            </a:r>
            <a:endParaRPr lang="uk-UA"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Штучне створення будь-яких мотивів для переходу на Інстаграм або </a:t>
            </a:r>
            <a:r>
              <a:rPr lang="uk-UA" dirty="0" err="1">
                <a:latin typeface="Times New Roman" panose="02020603050405020304" pitchFamily="18" charset="0"/>
                <a:cs typeface="Times New Roman" panose="02020603050405020304" pitchFamily="18" charset="0"/>
              </a:rPr>
              <a:t>оффлайн</a:t>
            </a:r>
            <a:r>
              <a:rPr lang="uk-UA" dirty="0">
                <a:latin typeface="Times New Roman" panose="02020603050405020304" pitchFamily="18" charset="0"/>
                <a:cs typeface="Times New Roman" panose="02020603050405020304" pitchFamily="18" charset="0"/>
              </a:rPr>
              <a:t>-площадку</a:t>
            </a:r>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0E203B05-21DC-434B-B500-890FADCA0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402" y="1364005"/>
            <a:ext cx="4987241" cy="2805323"/>
          </a:xfrm>
          <a:prstGeom prst="rect">
            <a:avLst/>
          </a:prstGeom>
        </p:spPr>
      </p:pic>
    </p:spTree>
    <p:extLst>
      <p:ext uri="{BB962C8B-B14F-4D97-AF65-F5344CB8AC3E}">
        <p14:creationId xmlns:p14="http://schemas.microsoft.com/office/powerpoint/2010/main" val="1629346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1D9D29-D763-4070-90B2-88364B0F267D}"/>
              </a:ext>
            </a:extLst>
          </p:cNvPr>
          <p:cNvSpPr>
            <a:spLocks noGrp="1"/>
          </p:cNvSpPr>
          <p:nvPr>
            <p:ph type="title"/>
          </p:nvPr>
        </p:nvSpPr>
        <p:spPr/>
        <p:txBody>
          <a:bodyPr/>
          <a:lstStyle/>
          <a:p>
            <a:r>
              <a:rPr lang="ru-RU" dirty="0" err="1">
                <a:solidFill>
                  <a:srgbClr val="FF0066"/>
                </a:solidFill>
                <a:latin typeface="Times New Roman" panose="02020603050405020304" pitchFamily="18" charset="0"/>
                <a:cs typeface="Times New Roman" panose="02020603050405020304" pitchFamily="18" charset="0"/>
              </a:rPr>
              <a:t>Переваги</a:t>
            </a:r>
            <a:r>
              <a:rPr lang="ru-RU" dirty="0">
                <a:solidFill>
                  <a:srgbClr val="FF0066"/>
                </a:solidFill>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rPr>
              <a:t>SMO </a:t>
            </a:r>
            <a:r>
              <a:rPr lang="ru-RU" dirty="0" err="1">
                <a:solidFill>
                  <a:srgbClr val="FF0066"/>
                </a:solidFill>
                <a:latin typeface="Times New Roman" panose="02020603050405020304" pitchFamily="18" charset="0"/>
                <a:cs typeface="Times New Roman" panose="02020603050405020304" pitchFamily="18" charset="0"/>
              </a:rPr>
              <a:t>оптимізації</a:t>
            </a:r>
            <a:br>
              <a:rPr lang="ru-RU" dirty="0"/>
            </a:br>
            <a:endParaRPr lang="ru-RU" dirty="0"/>
          </a:p>
        </p:txBody>
      </p:sp>
      <p:sp>
        <p:nvSpPr>
          <p:cNvPr id="3" name="Объект 2">
            <a:extLst>
              <a:ext uri="{FF2B5EF4-FFF2-40B4-BE49-F238E27FC236}">
                <a16:creationId xmlns:a16="http://schemas.microsoft.com/office/drawing/2014/main" id="{CB0BBEC2-95D8-4F1C-94E1-B036CE390059}"/>
              </a:ext>
            </a:extLst>
          </p:cNvPr>
          <p:cNvSpPr>
            <a:spLocks noGrp="1"/>
          </p:cNvSpPr>
          <p:nvPr>
            <p:ph idx="1"/>
          </p:nvPr>
        </p:nvSpPr>
        <p:spPr>
          <a:xfrm>
            <a:off x="281354" y="1213339"/>
            <a:ext cx="11910646" cy="4787778"/>
          </a:xfrm>
        </p:spPr>
        <p:txBody>
          <a:bodyPr>
            <a:noAutofit/>
          </a:bodyPr>
          <a:lstStyle/>
          <a:p>
            <a:r>
              <a:rPr lang="ru-RU" sz="2000" dirty="0" err="1">
                <a:latin typeface="Times New Roman" panose="02020603050405020304" pitchFamily="18" charset="0"/>
                <a:cs typeface="Times New Roman" panose="02020603050405020304" pitchFamily="18" charset="0"/>
              </a:rPr>
              <a:t>Оптимізація</a:t>
            </a:r>
            <a:r>
              <a:rPr lang="ru-RU" sz="2000" dirty="0">
                <a:latin typeface="Times New Roman" panose="02020603050405020304" pitchFamily="18" charset="0"/>
                <a:cs typeface="Times New Roman" panose="02020603050405020304" pitchFamily="18" charset="0"/>
              </a:rPr>
              <a:t> сайту </a:t>
            </a:r>
            <a:r>
              <a:rPr lang="ru-RU" sz="2000" dirty="0" err="1">
                <a:latin typeface="Times New Roman" panose="02020603050405020304" pitchFamily="18" charset="0"/>
                <a:cs typeface="Times New Roman" panose="02020603050405020304" pitchFamily="18" charset="0"/>
              </a:rPr>
              <a:t>під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соціальні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медіа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відбувається</a:t>
            </a:r>
            <a:r>
              <a:rPr lang="ru-RU" sz="2000" dirty="0">
                <a:latin typeface="Times New Roman" panose="02020603050405020304" pitchFamily="18" charset="0"/>
                <a:cs typeface="Times New Roman" panose="02020603050405020304" pitchFamily="18" charset="0"/>
              </a:rPr>
              <a:t> без </a:t>
            </a:r>
            <a:r>
              <a:rPr lang="ru-RU" sz="2000" dirty="0" err="1">
                <a:latin typeface="Times New Roman" panose="02020603050405020304" pitchFamily="18" charset="0"/>
                <a:cs typeface="Times New Roman" panose="02020603050405020304" pitchFamily="18" charset="0"/>
              </a:rPr>
              <a:t>участі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пошукових</a:t>
            </a:r>
            <a:r>
              <a:rPr lang="ru-RU" sz="2000" dirty="0">
                <a:latin typeface="Times New Roman" panose="02020603050405020304" pitchFamily="18" charset="0"/>
                <a:cs typeface="Times New Roman" panose="02020603050405020304" pitchFamily="18" charset="0"/>
              </a:rPr>
              <a:t> систем. Головне — провести </a:t>
            </a:r>
            <a:r>
              <a:rPr lang="ru-RU" sz="2000" dirty="0" err="1">
                <a:latin typeface="Times New Roman" panose="02020603050405020304" pitchFamily="18" charset="0"/>
                <a:cs typeface="Times New Roman" panose="02020603050405020304" pitchFamily="18" charset="0"/>
              </a:rPr>
              <a:t>якісну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рекламну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кампанію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зацікавити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потенційних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покупців</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дати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їм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детальну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інформацію</a:t>
            </a:r>
            <a:r>
              <a:rPr lang="ru-RU" sz="2000" dirty="0">
                <a:latin typeface="Times New Roman" panose="02020603050405020304" pitchFamily="18" charset="0"/>
                <a:cs typeface="Times New Roman" panose="02020603050405020304" pitchFamily="18" charset="0"/>
              </a:rPr>
              <a:t> про </a:t>
            </a:r>
            <a:r>
              <a:rPr lang="ru-RU" sz="2000" dirty="0" err="1">
                <a:latin typeface="Times New Roman" panose="02020603050405020304" pitchFamily="18" charset="0"/>
                <a:cs typeface="Times New Roman" panose="02020603050405020304" pitchFamily="18" charset="0"/>
              </a:rPr>
              <a:t>свій</a:t>
            </a:r>
            <a:r>
              <a:rPr lang="ru-RU" sz="2000" dirty="0">
                <a:latin typeface="Times New Roman" panose="02020603050405020304" pitchFamily="18" charset="0"/>
                <a:cs typeface="Times New Roman" panose="02020603050405020304" pitchFamily="18" charset="0"/>
              </a:rPr>
              <a:t> продукт.</a:t>
            </a:r>
          </a:p>
          <a:p>
            <a:r>
              <a:rPr lang="ru-RU" sz="2000" dirty="0">
                <a:latin typeface="Times New Roman" panose="02020603050405020304" pitchFamily="18" charset="0"/>
                <a:cs typeface="Times New Roman" panose="02020603050405020304" pitchFamily="18" charset="0"/>
              </a:rPr>
              <a:t>Робота з людьми. Люди,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знаходяться</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соціальному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сегменті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інтернету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приходять</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нього</a:t>
            </a:r>
            <a:r>
              <a:rPr lang="ru-RU" sz="2000" dirty="0">
                <a:latin typeface="Times New Roman" panose="02020603050405020304" pitchFamily="18" charset="0"/>
                <a:cs typeface="Times New Roman" panose="02020603050405020304" pitchFamily="18" charset="0"/>
              </a:rPr>
              <a:t> за одним — за </a:t>
            </a:r>
            <a:r>
              <a:rPr lang="ru-RU" sz="2000" dirty="0" err="1">
                <a:latin typeface="Times New Roman" panose="02020603050405020304" pitchFamily="18" charset="0"/>
                <a:cs typeface="Times New Roman" panose="02020603050405020304" pitchFamily="18" charset="0"/>
              </a:rPr>
              <a:t>спілкуванням</a:t>
            </a:r>
            <a:r>
              <a:rPr lang="ru-RU" sz="2000" dirty="0">
                <a:latin typeface="Times New Roman" panose="02020603050405020304" pitchFamily="18" charset="0"/>
                <a:cs typeface="Times New Roman" panose="02020603050405020304" pitchFamily="18" charset="0"/>
              </a:rPr>
              <a:t>. </a:t>
            </a:r>
            <a:r>
              <a:rPr lang="ru-RU" sz="2000" i="1" u="sng" dirty="0" err="1">
                <a:latin typeface="Times New Roman" panose="02020603050405020304" pitchFamily="18" charset="0"/>
                <a:cs typeface="Times New Roman" panose="02020603050405020304" pitchFamily="18" charset="0"/>
              </a:rPr>
              <a:t>Спілкування</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це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основна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складова</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SMO. </a:t>
            </a:r>
            <a:endParaRPr lang="uk-UA" sz="2000" dirty="0">
              <a:latin typeface="Times New Roman" panose="02020603050405020304" pitchFamily="18" charset="0"/>
              <a:cs typeface="Times New Roman" panose="02020603050405020304" pitchFamily="18" charset="0"/>
            </a:endParaRPr>
          </a:p>
          <a:p>
            <a:r>
              <a:rPr lang="ru-RU" sz="2000" i="1" u="sng" dirty="0" err="1">
                <a:latin typeface="Times New Roman" panose="02020603050405020304" pitchFamily="18" charset="0"/>
                <a:cs typeface="Times New Roman" panose="02020603050405020304" pitchFamily="18" charset="0"/>
              </a:rPr>
              <a:t>Завдання</a:t>
            </a:r>
            <a:r>
              <a:rPr lang="ru-RU" sz="2000" i="1" u="sng" dirty="0">
                <a:latin typeface="Times New Roman" panose="02020603050405020304" pitchFamily="18" charset="0"/>
                <a:cs typeface="Times New Roman" panose="02020603050405020304" pitchFamily="18" charset="0"/>
              </a:rPr>
              <a:t> </a:t>
            </a:r>
            <a:r>
              <a:rPr lang="en-US" sz="2000" i="1" u="sng" dirty="0">
                <a:latin typeface="Times New Roman" panose="02020603050405020304" pitchFamily="18" charset="0"/>
                <a:cs typeface="Times New Roman" panose="02020603050405020304" pitchFamily="18" charset="0"/>
              </a:rPr>
              <a:t>SMO </a:t>
            </a:r>
            <a:r>
              <a:rPr lang="ru-RU" sz="2000" dirty="0" err="1">
                <a:latin typeface="Times New Roman" panose="02020603050405020304" pitchFamily="18" charset="0"/>
                <a:cs typeface="Times New Roman" panose="02020603050405020304" pitchFamily="18" charset="0"/>
              </a:rPr>
              <a:t>оптимізатора</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створити</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своєму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ресурсі</a:t>
            </a:r>
            <a:r>
              <a:rPr lang="ru-RU" sz="2000" dirty="0">
                <a:latin typeface="Times New Roman" panose="02020603050405020304" pitchFamily="18" charset="0"/>
                <a:cs typeface="Times New Roman" panose="02020603050405020304" pitchFamily="18" charset="0"/>
              </a:rPr>
              <a:t> атмосферу </a:t>
            </a:r>
            <a:r>
              <a:rPr lang="ru-RU" sz="2000" dirty="0" err="1">
                <a:latin typeface="Times New Roman" panose="02020603050405020304" pitchFamily="18" charset="0"/>
                <a:cs typeface="Times New Roman" panose="02020603050405020304" pitchFamily="18" charset="0"/>
              </a:rPr>
              <a:t>спілкування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користувачами</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найважливіше</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це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спілкування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користувачів</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власником</a:t>
            </a:r>
            <a:r>
              <a:rPr lang="ru-RU" sz="2000" dirty="0">
                <a:latin typeface="Times New Roman" panose="02020603050405020304" pitchFamily="18" charset="0"/>
                <a:cs typeface="Times New Roman" panose="02020603050405020304" pitchFamily="18" charset="0"/>
              </a:rPr>
              <a:t> ресурсу. </a:t>
            </a:r>
            <a:r>
              <a:rPr lang="ru-RU" sz="2000" dirty="0" err="1">
                <a:latin typeface="Times New Roman" panose="02020603050405020304" pitchFamily="18" charset="0"/>
                <a:cs typeface="Times New Roman" panose="02020603050405020304" pitchFamily="18" charset="0"/>
              </a:rPr>
              <a:t>Цей</a:t>
            </a:r>
            <a:r>
              <a:rPr lang="ru-RU" sz="2000" dirty="0">
                <a:latin typeface="Times New Roman" panose="02020603050405020304" pitchFamily="18" charset="0"/>
                <a:cs typeface="Times New Roman" panose="02020603050405020304" pitchFamily="18" charset="0"/>
              </a:rPr>
              <a:t> момент </a:t>
            </a:r>
            <a:r>
              <a:rPr lang="ru-RU" sz="2000" dirty="0" err="1">
                <a:latin typeface="Times New Roman" panose="02020603050405020304" pitchFamily="18" charset="0"/>
                <a:cs typeface="Times New Roman" panose="02020603050405020304" pitchFamily="18" charset="0"/>
              </a:rPr>
              <a:t>значно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підвищить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конверсію</a:t>
            </a:r>
            <a:r>
              <a:rPr lang="ru-RU" sz="2000" dirty="0">
                <a:latin typeface="Times New Roman" panose="02020603050405020304" pitchFamily="18" charset="0"/>
                <a:cs typeface="Times New Roman" panose="02020603050405020304" pitchFamily="18" charset="0"/>
              </a:rPr>
              <a:t>, так як люди </a:t>
            </a:r>
            <a:r>
              <a:rPr lang="ru-RU" sz="2000" dirty="0" err="1">
                <a:latin typeface="Times New Roman" panose="02020603050405020304" pitchFamily="18" charset="0"/>
                <a:cs typeface="Times New Roman" panose="02020603050405020304" pitchFamily="18" charset="0"/>
              </a:rPr>
              <a:t>будуть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більше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довіряти</a:t>
            </a:r>
            <a:r>
              <a:rPr lang="ru-RU" sz="2000" dirty="0">
                <a:latin typeface="Times New Roman" panose="02020603050405020304" pitchFamily="18" charset="0"/>
                <a:cs typeface="Times New Roman" panose="02020603050405020304" pitchFamily="18" charset="0"/>
              </a:rPr>
              <a:t> продукту, за </a:t>
            </a:r>
            <a:r>
              <a:rPr lang="ru-RU" sz="2000" dirty="0" err="1">
                <a:latin typeface="Times New Roman" panose="02020603050405020304" pitchFamily="18" charset="0"/>
                <a:cs typeface="Times New Roman" panose="02020603050405020304" pitchFamily="18" charset="0"/>
              </a:rPr>
              <a:t>рахунок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спілкування</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власником</a:t>
            </a:r>
            <a:r>
              <a:rPr lang="ru-RU" sz="2000" dirty="0">
                <a:latin typeface="Times New Roman" panose="02020603050405020304" pitchFamily="18" charset="0"/>
                <a:cs typeface="Times New Roman" panose="02020603050405020304" pitchFamily="18" charset="0"/>
              </a:rPr>
              <a:t> проекту.</a:t>
            </a:r>
          </a:p>
          <a:p>
            <a:r>
              <a:rPr lang="en-US" sz="2000" dirty="0">
                <a:latin typeface="Times New Roman" panose="02020603050405020304" pitchFamily="18" charset="0"/>
                <a:cs typeface="Times New Roman" panose="02020603050405020304" pitchFamily="18" charset="0"/>
              </a:rPr>
              <a:t>SMO </a:t>
            </a:r>
            <a:r>
              <a:rPr lang="ru-RU" sz="2000" dirty="0" err="1">
                <a:latin typeface="Times New Roman" panose="02020603050405020304" pitchFamily="18" charset="0"/>
                <a:cs typeface="Times New Roman" panose="02020603050405020304" pitchFamily="18" charset="0"/>
              </a:rPr>
              <a:t>оптимізація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успішно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співпрацювати</a:t>
            </a:r>
            <a:r>
              <a:rPr lang="ru-RU" sz="2000" dirty="0">
                <a:latin typeface="Times New Roman" panose="02020603050405020304" pitchFamily="18" charset="0"/>
                <a:cs typeface="Times New Roman" panose="02020603050405020304" pitchFamily="18" charset="0"/>
              </a:rPr>
              <a:t> з </a:t>
            </a:r>
            <a:r>
              <a:rPr lang="en-US" sz="2000" dirty="0">
                <a:latin typeface="Times New Roman" panose="02020603050405020304" pitchFamily="18" charset="0"/>
                <a:cs typeface="Times New Roman" panose="02020603050405020304" pitchFamily="18" charset="0"/>
              </a:rPr>
              <a:t>SEO </a:t>
            </a:r>
            <a:r>
              <a:rPr lang="ru-RU" sz="2000" dirty="0" err="1">
                <a:latin typeface="Times New Roman" panose="02020603050405020304" pitchFamily="18" charset="0"/>
                <a:cs typeface="Times New Roman" panose="02020603050405020304" pitchFamily="18" charset="0"/>
              </a:rPr>
              <a:t>просуванням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Обидва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методи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жодним</a:t>
            </a:r>
            <a:r>
              <a:rPr lang="ru-RU" sz="2000" dirty="0">
                <a:latin typeface="Times New Roman" panose="02020603050405020304" pitchFamily="18" charset="0"/>
                <a:cs typeface="Times New Roman" panose="02020603050405020304" pitchFamily="18" charset="0"/>
              </a:rPr>
              <a:t> чином не </a:t>
            </a:r>
            <a:r>
              <a:rPr lang="ru-RU" sz="2000" dirty="0" err="1">
                <a:latin typeface="Times New Roman" panose="02020603050405020304" pitchFamily="18" charset="0"/>
                <a:cs typeface="Times New Roman" panose="02020603050405020304" pitchFamily="18" charset="0"/>
              </a:rPr>
              <a:t>заважають</a:t>
            </a:r>
            <a:r>
              <a:rPr lang="ru-RU" sz="2000" dirty="0">
                <a:latin typeface="Times New Roman" panose="02020603050405020304" pitchFamily="18" charset="0"/>
                <a:cs typeface="Times New Roman" panose="02020603050405020304" pitchFamily="18" charset="0"/>
              </a:rPr>
              <a:t> один одному, </a:t>
            </a:r>
            <a:r>
              <a:rPr lang="ru-RU" sz="2000" dirty="0" err="1">
                <a:latin typeface="Times New Roman" panose="02020603050405020304" pitchFamily="18" charset="0"/>
                <a:cs typeface="Times New Roman" panose="02020603050405020304" pitchFamily="18" charset="0"/>
              </a:rPr>
              <a:t>оскільки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різні</a:t>
            </a:r>
            <a:r>
              <a:rPr lang="ru-RU" sz="2000" dirty="0">
                <a:latin typeface="Times New Roman" panose="02020603050405020304" pitchFamily="18" charset="0"/>
                <a:cs typeface="Times New Roman" panose="02020603050405020304" pitchFamily="18" charset="0"/>
              </a:rPr>
              <a:t> «поля </a:t>
            </a:r>
            <a:r>
              <a:rPr lang="ru-RU" sz="2000" dirty="0" err="1">
                <a:latin typeface="Times New Roman" panose="02020603050405020304" pitchFamily="18" charset="0"/>
                <a:cs typeface="Times New Roman" panose="02020603050405020304" pitchFamily="18" charset="0"/>
              </a:rPr>
              <a:t>дії</a:t>
            </a:r>
            <a:r>
              <a:rPr lang="ru-RU" sz="2000"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Єдине</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що</a:t>
            </a:r>
            <a:r>
              <a:rPr lang="ru-RU" sz="2000" u="sng" dirty="0">
                <a:latin typeface="Times New Roman" panose="02020603050405020304" pitchFamily="18" charset="0"/>
                <a:cs typeface="Times New Roman" panose="02020603050405020304" pitchFamily="18" charset="0"/>
              </a:rPr>
              <a:t> вам </a:t>
            </a:r>
            <a:r>
              <a:rPr lang="ru-RU" sz="2000" u="sng" dirty="0" err="1">
                <a:latin typeface="Times New Roman" panose="02020603050405020304" pitchFamily="18" charset="0"/>
                <a:cs typeface="Times New Roman" panose="02020603050405020304" pitchFamily="18" charset="0"/>
              </a:rPr>
              <a:t>потрібно</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це</a:t>
            </a:r>
            <a:r>
              <a:rPr lang="ru-RU" sz="2000" u="sng" dirty="0">
                <a:latin typeface="Times New Roman" panose="02020603050405020304" pitchFamily="18" charset="0"/>
                <a:cs typeface="Times New Roman" panose="02020603050405020304" pitchFamily="18" charset="0"/>
              </a:rPr>
              <a:t> — </a:t>
            </a:r>
            <a:r>
              <a:rPr lang="ru-RU" sz="2000" u="sng" dirty="0" err="1">
                <a:latin typeface="Times New Roman" panose="02020603050405020304" pitchFamily="18" charset="0"/>
                <a:cs typeface="Times New Roman" panose="02020603050405020304" pitchFamily="18" charset="0"/>
              </a:rPr>
              <a:t>мати</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велику</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кількість</a:t>
            </a:r>
            <a:r>
              <a:rPr lang="ru-RU" sz="2000" u="sng" dirty="0">
                <a:latin typeface="Times New Roman" panose="02020603050405020304" pitchFamily="18" charset="0"/>
                <a:cs typeface="Times New Roman" panose="02020603050405020304" pitchFamily="18" charset="0"/>
              </a:rPr>
              <a:t> грошей на </a:t>
            </a:r>
            <a:r>
              <a:rPr lang="ru-RU" sz="2000" u="sng" dirty="0" err="1">
                <a:latin typeface="Times New Roman" panose="02020603050405020304" pitchFamily="18" charset="0"/>
                <a:cs typeface="Times New Roman" panose="02020603050405020304" pitchFamily="18" charset="0"/>
              </a:rPr>
              <a:t>просування</a:t>
            </a:r>
            <a:r>
              <a:rPr lang="ru-RU" sz="2000" u="sng" dirty="0">
                <a:latin typeface="Times New Roman" panose="02020603050405020304" pitchFamily="18" charset="0"/>
                <a:cs typeface="Times New Roman" panose="02020603050405020304" pitchFamily="18" charset="0"/>
              </a:rPr>
              <a:t> ресурсу </a:t>
            </a:r>
            <a:r>
              <a:rPr lang="ru-RU" sz="2000" u="sng" dirty="0" err="1">
                <a:latin typeface="Times New Roman" panose="02020603050405020304" pitchFamily="18" charset="0"/>
                <a:cs typeface="Times New Roman" panose="02020603050405020304" pitchFamily="18" charset="0"/>
              </a:rPr>
              <a:t>відразу</a:t>
            </a:r>
            <a:r>
              <a:rPr lang="ru-RU" sz="2000" u="sng" dirty="0">
                <a:latin typeface="Times New Roman" panose="02020603050405020304" pitchFamily="18" charset="0"/>
                <a:cs typeface="Times New Roman" panose="02020603050405020304" pitchFamily="18" charset="0"/>
              </a:rPr>
              <a:t> в </a:t>
            </a:r>
            <a:r>
              <a:rPr lang="ru-RU" sz="2000" u="sng" dirty="0" err="1">
                <a:latin typeface="Times New Roman" panose="02020603050405020304" pitchFamily="18" charset="0"/>
                <a:cs typeface="Times New Roman" panose="02020603050405020304" pitchFamily="18" charset="0"/>
              </a:rPr>
              <a:t>двох</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різних</a:t>
            </a:r>
            <a:r>
              <a:rPr lang="ru-RU" sz="2000" u="sng" dirty="0">
                <a:latin typeface="Times New Roman" panose="02020603050405020304" pitchFamily="18" charset="0"/>
                <a:cs typeface="Times New Roman" panose="02020603050405020304" pitchFamily="18" charset="0"/>
              </a:rPr>
              <a:t> </a:t>
            </a:r>
            <a:r>
              <a:rPr lang="ru-RU" sz="2000" u="sng" dirty="0" err="1">
                <a:latin typeface="Times New Roman" panose="02020603050405020304" pitchFamily="18" charset="0"/>
                <a:cs typeface="Times New Roman" panose="02020603050405020304" pitchFamily="18" charset="0"/>
              </a:rPr>
              <a:t>напрямках</a:t>
            </a:r>
            <a:r>
              <a:rPr lang="ru-RU" sz="2000" dirty="0">
                <a:latin typeface="Times New Roman" panose="02020603050405020304" pitchFamily="18" charset="0"/>
                <a:cs typeface="Times New Roman" panose="02020603050405020304" pitchFamily="18" charset="0"/>
              </a:rPr>
              <a:t>.</a:t>
            </a:r>
          </a:p>
          <a:p>
            <a:r>
              <a:rPr lang="ru-RU" sz="2000" i="1" u="sng" dirty="0">
                <a:latin typeface="Times New Roman" panose="02020603050405020304" pitchFamily="18" charset="0"/>
                <a:cs typeface="Times New Roman" panose="02020603050405020304" pitchFamily="18" charset="0"/>
              </a:rPr>
              <a:t>Основа </a:t>
            </a:r>
            <a:r>
              <a:rPr lang="en-US" sz="2000" i="1" u="sng" dirty="0">
                <a:latin typeface="Times New Roman" panose="02020603050405020304" pitchFamily="18" charset="0"/>
                <a:cs typeface="Times New Roman" panose="02020603050405020304" pitchFamily="18" charset="0"/>
              </a:rPr>
              <a:t>SMO </a:t>
            </a:r>
            <a:r>
              <a:rPr lang="ru-RU" sz="2000" i="1" u="sng" dirty="0" err="1">
                <a:latin typeface="Times New Roman" panose="02020603050405020304" pitchFamily="18" charset="0"/>
                <a:cs typeface="Times New Roman" panose="02020603050405020304" pitchFamily="18" charset="0"/>
              </a:rPr>
              <a:t>просування</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це</a:t>
            </a:r>
            <a:r>
              <a:rPr lang="ru-RU" sz="2000" dirty="0">
                <a:latin typeface="Times New Roman" panose="02020603050405020304" pitchFamily="18" charset="0"/>
                <a:cs typeface="Times New Roman" panose="02020603050405020304" pitchFamily="18" charset="0"/>
              </a:rPr>
              <a:t> контент. У </a:t>
            </a:r>
            <a:r>
              <a:rPr lang="en-US" sz="2000" dirty="0">
                <a:latin typeface="Times New Roman" panose="02020603050405020304" pitchFamily="18" charset="0"/>
                <a:cs typeface="Times New Roman" panose="02020603050405020304" pitchFamily="18" charset="0"/>
              </a:rPr>
              <a:t>SMO </a:t>
            </a:r>
            <a:r>
              <a:rPr lang="ru-RU" sz="2000" dirty="0">
                <a:latin typeface="Times New Roman" panose="02020603050405020304" pitchFamily="18" charset="0"/>
                <a:cs typeface="Times New Roman" panose="02020603050405020304" pitchFamily="18" charset="0"/>
              </a:rPr>
              <a:t>контент повинен </a:t>
            </a:r>
            <a:r>
              <a:rPr lang="ru-RU" sz="2000" dirty="0" err="1">
                <a:latin typeface="Times New Roman" panose="02020603050405020304" pitchFamily="18" charset="0"/>
                <a:cs typeface="Times New Roman" panose="02020603050405020304" pitchFamily="18" charset="0"/>
              </a:rPr>
              <a:t>писати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тільки</a:t>
            </a:r>
            <a:r>
              <a:rPr lang="ru-RU" sz="2000" dirty="0">
                <a:latin typeface="Times New Roman" panose="02020603050405020304" pitchFamily="18" charset="0"/>
                <a:cs typeface="Times New Roman" panose="02020603050405020304" pitchFamily="18" charset="0"/>
              </a:rPr>
              <a:t> для людей. Грамотно написаний контент </a:t>
            </a:r>
            <a:r>
              <a:rPr lang="ru-RU" sz="2000" dirty="0" err="1">
                <a:latin typeface="Times New Roman" panose="02020603050405020304" pitchFamily="18" charset="0"/>
                <a:cs typeface="Times New Roman" panose="02020603050405020304" pitchFamily="18" charset="0"/>
              </a:rPr>
              <a:t>значно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підвищує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ефективність</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SMO </a:t>
            </a:r>
            <a:r>
              <a:rPr lang="ru-RU" sz="2000" dirty="0" err="1">
                <a:latin typeface="Times New Roman" panose="02020603050405020304" pitchFamily="18" charset="0"/>
                <a:cs typeface="Times New Roman" panose="02020603050405020304" pitchFamily="18" charset="0"/>
              </a:rPr>
              <a:t>просування</a:t>
            </a:r>
            <a:r>
              <a:rPr lang="ru-RU" sz="2000" dirty="0">
                <a:latin typeface="Times New Roman" panose="02020603050405020304" pitchFamily="18" charset="0"/>
                <a:cs typeface="Times New Roman" panose="02020603050405020304" pitchFamily="18" charset="0"/>
              </a:rPr>
              <a:t> і переходить в </a:t>
            </a:r>
            <a:r>
              <a:rPr lang="ru-RU" sz="2000" dirty="0" err="1">
                <a:latin typeface="Times New Roman" panose="02020603050405020304" pitchFamily="18" charset="0"/>
                <a:cs typeface="Times New Roman" panose="02020603050405020304" pitchFamily="18" charset="0"/>
              </a:rPr>
              <a:t>розряд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вірусного</a:t>
            </a:r>
            <a:r>
              <a:rPr lang="ru-RU" sz="2000" dirty="0">
                <a:latin typeface="Times New Roman" panose="02020603050405020304" pitchFamily="18" charset="0"/>
                <a:cs typeface="Times New Roman" panose="02020603050405020304" pitchFamily="18" charset="0"/>
              </a:rPr>
              <a:t>».</a:t>
            </a:r>
          </a:p>
          <a:p>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Живий</a:t>
            </a:r>
            <a:r>
              <a:rPr lang="ru-RU" sz="2000" dirty="0">
                <a:latin typeface="Times New Roman" panose="02020603050405020304" pitchFamily="18" charset="0"/>
                <a:cs typeface="Times New Roman" panose="02020603050405020304" pitchFamily="18" charset="0"/>
              </a:rPr>
              <a:t>» сайт. Ресурс </a:t>
            </a:r>
            <a:r>
              <a:rPr lang="ru-RU" sz="2000" dirty="0" err="1">
                <a:latin typeface="Times New Roman" panose="02020603050405020304" pitchFamily="18" charset="0"/>
                <a:cs typeface="Times New Roman" panose="02020603050405020304" pitchFamily="18" charset="0"/>
              </a:rPr>
              <a:t>завжди</a:t>
            </a:r>
            <a:r>
              <a:rPr lang="ru-RU" sz="2000" dirty="0">
                <a:latin typeface="Times New Roman" panose="02020603050405020304" pitchFamily="18" charset="0"/>
                <a:cs typeface="Times New Roman" panose="02020603050405020304" pitchFamily="18" charset="0"/>
              </a:rPr>
              <a:t> повинен </a:t>
            </a:r>
            <a:r>
              <a:rPr lang="ru-RU" sz="2000" dirty="0" err="1">
                <a:latin typeface="Times New Roman" panose="02020603050405020304" pitchFamily="18" charset="0"/>
                <a:cs typeface="Times New Roman" panose="02020603050405020304" pitchFamily="18" charset="0"/>
              </a:rPr>
              <a:t>поповнюватися</a:t>
            </a:r>
            <a:r>
              <a:rPr lang="ru-RU" sz="2000" dirty="0">
                <a:latin typeface="Times New Roman" panose="02020603050405020304" pitchFamily="18" charset="0"/>
                <a:cs typeface="Times New Roman" panose="02020603050405020304" pitchFamily="18" charset="0"/>
              </a:rPr>
              <a:t> новою, </a:t>
            </a:r>
            <a:r>
              <a:rPr lang="ru-RU" sz="2000" dirty="0" err="1">
                <a:latin typeface="Times New Roman" panose="02020603050405020304" pitchFamily="18" charset="0"/>
                <a:cs typeface="Times New Roman" panose="02020603050405020304" pitchFamily="18" charset="0"/>
              </a:rPr>
              <a:t>корисною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інформацією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б </a:t>
            </a:r>
            <a:r>
              <a:rPr lang="ru-RU" sz="2000" dirty="0" err="1">
                <a:latin typeface="Times New Roman" panose="02020603050405020304" pitchFamily="18" charset="0"/>
                <a:cs typeface="Times New Roman" panose="02020603050405020304" pitchFamily="18" charset="0"/>
              </a:rPr>
              <a:t>відвідувач</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кожен</a:t>
            </a:r>
            <a:r>
              <a:rPr lang="ru-RU" sz="2000" dirty="0">
                <a:latin typeface="Times New Roman" panose="02020603050405020304" pitchFamily="18" charset="0"/>
                <a:cs typeface="Times New Roman" panose="02020603050405020304" pitchFamily="18" charset="0"/>
              </a:rPr>
              <a:t> день </a:t>
            </a:r>
            <a:r>
              <a:rPr lang="ru-RU" sz="2000" dirty="0" err="1">
                <a:latin typeface="Times New Roman" panose="02020603050405020304" pitchFamily="18" charset="0"/>
                <a:cs typeface="Times New Roman" panose="02020603050405020304" pitchFamily="18" charset="0"/>
              </a:rPr>
              <a:t>міг</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нього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заходити</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пізнавати</a:t>
            </a:r>
            <a:r>
              <a:rPr lang="ru-RU" sz="2000" dirty="0">
                <a:latin typeface="Times New Roman" panose="02020603050405020304" pitchFamily="18" charset="0"/>
                <a:cs typeface="Times New Roman" panose="02020603050405020304" pitchFamily="18" charset="0"/>
              </a:rPr>
              <a:t> для себе </a:t>
            </a:r>
            <a:r>
              <a:rPr lang="ru-RU" sz="2000" dirty="0" err="1">
                <a:latin typeface="Times New Roman" panose="02020603050405020304" pitchFamily="18" charset="0"/>
                <a:cs typeface="Times New Roman" panose="02020603050405020304" pitchFamily="18" charset="0"/>
              </a:rPr>
              <a:t>щось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нове</a:t>
            </a:r>
            <a:r>
              <a:rPr lang="ru-RU" sz="2000" dirty="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33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8144E9-E2B2-44CF-AAAA-AE36486C63A8}"/>
              </a:ext>
            </a:extLst>
          </p:cNvPr>
          <p:cNvSpPr>
            <a:spLocks noGrp="1"/>
          </p:cNvSpPr>
          <p:nvPr>
            <p:ph type="title"/>
          </p:nvPr>
        </p:nvSpPr>
        <p:spPr>
          <a:xfrm>
            <a:off x="938868" y="2336538"/>
            <a:ext cx="10515600" cy="1325563"/>
          </a:xfrm>
        </p:spPr>
        <p:txBody>
          <a:bodyPr>
            <a:noAutofit/>
          </a:bodyPr>
          <a:lstStyle/>
          <a:p>
            <a:pPr>
              <a:lnSpc>
                <a:spcPct val="150000"/>
              </a:lnSpc>
            </a:pPr>
            <a:r>
              <a:rPr lang="uk-UA" sz="3000" b="1" dirty="0" err="1">
                <a:solidFill>
                  <a:srgbClr val="FF0066"/>
                </a:solidFill>
                <a:latin typeface="Times New Roman" panose="02020603050405020304" pitchFamily="18" charset="0"/>
                <a:cs typeface="Times New Roman" panose="02020603050405020304" pitchFamily="18" charset="0"/>
              </a:rPr>
              <a:t>Таргетинг</a:t>
            </a:r>
            <a:r>
              <a:rPr lang="uk-UA" sz="3000" dirty="0">
                <a:latin typeface="Times New Roman" panose="02020603050405020304" pitchFamily="18" charset="0"/>
                <a:cs typeface="Times New Roman" panose="02020603050405020304" pitchFamily="18" charset="0"/>
              </a:rPr>
              <a:t> (</a:t>
            </a:r>
            <a:r>
              <a:rPr lang="en-US" sz="3000" i="1" dirty="0"/>
              <a:t>target–</a:t>
            </a:r>
            <a:r>
              <a:rPr lang="ru-RU" sz="3000" i="1" dirty="0" err="1"/>
              <a:t>ціль</a:t>
            </a:r>
            <a:r>
              <a:rPr lang="ru-RU" sz="3000" i="1" dirty="0"/>
              <a:t>) </a:t>
            </a:r>
            <a:r>
              <a:rPr lang="uk-UA"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технологія</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інтернет-реклами</a:t>
            </a:r>
            <a:r>
              <a:rPr lang="ru-RU" sz="3000" dirty="0">
                <a:latin typeface="Times New Roman" panose="02020603050405020304" pitchFamily="18" charset="0"/>
                <a:cs typeface="Times New Roman" panose="02020603050405020304" pitchFamily="18" charset="0"/>
              </a:rPr>
              <a:t>, яка </a:t>
            </a:r>
            <a:r>
              <a:rPr lang="ru-RU" sz="3000" dirty="0" err="1">
                <a:latin typeface="Times New Roman" panose="02020603050405020304" pitchFamily="18" charset="0"/>
                <a:cs typeface="Times New Roman" panose="02020603050405020304" pitchFamily="18" charset="0"/>
              </a:rPr>
              <a:t>допомагає</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знизити</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витрати</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рекламодавця</a:t>
            </a:r>
            <a:r>
              <a:rPr lang="ru-RU" sz="3000" dirty="0">
                <a:latin typeface="Times New Roman" panose="02020603050405020304" pitchFamily="18" charset="0"/>
                <a:cs typeface="Times New Roman" panose="02020603050405020304" pitchFamily="18" charset="0"/>
              </a:rPr>
              <a:t> на </a:t>
            </a:r>
            <a:r>
              <a:rPr lang="ru-RU" sz="3000" dirty="0" err="1">
                <a:latin typeface="Times New Roman" panose="02020603050405020304" pitchFamily="18" charset="0"/>
                <a:cs typeface="Times New Roman" panose="02020603050405020304" pitchFamily="18" charset="0"/>
              </a:rPr>
              <a:t>залучення</a:t>
            </a:r>
            <a:r>
              <a:rPr lang="ru-RU" sz="3000" dirty="0">
                <a:latin typeface="Times New Roman" panose="02020603050405020304" pitchFamily="18" charset="0"/>
                <a:cs typeface="Times New Roman" panose="02020603050405020304" pitchFamily="18" charset="0"/>
              </a:rPr>
              <a:t> до </a:t>
            </a:r>
            <a:r>
              <a:rPr lang="ru-RU" sz="3000" dirty="0" err="1">
                <a:latin typeface="Times New Roman" panose="02020603050405020304" pitchFamily="18" charset="0"/>
                <a:cs typeface="Times New Roman" panose="02020603050405020304" pitchFamily="18" charset="0"/>
              </a:rPr>
              <a:t>рекламованого</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об'єкту</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цільової</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аудиторії</a:t>
            </a:r>
            <a:r>
              <a:rPr lang="ru-RU" sz="3000" dirty="0">
                <a:latin typeface="Times New Roman" panose="02020603050405020304" pitchFamily="18" charset="0"/>
                <a:cs typeface="Times New Roman" panose="02020603050405020304" pitchFamily="18" charset="0"/>
              </a:rPr>
              <a:t>. Суть </a:t>
            </a:r>
            <a:r>
              <a:rPr lang="ru-RU" sz="3000" dirty="0" err="1">
                <a:latin typeface="Times New Roman" panose="02020603050405020304" pitchFamily="18" charset="0"/>
                <a:cs typeface="Times New Roman" panose="02020603050405020304" pitchFamily="18" charset="0"/>
              </a:rPr>
              <a:t>її</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полягає</a:t>
            </a:r>
            <a:r>
              <a:rPr lang="ru-RU" sz="3000" dirty="0">
                <a:latin typeface="Times New Roman" panose="02020603050405020304" pitchFamily="18" charset="0"/>
                <a:cs typeface="Times New Roman" panose="02020603050405020304" pitchFamily="18" charset="0"/>
              </a:rPr>
              <a:t> у </a:t>
            </a:r>
            <a:r>
              <a:rPr lang="ru-RU" sz="3000" dirty="0" err="1">
                <a:latin typeface="Times New Roman" panose="02020603050405020304" pitchFamily="18" charset="0"/>
                <a:cs typeface="Times New Roman" panose="02020603050405020304" pitchFamily="18" charset="0"/>
              </a:rPr>
              <a:t>виділенні</a:t>
            </a:r>
            <a:r>
              <a:rPr lang="ru-RU" sz="3000" dirty="0">
                <a:latin typeface="Times New Roman" panose="02020603050405020304" pitchFamily="18" charset="0"/>
                <a:cs typeface="Times New Roman" panose="02020603050405020304" pitchFamily="18" charset="0"/>
              </a:rPr>
              <a:t> з числа </a:t>
            </a:r>
            <a:r>
              <a:rPr lang="ru-RU" sz="3000" dirty="0" err="1">
                <a:latin typeface="Times New Roman" panose="02020603050405020304" pitchFamily="18" charset="0"/>
                <a:cs typeface="Times New Roman" panose="02020603050405020304" pitchFamily="18" charset="0"/>
              </a:rPr>
              <a:t>відвідувачів</a:t>
            </a:r>
            <a:r>
              <a:rPr lang="ru-RU" sz="3000" dirty="0">
                <a:latin typeface="Times New Roman" panose="02020603050405020304" pitchFamily="18" charset="0"/>
                <a:cs typeface="Times New Roman" panose="02020603050405020304" pitchFamily="18" charset="0"/>
              </a:rPr>
              <a:t> сайту </a:t>
            </a:r>
            <a:r>
              <a:rPr lang="ru-RU" sz="3000" dirty="0" err="1">
                <a:latin typeface="Times New Roman" panose="02020603050405020304" pitchFamily="18" charset="0"/>
                <a:cs typeface="Times New Roman" panose="02020603050405020304" pitchFamily="18" charset="0"/>
              </a:rPr>
              <a:t>групи</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осіб</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які</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відповідають</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деяким</a:t>
            </a:r>
            <a:r>
              <a:rPr lang="ru-RU" sz="3000" dirty="0">
                <a:latin typeface="Times New Roman" panose="02020603050405020304" pitchFamily="18" charset="0"/>
                <a:cs typeface="Times New Roman" panose="02020603050405020304" pitchFamily="18" charset="0"/>
              </a:rPr>
              <a:t> </a:t>
            </a:r>
            <a:r>
              <a:rPr lang="ru-RU" sz="3000" u="sng" dirty="0" err="1">
                <a:latin typeface="Times New Roman" panose="02020603050405020304" pitchFamily="18" charset="0"/>
                <a:cs typeface="Times New Roman" panose="02020603050405020304" pitchFamily="18" charset="0"/>
              </a:rPr>
              <a:t>заздалегідь</a:t>
            </a:r>
            <a:r>
              <a:rPr lang="ru-RU" sz="3000" u="sng" dirty="0">
                <a:latin typeface="Times New Roman" panose="02020603050405020304" pitchFamily="18" charset="0"/>
                <a:cs typeface="Times New Roman" panose="02020603050405020304" pitchFamily="18" charset="0"/>
              </a:rPr>
              <a:t> </a:t>
            </a:r>
            <a:r>
              <a:rPr lang="ru-RU" sz="3000" u="sng" dirty="0" err="1">
                <a:latin typeface="Times New Roman" panose="02020603050405020304" pitchFamily="18" charset="0"/>
                <a:cs typeface="Times New Roman" panose="02020603050405020304" pitchFamily="18" charset="0"/>
              </a:rPr>
              <a:t>визначеними</a:t>
            </a:r>
            <a:r>
              <a:rPr lang="ru-RU" sz="3000" u="sng" dirty="0">
                <a:latin typeface="Times New Roman" panose="02020603050405020304" pitchFamily="18" charset="0"/>
                <a:cs typeface="Times New Roman" panose="02020603050405020304" pitchFamily="18" charset="0"/>
              </a:rPr>
              <a:t> </a:t>
            </a:r>
            <a:r>
              <a:rPr lang="ru-RU" sz="3000" u="sng" dirty="0" err="1">
                <a:latin typeface="Times New Roman" panose="02020603050405020304" pitchFamily="18" charset="0"/>
                <a:cs typeface="Times New Roman" panose="02020603050405020304" pitchFamily="18" charset="0"/>
              </a:rPr>
              <a:t>умовами</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які</a:t>
            </a:r>
            <a:r>
              <a:rPr lang="ru-RU" sz="3000" dirty="0">
                <a:latin typeface="Times New Roman" panose="02020603050405020304" pitchFamily="18" charset="0"/>
                <a:cs typeface="Times New Roman" panose="02020603050405020304" pitchFamily="18" charset="0"/>
              </a:rPr>
              <a:t> і </a:t>
            </a:r>
            <a:r>
              <a:rPr lang="ru-RU" sz="3000" dirty="0" err="1">
                <a:latin typeface="Times New Roman" panose="02020603050405020304" pitchFamily="18" charset="0"/>
                <a:cs typeface="Times New Roman" panose="02020603050405020304" pitchFamily="18" charset="0"/>
              </a:rPr>
              <a:t>формують</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основні</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види</a:t>
            </a:r>
            <a:r>
              <a:rPr lang="ru-RU" sz="3000" dirty="0">
                <a:latin typeface="Times New Roman" panose="02020603050405020304" pitchFamily="18" charset="0"/>
                <a:cs typeface="Times New Roman" panose="02020603050405020304" pitchFamily="18" charset="0"/>
              </a:rPr>
              <a:t> таргетингу</a:t>
            </a:r>
          </a:p>
        </p:txBody>
      </p:sp>
      <p:sp>
        <p:nvSpPr>
          <p:cNvPr id="6" name="Прямоугольник 5">
            <a:extLst>
              <a:ext uri="{FF2B5EF4-FFF2-40B4-BE49-F238E27FC236}">
                <a16:creationId xmlns:a16="http://schemas.microsoft.com/office/drawing/2014/main" id="{FA3BEF71-8A5A-4A31-88EC-79E7BA1B470C}"/>
              </a:ext>
            </a:extLst>
          </p:cNvPr>
          <p:cNvSpPr/>
          <p:nvPr/>
        </p:nvSpPr>
        <p:spPr>
          <a:xfrm>
            <a:off x="1492541" y="5362473"/>
            <a:ext cx="9832596" cy="400110"/>
          </a:xfrm>
          <a:prstGeom prst="rect">
            <a:avLst/>
          </a:prstGeom>
        </p:spPr>
        <p:txBody>
          <a:bodyPr wrap="square">
            <a:spAutoFit/>
          </a:bodyPr>
          <a:lstStyle/>
          <a:p>
            <a:r>
              <a:rPr lang="ru-RU" sz="2000" b="0" i="1" dirty="0" err="1">
                <a:solidFill>
                  <a:srgbClr val="FF0066"/>
                </a:solidFill>
                <a:effectLst/>
                <a:latin typeface="Roboto"/>
              </a:rPr>
              <a:t>Основна</a:t>
            </a:r>
            <a:r>
              <a:rPr lang="ru-RU" sz="2000" b="0" i="1" dirty="0">
                <a:solidFill>
                  <a:srgbClr val="FF0066"/>
                </a:solidFill>
                <a:effectLst/>
                <a:latin typeface="Roboto"/>
              </a:rPr>
              <a:t> мета - </a:t>
            </a:r>
            <a:r>
              <a:rPr lang="ru-RU" sz="2000" b="0" i="1" dirty="0" err="1">
                <a:solidFill>
                  <a:srgbClr val="FF0066"/>
                </a:solidFill>
                <a:effectLst/>
                <a:latin typeface="Roboto"/>
              </a:rPr>
              <a:t>визначення</a:t>
            </a:r>
            <a:r>
              <a:rPr lang="ru-RU" sz="2000" b="0" i="1" dirty="0">
                <a:solidFill>
                  <a:srgbClr val="FF0066"/>
                </a:solidFill>
                <a:effectLst/>
                <a:latin typeface="Roboto"/>
              </a:rPr>
              <a:t> </a:t>
            </a:r>
            <a:r>
              <a:rPr lang="ru-RU" sz="2000" b="0" i="1" dirty="0" err="1">
                <a:solidFill>
                  <a:srgbClr val="FF0066"/>
                </a:solidFill>
                <a:effectLst/>
                <a:latin typeface="Roboto"/>
              </a:rPr>
              <a:t>актуальних</a:t>
            </a:r>
            <a:r>
              <a:rPr lang="ru-RU" sz="2000" b="0" i="1" dirty="0">
                <a:solidFill>
                  <a:srgbClr val="FF0066"/>
                </a:solidFill>
                <a:effectLst/>
                <a:latin typeface="Roboto"/>
              </a:rPr>
              <a:t> </a:t>
            </a:r>
            <a:r>
              <a:rPr lang="ru-RU" sz="2000" b="0" i="1" dirty="0" err="1">
                <a:solidFill>
                  <a:srgbClr val="FF0066"/>
                </a:solidFill>
                <a:effectLst/>
                <a:latin typeface="Roboto"/>
              </a:rPr>
              <a:t>сегментів</a:t>
            </a:r>
            <a:r>
              <a:rPr lang="ru-RU" sz="2000" b="0" i="0" dirty="0">
                <a:solidFill>
                  <a:srgbClr val="FF0066"/>
                </a:solidFill>
                <a:effectLst/>
                <a:latin typeface="Roboto"/>
              </a:rPr>
              <a:t> і </a:t>
            </a:r>
            <a:r>
              <a:rPr lang="ru-RU" sz="2000" b="0" i="1" dirty="0" err="1">
                <a:solidFill>
                  <a:srgbClr val="FF0066"/>
                </a:solidFill>
                <a:effectLst/>
                <a:latin typeface="Roboto"/>
              </a:rPr>
              <a:t>вплив</a:t>
            </a:r>
            <a:r>
              <a:rPr lang="ru-RU" sz="2000" b="0" i="1" dirty="0">
                <a:solidFill>
                  <a:srgbClr val="FF0066"/>
                </a:solidFill>
                <a:effectLst/>
                <a:latin typeface="Roboto"/>
              </a:rPr>
              <a:t> на </a:t>
            </a:r>
            <a:r>
              <a:rPr lang="ru-RU" sz="2000" b="0" i="1" dirty="0" err="1">
                <a:solidFill>
                  <a:srgbClr val="FF0066"/>
                </a:solidFill>
                <a:effectLst/>
                <a:latin typeface="Roboto"/>
              </a:rPr>
              <a:t>їх</a:t>
            </a:r>
            <a:r>
              <a:rPr lang="ru-RU" sz="2000" b="0" i="1" dirty="0">
                <a:solidFill>
                  <a:srgbClr val="FF0066"/>
                </a:solidFill>
                <a:effectLst/>
                <a:latin typeface="Roboto"/>
              </a:rPr>
              <a:t> </a:t>
            </a:r>
            <a:r>
              <a:rPr lang="ru-RU" sz="2000" b="0" i="1" dirty="0" err="1">
                <a:solidFill>
                  <a:srgbClr val="FF0066"/>
                </a:solidFill>
                <a:effectLst/>
                <a:latin typeface="Roboto"/>
              </a:rPr>
              <a:t>поведінку</a:t>
            </a:r>
            <a:r>
              <a:rPr lang="ru-RU" sz="2000" b="0" i="1" dirty="0">
                <a:solidFill>
                  <a:srgbClr val="FF0066"/>
                </a:solidFill>
                <a:effectLst/>
                <a:latin typeface="Roboto"/>
              </a:rPr>
              <a:t>.</a:t>
            </a:r>
            <a:endParaRPr lang="ru-RU" sz="2000" dirty="0">
              <a:solidFill>
                <a:srgbClr val="FF0066"/>
              </a:solidFill>
            </a:endParaRPr>
          </a:p>
        </p:txBody>
      </p:sp>
    </p:spTree>
    <p:extLst>
      <p:ext uri="{BB962C8B-B14F-4D97-AF65-F5344CB8AC3E}">
        <p14:creationId xmlns:p14="http://schemas.microsoft.com/office/powerpoint/2010/main" val="3821617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938403-43F1-4648-8DD1-3611D4F711D4}"/>
              </a:ext>
            </a:extLst>
          </p:cNvPr>
          <p:cNvSpPr>
            <a:spLocks noGrp="1"/>
          </p:cNvSpPr>
          <p:nvPr>
            <p:ph type="title"/>
          </p:nvPr>
        </p:nvSpPr>
        <p:spPr/>
        <p:txBody>
          <a:bodyPr/>
          <a:lstStyle/>
          <a:p>
            <a:r>
              <a:rPr lang="uk-UA" dirty="0">
                <a:solidFill>
                  <a:srgbClr val="FF0066"/>
                </a:solidFill>
                <a:latin typeface="Times New Roman" panose="02020603050405020304" pitchFamily="18" charset="0"/>
                <a:cs typeface="Times New Roman" panose="02020603050405020304" pitchFamily="18" charset="0"/>
              </a:rPr>
              <a:t>Правила використання </a:t>
            </a:r>
            <a:r>
              <a:rPr lang="uk-UA" dirty="0" err="1">
                <a:solidFill>
                  <a:srgbClr val="FF0066"/>
                </a:solidFill>
                <a:latin typeface="Times New Roman" panose="02020603050405020304" pitchFamily="18" charset="0"/>
                <a:cs typeface="Times New Roman" panose="02020603050405020304" pitchFamily="18" charset="0"/>
              </a:rPr>
              <a:t>таргетингової</a:t>
            </a:r>
            <a:r>
              <a:rPr lang="uk-UA" dirty="0">
                <a:solidFill>
                  <a:srgbClr val="FF0066"/>
                </a:solidFill>
                <a:latin typeface="Times New Roman" panose="02020603050405020304" pitchFamily="18" charset="0"/>
                <a:cs typeface="Times New Roman" panose="02020603050405020304" pitchFamily="18" charset="0"/>
              </a:rPr>
              <a:t> реклами</a:t>
            </a:r>
            <a:endParaRPr lang="ru-RU" dirty="0">
              <a:solidFill>
                <a:srgbClr val="FF0066"/>
              </a:solidFill>
              <a:latin typeface="Times New Roman" panose="02020603050405020304" pitchFamily="18" charset="0"/>
              <a:cs typeface="Times New Roman" panose="02020603050405020304" pitchFamily="18" charset="0"/>
            </a:endParaRPr>
          </a:p>
        </p:txBody>
      </p:sp>
      <p:sp>
        <p:nvSpPr>
          <p:cNvPr id="4" name="Объект 2">
            <a:extLst>
              <a:ext uri="{FF2B5EF4-FFF2-40B4-BE49-F238E27FC236}">
                <a16:creationId xmlns:a16="http://schemas.microsoft.com/office/drawing/2014/main" id="{CB3F97E8-E0DB-47BF-838A-54AA027D3367}"/>
              </a:ext>
            </a:extLst>
          </p:cNvPr>
          <p:cNvSpPr>
            <a:spLocks noGrp="1"/>
          </p:cNvSpPr>
          <p:nvPr>
            <p:ph idx="1"/>
          </p:nvPr>
        </p:nvSpPr>
        <p:spPr>
          <a:xfrm>
            <a:off x="838200" y="1825625"/>
            <a:ext cx="10515600" cy="4351338"/>
          </a:xfrm>
        </p:spPr>
        <p:txBody>
          <a:bodyPr/>
          <a:lstStyle/>
          <a:p>
            <a:r>
              <a:rPr lang="uk-UA" dirty="0">
                <a:latin typeface="Times New Roman" panose="02020603050405020304" pitchFamily="18" charset="0"/>
                <a:cs typeface="Times New Roman" panose="02020603050405020304" pitchFamily="18" charset="0"/>
              </a:rPr>
              <a:t>Не через кнопку просунути</a:t>
            </a:r>
          </a:p>
          <a:p>
            <a:r>
              <a:rPr lang="uk-UA" dirty="0">
                <a:latin typeface="Times New Roman" panose="02020603050405020304" pitchFamily="18" charset="0"/>
                <a:cs typeface="Times New Roman" panose="02020603050405020304" pitchFamily="18" charset="0"/>
              </a:rPr>
              <a:t>Необхідно через фейсбук налаштувати правильно</a:t>
            </a:r>
          </a:p>
          <a:p>
            <a:r>
              <a:rPr lang="uk-UA" dirty="0">
                <a:latin typeface="Times New Roman" panose="02020603050405020304" pitchFamily="18" charset="0"/>
                <a:cs typeface="Times New Roman" panose="02020603050405020304" pitchFamily="18" charset="0"/>
              </a:rPr>
              <a:t>Під </a:t>
            </a:r>
            <a:r>
              <a:rPr lang="uk-UA" dirty="0" err="1">
                <a:latin typeface="Times New Roman" panose="02020603050405020304" pitchFamily="18" charset="0"/>
                <a:cs typeface="Times New Roman" panose="02020603050405020304" pitchFamily="18" charset="0"/>
              </a:rPr>
              <a:t>топови</a:t>
            </a:r>
            <a:r>
              <a:rPr lang="uk-UA" dirty="0">
                <a:latin typeface="Times New Roman" panose="02020603050405020304" pitchFamily="18" charset="0"/>
                <a:cs typeface="Times New Roman" panose="02020603050405020304" pitchFamily="18" charset="0"/>
              </a:rPr>
              <a:t> продукт з кращими фото продукту</a:t>
            </a:r>
          </a:p>
          <a:p>
            <a:r>
              <a:rPr lang="uk-UA" dirty="0" err="1">
                <a:latin typeface="Times New Roman" panose="02020603050405020304" pitchFamily="18" charset="0"/>
                <a:cs typeface="Times New Roman" panose="02020603050405020304" pitchFamily="18" charset="0"/>
              </a:rPr>
              <a:t>Посадочка</a:t>
            </a:r>
            <a:r>
              <a:rPr lang="uk-UA" dirty="0">
                <a:latin typeface="Times New Roman" panose="02020603050405020304" pitchFamily="18" charset="0"/>
                <a:cs typeface="Times New Roman" panose="02020603050405020304" pitchFamily="18" charset="0"/>
              </a:rPr>
              <a:t> сторінка</a:t>
            </a:r>
          </a:p>
          <a:p>
            <a:r>
              <a:rPr lang="uk-UA" dirty="0">
                <a:latin typeface="Times New Roman" panose="02020603050405020304" pitchFamily="18" charset="0"/>
                <a:cs typeface="Times New Roman" panose="02020603050405020304" pitchFamily="18" charset="0"/>
              </a:rPr>
              <a:t>Текст </a:t>
            </a:r>
            <a:r>
              <a:rPr lang="uk-UA" dirty="0" err="1">
                <a:latin typeface="Times New Roman" panose="02020603050405020304" pitchFamily="18" charset="0"/>
                <a:cs typeface="Times New Roman" panose="02020603050405020304" pitchFamily="18" charset="0"/>
              </a:rPr>
              <a:t>продаваємий</a:t>
            </a:r>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Обираєте ЦА</a:t>
            </a:r>
          </a:p>
          <a:p>
            <a:r>
              <a:rPr lang="uk-UA" u="sng" dirty="0">
                <a:latin typeface="Times New Roman" panose="02020603050405020304" pitchFamily="18" charset="0"/>
                <a:cs typeface="Times New Roman" panose="02020603050405020304" pitchFamily="18" charset="0"/>
              </a:rPr>
              <a:t>Створювати </a:t>
            </a:r>
            <a:r>
              <a:rPr lang="uk-UA" u="sng" dirty="0" err="1">
                <a:latin typeface="Times New Roman" panose="02020603050405020304" pitchFamily="18" charset="0"/>
                <a:cs typeface="Times New Roman" panose="02020603050405020304" pitchFamily="18" charset="0"/>
              </a:rPr>
              <a:t>потребность</a:t>
            </a:r>
            <a:r>
              <a:rPr lang="uk-UA" u="sng" dirty="0">
                <a:latin typeface="Times New Roman" panose="02020603050405020304" pitchFamily="18" charset="0"/>
                <a:cs typeface="Times New Roman" panose="02020603050405020304" pitchFamily="18" charset="0"/>
              </a:rPr>
              <a:t> !</a:t>
            </a:r>
            <a:endParaRPr lang="ru-RU"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9582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993ACD-A17A-410F-93D5-307C33C357F9}"/>
              </a:ext>
            </a:extLst>
          </p:cNvPr>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Помилки </a:t>
            </a:r>
            <a:r>
              <a:rPr lang="uk-UA" dirty="0" err="1">
                <a:latin typeface="Times New Roman" panose="02020603050405020304" pitchFamily="18" charset="0"/>
                <a:cs typeface="Times New Roman" panose="02020603050405020304" pitchFamily="18" charset="0"/>
              </a:rPr>
              <a:t>таргету</a:t>
            </a:r>
            <a:r>
              <a:rPr lang="uk-UA" dirty="0">
                <a:latin typeface="Times New Roman" panose="02020603050405020304" pitchFamily="18" charset="0"/>
                <a:cs typeface="Times New Roman" panose="02020603050405020304" pitchFamily="18" charset="0"/>
              </a:rPr>
              <a:t>. Не професійний </a:t>
            </a:r>
            <a:r>
              <a:rPr lang="uk-UA" dirty="0" err="1">
                <a:latin typeface="Times New Roman" panose="02020603050405020304" pitchFamily="18" charset="0"/>
                <a:cs typeface="Times New Roman" panose="02020603050405020304" pitchFamily="18" charset="0"/>
              </a:rPr>
              <a:t>таргет</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C8606FC-AAB6-46D1-8907-EBB6F3755D92}"/>
              </a:ext>
            </a:extLst>
          </p:cNvPr>
          <p:cNvSpPr>
            <a:spLocks noGrp="1"/>
          </p:cNvSpPr>
          <p:nvPr>
            <p:ph idx="1"/>
          </p:nvPr>
        </p:nvSpPr>
        <p:spPr/>
        <p:txBody>
          <a:bodyPr/>
          <a:lstStyle/>
          <a:p>
            <a:r>
              <a:rPr lang="uk-UA" dirty="0">
                <a:latin typeface="Times New Roman" panose="02020603050405020304" pitchFamily="18" charset="0"/>
                <a:cs typeface="Times New Roman" panose="02020603050405020304" pitchFamily="18" charset="0"/>
              </a:rPr>
              <a:t>Якщо просто просунули – то зазвичай реклама йде не на вашу ЦА а просто зливається бюджет</a:t>
            </a:r>
          </a:p>
          <a:p>
            <a:r>
              <a:rPr lang="uk-UA" dirty="0">
                <a:latin typeface="Times New Roman" panose="02020603050405020304" pitchFamily="18" charset="0"/>
                <a:cs typeface="Times New Roman" panose="02020603050405020304" pitchFamily="18" charset="0"/>
              </a:rPr>
              <a:t>Важливо налаштувати </a:t>
            </a:r>
            <a:r>
              <a:rPr lang="uk-UA" dirty="0" err="1">
                <a:latin typeface="Times New Roman" panose="02020603050405020304" pitchFamily="18" charset="0"/>
                <a:cs typeface="Times New Roman" panose="02020603050405020304" pitchFamily="18" charset="0"/>
              </a:rPr>
              <a:t>таргет</a:t>
            </a:r>
            <a:r>
              <a:rPr lang="uk-UA" dirty="0">
                <a:latin typeface="Times New Roman" panose="02020603050405020304" pitchFamily="18" charset="0"/>
                <a:cs typeface="Times New Roman" panose="02020603050405020304" pitchFamily="18" charset="0"/>
              </a:rPr>
              <a:t> саме на вашу цільову аудиторію</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475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6387BD-5275-49AA-AD1A-BC4B7E4CD4D1}"/>
              </a:ext>
            </a:extLst>
          </p:cNvPr>
          <p:cNvSpPr>
            <a:spLocks noGrp="1"/>
          </p:cNvSpPr>
          <p:nvPr>
            <p:ph type="title"/>
          </p:nvPr>
        </p:nvSpPr>
        <p:spPr>
          <a:xfrm>
            <a:off x="443917" y="2296385"/>
            <a:ext cx="10515600" cy="1325563"/>
          </a:xfrm>
        </p:spPr>
        <p:txBody>
          <a:bodyPr>
            <a:noAutofit/>
          </a:bodyPr>
          <a:lstStyle/>
          <a:p>
            <a:pPr>
              <a:lnSpc>
                <a:spcPct val="150000"/>
              </a:lnSpc>
            </a:pPr>
            <a:r>
              <a:rPr lang="uk-UA" sz="2500" b="1" dirty="0">
                <a:solidFill>
                  <a:srgbClr val="FF0066"/>
                </a:solidFill>
                <a:latin typeface="Times New Roman" panose="02020603050405020304" pitchFamily="18" charset="0"/>
                <a:cs typeface="Times New Roman" panose="02020603050405020304" pitchFamily="18" charset="0"/>
              </a:rPr>
              <a:t>	</a:t>
            </a:r>
            <a:r>
              <a:rPr lang="uk-UA" sz="2500" b="1" dirty="0" err="1">
                <a:solidFill>
                  <a:srgbClr val="FF0066"/>
                </a:solidFill>
                <a:latin typeface="Times New Roman" panose="02020603050405020304" pitchFamily="18" charset="0"/>
                <a:cs typeface="Times New Roman" panose="02020603050405020304" pitchFamily="18" charset="0"/>
              </a:rPr>
              <a:t>Гівевей</a:t>
            </a:r>
            <a:r>
              <a:rPr lang="uk-UA" sz="2500" dirty="0">
                <a:solidFill>
                  <a:srgbClr val="FF0066"/>
                </a:solidFill>
                <a:latin typeface="Times New Roman" panose="02020603050405020304" pitchFamily="18" charset="0"/>
                <a:cs typeface="Times New Roman" panose="02020603050405020304" pitchFamily="18" charset="0"/>
              </a:rPr>
              <a:t>-</a:t>
            </a:r>
            <a:r>
              <a:rPr lang="ru-RU" sz="2500" dirty="0" err="1">
                <a:latin typeface="Times New Roman" panose="02020603050405020304" pitchFamily="18" charset="0"/>
                <a:cs typeface="Times New Roman" panose="02020603050405020304" pitchFamily="18" charset="0"/>
              </a:rPr>
              <a:t>це</a:t>
            </a:r>
            <a:r>
              <a:rPr lang="ru-RU" sz="2500" dirty="0">
                <a:latin typeface="Times New Roman" panose="02020603050405020304" pitchFamily="18" charset="0"/>
                <a:cs typeface="Times New Roman" panose="02020603050405020304" pitchFamily="18" charset="0"/>
              </a:rPr>
              <a:t> конкурс </a:t>
            </a:r>
            <a:r>
              <a:rPr lang="ru-RU" sz="2500" dirty="0" err="1">
                <a:latin typeface="Times New Roman" panose="02020603050405020304" pitchFamily="18" charset="0"/>
                <a:cs typeface="Times New Roman" panose="02020603050405020304" pitchFamily="18" charset="0"/>
              </a:rPr>
              <a:t>або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розіграш</a:t>
            </a:r>
            <a:r>
              <a:rPr lang="ru-RU" sz="2500" dirty="0">
                <a:latin typeface="Times New Roman" panose="02020603050405020304" pitchFamily="18" charset="0"/>
                <a:cs typeface="Times New Roman" panose="02020603050405020304" pitchFamily="18" charset="0"/>
              </a:rPr>
              <a:t>, для перемоги у </a:t>
            </a:r>
            <a:r>
              <a:rPr lang="ru-RU" sz="2500" dirty="0" err="1">
                <a:latin typeface="Times New Roman" panose="02020603050405020304" pitchFamily="18" charset="0"/>
                <a:cs typeface="Times New Roman" panose="02020603050405020304" pitchFamily="18" charset="0"/>
              </a:rPr>
              <a:t>якому</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потрібно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виконати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певні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умови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щоб</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отримати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безкоштовно</a:t>
            </a:r>
            <a:r>
              <a:rPr lang="ru-RU" sz="2500" dirty="0">
                <a:latin typeface="Times New Roman" panose="02020603050405020304" pitchFamily="18" charset="0"/>
                <a:cs typeface="Times New Roman" panose="02020603050405020304" pitchFamily="18" charset="0"/>
              </a:rPr>
              <a:t> приз. </a:t>
            </a:r>
            <a:r>
              <a:rPr lang="ru-RU" sz="2500" dirty="0" err="1">
                <a:latin typeface="Times New Roman" panose="02020603050405020304" pitchFamily="18" charset="0"/>
                <a:cs typeface="Times New Roman" panose="02020603050405020304" pitchFamily="18" charset="0"/>
              </a:rPr>
              <a:t>Останні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кілька</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років</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такий</a:t>
            </a:r>
            <a:r>
              <a:rPr lang="ru-RU" sz="2500" dirty="0">
                <a:latin typeface="Times New Roman" panose="02020603050405020304" pitchFamily="18" charset="0"/>
                <a:cs typeface="Times New Roman" panose="02020603050405020304" pitchFamily="18" charset="0"/>
              </a:rPr>
              <a:t> формат </a:t>
            </a:r>
            <a:r>
              <a:rPr lang="ru-RU" sz="2500" dirty="0" err="1">
                <a:latin typeface="Times New Roman" panose="02020603050405020304" pitchFamily="18" charset="0"/>
                <a:cs typeface="Times New Roman" panose="02020603050405020304" pitchFamily="18" charset="0"/>
              </a:rPr>
              <a:t>подарунків</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набуває</a:t>
            </a:r>
            <a:r>
              <a:rPr lang="ru-RU" sz="2500" dirty="0">
                <a:latin typeface="Times New Roman" panose="02020603050405020304" pitchFamily="18" charset="0"/>
                <a:cs typeface="Times New Roman" panose="02020603050405020304" pitchFamily="18" charset="0"/>
              </a:rPr>
              <a:t> все </a:t>
            </a:r>
            <a:r>
              <a:rPr lang="ru-RU" sz="2500" dirty="0" err="1">
                <a:latin typeface="Times New Roman" panose="02020603050405020304" pitchFamily="18" charset="0"/>
                <a:cs typeface="Times New Roman" panose="02020603050405020304" pitchFamily="18" charset="0"/>
              </a:rPr>
              <a:t>більшої</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популярності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адже</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блогери</a:t>
            </a:r>
            <a:r>
              <a:rPr lang="ru-RU" sz="2500" dirty="0">
                <a:latin typeface="Times New Roman" panose="02020603050405020304" pitchFamily="18" charset="0"/>
                <a:cs typeface="Times New Roman" panose="02020603050405020304" pitchFamily="18" charset="0"/>
              </a:rPr>
              <a:t> радо </a:t>
            </a:r>
            <a:r>
              <a:rPr lang="ru-RU" sz="2500" dirty="0" err="1">
                <a:latin typeface="Times New Roman" panose="02020603050405020304" pitchFamily="18" charset="0"/>
                <a:cs typeface="Times New Roman" panose="02020603050405020304" pitchFamily="18" charset="0"/>
              </a:rPr>
              <a:t>діляться</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різними</a:t>
            </a:r>
            <a:r>
              <a:rPr lang="ru-RU" sz="2500" dirty="0">
                <a:latin typeface="Times New Roman" panose="02020603050405020304" pitchFamily="18" charset="0"/>
                <a:cs typeface="Times New Roman" panose="02020603050405020304" pitchFamily="18" charset="0"/>
              </a:rPr>
              <a:t> речами та </a:t>
            </a:r>
            <a:r>
              <a:rPr lang="ru-RU" sz="2500" dirty="0" err="1">
                <a:latin typeface="Times New Roman" panose="02020603050405020304" pitchFamily="18" charset="0"/>
                <a:cs typeface="Times New Roman" panose="02020603050405020304" pitchFamily="18" charset="0"/>
              </a:rPr>
              <a:t>продукцією</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зі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своїми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підписниками</a:t>
            </a:r>
            <a:r>
              <a:rPr lang="ru-RU" sz="2500" dirty="0">
                <a:latin typeface="Times New Roman" panose="02020603050405020304" pitchFamily="18" charset="0"/>
                <a:cs typeface="Times New Roman" panose="02020603050405020304" pitchFamily="18" charset="0"/>
              </a:rPr>
              <a:t> та </a:t>
            </a:r>
            <a:r>
              <a:rPr lang="ru-RU" sz="2500" dirty="0" err="1">
                <a:latin typeface="Times New Roman" panose="02020603050405020304" pitchFamily="18" charset="0"/>
                <a:cs typeface="Times New Roman" panose="02020603050405020304" pitchFamily="18" charset="0"/>
              </a:rPr>
              <a:t>шанувальниками</a:t>
            </a:r>
            <a:r>
              <a:rPr lang="ru-RU" sz="2500" dirty="0">
                <a:latin typeface="Times New Roman" panose="02020603050405020304" pitchFamily="18" charset="0"/>
                <a:cs typeface="Times New Roman" panose="02020603050405020304" pitchFamily="18" charset="0"/>
              </a:rPr>
              <a:t> у </a:t>
            </a:r>
            <a:r>
              <a:rPr lang="ru-RU" sz="2500" dirty="0" err="1">
                <a:latin typeface="Times New Roman" panose="02020603050405020304" pitchFamily="18" charset="0"/>
                <a:cs typeface="Times New Roman" panose="02020603050405020304" pitchFamily="18" charset="0"/>
              </a:rPr>
              <a:t>різних</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соцмережах</a:t>
            </a:r>
            <a:r>
              <a:rPr lang="ru-RU" sz="2500" dirty="0">
                <a:latin typeface="Times New Roman" panose="02020603050405020304" pitchFamily="18" charset="0"/>
                <a:cs typeface="Times New Roman" panose="02020603050405020304" pitchFamily="18" charset="0"/>
              </a:rPr>
              <a:t>.</a:t>
            </a:r>
            <a:br>
              <a:rPr lang="ru-RU" sz="2500" dirty="0">
                <a:latin typeface="Times New Roman" panose="02020603050405020304" pitchFamily="18" charset="0"/>
                <a:cs typeface="Times New Roman" panose="02020603050405020304" pitchFamily="18" charset="0"/>
              </a:rPr>
            </a:br>
            <a:r>
              <a:rPr lang="ru-RU" sz="2500" dirty="0">
                <a:latin typeface="Times New Roman" panose="02020603050405020304" pitchFamily="18" charset="0"/>
                <a:cs typeface="Times New Roman" panose="02020603050405020304" pitchFamily="18" charset="0"/>
              </a:rPr>
              <a:t>	</a:t>
            </a:r>
            <a:r>
              <a:rPr lang="ru-RU" sz="2500" i="1" dirty="0" err="1">
                <a:solidFill>
                  <a:srgbClr val="FF0066"/>
                </a:solidFill>
                <a:latin typeface="Times New Roman" panose="02020603050405020304" pitchFamily="18" charset="0"/>
                <a:cs typeface="Times New Roman" panose="02020603050405020304" pitchFamily="18" charset="0"/>
              </a:rPr>
              <a:t>Гівевей</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використовується</a:t>
            </a:r>
            <a:r>
              <a:rPr lang="ru-RU" sz="2500" dirty="0">
                <a:latin typeface="Times New Roman" panose="02020603050405020304" pitchFamily="18" charset="0"/>
                <a:cs typeface="Times New Roman" panose="02020603050405020304" pitchFamily="18" charset="0"/>
              </a:rPr>
              <a:t> як </a:t>
            </a:r>
            <a:r>
              <a:rPr lang="ru-RU" sz="2500" dirty="0" err="1">
                <a:latin typeface="Times New Roman" panose="02020603050405020304" pitchFamily="18" charset="0"/>
                <a:cs typeface="Times New Roman" panose="02020603050405020304" pitchFamily="18" charset="0"/>
              </a:rPr>
              <a:t>спосіб</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просування</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адже</a:t>
            </a:r>
            <a:r>
              <a:rPr lang="ru-RU" sz="2500" dirty="0">
                <a:latin typeface="Times New Roman" panose="02020603050405020304" pitchFamily="18" charset="0"/>
                <a:cs typeface="Times New Roman" panose="02020603050405020304" pitchFamily="18" charset="0"/>
              </a:rPr>
              <a:t> основною </a:t>
            </a:r>
            <a:r>
              <a:rPr lang="ru-RU" sz="2500" dirty="0" err="1">
                <a:latin typeface="Times New Roman" panose="02020603050405020304" pitchFamily="18" charset="0"/>
                <a:cs typeface="Times New Roman" panose="02020603050405020304" pitchFamily="18" charset="0"/>
              </a:rPr>
              <a:t>умовою</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участі</a:t>
            </a:r>
            <a:r>
              <a:rPr lang="ru-RU" sz="2500" dirty="0">
                <a:latin typeface="Times New Roman" panose="02020603050405020304" pitchFamily="18" charset="0"/>
                <a:cs typeface="Times New Roman" panose="02020603050405020304" pitchFamily="18" charset="0"/>
              </a:rPr>
              <a:t> у </a:t>
            </a:r>
            <a:r>
              <a:rPr lang="ru-RU" sz="2500" dirty="0" err="1">
                <a:latin typeface="Times New Roman" panose="02020603050405020304" pitchFamily="18" charset="0"/>
                <a:cs typeface="Times New Roman" panose="02020603050405020304" pitchFamily="18" charset="0"/>
              </a:rPr>
              <a:t>розіграші</a:t>
            </a:r>
            <a:r>
              <a:rPr lang="ru-RU" sz="2500" dirty="0">
                <a:latin typeface="Times New Roman" panose="02020603050405020304" pitchFamily="18" charset="0"/>
                <a:cs typeface="Times New Roman" panose="02020603050405020304" pitchFamily="18" charset="0"/>
              </a:rPr>
              <a:t> є </a:t>
            </a:r>
            <a:r>
              <a:rPr lang="ru-RU" sz="2500" dirty="0" err="1">
                <a:latin typeface="Times New Roman" panose="02020603050405020304" pitchFamily="18" charset="0"/>
                <a:cs typeface="Times New Roman" panose="02020603050405020304" pitchFamily="18" charset="0"/>
              </a:rPr>
              <a:t>підписка</a:t>
            </a:r>
            <a:r>
              <a:rPr lang="ru-RU" sz="2500" dirty="0">
                <a:latin typeface="Times New Roman" panose="02020603050405020304" pitchFamily="18" charset="0"/>
                <a:cs typeface="Times New Roman" panose="02020603050405020304" pitchFamily="18" charset="0"/>
              </a:rPr>
              <a:t> (лайки) на вашу </a:t>
            </a:r>
            <a:br>
              <a:rPr lang="ru-RU" sz="2500" dirty="0">
                <a:latin typeface="Times New Roman" panose="02020603050405020304" pitchFamily="18" charset="0"/>
                <a:cs typeface="Times New Roman" panose="02020603050405020304" pitchFamily="18" charset="0"/>
              </a:rPr>
            </a:br>
            <a:r>
              <a:rPr lang="ru-RU" sz="2500" dirty="0" err="1">
                <a:latin typeface="Times New Roman" panose="02020603050405020304" pitchFamily="18" charset="0"/>
                <a:cs typeface="Times New Roman" panose="02020603050405020304" pitchFamily="18" charset="0"/>
              </a:rPr>
              <a:t>торгову</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сторінку</a:t>
            </a:r>
            <a:r>
              <a:rPr lang="ru-RU" sz="2500" dirty="0">
                <a:latin typeface="Times New Roman" panose="02020603050405020304" pitchFamily="18" charset="0"/>
                <a:cs typeface="Times New Roman" panose="02020603050405020304" pitchFamily="18" charset="0"/>
              </a:rPr>
              <a:t>.</a:t>
            </a:r>
            <a:br>
              <a:rPr lang="ru-RU" sz="2500" dirty="0">
                <a:latin typeface="Times New Roman" panose="02020603050405020304" pitchFamily="18" charset="0"/>
                <a:cs typeface="Times New Roman" panose="02020603050405020304" pitchFamily="18" charset="0"/>
              </a:rPr>
            </a:br>
            <a:r>
              <a:rPr lang="ru-RU" sz="2500" dirty="0">
                <a:latin typeface="Times New Roman" panose="02020603050405020304" pitchFamily="18" charset="0"/>
                <a:cs typeface="Times New Roman" panose="02020603050405020304" pitchFamily="18" charset="0"/>
              </a:rPr>
              <a:t>	</a:t>
            </a:r>
            <a:r>
              <a:rPr lang="ru-RU" sz="2500" i="1" dirty="0" err="1">
                <a:solidFill>
                  <a:srgbClr val="FF0066"/>
                </a:solidFill>
                <a:latin typeface="Times New Roman" panose="02020603050405020304" pitchFamily="18" charset="0"/>
                <a:cs typeface="Times New Roman" panose="02020603050405020304" pitchFamily="18" charset="0"/>
              </a:rPr>
              <a:t>Гівевей</a:t>
            </a:r>
            <a:r>
              <a:rPr lang="ru-RU" sz="2500" dirty="0">
                <a:solidFill>
                  <a:srgbClr val="FF0066"/>
                </a:solidFill>
                <a:latin typeface="Times New Roman" panose="02020603050405020304" pitchFamily="18" charset="0"/>
                <a:cs typeface="Times New Roman" panose="02020603050405020304" pitchFamily="18" charset="0"/>
              </a:rPr>
              <a:t> </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це</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зазвичай</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бартерний</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або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платний</a:t>
            </a:r>
            <a:br>
              <a:rPr lang="ru-RU" sz="2500" dirty="0">
                <a:latin typeface="Times New Roman" panose="02020603050405020304" pitchFamily="18" charset="0"/>
                <a:cs typeface="Times New Roman" panose="02020603050405020304" pitchFamily="18" charset="0"/>
              </a:rPr>
            </a:b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спосіб</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просування</a:t>
            </a:r>
            <a:r>
              <a:rPr lang="ru-RU" sz="2500" dirty="0">
                <a:latin typeface="Times New Roman" panose="02020603050405020304" pitchFamily="18" charset="0"/>
                <a:cs typeface="Times New Roman" panose="02020603050405020304" pitchFamily="18" charset="0"/>
              </a:rPr>
              <a:t>.</a:t>
            </a:r>
            <a:endParaRPr lang="ru-RU" sz="2500" dirty="0">
              <a:solidFill>
                <a:srgbClr val="FF0066"/>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009F8FF5-7B33-4C42-BE96-31D081E06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094" y="4280620"/>
            <a:ext cx="4234503" cy="1812897"/>
          </a:xfrm>
          <a:prstGeom prst="rect">
            <a:avLst/>
          </a:prstGeom>
        </p:spPr>
      </p:pic>
    </p:spTree>
    <p:extLst>
      <p:ext uri="{BB962C8B-B14F-4D97-AF65-F5344CB8AC3E}">
        <p14:creationId xmlns:p14="http://schemas.microsoft.com/office/powerpoint/2010/main" val="1361463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CDC3FA-E797-4D97-A90E-6C8BDAEE794E}"/>
              </a:ext>
            </a:extLst>
          </p:cNvPr>
          <p:cNvSpPr>
            <a:spLocks noGrp="1"/>
          </p:cNvSpPr>
          <p:nvPr>
            <p:ph type="title"/>
          </p:nvPr>
        </p:nvSpPr>
        <p:spPr/>
        <p:txBody>
          <a:bodyPr/>
          <a:lstStyle/>
          <a:p>
            <a:pPr algn="ctr"/>
            <a:r>
              <a:rPr lang="uk-UA" dirty="0">
                <a:solidFill>
                  <a:srgbClr val="FF0066"/>
                </a:solidFill>
                <a:latin typeface="Times New Roman" panose="02020603050405020304" pitchFamily="18" charset="0"/>
                <a:cs typeface="Times New Roman" panose="02020603050405020304" pitchFamily="18" charset="0"/>
              </a:rPr>
              <a:t>Переваги і недоліки платних методів просування </a:t>
            </a:r>
            <a:endParaRPr lang="ru-RU"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462578B-E01D-47F0-B489-47494F49FAB7}"/>
              </a:ext>
            </a:extLst>
          </p:cNvPr>
          <p:cNvSpPr>
            <a:spLocks noGrp="1"/>
          </p:cNvSpPr>
          <p:nvPr>
            <p:ph idx="1"/>
          </p:nvPr>
        </p:nvSpPr>
        <p:spPr/>
        <p:txBody>
          <a:bodyPr>
            <a:normAutofit fontScale="92500" lnSpcReduction="20000"/>
          </a:bodyPr>
          <a:lstStyle/>
          <a:p>
            <a:r>
              <a:rPr lang="uk-UA" sz="2000" u="sng" dirty="0">
                <a:latin typeface="Times New Roman" panose="02020603050405020304" pitchFamily="18" charset="0"/>
                <a:cs typeface="Times New Roman" panose="02020603050405020304" pitchFamily="18" charset="0"/>
              </a:rPr>
              <a:t>Переваги:</a:t>
            </a:r>
          </a:p>
          <a:p>
            <a:r>
              <a:rPr lang="uk-UA" sz="2000" dirty="0">
                <a:latin typeface="Times New Roman" panose="02020603050405020304" pitchFamily="18" charset="0"/>
                <a:cs typeface="Times New Roman" panose="02020603050405020304" pitchFamily="18" charset="0"/>
              </a:rPr>
              <a:t>Миттєве просування акаунту в соціальних мережах</a:t>
            </a:r>
          </a:p>
          <a:p>
            <a:r>
              <a:rPr lang="uk-UA" sz="2000" dirty="0">
                <a:latin typeface="Times New Roman" panose="02020603050405020304" pitchFamily="18" charset="0"/>
                <a:cs typeface="Times New Roman" panose="02020603050405020304" pitchFamily="18" charset="0"/>
              </a:rPr>
              <a:t>Миттєве збільшення підписників та рейтингів сторінки</a:t>
            </a:r>
          </a:p>
          <a:p>
            <a:r>
              <a:rPr lang="uk-UA" sz="2000" dirty="0">
                <a:latin typeface="Times New Roman" panose="02020603050405020304" pitchFamily="18" charset="0"/>
                <a:cs typeface="Times New Roman" panose="02020603050405020304" pitchFamily="18" charset="0"/>
              </a:rPr>
              <a:t>Швидкий пошук та збільшення цільової аудиторії</a:t>
            </a:r>
          </a:p>
          <a:p>
            <a:r>
              <a:rPr lang="uk-UA" sz="2000" dirty="0">
                <a:latin typeface="Times New Roman" panose="02020603050405020304" pitchFamily="18" charset="0"/>
                <a:cs typeface="Times New Roman" panose="02020603050405020304" pitchFamily="18" charset="0"/>
              </a:rPr>
              <a:t>Величезні </a:t>
            </a:r>
            <a:r>
              <a:rPr lang="uk-UA" sz="2000" dirty="0" err="1">
                <a:latin typeface="Times New Roman" panose="02020603050405020304" pitchFamily="18" charset="0"/>
                <a:cs typeface="Times New Roman" panose="02020603050405020304" pitchFamily="18" charset="0"/>
              </a:rPr>
              <a:t>охвати</a:t>
            </a:r>
            <a:endParaRPr lang="uk-UA" sz="2000" dirty="0">
              <a:latin typeface="Times New Roman" panose="02020603050405020304" pitchFamily="18" charset="0"/>
              <a:cs typeface="Times New Roman" panose="02020603050405020304" pitchFamily="18" charset="0"/>
            </a:endParaRPr>
          </a:p>
          <a:p>
            <a:r>
              <a:rPr lang="uk-UA" sz="2000" dirty="0">
                <a:latin typeface="Times New Roman" panose="02020603050405020304" pitchFamily="18" charset="0"/>
                <a:cs typeface="Times New Roman" panose="02020603050405020304" pitchFamily="18" charset="0"/>
              </a:rPr>
              <a:t>Економія часу</a:t>
            </a:r>
          </a:p>
          <a:p>
            <a:r>
              <a:rPr lang="uk-UA" sz="2000" dirty="0">
                <a:latin typeface="Times New Roman" panose="02020603050405020304" pitchFamily="18" charset="0"/>
                <a:cs typeface="Times New Roman" panose="02020603050405020304" pitchFamily="18" charset="0"/>
              </a:rPr>
              <a:t>Налаштування </a:t>
            </a:r>
            <a:r>
              <a:rPr lang="uk-UA" sz="2000" dirty="0" err="1">
                <a:latin typeface="Times New Roman" panose="02020603050405020304" pitchFamily="18" charset="0"/>
                <a:cs typeface="Times New Roman" panose="02020603050405020304" pitchFamily="18" charset="0"/>
              </a:rPr>
              <a:t>таргету</a:t>
            </a:r>
            <a:r>
              <a:rPr lang="uk-UA" sz="2000" dirty="0">
                <a:latin typeface="Times New Roman" panose="02020603050405020304" pitchFamily="18" charset="0"/>
                <a:cs typeface="Times New Roman" panose="02020603050405020304" pitchFamily="18" charset="0"/>
              </a:rPr>
              <a:t> та інших дієвих інструментів просування </a:t>
            </a:r>
          </a:p>
          <a:p>
            <a:endParaRPr lang="uk-UA" sz="2000" dirty="0">
              <a:latin typeface="Times New Roman" panose="02020603050405020304" pitchFamily="18" charset="0"/>
              <a:cs typeface="Times New Roman" panose="02020603050405020304" pitchFamily="18" charset="0"/>
            </a:endParaRPr>
          </a:p>
          <a:p>
            <a:r>
              <a:rPr lang="uk-UA" sz="2000" u="sng" dirty="0">
                <a:latin typeface="Times New Roman" panose="02020603050405020304" pitchFamily="18" charset="0"/>
                <a:cs typeface="Times New Roman" panose="02020603050405020304" pitchFamily="18" charset="0"/>
              </a:rPr>
              <a:t>Недоліки:</a:t>
            </a:r>
          </a:p>
          <a:p>
            <a:r>
              <a:rPr lang="uk-UA" sz="2000" dirty="0">
                <a:latin typeface="Times New Roman" panose="02020603050405020304" pitchFamily="18" charset="0"/>
                <a:cs typeface="Times New Roman" panose="02020603050405020304" pitchFamily="18" charset="0"/>
              </a:rPr>
              <a:t>Потребують додаткових ресурсів</a:t>
            </a:r>
          </a:p>
          <a:p>
            <a:r>
              <a:rPr lang="uk-UA" sz="2000" dirty="0">
                <a:latin typeface="Times New Roman" panose="02020603050405020304" pitchFamily="18" charset="0"/>
                <a:cs typeface="Times New Roman" panose="02020603050405020304" pitchFamily="18" charset="0"/>
              </a:rPr>
              <a:t>Зливається рекламний бюджет, якщо не маєш додаткових навиків</a:t>
            </a:r>
          </a:p>
          <a:p>
            <a:r>
              <a:rPr lang="uk-UA" sz="2000" dirty="0">
                <a:latin typeface="Times New Roman" panose="02020603050405020304" pitchFamily="18" charset="0"/>
                <a:cs typeface="Times New Roman" panose="02020603050405020304" pitchFamily="18" charset="0"/>
              </a:rPr>
              <a:t>Потрібні навики та здобуття додаткових знань для налаштування платних інструментів просування.</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777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D91CCA-D105-45CF-AAD2-F66134AED4BA}"/>
              </a:ext>
            </a:extLst>
          </p:cNvPr>
          <p:cNvSpPr>
            <a:spLocks noGrp="1"/>
          </p:cNvSpPr>
          <p:nvPr>
            <p:ph type="title"/>
          </p:nvPr>
        </p:nvSpPr>
        <p:spPr/>
        <p:txBody>
          <a:bodyPr/>
          <a:lstStyle/>
          <a:p>
            <a:r>
              <a:rPr lang="uk-UA" dirty="0" err="1">
                <a:solidFill>
                  <a:srgbClr val="FF0066"/>
                </a:solidFill>
                <a:latin typeface="Times New Roman" panose="02020603050405020304" pitchFamily="18" charset="0"/>
                <a:cs typeface="Times New Roman" panose="02020603050405020304" pitchFamily="18" charset="0"/>
              </a:rPr>
              <a:t>Накрутка</a:t>
            </a:r>
            <a:r>
              <a:rPr lang="uk-UA" dirty="0">
                <a:solidFill>
                  <a:srgbClr val="FF0066"/>
                </a:solidFill>
                <a:latin typeface="Times New Roman" panose="02020603050405020304" pitchFamily="18" charset="0"/>
                <a:cs typeface="Times New Roman" panose="02020603050405020304" pitchFamily="18" charset="0"/>
              </a:rPr>
              <a:t> </a:t>
            </a:r>
            <a:r>
              <a:rPr lang="uk-UA" dirty="0" err="1">
                <a:solidFill>
                  <a:srgbClr val="FF0066"/>
                </a:solidFill>
                <a:latin typeface="Times New Roman" panose="02020603050405020304" pitchFamily="18" charset="0"/>
                <a:cs typeface="Times New Roman" panose="02020603050405020304" pitchFamily="18" charset="0"/>
              </a:rPr>
              <a:t>лайків</a:t>
            </a:r>
            <a:endParaRPr lang="ru-RU"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9A3C8F0-042D-43AB-9B31-8DB4B2F4D9BD}"/>
              </a:ext>
            </a:extLst>
          </p:cNvPr>
          <p:cNvSpPr>
            <a:spLocks noGrp="1"/>
          </p:cNvSpPr>
          <p:nvPr>
            <p:ph idx="1"/>
          </p:nvPr>
        </p:nvSpPr>
        <p:spPr>
          <a:xfrm>
            <a:off x="756138" y="1690688"/>
            <a:ext cx="10679723" cy="4667250"/>
          </a:xfrm>
        </p:spPr>
        <p:txBody>
          <a:bodyPr>
            <a:normAutofit/>
          </a:bodyPr>
          <a:lstStyle/>
          <a:p>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чорний</a:t>
            </a:r>
            <a:r>
              <a:rPr lang="ru-RU" dirty="0">
                <a:latin typeface="Times New Roman" panose="02020603050405020304" pitchFamily="18" charset="0"/>
                <a:cs typeface="Times New Roman" panose="02020603050405020304" pitchFamily="18" charset="0"/>
              </a:rPr>
              <a:t>» метод </a:t>
            </a:r>
            <a:r>
              <a:rPr lang="ru-RU" dirty="0" err="1">
                <a:latin typeface="Times New Roman" panose="02020603050405020304" pitchFamily="18" charset="0"/>
                <a:cs typeface="Times New Roman" panose="02020603050405020304" pitchFamily="18" charset="0"/>
              </a:rPr>
              <a:t>просування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акаунти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хочуть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швидко</a:t>
            </a:r>
            <a:r>
              <a:rPr lang="ru-RU" dirty="0">
                <a:latin typeface="Times New Roman" panose="02020603050405020304" pitchFamily="18" charset="0"/>
                <a:cs typeface="Times New Roman" panose="02020603050405020304" pitchFamily="18" charset="0"/>
              </a:rPr>
              <a:t> і дешево (а </a:t>
            </a:r>
            <a:r>
              <a:rPr lang="ru-RU" dirty="0" err="1">
                <a:latin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безкоштовно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отримати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багато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підписників</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лайків</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Потрібно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розуміти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підписки</a:t>
            </a:r>
            <a:r>
              <a:rPr lang="ru-RU" dirty="0">
                <a:latin typeface="Times New Roman" panose="02020603050405020304" pitchFamily="18" charset="0"/>
                <a:cs typeface="Times New Roman" panose="02020603050405020304" pitchFamily="18" charset="0"/>
              </a:rPr>
              <a:t> і лайки </a:t>
            </a:r>
            <a:r>
              <a:rPr lang="ru-RU" dirty="0" err="1">
                <a:latin typeface="Times New Roman" panose="02020603050405020304" pitchFamily="18" charset="0"/>
                <a:cs typeface="Times New Roman" panose="02020603050405020304" pitchFamily="18" charset="0"/>
              </a:rPr>
              <a:t>будуть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ботів</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роботів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акаунтів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тих, </a:t>
            </a:r>
            <a:r>
              <a:rPr lang="ru-RU" dirty="0" err="1">
                <a:latin typeface="Times New Roman" panose="02020603050405020304" pitchFamily="18" charset="0"/>
                <a:cs typeface="Times New Roman" panose="02020603050405020304" pitchFamily="18" charset="0"/>
              </a:rPr>
              <a:t>хто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підписується</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всіх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підряд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щоб</a:t>
            </a:r>
            <a:r>
              <a:rPr lang="ru-RU" dirty="0">
                <a:latin typeface="Times New Roman" panose="02020603050405020304" pitchFamily="18" charset="0"/>
                <a:cs typeface="Times New Roman" panose="02020603050405020304" pitchFamily="18" charset="0"/>
              </a:rPr>
              <a:t> в онлайн-</a:t>
            </a:r>
            <a:r>
              <a:rPr lang="ru-RU" dirty="0" err="1">
                <a:latin typeface="Times New Roman" panose="02020603050405020304" pitchFamily="18" charset="0"/>
                <a:cs typeface="Times New Roman" panose="02020603050405020304" pitchFamily="18" charset="0"/>
              </a:rPr>
              <a:t>сервісі</a:t>
            </a:r>
            <a:r>
              <a:rPr lang="ru-RU" dirty="0">
                <a:latin typeface="Times New Roman" panose="02020603050405020304" pitchFamily="18" charset="0"/>
                <a:cs typeface="Times New Roman" panose="02020603050405020304" pitchFamily="18" charset="0"/>
              </a:rPr>
              <a:t> для накрутки </a:t>
            </a:r>
            <a:r>
              <a:rPr lang="ru-RU" dirty="0" err="1">
                <a:latin typeface="Times New Roman" panose="02020603050405020304" pitchFamily="18" charset="0"/>
                <a:cs typeface="Times New Roman" panose="02020603050405020304" pitchFamily="18" charset="0"/>
              </a:rPr>
              <a:t>заробити</a:t>
            </a:r>
            <a:r>
              <a:rPr lang="ru-RU" dirty="0">
                <a:latin typeface="Times New Roman" panose="02020603050405020304" pitchFamily="18" charset="0"/>
                <a:cs typeface="Times New Roman" panose="02020603050405020304" pitchFamily="18" charset="0"/>
              </a:rPr>
              <a:t> на таких же </a:t>
            </a:r>
            <a:r>
              <a:rPr lang="ru-RU" dirty="0" err="1">
                <a:latin typeface="Times New Roman" panose="02020603050405020304" pitchFamily="18" charset="0"/>
                <a:cs typeface="Times New Roman" panose="02020603050405020304" pitchFamily="18" charset="0"/>
              </a:rPr>
              <a:t>підписників</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свого</a:t>
            </a:r>
            <a:r>
              <a:rPr lang="ru-RU" dirty="0">
                <a:latin typeface="Times New Roman" panose="02020603050405020304" pitchFamily="18" charset="0"/>
                <a:cs typeface="Times New Roman" panose="02020603050405020304" pitchFamily="18" charset="0"/>
              </a:rPr>
              <a:t> Інстаграм.</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Тобто</a:t>
            </a:r>
            <a:r>
              <a:rPr lang="ru-RU" dirty="0">
                <a:latin typeface="Times New Roman" panose="02020603050405020304" pitchFamily="18" charset="0"/>
                <a:cs typeface="Times New Roman" panose="02020603050405020304" pitchFamily="18" charset="0"/>
              </a:rPr>
              <a:t> в будь-</a:t>
            </a:r>
            <a:r>
              <a:rPr lang="ru-RU" dirty="0" err="1">
                <a:latin typeface="Times New Roman" panose="02020603050405020304" pitchFamily="18" charset="0"/>
                <a:cs typeface="Times New Roman" panose="02020603050405020304" pitchFamily="18" charset="0"/>
              </a:rPr>
              <a:t>якому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випадку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безкоштовно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платно -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отримаєте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неактивних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підписників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потім</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будуть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лайкати</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коментувати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дивитися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відео</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вже</a:t>
            </a:r>
            <a:r>
              <a:rPr lang="ru-RU" dirty="0">
                <a:latin typeface="Times New Roman" panose="02020603050405020304" pitchFamily="18" charset="0"/>
                <a:cs typeface="Times New Roman" panose="02020603050405020304" pitchFamily="18" charset="0"/>
              </a:rPr>
              <a:t> точно </a:t>
            </a:r>
            <a:r>
              <a:rPr lang="ru-RU" dirty="0" err="1">
                <a:latin typeface="Times New Roman" panose="02020603050405020304" pitchFamily="18" charset="0"/>
                <a:cs typeface="Times New Roman" panose="02020603050405020304" pitchFamily="18" charset="0"/>
              </a:rPr>
              <a:t>нічого</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куплять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у вас </a:t>
            </a:r>
            <a:r>
              <a:rPr lang="ru-RU" dirty="0" err="1">
                <a:latin typeface="Times New Roman" panose="02020603050405020304" pitchFamily="18" charset="0"/>
                <a:cs typeface="Times New Roman" panose="02020603050405020304" pitchFamily="18" charset="0"/>
              </a:rPr>
              <a:t>бізнес-акаунт</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21066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7171B8-5FAE-4198-BB26-E2675E88E288}"/>
              </a:ext>
            </a:extLst>
          </p:cNvPr>
          <p:cNvSpPr>
            <a:spLocks noGrp="1"/>
          </p:cNvSpPr>
          <p:nvPr>
            <p:ph type="title"/>
          </p:nvPr>
        </p:nvSpPr>
        <p:spPr/>
        <p:txBody>
          <a:bodyPr/>
          <a:lstStyle/>
          <a:p>
            <a:r>
              <a:rPr lang="uk-UA" dirty="0" err="1">
                <a:solidFill>
                  <a:srgbClr val="FF0066"/>
                </a:solidFill>
                <a:latin typeface="Times New Roman" panose="02020603050405020304" pitchFamily="18" charset="0"/>
                <a:cs typeface="Times New Roman" panose="02020603050405020304" pitchFamily="18" charset="0"/>
              </a:rPr>
              <a:t>Накрутка</a:t>
            </a:r>
            <a:r>
              <a:rPr lang="uk-UA" dirty="0">
                <a:solidFill>
                  <a:srgbClr val="FF0066"/>
                </a:solidFill>
                <a:latin typeface="Times New Roman" panose="02020603050405020304" pitchFamily="18" charset="0"/>
                <a:cs typeface="Times New Roman" panose="02020603050405020304" pitchFamily="18" charset="0"/>
              </a:rPr>
              <a:t> </a:t>
            </a:r>
            <a:r>
              <a:rPr lang="uk-UA" dirty="0" err="1">
                <a:solidFill>
                  <a:srgbClr val="FF0066"/>
                </a:solidFill>
                <a:latin typeface="Times New Roman" panose="02020603050405020304" pitchFamily="18" charset="0"/>
                <a:cs typeface="Times New Roman" panose="02020603050405020304" pitchFamily="18" charset="0"/>
              </a:rPr>
              <a:t>лайків</a:t>
            </a:r>
            <a:endParaRPr lang="ru-RU" dirty="0"/>
          </a:p>
        </p:txBody>
      </p:sp>
      <p:sp>
        <p:nvSpPr>
          <p:cNvPr id="3" name="Объект 2">
            <a:extLst>
              <a:ext uri="{FF2B5EF4-FFF2-40B4-BE49-F238E27FC236}">
                <a16:creationId xmlns:a16="http://schemas.microsoft.com/office/drawing/2014/main" id="{061CCEB4-AEEF-40C0-8FF8-FA589803A066}"/>
              </a:ext>
            </a:extLst>
          </p:cNvPr>
          <p:cNvSpPr>
            <a:spLocks noGrp="1"/>
          </p:cNvSpPr>
          <p:nvPr>
            <p:ph idx="1"/>
          </p:nvPr>
        </p:nvSpPr>
        <p:spPr>
          <a:xfrm>
            <a:off x="562708" y="1690688"/>
            <a:ext cx="10791092" cy="4486275"/>
          </a:xfrm>
        </p:spPr>
        <p:txBody>
          <a:bodyPr>
            <a:normAutofit/>
          </a:bodyPr>
          <a:lstStyle/>
          <a:p>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вам </a:t>
            </a:r>
            <a:r>
              <a:rPr lang="ru-RU" dirty="0" err="1">
                <a:latin typeface="Times New Roman" panose="02020603050405020304" pitchFamily="18" charset="0"/>
                <a:cs typeface="Times New Roman" panose="02020603050405020304" pitchFamily="18" charset="0"/>
              </a:rPr>
              <a:t>потрібна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програма</a:t>
            </a:r>
            <a:r>
              <a:rPr lang="ru-RU" dirty="0">
                <a:latin typeface="Times New Roman" panose="02020603050405020304" pitchFamily="18" charset="0"/>
                <a:cs typeface="Times New Roman" panose="02020603050405020304" pitchFamily="18" charset="0"/>
              </a:rPr>
              <a:t> для накрутки «</a:t>
            </a:r>
            <a:r>
              <a:rPr lang="ru-RU" dirty="0" err="1">
                <a:latin typeface="Times New Roman" panose="02020603050405020304" pitchFamily="18" charset="0"/>
                <a:cs typeface="Times New Roman" panose="02020603050405020304" pitchFamily="18" charset="0"/>
              </a:rPr>
              <a:t>живих</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активних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підписників</a:t>
            </a:r>
            <a:r>
              <a:rPr lang="ru-RU" dirty="0">
                <a:latin typeface="Times New Roman" panose="02020603050405020304" pitchFamily="18" charset="0"/>
                <a:cs typeface="Times New Roman" panose="02020603050405020304" pitchFamily="18" charset="0"/>
              </a:rPr>
              <a:t> в Інстаграм, то вам </a:t>
            </a:r>
            <a:r>
              <a:rPr lang="ru-RU" dirty="0" err="1">
                <a:latin typeface="Times New Roman" panose="02020603050405020304" pitchFamily="18" charset="0"/>
                <a:cs typeface="Times New Roman" panose="02020603050405020304" pitchFamily="18" charset="0"/>
              </a:rPr>
              <a:t>потрібна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сервіс</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массфоловінгу</a:t>
            </a:r>
            <a:r>
              <a:rPr lang="ru-RU" dirty="0">
                <a:latin typeface="Times New Roman" panose="02020603050405020304" pitchFamily="18" charset="0"/>
                <a:cs typeface="Times New Roman" panose="02020603050405020304" pitchFamily="18" charset="0"/>
              </a:rPr>
              <a:t>, а не </a:t>
            </a:r>
            <a:r>
              <a:rPr lang="ru-RU" u="sng" dirty="0" err="1">
                <a:latin typeface="Times New Roman" panose="02020603050405020304" pitchFamily="18" charset="0"/>
                <a:cs typeface="Times New Roman" panose="02020603050405020304" pitchFamily="18" charset="0"/>
              </a:rPr>
              <a:t>сервіс</a:t>
            </a:r>
            <a:r>
              <a:rPr lang="ru-RU" u="sng" dirty="0">
                <a:latin typeface="Times New Roman" panose="02020603050405020304" pitchFamily="18" charset="0"/>
                <a:cs typeface="Times New Roman" panose="02020603050405020304" pitchFamily="18" charset="0"/>
              </a:rPr>
              <a:t> по </a:t>
            </a:r>
            <a:r>
              <a:rPr lang="ru-RU" u="sng" dirty="0" err="1">
                <a:latin typeface="Times New Roman" panose="02020603050405020304" pitchFamily="18" charset="0"/>
                <a:cs typeface="Times New Roman" panose="02020603050405020304" pitchFamily="18" charset="0"/>
              </a:rPr>
              <a:t>накрутці</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Але </a:t>
            </a:r>
            <a:r>
              <a:rPr lang="ru-RU" dirty="0" err="1">
                <a:latin typeface="Times New Roman" panose="02020603050405020304" pitchFamily="18" charset="0"/>
                <a:cs typeface="Times New Roman" panose="02020603050405020304" pitchFamily="18" charset="0"/>
              </a:rPr>
              <a:t>зважайте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підпискники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потрібні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всім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Завжди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зможна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відрізнити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насправді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популярний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акаунт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накрученого</a:t>
            </a:r>
            <a:r>
              <a:rPr lang="ru-RU" dirty="0">
                <a:latin typeface="Times New Roman" panose="02020603050405020304" pitchFamily="18" charset="0"/>
                <a:cs typeface="Times New Roman" panose="02020603050405020304" pitchFamily="18" charset="0"/>
              </a:rPr>
              <a:t>. А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важливо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хочете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купити</a:t>
            </a:r>
            <a:r>
              <a:rPr lang="ru-RU" dirty="0">
                <a:latin typeface="Times New Roman" panose="02020603050405020304" pitchFamily="18" charset="0"/>
                <a:cs typeface="Times New Roman" panose="02020603050405020304" pitchFamily="18" charset="0"/>
              </a:rPr>
              <a:t> рекламу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попрацювати</a:t>
            </a:r>
            <a:r>
              <a:rPr lang="ru-RU" dirty="0">
                <a:latin typeface="Times New Roman" panose="02020603050405020304" pitchFamily="18" charset="0"/>
                <a:cs typeface="Times New Roman" panose="02020603050405020304" pitchFamily="18" charset="0"/>
              </a:rPr>
              <a:t> за бартером з блогером, </a:t>
            </a:r>
            <a:r>
              <a:rPr lang="ru-RU" dirty="0" err="1">
                <a:latin typeface="Times New Roman" panose="02020603050405020304" pitchFamily="18" charset="0"/>
                <a:cs typeface="Times New Roman" panose="02020603050405020304" pitchFamily="18" charset="0"/>
              </a:rPr>
              <a:t>зробити</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SFS. </a:t>
            </a:r>
            <a:endParaRPr lang="uk-UA"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Інстаграм </a:t>
            </a:r>
            <a:r>
              <a:rPr lang="ru-RU" dirty="0" err="1">
                <a:latin typeface="Times New Roman" panose="02020603050405020304" pitchFamily="18" charset="0"/>
                <a:cs typeface="Times New Roman" panose="02020603050405020304" pitchFamily="18" charset="0"/>
              </a:rPr>
              <a:t>накручений</a:t>
            </a:r>
            <a:r>
              <a:rPr lang="ru-RU" dirty="0">
                <a:latin typeface="Times New Roman" panose="02020603050405020304" pitchFamily="18" charset="0"/>
                <a:cs typeface="Times New Roman" panose="02020603050405020304" pitchFamily="18" charset="0"/>
              </a:rPr>
              <a:t> - то </a:t>
            </a:r>
            <a:r>
              <a:rPr lang="ru-RU" dirty="0" err="1">
                <a:latin typeface="Times New Roman" panose="02020603050405020304" pitchFamily="18" charset="0"/>
                <a:cs typeface="Times New Roman" panose="02020603050405020304" pitchFamily="18" charset="0"/>
              </a:rPr>
              <a:t>ефекту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співпраці</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його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власником</a:t>
            </a:r>
            <a:r>
              <a:rPr lang="ru-RU" dirty="0">
                <a:latin typeface="Times New Roman" panose="02020603050405020304" pitchFamily="18" charset="0"/>
                <a:cs typeface="Times New Roman" panose="02020603050405020304" pitchFamily="18" charset="0"/>
              </a:rPr>
              <a:t> не буде.</a:t>
            </a:r>
          </a:p>
          <a:p>
            <a:pPr marL="0" indent="0">
              <a:buNone/>
            </a:pP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7869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FE5A67D-F261-439E-8364-3A727294E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908" y="490989"/>
            <a:ext cx="6813200" cy="5610871"/>
          </a:xfrm>
          <a:prstGeom prst="rect">
            <a:avLst/>
          </a:prstGeom>
        </p:spPr>
      </p:pic>
    </p:spTree>
    <p:extLst>
      <p:ext uri="{BB962C8B-B14F-4D97-AF65-F5344CB8AC3E}">
        <p14:creationId xmlns:p14="http://schemas.microsoft.com/office/powerpoint/2010/main" val="2879316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B20612-A6DC-4290-8A35-F42816DC2395}"/>
              </a:ext>
            </a:extLst>
          </p:cNvPr>
          <p:cNvSpPr>
            <a:spLocks noGrp="1"/>
          </p:cNvSpPr>
          <p:nvPr>
            <p:ph type="ctrTitle"/>
          </p:nvPr>
        </p:nvSpPr>
        <p:spPr>
          <a:xfrm>
            <a:off x="634766" y="486561"/>
            <a:ext cx="11168543" cy="884209"/>
          </a:xfrm>
        </p:spPr>
        <p:txBody>
          <a:bodyPr>
            <a:normAutofit/>
          </a:bodyPr>
          <a:lstStyle/>
          <a:p>
            <a:pPr algn="just"/>
            <a:r>
              <a:rPr lang="en-US" sz="2500" b="1" dirty="0">
                <a:solidFill>
                  <a:srgbClr val="FF0066"/>
                </a:solidFill>
                <a:latin typeface="Times New Roman" panose="02020603050405020304" pitchFamily="18" charset="0"/>
                <a:cs typeface="Times New Roman" panose="02020603050405020304" pitchFamily="18" charset="0"/>
              </a:rPr>
              <a:t>SMM</a:t>
            </a:r>
            <a:r>
              <a:rPr lang="en-US" sz="2500" dirty="0">
                <a:latin typeface="Times New Roman" panose="02020603050405020304" pitchFamily="18" charset="0"/>
                <a:cs typeface="Times New Roman" panose="02020603050405020304" pitchFamily="18" charset="0"/>
              </a:rPr>
              <a:t> - </a:t>
            </a:r>
            <a:r>
              <a:rPr lang="uk-UA" sz="2500" dirty="0">
                <a:latin typeface="Times New Roman" panose="02020603050405020304" pitchFamily="18" charset="0"/>
                <a:cs typeface="Times New Roman" panose="02020603050405020304" pitchFamily="18" charset="0"/>
              </a:rPr>
              <a:t>це</a:t>
            </a:r>
            <a:r>
              <a:rPr lang="ru-RU" sz="2500" dirty="0">
                <a:latin typeface="Times New Roman" panose="02020603050405020304" pitchFamily="18" charset="0"/>
                <a:cs typeface="Times New Roman" panose="02020603050405020304" pitchFamily="18" charset="0"/>
              </a:rPr>
              <a:t>комплекс </a:t>
            </a:r>
            <a:r>
              <a:rPr lang="ru-RU" sz="2500" dirty="0" err="1">
                <a:latin typeface="Times New Roman" panose="02020603050405020304" pitchFamily="18" charset="0"/>
                <a:cs typeface="Times New Roman" panose="02020603050405020304" pitchFamily="18" charset="0"/>
              </a:rPr>
              <a:t>заходів</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щодо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використання</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hlinkClick r:id="rId2" tooltip="Соціальні медіа">
                  <a:extLst>
                    <a:ext uri="{A12FA001-AC4F-418D-AE19-62706E023703}">
                      <ahyp:hlinkClr xmlns:ahyp="http://schemas.microsoft.com/office/drawing/2018/hyperlinkcolor" val="tx"/>
                    </a:ext>
                  </a:extLst>
                </a:hlinkClick>
              </a:rPr>
              <a:t>соціальних</a:t>
            </a:r>
            <a:r>
              <a:rPr lang="ru-RU" sz="2500" dirty="0">
                <a:latin typeface="Times New Roman" panose="02020603050405020304" pitchFamily="18" charset="0"/>
                <a:cs typeface="Times New Roman" panose="02020603050405020304" pitchFamily="18" charset="0"/>
                <a:hlinkClick r:id="rId2" tooltip="Соціальні медіа">
                  <a:extLst>
                    <a:ext uri="{A12FA001-AC4F-418D-AE19-62706E023703}">
                      <ahyp:hlinkClr xmlns:ahyp="http://schemas.microsoft.com/office/drawing/2018/hyperlinkcolor" val="tx"/>
                    </a:ext>
                  </a:extLst>
                </a:hlinkClick>
              </a:rPr>
              <a:t> </a:t>
            </a:r>
            <a:r>
              <a:rPr lang="ru-RU" sz="2500" dirty="0" err="1">
                <a:latin typeface="Times New Roman" panose="02020603050405020304" pitchFamily="18" charset="0"/>
                <a:cs typeface="Times New Roman" panose="02020603050405020304" pitchFamily="18" charset="0"/>
                <a:hlinkClick r:id="rId2" tooltip="Соціальні медіа">
                  <a:extLst>
                    <a:ext uri="{A12FA001-AC4F-418D-AE19-62706E023703}">
                      <ahyp:hlinkClr xmlns:ahyp="http://schemas.microsoft.com/office/drawing/2018/hyperlinkcolor" val="tx"/>
                    </a:ext>
                  </a:extLst>
                </a:hlinkClick>
              </a:rPr>
              <a:t>медіа</a:t>
            </a:r>
            <a:r>
              <a:rPr lang="ru-RU" sz="2500" dirty="0">
                <a:latin typeface="Times New Roman" panose="02020603050405020304" pitchFamily="18" charset="0"/>
                <a:cs typeface="Times New Roman" panose="02020603050405020304" pitchFamily="18" charset="0"/>
              </a:rPr>
              <a:t> як </a:t>
            </a:r>
            <a:r>
              <a:rPr lang="ru-RU" sz="2500" dirty="0" err="1">
                <a:latin typeface="Times New Roman" panose="02020603050405020304" pitchFamily="18" charset="0"/>
                <a:cs typeface="Times New Roman" panose="02020603050405020304" pitchFamily="18" charset="0"/>
              </a:rPr>
              <a:t>каналів</a:t>
            </a:r>
            <a:r>
              <a:rPr lang="ru-RU" sz="2500" dirty="0">
                <a:latin typeface="Times New Roman" panose="02020603050405020304" pitchFamily="18" charset="0"/>
                <a:cs typeface="Times New Roman" panose="02020603050405020304" pitchFamily="18" charset="0"/>
              </a:rPr>
              <a:t> для </a:t>
            </a:r>
            <a:r>
              <a:rPr lang="ru-RU" sz="2500" dirty="0" err="1">
                <a:latin typeface="Times New Roman" panose="02020603050405020304" pitchFamily="18" charset="0"/>
                <a:cs typeface="Times New Roman" panose="02020603050405020304" pitchFamily="18" charset="0"/>
              </a:rPr>
              <a:t>просування</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компаній</a:t>
            </a:r>
            <a:r>
              <a:rPr lang="ru-RU" sz="2500" dirty="0">
                <a:latin typeface="Times New Roman" panose="02020603050405020304" pitchFamily="18" charset="0"/>
                <a:cs typeface="Times New Roman" panose="02020603050405020304" pitchFamily="18" charset="0"/>
              </a:rPr>
              <a:t> та </a:t>
            </a:r>
            <a:r>
              <a:rPr lang="ru-RU" sz="2500" dirty="0" err="1">
                <a:latin typeface="Times New Roman" panose="02020603050405020304" pitchFamily="18" charset="0"/>
                <a:cs typeface="Times New Roman" panose="02020603050405020304" pitchFamily="18" charset="0"/>
              </a:rPr>
              <a:t>вирішення</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інших</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бізнес-завдань</a:t>
            </a:r>
            <a:r>
              <a:rPr lang="ru-RU" sz="2500" dirty="0">
                <a:latin typeface="Times New Roman" panose="02020603050405020304" pitchFamily="18" charset="0"/>
                <a:cs typeface="Times New Roman" panose="02020603050405020304" pitchFamily="18" charset="0"/>
              </a:rPr>
              <a:t>.</a:t>
            </a:r>
          </a:p>
        </p:txBody>
      </p:sp>
      <p:sp>
        <p:nvSpPr>
          <p:cNvPr id="3" name="Подзаголовок 2">
            <a:extLst>
              <a:ext uri="{FF2B5EF4-FFF2-40B4-BE49-F238E27FC236}">
                <a16:creationId xmlns:a16="http://schemas.microsoft.com/office/drawing/2014/main" id="{7AEF73EC-7CE7-47FE-BA45-64A4769DED0B}"/>
              </a:ext>
            </a:extLst>
          </p:cNvPr>
          <p:cNvSpPr>
            <a:spLocks noGrp="1"/>
          </p:cNvSpPr>
          <p:nvPr>
            <p:ph type="subTitle" idx="1"/>
          </p:nvPr>
        </p:nvSpPr>
        <p:spPr>
          <a:xfrm>
            <a:off x="466986" y="1597069"/>
            <a:ext cx="7620001" cy="1655762"/>
          </a:xfrm>
        </p:spPr>
        <p:txBody>
          <a:bodyPr>
            <a:noAutofit/>
          </a:bodyPr>
          <a:lstStyle/>
          <a:p>
            <a:pPr algn="just">
              <a:lnSpc>
                <a:spcPct val="150000"/>
              </a:lnSpc>
            </a:pPr>
            <a:r>
              <a:rPr lang="ru-RU" sz="2000" i="1" dirty="0">
                <a:solidFill>
                  <a:srgbClr val="FF0066"/>
                </a:solidFill>
                <a:latin typeface="Times New Roman" panose="02020603050405020304" pitchFamily="18" charset="0"/>
                <a:cs typeface="Times New Roman" panose="02020603050405020304" pitchFamily="18" charset="0"/>
              </a:rPr>
              <a:t>	Головне </a:t>
            </a:r>
            <a:r>
              <a:rPr lang="ru-RU" sz="2000" i="1" dirty="0" err="1">
                <a:solidFill>
                  <a:srgbClr val="FF0066"/>
                </a:solidFill>
                <a:latin typeface="Times New Roman" panose="02020603050405020304" pitchFamily="18" charset="0"/>
                <a:cs typeface="Times New Roman" panose="02020603050405020304" pitchFamily="18" charset="0"/>
              </a:rPr>
              <a:t>завдання</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вписатися</a:t>
            </a:r>
            <a:r>
              <a:rPr lang="ru-RU" sz="2000" dirty="0">
                <a:latin typeface="Times New Roman" panose="02020603050405020304" pitchFamily="18" charset="0"/>
                <a:cs typeface="Times New Roman" panose="02020603050405020304" pitchFamily="18" charset="0"/>
              </a:rPr>
              <a:t> в систему </a:t>
            </a:r>
            <a:r>
              <a:rPr lang="ru-RU" sz="2000" dirty="0" err="1">
                <a:latin typeface="Times New Roman" panose="02020603050405020304" pitchFamily="18" charset="0"/>
                <a:cs typeface="Times New Roman" panose="02020603050405020304" pitchFamily="18" charset="0"/>
              </a:rPr>
              <a:t>тієї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соціальної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мережі</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якій</a:t>
            </a:r>
            <a:r>
              <a:rPr lang="ru-RU" sz="2000" dirty="0">
                <a:latin typeface="Times New Roman" panose="02020603050405020304" pitchFamily="18" charset="0"/>
                <a:cs typeface="Times New Roman" panose="02020603050405020304" pitchFamily="18" charset="0"/>
              </a:rPr>
              <a:t> проводиться </a:t>
            </a:r>
            <a:r>
              <a:rPr lang="ru-RU" sz="2000" dirty="0" err="1">
                <a:latin typeface="Times New Roman" panose="02020603050405020304" pitchFamily="18" charset="0"/>
                <a:cs typeface="Times New Roman" panose="02020603050405020304" pitchFamily="18" charset="0"/>
              </a:rPr>
              <a:t>рекламна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кампанія</a:t>
            </a:r>
            <a:r>
              <a:rPr lang="ru-RU" sz="2000" dirty="0">
                <a:latin typeface="Times New Roman" panose="02020603050405020304" pitchFamily="18" charset="0"/>
                <a:cs typeface="Times New Roman" panose="02020603050405020304" pitchFamily="18" charset="0"/>
              </a:rPr>
              <a:t>.</a:t>
            </a:r>
          </a:p>
          <a:p>
            <a:pPr algn="just">
              <a:lnSpc>
                <a:spcPct val="150000"/>
              </a:lnSpc>
            </a:pP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Необхідно</a:t>
            </a:r>
            <a:r>
              <a:rPr lang="ru-RU" sz="2000" dirty="0">
                <a:latin typeface="Times New Roman" panose="02020603050405020304" pitchFamily="18" charset="0"/>
                <a:cs typeface="Times New Roman" panose="02020603050405020304" pitchFamily="18" charset="0"/>
              </a:rPr>
              <a:t> провести </a:t>
            </a:r>
            <a:r>
              <a:rPr lang="ru-RU" sz="2000" dirty="0" err="1">
                <a:latin typeface="Times New Roman" panose="02020603050405020304" pitchFamily="18" charset="0"/>
                <a:cs typeface="Times New Roman" panose="02020603050405020304" pitchFamily="18" charset="0"/>
              </a:rPr>
              <a:t>таку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кампанію</a:t>
            </a:r>
            <a:r>
              <a:rPr lang="ru-RU" sz="2000" dirty="0">
                <a:latin typeface="Times New Roman" panose="02020603050405020304" pitchFamily="18" charset="0"/>
                <a:cs typeface="Times New Roman" panose="02020603050405020304" pitchFamily="18" charset="0"/>
              </a:rPr>
              <a:t>, яка пробудить </a:t>
            </a:r>
            <a:r>
              <a:rPr lang="ru-RU" sz="2000" dirty="0" err="1">
                <a:latin typeface="Times New Roman" panose="02020603050405020304" pitchFamily="18" charset="0"/>
                <a:cs typeface="Times New Roman" panose="02020603050405020304" pitchFamily="18" charset="0"/>
              </a:rPr>
              <a:t>інтерес</a:t>
            </a:r>
            <a:r>
              <a:rPr lang="ru-RU" sz="2000" dirty="0">
                <a:latin typeface="Times New Roman" panose="02020603050405020304" pitchFamily="18" charset="0"/>
                <a:cs typeface="Times New Roman" panose="02020603050405020304" pitchFamily="18" charset="0"/>
              </a:rPr>
              <a:t> до сайту з боку </a:t>
            </a:r>
            <a:r>
              <a:rPr lang="ru-RU" sz="2000" dirty="0" err="1">
                <a:latin typeface="Times New Roman" panose="02020603050405020304" pitchFamily="18" charset="0"/>
                <a:cs typeface="Times New Roman" panose="02020603050405020304" pitchFamily="18" charset="0"/>
              </a:rPr>
              <a:t>максимальної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кількості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користувачів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соціальної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мережі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одночасно</a:t>
            </a:r>
            <a:r>
              <a:rPr lang="ru-RU" sz="2000" dirty="0">
                <a:latin typeface="Times New Roman" panose="02020603050405020304" pitchFamily="18" charset="0"/>
                <a:cs typeface="Times New Roman" panose="02020603050405020304" pitchFamily="18" charset="0"/>
              </a:rPr>
              <a:t> не </a:t>
            </a:r>
            <a:r>
              <a:rPr lang="ru-RU" sz="2000" dirty="0" err="1">
                <a:latin typeface="Times New Roman" panose="02020603050405020304" pitchFamily="18" charset="0"/>
                <a:cs typeface="Times New Roman" panose="02020603050405020304" pitchFamily="18" charset="0"/>
              </a:rPr>
              <a:t>викликаючи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нарікань</a:t>
            </a:r>
            <a:r>
              <a:rPr lang="ru-RU" sz="2000" dirty="0">
                <a:latin typeface="Times New Roman" panose="02020603050405020304" pitchFamily="18" charset="0"/>
                <a:cs typeface="Times New Roman" panose="02020603050405020304" pitchFamily="18" charset="0"/>
              </a:rPr>
              <a:t> з боку </a:t>
            </a:r>
            <a:r>
              <a:rPr lang="ru-RU" sz="2000" dirty="0" err="1">
                <a:latin typeface="Times New Roman" panose="02020603050405020304" pitchFamily="18" charset="0"/>
                <a:cs typeface="Times New Roman" panose="02020603050405020304" pitchFamily="18" charset="0"/>
              </a:rPr>
              <a:t>адміністрації</a:t>
            </a:r>
            <a:r>
              <a:rPr lang="ru-RU" sz="2000" dirty="0">
                <a:latin typeface="Times New Roman" panose="02020603050405020304" pitchFamily="18" charset="0"/>
                <a:cs typeface="Times New Roman" panose="02020603050405020304" pitchFamily="18" charset="0"/>
              </a:rPr>
              <a:t> ресурсу. </a:t>
            </a:r>
            <a:r>
              <a:rPr lang="ru-RU" sz="2000" dirty="0" err="1">
                <a:latin typeface="Times New Roman" panose="02020603050405020304" pitchFamily="18" charset="0"/>
                <a:cs typeface="Times New Roman" panose="02020603050405020304" pitchFamily="18" charset="0"/>
              </a:rPr>
              <a:t>Головним</a:t>
            </a:r>
            <a:r>
              <a:rPr lang="ru-RU" sz="2000" dirty="0">
                <a:latin typeface="Times New Roman" panose="02020603050405020304" pitchFamily="18" charset="0"/>
                <a:cs typeface="Times New Roman" panose="02020603050405020304" pitchFamily="18" charset="0"/>
              </a:rPr>
              <a:t> чином </a:t>
            </a:r>
            <a:r>
              <a:rPr lang="ru-RU" sz="2000" dirty="0" err="1">
                <a:latin typeface="Times New Roman" panose="02020603050405020304" pitchFamily="18" charset="0"/>
                <a:cs typeface="Times New Roman" panose="02020603050405020304" pitchFamily="18" charset="0"/>
              </a:rPr>
              <a:t>використовується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публікація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матеріалів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цікавих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користувачам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мережі</a:t>
            </a:r>
            <a:r>
              <a:rPr lang="ru-RU" sz="2000" dirty="0">
                <a:latin typeface="Times New Roman" panose="02020603050405020304" pitchFamily="18" charset="0"/>
                <a:cs typeface="Times New Roman" panose="02020603050405020304" pitchFamily="18" charset="0"/>
              </a:rPr>
              <a:t>.</a:t>
            </a:r>
          </a:p>
          <a:p>
            <a:pPr algn="just">
              <a:lnSpc>
                <a:spcPct val="150000"/>
              </a:lnSpc>
            </a:pPr>
            <a:r>
              <a:rPr lang="ru-RU" sz="2000" dirty="0">
                <a:latin typeface="Times New Roman" panose="02020603050405020304" pitchFamily="18" charset="0"/>
                <a:cs typeface="Times New Roman" panose="02020603050405020304" pitchFamily="18" charset="0"/>
              </a:rPr>
              <a:t>	Як </a:t>
            </a:r>
            <a:r>
              <a:rPr lang="ru-RU" sz="2000" dirty="0" err="1">
                <a:latin typeface="Times New Roman" panose="02020603050405020304" pitchFamily="18" charset="0"/>
                <a:cs typeface="Times New Roman" panose="02020603050405020304" pitchFamily="18" charset="0"/>
              </a:rPr>
              <a:t>висновок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оптимізатору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необхідно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високий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рівень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майстерності</a:t>
            </a:r>
            <a:r>
              <a:rPr lang="ru-RU" sz="2000" dirty="0">
                <a:latin typeface="Times New Roman" panose="02020603050405020304" pitchFamily="18" charset="0"/>
                <a:cs typeface="Times New Roman" panose="02020603050405020304" pitchFamily="18" charset="0"/>
              </a:rPr>
              <a:t> для того </a:t>
            </a:r>
            <a:r>
              <a:rPr lang="ru-RU" sz="2000" dirty="0" err="1">
                <a:latin typeface="Times New Roman" panose="02020603050405020304" pitchFamily="18" charset="0"/>
                <a:cs typeface="Times New Roman" panose="02020603050405020304" pitchFamily="18" charset="0"/>
              </a:rPr>
              <a:t>щоб</a:t>
            </a:r>
            <a:r>
              <a:rPr lang="ru-RU" sz="2000" dirty="0">
                <a:latin typeface="Times New Roman" panose="02020603050405020304" pitchFamily="18" charset="0"/>
                <a:cs typeface="Times New Roman" panose="02020603050405020304" pitchFamily="18" charset="0"/>
              </a:rPr>
              <a:t> не бути </a:t>
            </a:r>
            <a:r>
              <a:rPr lang="ru-RU" sz="2000" dirty="0" err="1">
                <a:latin typeface="Times New Roman" panose="02020603050405020304" pitchFamily="18" charset="0"/>
                <a:cs typeface="Times New Roman" panose="02020603050405020304" pitchFamily="18" charset="0"/>
              </a:rPr>
              <a:t>включеним</a:t>
            </a:r>
            <a:r>
              <a:rPr lang="ru-RU" sz="2000" dirty="0">
                <a:latin typeface="Times New Roman" panose="02020603050405020304" pitchFamily="18" charset="0"/>
                <a:cs typeface="Times New Roman" panose="02020603050405020304" pitchFamily="18" charset="0"/>
              </a:rPr>
              <a:t> в число </a:t>
            </a:r>
            <a:r>
              <a:rPr lang="ru-RU" sz="2000" dirty="0" err="1">
                <a:latin typeface="Times New Roman" panose="02020603050405020304" pitchFamily="18" charset="0"/>
                <a:cs typeface="Times New Roman" panose="02020603050405020304" pitchFamily="18" charset="0"/>
              </a:rPr>
              <a:t>спамерів</a:t>
            </a:r>
            <a:r>
              <a:rPr lang="ru-RU" sz="2000" dirty="0">
                <a:latin typeface="Times New Roman" panose="02020603050405020304" pitchFamily="18" charset="0"/>
                <a:cs typeface="Times New Roman" panose="02020603050405020304" pitchFamily="18" charset="0"/>
              </a:rPr>
              <a:t>.</a:t>
            </a:r>
          </a:p>
          <a:p>
            <a:pPr algn="just"/>
            <a:endParaRPr lang="ru-RU" sz="20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10D995A2-1CA9-4B9D-86E8-30ECD1FB7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308" y="3182791"/>
            <a:ext cx="3927692" cy="2866705"/>
          </a:xfrm>
          <a:prstGeom prst="rect">
            <a:avLst/>
          </a:prstGeom>
        </p:spPr>
      </p:pic>
    </p:spTree>
    <p:extLst>
      <p:ext uri="{BB962C8B-B14F-4D97-AF65-F5344CB8AC3E}">
        <p14:creationId xmlns:p14="http://schemas.microsoft.com/office/powerpoint/2010/main" val="2500936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FB7BF4-33C4-4E4E-AA2B-D1CA9BB05F9C}"/>
              </a:ext>
            </a:extLst>
          </p:cNvPr>
          <p:cNvSpPr>
            <a:spLocks noGrp="1"/>
          </p:cNvSpPr>
          <p:nvPr>
            <p:ph type="title"/>
          </p:nvPr>
        </p:nvSpPr>
        <p:spPr>
          <a:xfrm>
            <a:off x="838200" y="365125"/>
            <a:ext cx="10515600" cy="5068520"/>
          </a:xfrm>
        </p:spPr>
        <p:txBody>
          <a:bodyPr>
            <a:normAutofit/>
          </a:bodyPr>
          <a:lstStyle/>
          <a:p>
            <a:r>
              <a:rPr lang="en-US" b="1" dirty="0">
                <a:solidFill>
                  <a:srgbClr val="FF0066"/>
                </a:solidFill>
                <a:latin typeface="Times New Roman" panose="02020603050405020304" pitchFamily="18" charset="0"/>
                <a:cs typeface="Times New Roman" panose="02020603050405020304" pitchFamily="18" charset="0"/>
              </a:rPr>
              <a:t>SMM</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має за мету:</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підвищувати репутацію і </a:t>
            </a:r>
            <a:r>
              <a:rPr lang="uk-UA" dirty="0" err="1">
                <a:latin typeface="Times New Roman" panose="02020603050405020304" pitchFamily="18" charset="0"/>
                <a:cs typeface="Times New Roman" panose="02020603050405020304" pitchFamily="18" charset="0"/>
              </a:rPr>
              <a:t>впізнаність</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надає можливість легкого старту з мінімальними витратами</a:t>
            </a:r>
            <a:br>
              <a:rPr lang="uk-UA" dirty="0">
                <a:latin typeface="Times New Roman" panose="02020603050405020304" pitchFamily="18" charset="0"/>
                <a:cs typeface="Times New Roman" panose="02020603050405020304" pitchFamily="18" charset="0"/>
              </a:rPr>
            </a:br>
            <a:r>
              <a:rPr lang="uk-UA" dirty="0">
                <a:latin typeface="Times New Roman" panose="02020603050405020304" pitchFamily="18" charset="0"/>
                <a:cs typeface="Times New Roman" panose="02020603050405020304" pitchFamily="18" charset="0"/>
              </a:rPr>
              <a:t>⁕ приваблення лояльності аудиторії (потенційних клієнтів).</a:t>
            </a:r>
            <a:br>
              <a:rPr lang="uk-UA" dirty="0">
                <a:latin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CB347AA6-3FCB-4E41-9319-39EAF006E5E8}"/>
              </a:ext>
            </a:extLst>
          </p:cNvPr>
          <p:cNvSpPr>
            <a:spLocks noGrp="1"/>
          </p:cNvSpPr>
          <p:nvPr>
            <p:ph idx="1"/>
          </p:nvPr>
        </p:nvSpPr>
        <p:spPr>
          <a:xfrm>
            <a:off x="838200" y="5433645"/>
            <a:ext cx="10515600" cy="743317"/>
          </a:xfrm>
        </p:spPr>
        <p:txBody>
          <a:bodyPr/>
          <a:lstStyle/>
          <a:p>
            <a:r>
              <a:rPr lang="en-US" b="1" dirty="0">
                <a:solidFill>
                  <a:srgbClr val="FF0066"/>
                </a:solidFill>
                <a:latin typeface="Times New Roman" panose="02020603050405020304" pitchFamily="18" charset="0"/>
                <a:cs typeface="Times New Roman" panose="02020603050405020304" pitchFamily="18" charset="0"/>
              </a:rPr>
              <a:t>SMM</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підходить для просування брендів, товарів, послуг.</a:t>
            </a:r>
            <a:endParaRPr lang="ru-RU" dirty="0"/>
          </a:p>
        </p:txBody>
      </p:sp>
    </p:spTree>
    <p:extLst>
      <p:ext uri="{BB962C8B-B14F-4D97-AF65-F5344CB8AC3E}">
        <p14:creationId xmlns:p14="http://schemas.microsoft.com/office/powerpoint/2010/main" val="3480005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6E0699-2246-4808-87E7-07D495959120}"/>
              </a:ext>
            </a:extLst>
          </p:cNvPr>
          <p:cNvSpPr>
            <a:spLocks noGrp="1"/>
          </p:cNvSpPr>
          <p:nvPr>
            <p:ph type="title"/>
          </p:nvPr>
        </p:nvSpPr>
        <p:spPr/>
        <p:txBody>
          <a:bodyPr>
            <a:noAutofit/>
          </a:bodyPr>
          <a:lstStyle/>
          <a:p>
            <a:r>
              <a:rPr lang="uk-UA" sz="3000" b="1" dirty="0">
                <a:solidFill>
                  <a:srgbClr val="FF0066"/>
                </a:solidFill>
                <a:latin typeface="Times New Roman" panose="02020603050405020304" pitchFamily="18" charset="0"/>
                <a:cs typeface="Times New Roman" panose="02020603050405020304" pitchFamily="18" charset="0"/>
              </a:rPr>
              <a:t>Блогер -</a:t>
            </a:r>
            <a:r>
              <a:rPr lang="uk-UA" sz="3000" dirty="0">
                <a:latin typeface="Times New Roman" panose="02020603050405020304" pitchFamily="18" charset="0"/>
                <a:cs typeface="Times New Roman" panose="02020603050405020304" pitchFamily="18" charset="0"/>
              </a:rPr>
              <a:t> це</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людина</a:t>
            </a:r>
            <a:r>
              <a:rPr lang="ru-RU" sz="3000" dirty="0">
                <a:latin typeface="Times New Roman" panose="02020603050405020304" pitchFamily="18" charset="0"/>
                <a:cs typeface="Times New Roman" panose="02020603050405020304" pitchFamily="18" charset="0"/>
              </a:rPr>
              <a:t>, </a:t>
            </a:r>
            <a:r>
              <a:rPr lang="ru-RU" sz="3000" dirty="0" err="1">
                <a:latin typeface="Times New Roman" panose="02020603050405020304" pitchFamily="18" charset="0"/>
                <a:cs typeface="Times New Roman" panose="02020603050405020304" pitchFamily="18" charset="0"/>
              </a:rPr>
              <a:t>що</a:t>
            </a:r>
            <a:r>
              <a:rPr lang="ru-RU" sz="3000" dirty="0">
                <a:latin typeface="Times New Roman" panose="02020603050405020304" pitchFamily="18" charset="0"/>
                <a:cs typeface="Times New Roman" panose="02020603050405020304" pitchFamily="18" charset="0"/>
              </a:rPr>
              <a:t> є автором </a:t>
            </a:r>
            <a:r>
              <a:rPr lang="ru-RU" sz="3000" dirty="0">
                <a:latin typeface="Times New Roman" panose="02020603050405020304" pitchFamily="18" charset="0"/>
                <a:cs typeface="Times New Roman" panose="02020603050405020304" pitchFamily="18" charset="0"/>
                <a:hlinkClick r:id="rId2" tooltip="Блог"/>
              </a:rPr>
              <a:t>блогу</a:t>
            </a:r>
            <a:r>
              <a:rPr lang="ru-RU" sz="3000" dirty="0">
                <a:latin typeface="Times New Roman" panose="02020603050405020304" pitchFamily="18" charset="0"/>
                <a:cs typeface="Times New Roman" panose="02020603050405020304" pitchFamily="18" charset="0"/>
              </a:rPr>
              <a:t>.</a:t>
            </a:r>
            <a:br>
              <a:rPr lang="ru-RU" sz="3000" dirty="0">
                <a:latin typeface="Times New Roman" panose="02020603050405020304" pitchFamily="18" charset="0"/>
                <a:cs typeface="Times New Roman" panose="02020603050405020304" pitchFamily="18" charset="0"/>
              </a:rPr>
            </a:br>
            <a:endParaRPr lang="ru-RU" sz="30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C69C189-7701-46CC-9472-5DA4C8BEA2E5}"/>
              </a:ext>
            </a:extLst>
          </p:cNvPr>
          <p:cNvSpPr>
            <a:spLocks noGrp="1"/>
          </p:cNvSpPr>
          <p:nvPr>
            <p:ph idx="1"/>
          </p:nvPr>
        </p:nvSpPr>
        <p:spPr>
          <a:xfrm>
            <a:off x="838200" y="1241571"/>
            <a:ext cx="10515600" cy="4935392"/>
          </a:xfrm>
        </p:spPr>
        <p:txBody>
          <a:bodyPr/>
          <a:lstStyle/>
          <a:p>
            <a:r>
              <a:rPr lang="ru-RU" dirty="0">
                <a:latin typeface="Times New Roman" panose="02020603050405020304" pitchFamily="18" charset="0"/>
                <a:cs typeface="Times New Roman" panose="02020603050405020304" pitchFamily="18" charset="0"/>
              </a:rPr>
              <a:t>Блогер є </a:t>
            </a:r>
            <a:r>
              <a:rPr lang="ru-RU" dirty="0" err="1">
                <a:latin typeface="Times New Roman" panose="02020603050405020304" pitchFamily="18" charset="0"/>
                <a:cs typeface="Times New Roman" panose="02020603050405020304" pitchFamily="18" charset="0"/>
              </a:rPr>
              <a:t>ефективною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комунікацією</a:t>
            </a:r>
            <a:endParaRPr lang="ru-RU"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Б</a:t>
            </a:r>
            <a:r>
              <a:rPr lang="ru-RU" dirty="0" err="1">
                <a:latin typeface="Times New Roman" panose="02020603050405020304" pitchFamily="18" charset="0"/>
                <a:cs typeface="Times New Roman" panose="02020603050405020304" pitchFamily="18" charset="0"/>
              </a:rPr>
              <a:t>логер</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вид </a:t>
            </a:r>
            <a:r>
              <a:rPr lang="ru-RU" dirty="0" err="1">
                <a:latin typeface="Times New Roman" panose="02020603050405020304" pitchFamily="18" charset="0"/>
                <a:cs typeface="Times New Roman" panose="02020603050405020304" pitchFamily="18" charset="0"/>
              </a:rPr>
              <a:t>комерційної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який</a:t>
            </a:r>
            <a:r>
              <a:rPr lang="ru-RU" dirty="0">
                <a:latin typeface="Times New Roman" panose="02020603050405020304" pitchFamily="18" charset="0"/>
                <a:cs typeface="Times New Roman" panose="02020603050405020304" pitchFamily="18" charset="0"/>
              </a:rPr>
              <a:t> направлений на </a:t>
            </a:r>
            <a:r>
              <a:rPr lang="ru-RU" dirty="0" err="1">
                <a:latin typeface="Times New Roman" panose="02020603050405020304" pitchFamily="18" charset="0"/>
                <a:cs typeface="Times New Roman" panose="02020603050405020304" pitchFamily="18" charset="0"/>
              </a:rPr>
              <a:t>отримання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прибутку</a:t>
            </a:r>
            <a:r>
              <a:rPr lang="ru-RU" dirty="0">
                <a:latin typeface="Times New Roman" panose="02020603050405020304" pitchFamily="18" charset="0"/>
                <a:cs typeface="Times New Roman" panose="02020603050405020304" pitchFamily="18" charset="0"/>
              </a:rPr>
              <a:t>.</a:t>
            </a:r>
          </a:p>
          <a:p>
            <a:r>
              <a:rPr lang="uk-UA" dirty="0">
                <a:latin typeface="Times New Roman" panose="02020603050405020304" pitchFamily="18" charset="0"/>
                <a:cs typeface="Times New Roman" panose="02020603050405020304" pitchFamily="18" charset="0"/>
              </a:rPr>
              <a:t>Б</a:t>
            </a:r>
            <a:r>
              <a:rPr lang="ru-RU" dirty="0" err="1">
                <a:latin typeface="Times New Roman" panose="02020603050405020304" pitchFamily="18" charset="0"/>
                <a:cs typeface="Times New Roman" panose="02020603050405020304" pitchFamily="18" charset="0"/>
              </a:rPr>
              <a:t>логер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виступає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інструментом</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просування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акаунтів</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соціальних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мпрежах</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32306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5D4594-3AC0-461D-B9A4-A6A2C88D1F41}"/>
              </a:ext>
            </a:extLst>
          </p:cNvPr>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Типи </a:t>
            </a:r>
            <a:r>
              <a:rPr lang="uk-UA" dirty="0" err="1">
                <a:latin typeface="Times New Roman" panose="02020603050405020304" pitchFamily="18" charset="0"/>
                <a:cs typeface="Times New Roman" panose="02020603050405020304" pitchFamily="18" charset="0"/>
              </a:rPr>
              <a:t>співпаці</a:t>
            </a:r>
            <a:r>
              <a:rPr lang="uk-UA" dirty="0">
                <a:latin typeface="Times New Roman" panose="02020603050405020304" pitchFamily="18" charset="0"/>
                <a:cs typeface="Times New Roman" panose="02020603050405020304" pitchFamily="18" charset="0"/>
              </a:rPr>
              <a:t> з блогером:</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873BACC-8900-4C4A-8E22-EB0BACF8DECC}"/>
              </a:ext>
            </a:extLst>
          </p:cNvPr>
          <p:cNvSpPr>
            <a:spLocks noGrp="1"/>
          </p:cNvSpPr>
          <p:nvPr>
            <p:ph idx="1"/>
          </p:nvPr>
        </p:nvSpPr>
        <p:spPr/>
        <p:txBody>
          <a:bodyPr/>
          <a:lstStyle/>
          <a:p>
            <a:r>
              <a:rPr lang="uk-UA" dirty="0">
                <a:latin typeface="Times New Roman" panose="02020603050405020304" pitchFamily="18" charset="0"/>
                <a:cs typeface="Times New Roman" panose="02020603050405020304" pitchFamily="18" charset="0"/>
              </a:rPr>
              <a:t>За певну оплату</a:t>
            </a:r>
          </a:p>
          <a:p>
            <a:r>
              <a:rPr lang="uk-UA" dirty="0" err="1">
                <a:latin typeface="Times New Roman" panose="02020603050405020304" pitchFamily="18" charset="0"/>
                <a:cs typeface="Times New Roman" panose="02020603050405020304" pitchFamily="18" charset="0"/>
              </a:rPr>
              <a:t>Взаємореклама</a:t>
            </a:r>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Бартерна система</a:t>
            </a:r>
          </a:p>
          <a:p>
            <a:r>
              <a:rPr lang="uk-UA" dirty="0">
                <a:latin typeface="Times New Roman" panose="02020603050405020304" pitchFamily="18" charset="0"/>
                <a:cs typeface="Times New Roman" panose="02020603050405020304" pitchFamily="18" charset="0"/>
              </a:rPr>
              <a:t>Домовленість</a:t>
            </a:r>
          </a:p>
          <a:p>
            <a:r>
              <a:rPr lang="uk-UA" dirty="0">
                <a:latin typeface="Times New Roman" panose="02020603050405020304" pitchFamily="18" charset="0"/>
                <a:cs typeface="Times New Roman" panose="02020603050405020304" pitchFamily="18" charset="0"/>
              </a:rPr>
              <a:t>Інші види співробітництва, </a:t>
            </a:r>
          </a:p>
          <a:p>
            <a:pPr marL="0" indent="0">
              <a:buNone/>
            </a:pPr>
            <a:r>
              <a:rPr lang="uk-UA" dirty="0">
                <a:latin typeface="Times New Roman" panose="02020603050405020304" pitchFamily="18" charset="0"/>
                <a:cs typeface="Times New Roman" panose="02020603050405020304" pitchFamily="18" charset="0"/>
              </a:rPr>
              <a:t>які влаштовують обидві сторони</a:t>
            </a:r>
          </a:p>
          <a:p>
            <a:pPr marL="0" indent="0">
              <a:buNone/>
            </a:pPr>
            <a:endParaRPr lang="uk-UA" dirty="0">
              <a:latin typeface="Times New Roman" panose="02020603050405020304" pitchFamily="18" charset="0"/>
              <a:cs typeface="Times New Roman" panose="02020603050405020304" pitchFamily="18" charset="0"/>
            </a:endParaRPr>
          </a:p>
          <a:p>
            <a:pPr marL="0" indent="0">
              <a:buNone/>
            </a:pPr>
            <a:r>
              <a:rPr lang="uk-UA" dirty="0">
                <a:solidFill>
                  <a:srgbClr val="ED7B09"/>
                </a:solidFill>
                <a:latin typeface="Times New Roman" panose="02020603050405020304" pitchFamily="18" charset="0"/>
                <a:cs typeface="Times New Roman" panose="02020603050405020304" pitchFamily="18" charset="0"/>
              </a:rPr>
              <a:t>Типи співробітництва блогерів регламентуються самим блогером</a:t>
            </a:r>
            <a:endParaRPr lang="ru-RU" dirty="0">
              <a:solidFill>
                <a:srgbClr val="ED7B09"/>
              </a:solidFill>
              <a:latin typeface="Times New Roman" panose="02020603050405020304" pitchFamily="18" charset="0"/>
              <a:cs typeface="Times New Roman" panose="02020603050405020304" pitchFamily="18" charset="0"/>
            </a:endParaRPr>
          </a:p>
        </p:txBody>
      </p:sp>
      <p:pic>
        <p:nvPicPr>
          <p:cNvPr id="4" name="Объект 4">
            <a:extLst>
              <a:ext uri="{FF2B5EF4-FFF2-40B4-BE49-F238E27FC236}">
                <a16:creationId xmlns:a16="http://schemas.microsoft.com/office/drawing/2014/main" id="{3E0453AD-DAC7-4D04-84CE-862679486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5827" y="1979547"/>
            <a:ext cx="4477973" cy="2612151"/>
          </a:xfrm>
          <a:prstGeom prst="rect">
            <a:avLst/>
          </a:prstGeom>
        </p:spPr>
      </p:pic>
    </p:spTree>
    <p:extLst>
      <p:ext uri="{BB962C8B-B14F-4D97-AF65-F5344CB8AC3E}">
        <p14:creationId xmlns:p14="http://schemas.microsoft.com/office/powerpoint/2010/main" val="2908772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E1B0E3-CEB5-4A8F-BB42-23247CF4705C}"/>
              </a:ext>
            </a:extLst>
          </p:cNvPr>
          <p:cNvSpPr>
            <a:spLocks noGrp="1"/>
          </p:cNvSpPr>
          <p:nvPr>
            <p:ph type="title"/>
          </p:nvPr>
        </p:nvSpPr>
        <p:spPr/>
        <p:txBody>
          <a:bodyPr/>
          <a:lstStyle/>
          <a:p>
            <a:r>
              <a:rPr lang="uk-UA" dirty="0">
                <a:solidFill>
                  <a:schemeClr val="accent1">
                    <a:lumMod val="75000"/>
                  </a:schemeClr>
                </a:solidFill>
                <a:latin typeface="Times New Roman" panose="02020603050405020304" pitchFamily="18" charset="0"/>
                <a:cs typeface="Times New Roman" panose="02020603050405020304" pitchFamily="18" charset="0"/>
              </a:rPr>
              <a:t>Як обрати блогера</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85FE2DE-B231-4273-B22F-935E94989699}"/>
              </a:ext>
            </a:extLst>
          </p:cNvPr>
          <p:cNvSpPr>
            <a:spLocks noGrp="1"/>
          </p:cNvSpPr>
          <p:nvPr>
            <p:ph idx="1"/>
          </p:nvPr>
        </p:nvSpPr>
        <p:spPr/>
        <p:txBody>
          <a:bodyPr/>
          <a:lstStyle/>
          <a:p>
            <a:r>
              <a:rPr lang="uk-UA" dirty="0">
                <a:latin typeface="Times New Roman" panose="02020603050405020304" pitchFamily="18" charset="0"/>
                <a:cs typeface="Times New Roman" panose="02020603050405020304" pitchFamily="18" charset="0"/>
              </a:rPr>
              <a:t>Реклама у блогера який рекламує аналогічний товар</a:t>
            </a:r>
          </a:p>
          <a:p>
            <a:r>
              <a:rPr lang="uk-UA" dirty="0">
                <a:latin typeface="Times New Roman" panose="02020603050405020304" pitchFamily="18" charset="0"/>
                <a:cs typeface="Times New Roman" panose="02020603050405020304" pitchFamily="18" charset="0"/>
              </a:rPr>
              <a:t>Знайти по </a:t>
            </a:r>
            <a:r>
              <a:rPr lang="uk-UA" dirty="0" err="1">
                <a:latin typeface="Times New Roman" panose="02020603050405020304" pitchFamily="18" charset="0"/>
                <a:cs typeface="Times New Roman" panose="02020603050405020304" pitchFamily="18" charset="0"/>
              </a:rPr>
              <a:t>геолокації</a:t>
            </a:r>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Зайти у підписки до блогера і передивитись блогерів серед його підписників</a:t>
            </a:r>
          </a:p>
          <a:p>
            <a:endParaRPr lang="uk-UA"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628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B95678-8250-45F4-ADD0-08FA9CDDD707}"/>
              </a:ext>
            </a:extLst>
          </p:cNvPr>
          <p:cNvSpPr>
            <a:spLocks noGrp="1"/>
          </p:cNvSpPr>
          <p:nvPr>
            <p:ph type="title"/>
          </p:nvPr>
        </p:nvSpPr>
        <p:spPr/>
        <p:txBody>
          <a:bodyPr/>
          <a:lstStyle/>
          <a:p>
            <a:r>
              <a:rPr lang="uk-UA" dirty="0">
                <a:solidFill>
                  <a:schemeClr val="accent1">
                    <a:lumMod val="75000"/>
                  </a:schemeClr>
                </a:solidFill>
                <a:latin typeface="Times New Roman" panose="02020603050405020304" pitchFamily="18" charset="0"/>
                <a:cs typeface="Times New Roman" panose="02020603050405020304" pitchFamily="18" charset="0"/>
              </a:rPr>
              <a:t>Тіньовий бан</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D428B66-DA89-4621-8833-6B738956FB00}"/>
              </a:ext>
            </a:extLst>
          </p:cNvPr>
          <p:cNvSpPr>
            <a:spLocks noGrp="1"/>
          </p:cNvSpPr>
          <p:nvPr>
            <p:ph idx="1"/>
          </p:nvPr>
        </p:nvSpPr>
        <p:spPr/>
        <p:txBody>
          <a:bodyPr/>
          <a:lstStyle/>
          <a:p>
            <a:r>
              <a:rPr lang="uk-UA" dirty="0">
                <a:latin typeface="Times New Roman" panose="02020603050405020304" pitchFamily="18" charset="0"/>
                <a:cs typeface="Times New Roman" panose="02020603050405020304" pitchFamily="18" charset="0"/>
              </a:rPr>
              <a:t>Різке падіння </a:t>
            </a:r>
            <a:r>
              <a:rPr lang="uk-UA" dirty="0" err="1">
                <a:latin typeface="Times New Roman" panose="02020603050405020304" pitchFamily="18" charset="0"/>
                <a:cs typeface="Times New Roman" panose="02020603050405020304" pitchFamily="18" charset="0"/>
              </a:rPr>
              <a:t>охватів</a:t>
            </a:r>
            <a:r>
              <a:rPr lang="uk-UA" dirty="0">
                <a:latin typeface="Times New Roman" panose="02020603050405020304" pitchFamily="18" charset="0"/>
                <a:cs typeface="Times New Roman" panose="02020603050405020304" pitchFamily="18" charset="0"/>
              </a:rPr>
              <a:t> і цікавості до ваших постів, зниження переглядів, </a:t>
            </a:r>
            <a:r>
              <a:rPr lang="uk-UA" dirty="0" err="1">
                <a:latin typeface="Times New Roman" panose="02020603050405020304" pitchFamily="18" charset="0"/>
                <a:cs typeface="Times New Roman" panose="02020603050405020304" pitchFamily="18" charset="0"/>
              </a:rPr>
              <a:t>лайків</a:t>
            </a:r>
            <a:r>
              <a:rPr lang="uk-UA" dirty="0">
                <a:latin typeface="Times New Roman" panose="02020603050405020304" pitchFamily="18" charset="0"/>
                <a:cs typeface="Times New Roman" panose="02020603050405020304" pitchFamily="18" charset="0"/>
              </a:rPr>
              <a:t>, хештегів тощо</a:t>
            </a:r>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DE818914-836B-4DA1-A68A-3182D375A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098" y="2580752"/>
            <a:ext cx="4504648" cy="3596211"/>
          </a:xfrm>
          <a:prstGeom prst="rect">
            <a:avLst/>
          </a:prstGeom>
        </p:spPr>
      </p:pic>
    </p:spTree>
    <p:extLst>
      <p:ext uri="{BB962C8B-B14F-4D97-AF65-F5344CB8AC3E}">
        <p14:creationId xmlns:p14="http://schemas.microsoft.com/office/powerpoint/2010/main" val="1628847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59658A-BDD4-40FF-A2A2-76911553CFCE}"/>
              </a:ext>
            </a:extLst>
          </p:cNvPr>
          <p:cNvSpPr>
            <a:spLocks noGrp="1"/>
          </p:cNvSpPr>
          <p:nvPr>
            <p:ph type="title"/>
          </p:nvPr>
        </p:nvSpPr>
        <p:spPr/>
        <p:txBody>
          <a:bodyPr/>
          <a:lstStyle/>
          <a:p>
            <a:r>
              <a:rPr lang="uk-UA" b="1" dirty="0">
                <a:solidFill>
                  <a:schemeClr val="accent1">
                    <a:lumMod val="75000"/>
                  </a:schemeClr>
                </a:solidFill>
                <a:latin typeface="Times New Roman" panose="02020603050405020304" pitchFamily="18" charset="0"/>
                <a:cs typeface="Times New Roman" panose="02020603050405020304" pitchFamily="18" charset="0"/>
              </a:rPr>
              <a:t>Щоб не потрапити в тіньовий </a:t>
            </a:r>
            <a:r>
              <a:rPr lang="uk-UA" b="1" dirty="0">
                <a:solidFill>
                  <a:srgbClr val="FF0000"/>
                </a:solidFill>
                <a:latin typeface="Times New Roman" panose="02020603050405020304" pitchFamily="18" charset="0"/>
                <a:cs typeface="Times New Roman" panose="02020603050405020304" pitchFamily="18" charset="0"/>
              </a:rPr>
              <a:t>бан</a:t>
            </a:r>
            <a:r>
              <a:rPr lang="uk-UA" b="1" dirty="0">
                <a:solidFill>
                  <a:schemeClr val="accent1">
                    <a:lumMod val="75000"/>
                  </a:schemeClr>
                </a:solidFill>
                <a:latin typeface="Times New Roman" panose="02020603050405020304" pitchFamily="18" charset="0"/>
                <a:cs typeface="Times New Roman" panose="02020603050405020304" pitchFamily="18" charset="0"/>
              </a:rPr>
              <a:t> потрібно:</a:t>
            </a:r>
            <a:endParaRPr lang="ru-RU"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687386D-3FC9-491C-85E9-2BC01160FECF}"/>
              </a:ext>
            </a:extLst>
          </p:cNvPr>
          <p:cNvSpPr>
            <a:spLocks noGrp="1"/>
          </p:cNvSpPr>
          <p:nvPr>
            <p:ph idx="1"/>
          </p:nvPr>
        </p:nvSpPr>
        <p:spPr/>
        <p:txBody>
          <a:bodyPr/>
          <a:lstStyle/>
          <a:p>
            <a:r>
              <a:rPr lang="uk-UA" dirty="0">
                <a:latin typeface="Times New Roman" panose="02020603050405020304" pitchFamily="18" charset="0"/>
                <a:cs typeface="Times New Roman" panose="02020603050405020304" pitchFamily="18" charset="0"/>
              </a:rPr>
              <a:t>Слідкувати за статистикою</a:t>
            </a:r>
          </a:p>
          <a:p>
            <a:r>
              <a:rPr lang="uk-UA" dirty="0">
                <a:latin typeface="Times New Roman" panose="02020603050405020304" pitchFamily="18" charset="0"/>
                <a:cs typeface="Times New Roman" panose="02020603050405020304" pitchFamily="18" charset="0"/>
              </a:rPr>
              <a:t>Придумати хештег «перевірка _</a:t>
            </a:r>
            <a:r>
              <a:rPr lang="uk-UA" dirty="0" err="1">
                <a:latin typeface="Times New Roman" panose="02020603050405020304" pitchFamily="18" charset="0"/>
                <a:cs typeface="Times New Roman" panose="02020603050405020304" pitchFamily="18" charset="0"/>
              </a:rPr>
              <a:t>імя</a:t>
            </a:r>
            <a:r>
              <a:rPr lang="uk-UA" dirty="0">
                <a:latin typeface="Times New Roman" panose="02020603050405020304" pitchFamily="18" charset="0"/>
                <a:cs typeface="Times New Roman" panose="02020603050405020304" pitchFamily="18" charset="0"/>
              </a:rPr>
              <a:t>…бан»</a:t>
            </a:r>
          </a:p>
          <a:p>
            <a:r>
              <a:rPr lang="uk-UA" dirty="0">
                <a:latin typeface="Times New Roman" panose="02020603050405020304" pitchFamily="18" charset="0"/>
                <a:cs typeface="Times New Roman" panose="02020603050405020304" pitchFamily="18" charset="0"/>
              </a:rPr>
              <a:t>Якщо ви себе не бачите – ви в бані</a:t>
            </a:r>
          </a:p>
          <a:p>
            <a:r>
              <a:rPr lang="uk-UA" dirty="0" err="1">
                <a:latin typeface="Times New Roman" panose="02020603050405020304" pitchFamily="18" charset="0"/>
                <a:cs typeface="Times New Roman" panose="02020603050405020304" pitchFamily="18" charset="0"/>
              </a:rPr>
              <a:t>Пишите</a:t>
            </a:r>
            <a:r>
              <a:rPr lang="uk-UA" dirty="0">
                <a:latin typeface="Times New Roman" panose="02020603050405020304" pitchFamily="18" charset="0"/>
                <a:cs typeface="Times New Roman" panose="02020603050405020304" pitchFamily="18" charset="0"/>
              </a:rPr>
              <a:t> в службу підтримки</a:t>
            </a:r>
          </a:p>
          <a:p>
            <a:r>
              <a:rPr lang="uk-UA" dirty="0">
                <a:latin typeface="Times New Roman" panose="02020603050405020304" pitchFamily="18" charset="0"/>
                <a:cs typeface="Times New Roman" panose="02020603050405020304" pitchFamily="18" charset="0"/>
              </a:rPr>
              <a:t>Не заходите в </a:t>
            </a:r>
            <a:r>
              <a:rPr lang="uk-UA" dirty="0" err="1">
                <a:latin typeface="Times New Roman" panose="02020603050405020304" pitchFamily="18" charset="0"/>
                <a:cs typeface="Times New Roman" panose="02020603050405020304" pitchFamily="18" charset="0"/>
              </a:rPr>
              <a:t>інстаграм</a:t>
            </a:r>
            <a:r>
              <a:rPr lang="uk-UA" dirty="0">
                <a:latin typeface="Times New Roman" panose="02020603050405020304" pitchFamily="18" charset="0"/>
                <a:cs typeface="Times New Roman" panose="02020603050405020304" pitchFamily="18" charset="0"/>
              </a:rPr>
              <a:t> добу, або більше</a:t>
            </a:r>
          </a:p>
          <a:p>
            <a:r>
              <a:rPr lang="uk-UA" dirty="0">
                <a:latin typeface="Times New Roman" panose="02020603050405020304" pitchFamily="18" charset="0"/>
                <a:cs typeface="Times New Roman" panose="02020603050405020304" pitchFamily="18" charset="0"/>
              </a:rPr>
              <a:t>Чистите хештеги.</a:t>
            </a:r>
          </a:p>
          <a:p>
            <a:endParaRPr lang="uk-UA"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542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0BAD12-089D-40A4-B00B-E55BF4B9BAD8}"/>
              </a:ext>
            </a:extLst>
          </p:cNvPr>
          <p:cNvSpPr>
            <a:spLocks noGrp="1"/>
          </p:cNvSpPr>
          <p:nvPr>
            <p:ph type="title"/>
          </p:nvPr>
        </p:nvSpPr>
        <p:spPr>
          <a:xfrm>
            <a:off x="1047925" y="2103437"/>
            <a:ext cx="10515600" cy="1325563"/>
          </a:xfrm>
        </p:spPr>
        <p:txBody>
          <a:bodyPr>
            <a:normAutofit fontScale="90000"/>
          </a:bodyPr>
          <a:lstStyle/>
          <a:p>
            <a:pPr algn="ctr"/>
            <a:r>
              <a:rPr lang="uk-UA" dirty="0">
                <a:solidFill>
                  <a:srgbClr val="FF0066"/>
                </a:solidFill>
                <a:latin typeface="Times New Roman" panose="02020603050405020304" pitchFamily="18" charset="0"/>
                <a:cs typeface="Times New Roman" panose="02020603050405020304" pitchFamily="18" charset="0"/>
              </a:rPr>
              <a:t>ЛЕГЕНДА ПРОФІЛЮ – ІНСТРУМЕНТ ПІДВИЩЕННЯ ІНТЕРЕРСУ ДО СТОРІНКИ/ПАБЛІКУ</a:t>
            </a:r>
            <a:endParaRPr lang="ru-RU"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3569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370B77-A2F6-4A17-B66F-3D878CD8E6A0}"/>
              </a:ext>
            </a:extLst>
          </p:cNvPr>
          <p:cNvSpPr>
            <a:spLocks noGrp="1"/>
          </p:cNvSpPr>
          <p:nvPr>
            <p:ph type="title"/>
          </p:nvPr>
        </p:nvSpPr>
        <p:spPr/>
        <p:txBody>
          <a:bodyPr/>
          <a:lstStyle/>
          <a:p>
            <a:r>
              <a:rPr lang="uk-UA" b="1" dirty="0">
                <a:solidFill>
                  <a:schemeClr val="accent1">
                    <a:lumMod val="75000"/>
                  </a:schemeClr>
                </a:solidFill>
                <a:latin typeface="Times New Roman" panose="02020603050405020304" pitchFamily="18" charset="0"/>
                <a:cs typeface="Times New Roman" panose="02020603050405020304" pitchFamily="18" charset="0"/>
              </a:rPr>
              <a:t>Щоб не потрапити в тіньовий </a:t>
            </a:r>
            <a:r>
              <a:rPr lang="uk-UA" b="1" dirty="0">
                <a:solidFill>
                  <a:srgbClr val="FF0000"/>
                </a:solidFill>
                <a:latin typeface="Times New Roman" panose="02020603050405020304" pitchFamily="18" charset="0"/>
                <a:cs typeface="Times New Roman" panose="02020603050405020304" pitchFamily="18" charset="0"/>
              </a:rPr>
              <a:t>бан</a:t>
            </a:r>
            <a:r>
              <a:rPr lang="uk-UA" b="1" dirty="0">
                <a:solidFill>
                  <a:schemeClr val="accent1">
                    <a:lumMod val="75000"/>
                  </a:schemeClr>
                </a:solidFill>
                <a:latin typeface="Times New Roman" panose="02020603050405020304" pitchFamily="18" charset="0"/>
                <a:cs typeface="Times New Roman" panose="02020603050405020304" pitchFamily="18" charset="0"/>
              </a:rPr>
              <a:t> потрібно:</a:t>
            </a:r>
            <a:endParaRPr lang="ru-RU" dirty="0"/>
          </a:p>
        </p:txBody>
      </p:sp>
      <p:sp>
        <p:nvSpPr>
          <p:cNvPr id="3" name="Объект 2">
            <a:extLst>
              <a:ext uri="{FF2B5EF4-FFF2-40B4-BE49-F238E27FC236}">
                <a16:creationId xmlns:a16="http://schemas.microsoft.com/office/drawing/2014/main" id="{63012023-E1C2-49E3-8ED6-C26DCE544DCD}"/>
              </a:ext>
            </a:extLst>
          </p:cNvPr>
          <p:cNvSpPr>
            <a:spLocks noGrp="1"/>
          </p:cNvSpPr>
          <p:nvPr>
            <p:ph idx="1"/>
          </p:nvPr>
        </p:nvSpPr>
        <p:spPr/>
        <p:txBody>
          <a:bodyPr/>
          <a:lstStyle/>
          <a:p>
            <a:pPr>
              <a:lnSpc>
                <a:spcPct val="150000"/>
              </a:lnSpc>
            </a:pPr>
            <a:r>
              <a:rPr lang="uk-UA" dirty="0">
                <a:latin typeface="Times New Roman" panose="02020603050405020304" pitchFamily="18" charset="0"/>
                <a:cs typeface="Times New Roman" panose="02020603050405020304" pitchFamily="18" charset="0"/>
              </a:rPr>
              <a:t>Якщо у вас торговий паблік у Фейсбук і ви створили його тільки для налаштування реклами і переходу на сайт магазину – то потрібно оформити паблік як «живу сторінку» і загрузити мінімум 6 фото та постів, щоб на перший погляд модератора сторінка виглядала як активний паблік, а не як «робот».</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890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B844C5-3181-4E87-820E-24D5E472CCD4}"/>
              </a:ext>
            </a:extLst>
          </p:cNvPr>
          <p:cNvSpPr>
            <a:spLocks noGrp="1"/>
          </p:cNvSpPr>
          <p:nvPr>
            <p:ph type="title"/>
          </p:nvPr>
        </p:nvSpPr>
        <p:spPr/>
        <p:txBody>
          <a:bodyPr/>
          <a:lstStyle/>
          <a:p>
            <a:r>
              <a:rPr lang="uk-UA" dirty="0"/>
              <a:t>Завдання 2</a:t>
            </a:r>
            <a:endParaRPr lang="ru-RU" dirty="0"/>
          </a:p>
        </p:txBody>
      </p:sp>
      <p:sp>
        <p:nvSpPr>
          <p:cNvPr id="3" name="Объект 2">
            <a:extLst>
              <a:ext uri="{FF2B5EF4-FFF2-40B4-BE49-F238E27FC236}">
                <a16:creationId xmlns:a16="http://schemas.microsoft.com/office/drawing/2014/main" id="{65068F14-C0C5-46E3-901B-2D48704B892B}"/>
              </a:ext>
            </a:extLst>
          </p:cNvPr>
          <p:cNvSpPr>
            <a:spLocks noGrp="1"/>
          </p:cNvSpPr>
          <p:nvPr>
            <p:ph idx="1"/>
          </p:nvPr>
        </p:nvSpPr>
        <p:spPr/>
        <p:txBody>
          <a:bodyPr/>
          <a:lstStyle/>
          <a:p>
            <a:r>
              <a:rPr lang="uk-UA" dirty="0"/>
              <a:t>Розробити контент-план для торгівельної сторінки на 5 днів, період просування сторінки (приклад: 8 – 12березня, 10-15 лютого..) товар або послугу обрати самостійно.</a:t>
            </a:r>
            <a:endParaRPr lang="ru-RU" dirty="0"/>
          </a:p>
        </p:txBody>
      </p:sp>
    </p:spTree>
    <p:extLst>
      <p:ext uri="{BB962C8B-B14F-4D97-AF65-F5344CB8AC3E}">
        <p14:creationId xmlns:p14="http://schemas.microsoft.com/office/powerpoint/2010/main" val="58785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B81618-E1C7-4439-B3E1-868F4F2A1B1C}"/>
              </a:ext>
            </a:extLst>
          </p:cNvPr>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Легенда</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0DA3635-981C-4179-8A9D-DA90D3321AC4}"/>
              </a:ext>
            </a:extLst>
          </p:cNvPr>
          <p:cNvSpPr>
            <a:spLocks noGrp="1"/>
          </p:cNvSpPr>
          <p:nvPr>
            <p:ph idx="1"/>
          </p:nvPr>
        </p:nvSpPr>
        <p:spPr/>
        <p:txBody>
          <a:bodyPr/>
          <a:lstStyle/>
          <a:p>
            <a:r>
              <a:rPr lang="uk-UA" dirty="0">
                <a:latin typeface="Times New Roman" panose="02020603050405020304" pitchFamily="18" charset="0"/>
                <a:cs typeface="Times New Roman" panose="02020603050405020304" pitchFamily="18" charset="0"/>
              </a:rPr>
              <a:t>Шановні відвідувачі заповідника, ми знаходимося біля озера, в якому купалась богиня….. і за </a:t>
            </a:r>
            <a:r>
              <a:rPr lang="uk-UA" dirty="0" err="1">
                <a:latin typeface="Times New Roman" panose="02020603050405020304" pitchFamily="18" charset="0"/>
                <a:cs typeface="Times New Roman" panose="02020603050405020304" pitchFamily="18" charset="0"/>
              </a:rPr>
              <a:t>повір</a:t>
            </a:r>
            <a:r>
              <a:rPr lang="uk-UA" dirty="0">
                <a:latin typeface="Times New Roman" panose="02020603050405020304" pitchFamily="18" charset="0"/>
                <a:cs typeface="Times New Roman" panose="02020603050405020304" pitchFamily="18" charset="0"/>
              </a:rPr>
              <a:t>*ям , кожна молода дівчина , яка скупається в цьому озері – цього року успішно вийде заміж.</a:t>
            </a:r>
          </a:p>
          <a:p>
            <a:endParaRPr lang="uk-UA"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420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DA7CE8-DE57-466D-B1FB-B075F7697F55}"/>
              </a:ext>
            </a:extLst>
          </p:cNvPr>
          <p:cNvSpPr>
            <a:spLocks noGrp="1"/>
          </p:cNvSpPr>
          <p:nvPr>
            <p:ph type="title"/>
          </p:nvPr>
        </p:nvSpPr>
        <p:spPr>
          <a:xfrm>
            <a:off x="381000" y="19050"/>
            <a:ext cx="10515600" cy="1325563"/>
          </a:xfrm>
        </p:spPr>
        <p:txBody>
          <a:bodyPr/>
          <a:lstStyle/>
          <a:p>
            <a:r>
              <a:rPr lang="uk-UA" b="1" dirty="0">
                <a:solidFill>
                  <a:srgbClr val="FF0066"/>
                </a:solidFill>
                <a:latin typeface="Times New Roman" panose="02020603050405020304" pitchFamily="18" charset="0"/>
                <a:cs typeface="Times New Roman" panose="02020603050405020304" pitchFamily="18" charset="0"/>
              </a:rPr>
              <a:t>Легенда профілю</a:t>
            </a:r>
            <a:endParaRPr lang="ru-RU" b="1"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DE796BC-B6A1-4F36-A0FB-A0E5F5D54CA6}"/>
              </a:ext>
            </a:extLst>
          </p:cNvPr>
          <p:cNvSpPr>
            <a:spLocks noGrp="1"/>
          </p:cNvSpPr>
          <p:nvPr>
            <p:ph idx="1"/>
          </p:nvPr>
        </p:nvSpPr>
        <p:spPr>
          <a:xfrm>
            <a:off x="381000" y="1253330"/>
            <a:ext cx="11620500" cy="5337969"/>
          </a:xfrm>
        </p:spPr>
        <p:txBody>
          <a:bodyPr>
            <a:normAutofit lnSpcReduction="10000"/>
          </a:bodyPr>
          <a:lstStyle/>
          <a:p>
            <a:r>
              <a:rPr lang="uk-UA" dirty="0" err="1">
                <a:latin typeface="Times New Roman" panose="02020603050405020304" pitchFamily="18" charset="0"/>
                <a:cs typeface="Times New Roman" panose="02020603050405020304" pitchFamily="18" charset="0"/>
              </a:rPr>
              <a:t>Наприкад</a:t>
            </a:r>
            <a:r>
              <a:rPr lang="uk-UA" dirty="0">
                <a:latin typeface="Times New Roman" panose="02020603050405020304" pitchFamily="18" charset="0"/>
                <a:cs typeface="Times New Roman" panose="02020603050405020304" pitchFamily="18" charset="0"/>
              </a:rPr>
              <a:t>: </a:t>
            </a:r>
            <a:r>
              <a:rPr lang="uk-UA" u="sng" dirty="0">
                <a:latin typeface="Times New Roman" panose="02020603050405020304" pitchFamily="18" charset="0"/>
                <a:cs typeface="Times New Roman" panose="02020603050405020304" pitchFamily="18" charset="0"/>
              </a:rPr>
              <a:t>ще рік тому я був звичайним студентом, а сьогодні я успішно поєдную роботу в інтернеті і навчання в університеті, що дає мені можливість подорожувати, купувати брендові речі та провідну техніку.</a:t>
            </a:r>
          </a:p>
          <a:p>
            <a:r>
              <a:rPr lang="uk-UA" u="sng" dirty="0">
                <a:latin typeface="Times New Roman" panose="02020603050405020304" pitchFamily="18" charset="0"/>
                <a:cs typeface="Times New Roman" panose="02020603050405020304" pitchFamily="18" charset="0"/>
              </a:rPr>
              <a:t>Одного дня я пройшов тренінг, який змінив моє уявлення про заробіток грошей для студентів.</a:t>
            </a:r>
          </a:p>
          <a:p>
            <a:r>
              <a:rPr lang="uk-UA" dirty="0">
                <a:latin typeface="Times New Roman" panose="02020603050405020304" pitchFamily="18" charset="0"/>
                <a:cs typeface="Times New Roman" panose="02020603050405020304" pitchFamily="18" charset="0"/>
              </a:rPr>
              <a:t>Підписуйся на мій профіль, став плюс під цим постом і я розповім тобі секрети та </a:t>
            </a:r>
            <a:r>
              <a:rPr lang="uk-UA" dirty="0" err="1">
                <a:latin typeface="Times New Roman" panose="02020603050405020304" pitchFamily="18" charset="0"/>
                <a:cs typeface="Times New Roman" panose="02020603050405020304" pitchFamily="18" charset="0"/>
              </a:rPr>
              <a:t>лайфаки</a:t>
            </a:r>
            <a:r>
              <a:rPr lang="uk-UA" dirty="0">
                <a:latin typeface="Times New Roman" panose="02020603050405020304" pitchFamily="18" charset="0"/>
                <a:cs typeface="Times New Roman" panose="02020603050405020304" pitchFamily="18" charset="0"/>
              </a:rPr>
              <a:t> заробітку для студентів.</a:t>
            </a:r>
          </a:p>
          <a:p>
            <a:r>
              <a:rPr lang="uk-UA" dirty="0">
                <a:latin typeface="Times New Roman" panose="02020603050405020304" pitchFamily="18" charset="0"/>
                <a:cs typeface="Times New Roman" panose="02020603050405020304" pitchFamily="18" charset="0"/>
              </a:rPr>
              <a:t>Слідуючи порадам з мого тренінгу - вже за рік ти станеш успішним!</a:t>
            </a:r>
          </a:p>
          <a:p>
            <a:r>
              <a:rPr lang="uk-UA" dirty="0">
                <a:latin typeface="Times New Roman" panose="02020603050405020304" pitchFamily="18" charset="0"/>
                <a:cs typeface="Times New Roman" panose="02020603050405020304" pitchFamily="18" charset="0"/>
              </a:rPr>
              <a:t>Місця на тренінг обмежені.</a:t>
            </a:r>
          </a:p>
          <a:p>
            <a:r>
              <a:rPr lang="uk-UA" dirty="0">
                <a:latin typeface="Times New Roman" panose="02020603050405020304" pitchFamily="18" charset="0"/>
                <a:cs typeface="Times New Roman" panose="02020603050405020304" pitchFamily="18" charset="0"/>
              </a:rPr>
              <a:t>Або</a:t>
            </a:r>
          </a:p>
          <a:p>
            <a:r>
              <a:rPr lang="uk-UA" dirty="0">
                <a:latin typeface="Times New Roman" panose="02020603050405020304" pitchFamily="18" charset="0"/>
                <a:cs typeface="Times New Roman" panose="02020603050405020304" pitchFamily="18" charset="0"/>
              </a:rPr>
              <a:t>Відзнач мене на скріншоті цього посту у своєму </a:t>
            </a:r>
            <a:r>
              <a:rPr lang="uk-UA" dirty="0" err="1">
                <a:latin typeface="Times New Roman" panose="02020603050405020304" pitchFamily="18" charset="0"/>
                <a:cs typeface="Times New Roman" panose="02020603050405020304" pitchFamily="18" charset="0"/>
              </a:rPr>
              <a:t>сторіз</a:t>
            </a:r>
            <a:r>
              <a:rPr lang="uk-UA" dirty="0">
                <a:latin typeface="Times New Roman" panose="02020603050405020304" pitchFamily="18" charset="0"/>
                <a:cs typeface="Times New Roman" panose="02020603050405020304" pitchFamily="18" charset="0"/>
              </a:rPr>
              <a:t> та отримай знижку на мій курс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39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56EEF7-44DD-476D-8637-9D48107DC204}"/>
              </a:ext>
            </a:extLst>
          </p:cNvPr>
          <p:cNvSpPr>
            <a:spLocks noGrp="1"/>
          </p:cNvSpPr>
          <p:nvPr>
            <p:ph type="title"/>
          </p:nvPr>
        </p:nvSpPr>
        <p:spPr>
          <a:xfrm>
            <a:off x="1173760" y="500062"/>
            <a:ext cx="10515600" cy="1325563"/>
          </a:xfrm>
        </p:spPr>
        <p:txBody>
          <a:bodyPr>
            <a:normAutofit/>
          </a:bodyPr>
          <a:lstStyle/>
          <a:p>
            <a:r>
              <a:rPr lang="uk-UA" b="1" dirty="0" err="1">
                <a:solidFill>
                  <a:srgbClr val="FF0066"/>
                </a:solidFill>
                <a:latin typeface="Times New Roman" panose="02020603050405020304" pitchFamily="18" charset="0"/>
                <a:cs typeface="Times New Roman" panose="02020603050405020304" pitchFamily="18" charset="0"/>
              </a:rPr>
              <a:t>Коментинг</a:t>
            </a:r>
            <a:r>
              <a:rPr lang="uk-UA" b="1" dirty="0">
                <a:solidFill>
                  <a:srgbClr val="FF0066"/>
                </a:solidFill>
                <a:latin typeface="Times New Roman" panose="02020603050405020304" pitchFamily="18" charset="0"/>
                <a:cs typeface="Times New Roman" panose="02020603050405020304" pitchFamily="18" charset="0"/>
              </a:rPr>
              <a:t> – </a:t>
            </a:r>
            <a:r>
              <a:rPr lang="uk-UA" sz="2800" b="1" dirty="0">
                <a:latin typeface="Times New Roman" panose="02020603050405020304" pitchFamily="18" charset="0"/>
                <a:cs typeface="Times New Roman" panose="02020603050405020304" pitchFamily="18" charset="0"/>
              </a:rPr>
              <a:t>це коментарі, відгуки, відображення власної думки під постами у соціальних мережах.</a:t>
            </a: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F2D3F278-3EC4-4127-9438-31F1E5E0C9A1}"/>
              </a:ext>
            </a:extLst>
          </p:cNvPr>
          <p:cNvSpPr>
            <a:spLocks noGrp="1"/>
          </p:cNvSpPr>
          <p:nvPr>
            <p:ph idx="1"/>
          </p:nvPr>
        </p:nvSpPr>
        <p:spPr>
          <a:xfrm>
            <a:off x="913701" y="1943071"/>
            <a:ext cx="10515600" cy="4351338"/>
          </a:xfrm>
        </p:spPr>
        <p:txBody>
          <a:bodyPr>
            <a:normAutofit fontScale="92500" lnSpcReduction="20000"/>
          </a:bodyPr>
          <a:lstStyle/>
          <a:p>
            <a:r>
              <a:rPr lang="uk-UA" dirty="0">
                <a:latin typeface="Times New Roman" panose="02020603050405020304" pitchFamily="18" charset="0"/>
                <a:cs typeface="Times New Roman" panose="02020603050405020304" pitchFamily="18" charset="0"/>
              </a:rPr>
              <a:t>Не вступати в дискусії з авторами проекту (якщо питають думку-</a:t>
            </a:r>
            <a:r>
              <a:rPr lang="uk-UA" dirty="0" err="1">
                <a:latin typeface="Times New Roman" panose="02020603050405020304" pitchFamily="18" charset="0"/>
                <a:cs typeface="Times New Roman" panose="02020603050405020304" pitchFamily="18" charset="0"/>
              </a:rPr>
              <a:t>вискажіться</a:t>
            </a:r>
            <a:r>
              <a:rPr lang="uk-UA" dirty="0">
                <a:latin typeface="Times New Roman" panose="02020603050405020304" pitchFamily="18" charset="0"/>
                <a:cs typeface="Times New Roman" panose="02020603050405020304" pitchFamily="18" charset="0"/>
              </a:rPr>
              <a:t>, якщо ні-мовчіть.). Ціниться конструктивна критика</a:t>
            </a:r>
          </a:p>
          <a:p>
            <a:r>
              <a:rPr lang="uk-UA" dirty="0">
                <a:latin typeface="Times New Roman" panose="02020603050405020304" pitchFamily="18" charset="0"/>
                <a:cs typeface="Times New Roman" panose="02020603050405020304" pitchFamily="18" charset="0"/>
              </a:rPr>
              <a:t>Коментарі під постами суміжних блогерів, інформування. НЕ СПАМИТИ</a:t>
            </a:r>
          </a:p>
          <a:p>
            <a:r>
              <a:rPr lang="uk-UA" dirty="0">
                <a:latin typeface="Times New Roman" panose="02020603050405020304" pitchFamily="18" charset="0"/>
                <a:cs typeface="Times New Roman" panose="02020603050405020304" pitchFamily="18" charset="0"/>
              </a:rPr>
              <a:t>Проявити свої знання, досвід та навики (наприклад дієтолог коментує тренера з фітнесу).</a:t>
            </a:r>
          </a:p>
          <a:p>
            <a:r>
              <a:rPr lang="uk-UA" dirty="0">
                <a:latin typeface="Times New Roman" panose="02020603050405020304" pitchFamily="18" charset="0"/>
                <a:cs typeface="Times New Roman" panose="02020603050405020304" pitchFamily="18" charset="0"/>
              </a:rPr>
              <a:t>Коментарі теж </a:t>
            </a:r>
            <a:r>
              <a:rPr lang="uk-UA" dirty="0" err="1">
                <a:latin typeface="Times New Roman" panose="02020603050405020304" pitchFamily="18" charset="0"/>
                <a:cs typeface="Times New Roman" panose="02020603050405020304" pitchFamily="18" charset="0"/>
              </a:rPr>
              <a:t>лайкають</a:t>
            </a:r>
            <a:r>
              <a:rPr lang="uk-UA" dirty="0">
                <a:latin typeface="Times New Roman" panose="02020603050405020304" pitchFamily="18" charset="0"/>
                <a:cs typeface="Times New Roman" panose="02020603050405020304" pitchFamily="18" charset="0"/>
              </a:rPr>
              <a:t> , коментар має бути конструктивний. </a:t>
            </a:r>
          </a:p>
          <a:p>
            <a:r>
              <a:rPr lang="uk-UA" dirty="0">
                <a:latin typeface="Times New Roman" panose="02020603050405020304" pitchFamily="18" charset="0"/>
                <a:cs typeface="Times New Roman" panose="02020603050405020304" pitchFamily="18" charset="0"/>
              </a:rPr>
              <a:t>ЦА приваблюють розумні коментарі і вони з цікавості заходять на сторінку </a:t>
            </a:r>
            <a:r>
              <a:rPr lang="uk-UA" dirty="0" err="1">
                <a:latin typeface="Times New Roman" panose="02020603050405020304" pitchFamily="18" charset="0"/>
                <a:cs typeface="Times New Roman" panose="02020603050405020304" pitchFamily="18" charset="0"/>
              </a:rPr>
              <a:t>коментарора</a:t>
            </a:r>
            <a:r>
              <a:rPr lang="uk-UA" dirty="0">
                <a:latin typeface="Times New Roman" panose="02020603050405020304" pitchFamily="18" charset="0"/>
                <a:cs typeface="Times New Roman" panose="02020603050405020304" pitchFamily="18" charset="0"/>
              </a:rPr>
              <a:t>, коментарі влітають в топ. </a:t>
            </a:r>
          </a:p>
          <a:p>
            <a:r>
              <a:rPr lang="uk-UA" dirty="0">
                <a:latin typeface="Times New Roman" panose="02020603050405020304" pitchFamily="18" charset="0"/>
                <a:cs typeface="Times New Roman" panose="02020603050405020304" pitchFamily="18" charset="0"/>
              </a:rPr>
              <a:t>Блогери самі пропонують прокоментувати- «придумайте назву фото», «як ви вважаєте …ваша думка щодо ситуації», «яка відповідь в задачі..»-використайте це в свою користь.</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860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238057-EA8E-442C-8B2C-1A338A62B549}"/>
              </a:ext>
            </a:extLst>
          </p:cNvPr>
          <p:cNvSpPr>
            <a:spLocks noGrp="1"/>
          </p:cNvSpPr>
          <p:nvPr>
            <p:ph type="ctrTitle"/>
          </p:nvPr>
        </p:nvSpPr>
        <p:spPr>
          <a:xfrm>
            <a:off x="1314275" y="598545"/>
            <a:ext cx="9935362" cy="1001655"/>
          </a:xfrm>
        </p:spPr>
        <p:txBody>
          <a:bodyPr>
            <a:noAutofit/>
          </a:bodyPr>
          <a:lstStyle/>
          <a:p>
            <a:pPr algn="l"/>
            <a:r>
              <a:rPr lang="uk-UA" sz="3000" b="1" dirty="0" err="1">
                <a:solidFill>
                  <a:srgbClr val="FF0066"/>
                </a:solidFill>
                <a:latin typeface="Times New Roman" panose="02020603050405020304" pitchFamily="18" charset="0"/>
                <a:cs typeface="Times New Roman" panose="02020603050405020304" pitchFamily="18" charset="0"/>
              </a:rPr>
              <a:t>Нетворкінг</a:t>
            </a:r>
            <a:r>
              <a:rPr lang="uk-UA" sz="3000" b="1" dirty="0">
                <a:solidFill>
                  <a:srgbClr val="FF0066"/>
                </a:solidFill>
                <a:latin typeface="Times New Roman" panose="02020603050405020304" pitchFamily="18" charset="0"/>
                <a:cs typeface="Times New Roman" panose="02020603050405020304" pitchFamily="18" charset="0"/>
              </a:rPr>
              <a:t> –</a:t>
            </a:r>
            <a:r>
              <a:rPr lang="uk-UA" sz="2500" b="1" dirty="0">
                <a:solidFill>
                  <a:srgbClr val="FF0066"/>
                </a:solidFill>
                <a:latin typeface="Times New Roman" panose="02020603050405020304" pitchFamily="18" charset="0"/>
                <a:cs typeface="Times New Roman" panose="02020603050405020304" pitchFamily="18" charset="0"/>
              </a:rPr>
              <a:t> </a:t>
            </a:r>
            <a:r>
              <a:rPr lang="uk-UA" sz="2500" dirty="0">
                <a:latin typeface="Times New Roman" panose="02020603050405020304" pitchFamily="18" charset="0"/>
                <a:cs typeface="Times New Roman" panose="02020603050405020304" pitchFamily="18" charset="0"/>
              </a:rPr>
              <a:t>це </a:t>
            </a:r>
            <a:r>
              <a:rPr lang="ru-RU" sz="2500" dirty="0" err="1">
                <a:latin typeface="Times New Roman" panose="02020603050405020304" pitchFamily="18" charset="0"/>
                <a:cs typeface="Times New Roman" panose="02020603050405020304" pitchFamily="18" charset="0"/>
              </a:rPr>
              <a:t>соціальна</a:t>
            </a:r>
            <a:r>
              <a:rPr lang="ru-RU" sz="2500" dirty="0">
                <a:latin typeface="Times New Roman" panose="02020603050405020304" pitchFamily="18" charset="0"/>
                <a:cs typeface="Times New Roman" panose="02020603050405020304" pitchFamily="18" charset="0"/>
              </a:rPr>
              <a:t> і </a:t>
            </a:r>
            <a:r>
              <a:rPr lang="ru-RU" sz="2500" dirty="0" err="1">
                <a:latin typeface="Times New Roman" panose="02020603050405020304" pitchFamily="18" charset="0"/>
                <a:cs typeface="Times New Roman" panose="02020603050405020304" pitchFamily="18" charset="0"/>
              </a:rPr>
              <a:t>професійна</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діяльність</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спрямована</a:t>
            </a:r>
            <a:r>
              <a:rPr lang="ru-RU" sz="2500" dirty="0">
                <a:latin typeface="Times New Roman" panose="02020603050405020304" pitchFamily="18" charset="0"/>
                <a:cs typeface="Times New Roman" panose="02020603050405020304" pitchFamily="18" charset="0"/>
              </a:rPr>
              <a:t> на те, </a:t>
            </a:r>
            <a:r>
              <a:rPr lang="ru-RU" sz="2500" dirty="0" err="1">
                <a:latin typeface="Times New Roman" panose="02020603050405020304" pitchFamily="18" charset="0"/>
                <a:cs typeface="Times New Roman" panose="02020603050405020304" pitchFamily="18" charset="0"/>
              </a:rPr>
              <a:t>щоб</a:t>
            </a:r>
            <a:r>
              <a:rPr lang="ru-RU" sz="2500" dirty="0">
                <a:latin typeface="Times New Roman" panose="02020603050405020304" pitchFamily="18" charset="0"/>
                <a:cs typeface="Times New Roman" panose="02020603050405020304" pitchFamily="18" charset="0"/>
              </a:rPr>
              <a:t> за </a:t>
            </a:r>
            <a:r>
              <a:rPr lang="ru-RU" sz="2500" dirty="0" err="1">
                <a:latin typeface="Times New Roman" panose="02020603050405020304" pitchFamily="18" charset="0"/>
                <a:cs typeface="Times New Roman" panose="02020603050405020304" pitchFamily="18" charset="0"/>
              </a:rPr>
              <a:t>допомогою</a:t>
            </a:r>
            <a:r>
              <a:rPr lang="ru-RU" sz="2500" dirty="0">
                <a:latin typeface="Times New Roman" panose="02020603050405020304" pitchFamily="18" charset="0"/>
                <a:cs typeface="Times New Roman" panose="02020603050405020304" pitchFamily="18" charset="0"/>
              </a:rPr>
              <a:t> кола </a:t>
            </a:r>
            <a:r>
              <a:rPr lang="ru-RU" sz="2500" dirty="0" err="1">
                <a:latin typeface="Times New Roman" panose="02020603050405020304" pitchFamily="18" charset="0"/>
                <a:cs typeface="Times New Roman" panose="02020603050405020304" pitchFamily="18" charset="0"/>
              </a:rPr>
              <a:t>друзів</a:t>
            </a:r>
            <a:r>
              <a:rPr lang="ru-RU" sz="2500" dirty="0">
                <a:latin typeface="Times New Roman" panose="02020603050405020304" pitchFamily="18" charset="0"/>
                <a:cs typeface="Times New Roman" panose="02020603050405020304" pitchFamily="18" charset="0"/>
              </a:rPr>
              <a:t> і </a:t>
            </a:r>
            <a:r>
              <a:rPr lang="ru-RU" sz="2500" dirty="0" err="1">
                <a:latin typeface="Times New Roman" panose="02020603050405020304" pitchFamily="18" charset="0"/>
                <a:cs typeface="Times New Roman" panose="02020603050405020304" pitchFamily="18" charset="0"/>
              </a:rPr>
              <a:t>знайомих</a:t>
            </a:r>
            <a:r>
              <a:rPr lang="ru-RU" sz="2500" dirty="0">
                <a:latin typeface="Times New Roman" panose="02020603050405020304" pitchFamily="18" charset="0"/>
                <a:cs typeface="Times New Roman" panose="02020603050405020304" pitchFamily="18" charset="0"/>
              </a:rPr>
              <a:t> максимально </a:t>
            </a:r>
            <a:r>
              <a:rPr lang="ru-RU" sz="2500" dirty="0" err="1">
                <a:latin typeface="Times New Roman" panose="02020603050405020304" pitchFamily="18" charset="0"/>
                <a:cs typeface="Times New Roman" panose="02020603050405020304" pitchFamily="18" charset="0"/>
              </a:rPr>
              <a:t>швидко</a:t>
            </a:r>
            <a:r>
              <a:rPr lang="ru-RU" sz="2500" dirty="0">
                <a:latin typeface="Times New Roman" panose="02020603050405020304" pitchFamily="18" charset="0"/>
                <a:cs typeface="Times New Roman" panose="02020603050405020304" pitchFamily="18" charset="0"/>
              </a:rPr>
              <a:t> і </a:t>
            </a:r>
            <a:r>
              <a:rPr lang="ru-RU" sz="2500" dirty="0" err="1">
                <a:latin typeface="Times New Roman" panose="02020603050405020304" pitchFamily="18" charset="0"/>
                <a:cs typeface="Times New Roman" panose="02020603050405020304" pitchFamily="18" charset="0"/>
              </a:rPr>
              <a:t>ефективно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вирішувати</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складні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життєві</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завдання</a:t>
            </a:r>
            <a:r>
              <a:rPr lang="ru-RU" sz="2500" dirty="0">
                <a:latin typeface="Times New Roman" panose="02020603050405020304" pitchFamily="18" charset="0"/>
                <a:cs typeface="Times New Roman" panose="02020603050405020304" pitchFamily="18" charset="0"/>
              </a:rPr>
              <a:t> і </a:t>
            </a:r>
            <a:r>
              <a:rPr lang="ru-RU" sz="2500" dirty="0" err="1">
                <a:latin typeface="Times New Roman" panose="02020603050405020304" pitchFamily="18" charset="0"/>
                <a:cs typeface="Times New Roman" panose="02020603050405020304" pitchFamily="18" charset="0"/>
              </a:rPr>
              <a:t>бізнес-питання</a:t>
            </a:r>
            <a:r>
              <a:rPr lang="ru-RU" sz="2500" dirty="0">
                <a:latin typeface="Times New Roman" panose="02020603050405020304" pitchFamily="18" charset="0"/>
                <a:cs typeface="Times New Roman" panose="02020603050405020304" pitchFamily="18" charset="0"/>
              </a:rPr>
              <a:t> </a:t>
            </a:r>
            <a:endParaRPr lang="ru-RU" sz="2500" b="1" dirty="0">
              <a:solidFill>
                <a:srgbClr val="FF0066"/>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55691C48-51D4-4553-A8B0-2EB07D03714B}"/>
              </a:ext>
            </a:extLst>
          </p:cNvPr>
          <p:cNvSpPr>
            <a:spLocks noGrp="1"/>
          </p:cNvSpPr>
          <p:nvPr>
            <p:ph type="subTitle" idx="1"/>
          </p:nvPr>
        </p:nvSpPr>
        <p:spPr>
          <a:xfrm>
            <a:off x="570451" y="1798405"/>
            <a:ext cx="10939244" cy="3763496"/>
          </a:xfrm>
        </p:spPr>
        <p:txBody>
          <a:bodyPr>
            <a:normAutofit fontScale="92500" lnSpcReduction="10000"/>
          </a:bodyPr>
          <a:lstStyle/>
          <a:p>
            <a:pPr algn="just">
              <a:lnSpc>
                <a:spcPct val="150000"/>
              </a:lnSpc>
            </a:pPr>
            <a:r>
              <a:rPr lang="uk-UA" dirty="0">
                <a:latin typeface="Times New Roman" panose="02020603050405020304" pitchFamily="18" charset="0"/>
                <a:cs typeface="Times New Roman" panose="02020603050405020304" pitchFamily="18" charset="0"/>
              </a:rPr>
              <a:t>	Знаходимо площадку де зосереджена наша цільова аудиторія.</a:t>
            </a:r>
          </a:p>
          <a:p>
            <a:pPr algn="just">
              <a:lnSpc>
                <a:spcPct val="150000"/>
              </a:lnSpc>
            </a:pPr>
            <a:r>
              <a:rPr lang="uk-UA" dirty="0">
                <a:latin typeface="Times New Roman" panose="02020603050405020304" pitchFamily="18" charset="0"/>
                <a:cs typeface="Times New Roman" panose="02020603050405020304" pitchFamily="18" charset="0"/>
              </a:rPr>
              <a:t>	Пропонуєте спільний прямий ефір, </a:t>
            </a:r>
            <a:r>
              <a:rPr lang="uk-UA" dirty="0" err="1">
                <a:latin typeface="Times New Roman" panose="02020603050405020304" pitchFamily="18" charset="0"/>
                <a:cs typeface="Times New Roman" panose="02020603050405020304" pitchFamily="18" charset="0"/>
              </a:rPr>
              <a:t>колаборацію</a:t>
            </a:r>
            <a:r>
              <a:rPr lang="uk-UA" dirty="0">
                <a:latin typeface="Times New Roman" panose="02020603050405020304" pitchFamily="18" charset="0"/>
                <a:cs typeface="Times New Roman" panose="02020603050405020304" pitchFamily="18" charset="0"/>
              </a:rPr>
              <a:t>, щоб обмінятися підписниками, придумуєте актуальну тему ефіру.</a:t>
            </a:r>
          </a:p>
          <a:p>
            <a:pPr algn="just">
              <a:lnSpc>
                <a:spcPct val="150000"/>
              </a:lnSpc>
            </a:pPr>
            <a:r>
              <a:rPr lang="uk-UA" dirty="0">
                <a:latin typeface="Times New Roman" panose="02020603050405020304" pitchFamily="18" charset="0"/>
                <a:cs typeface="Times New Roman" panose="02020603050405020304" pitchFamily="18" charset="0"/>
              </a:rPr>
              <a:t>	Важливий індивідуальний підхід НЕ СПАМ не копіюєте одне і те саме повідомлення.</a:t>
            </a:r>
          </a:p>
          <a:p>
            <a:pPr algn="just">
              <a:lnSpc>
                <a:spcPct val="150000"/>
              </a:lnSpc>
            </a:pPr>
            <a:r>
              <a:rPr lang="uk-UA" dirty="0">
                <a:latin typeface="Times New Roman" panose="02020603050405020304" pitchFamily="18" charset="0"/>
                <a:cs typeface="Times New Roman" panose="02020603050405020304" pitchFamily="18" charset="0"/>
              </a:rPr>
              <a:t>	Задача-показати себе якомога більшій кількості користувачів у соціальних мережах (лайки коментарі, відмітки)</a:t>
            </a:r>
          </a:p>
          <a:p>
            <a:pPr algn="just">
              <a:lnSpc>
                <a:spcPct val="150000"/>
              </a:lnSpc>
            </a:pPr>
            <a:endParaRPr lang="uk-UA" dirty="0">
              <a:latin typeface="Times New Roman" panose="02020603050405020304" pitchFamily="18" charset="0"/>
              <a:cs typeface="Times New Roman" panose="02020603050405020304" pitchFamily="18" charset="0"/>
            </a:endParaRPr>
          </a:p>
          <a:p>
            <a:pPr algn="just">
              <a:lnSpc>
                <a:spcPct val="150000"/>
              </a:lnSpc>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18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368BBD-815A-453F-8319-A3E97228ED1B}"/>
              </a:ext>
            </a:extLst>
          </p:cNvPr>
          <p:cNvSpPr>
            <a:spLocks noGrp="1"/>
          </p:cNvSpPr>
          <p:nvPr>
            <p:ph type="title"/>
          </p:nvPr>
        </p:nvSpPr>
        <p:spPr/>
        <p:txBody>
          <a:bodyPr/>
          <a:lstStyle/>
          <a:p>
            <a:r>
              <a:rPr lang="uk-UA" dirty="0">
                <a:solidFill>
                  <a:srgbClr val="FF0066"/>
                </a:solidFill>
                <a:latin typeface="Times New Roman" panose="02020603050405020304" pitchFamily="18" charset="0"/>
                <a:cs typeface="Times New Roman" panose="02020603050405020304" pitchFamily="18" charset="0"/>
              </a:rPr>
              <a:t>Ведуча на весілля</a:t>
            </a:r>
            <a:endParaRPr lang="ru-RU" dirty="0">
              <a:solidFill>
                <a:srgbClr val="FF0066"/>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9BA5333-FB5D-426D-80AA-7C2A425EA54F}"/>
              </a:ext>
            </a:extLst>
          </p:cNvPr>
          <p:cNvSpPr>
            <a:spLocks noGrp="1"/>
          </p:cNvSpPr>
          <p:nvPr>
            <p:ph idx="1"/>
          </p:nvPr>
        </p:nvSpPr>
        <p:spPr>
          <a:xfrm>
            <a:off x="838200" y="1548788"/>
            <a:ext cx="10515600" cy="4351338"/>
          </a:xfrm>
        </p:spPr>
        <p:txBody>
          <a:bodyPr>
            <a:normAutofit lnSpcReduction="10000"/>
          </a:bodyPr>
          <a:lstStyle/>
          <a:p>
            <a:r>
              <a:rPr lang="uk-UA" dirty="0">
                <a:latin typeface="Times New Roman" panose="02020603050405020304" pitchFamily="18" charset="0"/>
                <a:cs typeface="Times New Roman" panose="02020603050405020304" pitchFamily="18" charset="0"/>
              </a:rPr>
              <a:t>Весільна флористика</a:t>
            </a:r>
          </a:p>
          <a:p>
            <a:r>
              <a:rPr lang="uk-UA" dirty="0">
                <a:latin typeface="Times New Roman" panose="02020603050405020304" pitchFamily="18" charset="0"/>
                <a:cs typeface="Times New Roman" panose="02020603050405020304" pitchFamily="18" charset="0"/>
              </a:rPr>
              <a:t>Організатори весілля</a:t>
            </a:r>
          </a:p>
          <a:p>
            <a:r>
              <a:rPr lang="uk-UA" dirty="0">
                <a:latin typeface="Times New Roman" panose="02020603050405020304" pitchFamily="18" charset="0"/>
                <a:cs typeface="Times New Roman" panose="02020603050405020304" pitchFamily="18" charset="0"/>
              </a:rPr>
              <a:t>Весільний фотограф</a:t>
            </a:r>
          </a:p>
          <a:p>
            <a:r>
              <a:rPr lang="uk-UA" dirty="0">
                <a:latin typeface="Times New Roman" panose="02020603050405020304" pitchFamily="18" charset="0"/>
                <a:cs typeface="Times New Roman" panose="02020603050405020304" pitchFamily="18" charset="0"/>
              </a:rPr>
              <a:t>Магазин обручок</a:t>
            </a:r>
          </a:p>
          <a:p>
            <a:r>
              <a:rPr lang="uk-UA" dirty="0">
                <a:latin typeface="Times New Roman" panose="02020603050405020304" pitchFamily="18" charset="0"/>
                <a:cs typeface="Times New Roman" panose="02020603050405020304" pitchFamily="18" charset="0"/>
              </a:rPr>
              <a:t>Ресторани з залою для весільного банкету</a:t>
            </a:r>
          </a:p>
          <a:p>
            <a:r>
              <a:rPr lang="uk-UA" dirty="0">
                <a:latin typeface="Times New Roman" panose="02020603050405020304" pitchFamily="18" charset="0"/>
                <a:cs typeface="Times New Roman" panose="02020603050405020304" pitchFamily="18" charset="0"/>
              </a:rPr>
              <a:t>Оренда весільного авто</a:t>
            </a:r>
          </a:p>
          <a:p>
            <a:r>
              <a:rPr lang="uk-UA" dirty="0">
                <a:latin typeface="Times New Roman" panose="02020603050405020304" pitchFamily="18" charset="0"/>
                <a:cs typeface="Times New Roman" panose="02020603050405020304" pitchFamily="18" charset="0"/>
              </a:rPr>
              <a:t>Магазин весільних суконь</a:t>
            </a:r>
          </a:p>
          <a:p>
            <a:r>
              <a:rPr lang="uk-UA" dirty="0">
                <a:latin typeface="Times New Roman" panose="02020603050405020304" pitchFamily="18" charset="0"/>
                <a:cs typeface="Times New Roman" panose="02020603050405020304" pitchFamily="18" charset="0"/>
              </a:rPr>
              <a:t>Магазин аксесуарів для весілля</a:t>
            </a:r>
          </a:p>
          <a:p>
            <a:r>
              <a:rPr lang="uk-UA" dirty="0">
                <a:latin typeface="Times New Roman" panose="02020603050405020304" pitchFamily="18" charset="0"/>
                <a:cs typeface="Times New Roman" panose="02020603050405020304" pitchFamily="18" charset="0"/>
              </a:rPr>
              <a:t>Магазин декору для весілля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13750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15459</TotalTime>
  <Words>1514</Words>
  <Application>Microsoft Office PowerPoint</Application>
  <PresentationFormat>Широкоэкранный</PresentationFormat>
  <Paragraphs>197</Paragraphs>
  <Slides>41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41</vt:i4>
      </vt:variant>
    </vt:vector>
  </HeadingPairs>
  <TitlesOfParts>
    <vt:vector size="47" baseType="lpstr">
      <vt:lpstr>Roboto</vt:lpstr>
      <vt:lpstr>Arial</vt:lpstr>
      <vt:lpstr>Calibri</vt:lpstr>
      <vt:lpstr>Calibri Light</vt:lpstr>
      <vt:lpstr>Times New Roman</vt:lpstr>
      <vt:lpstr>Тема Office</vt:lpstr>
      <vt:lpstr>Платні та безкоштовні способи просування,  збільшення «живих» підписників </vt:lpstr>
      <vt:lpstr>Переваги і недоліки безкоштовних методів просування </vt:lpstr>
      <vt:lpstr>Переваги і недоліки платних методів просування </vt:lpstr>
      <vt:lpstr>ЛЕГЕНДА ПРОФІЛЮ – ІНСТРУМЕНТ ПІДВИЩЕННЯ ІНТЕРЕРСУ ДО СТОРІНКИ/ПАБЛІКУ</vt:lpstr>
      <vt:lpstr>Легенда</vt:lpstr>
      <vt:lpstr>Легенда профілю</vt:lpstr>
      <vt:lpstr>Коментинг – це коментарі, відгуки, відображення власної думки під постами у соціальних мережах.</vt:lpstr>
      <vt:lpstr>Нетворкінг – це соціальна і професійна діяльність, спрямована на те, щоб за допомогою кола друзів і знайомих максимально швидко і ефективно вирішувати складні життєві завдання і бізнес-питання </vt:lpstr>
      <vt:lpstr>Ведуча на весілля</vt:lpstr>
      <vt:lpstr>#Хештег – це один з основних методів для розкрутки. Це ключове слово для пошуку матеріалу за тематикою, хештеги включають в себе як одне слово, так і більше об'єднаних слів (але без пробілів). Користувачі можуть об'єднувати групу повідомлень за темою або типом з використанням хештегів — слів або фраз, які починаються з #.</vt:lpstr>
      <vt:lpstr>Програми та додатки для пошуку хештегів</vt:lpstr>
      <vt:lpstr>Види хештегів</vt:lpstr>
      <vt:lpstr>Релевантні хештеги - це ті, які підходять за змістом до вашого посту. Де їх взяти?</vt:lpstr>
      <vt:lpstr>Релевантні хештеги</vt:lpstr>
      <vt:lpstr>Як правильно ставити хештеги в Інстаграм </vt:lpstr>
      <vt:lpstr>Презентация PowerPoint</vt:lpstr>
      <vt:lpstr>Відмітка в соціальних мережах</vt:lpstr>
      <vt:lpstr> Взаємопіар (SFS) </vt:lpstr>
      <vt:lpstr>Оптимізація пошуку - процес коригування HTML-коду, текстового наповнення (контенту), структури сайту, контроль зовнішніх чинників для відповідності вимогам алгоритму пошукових систем, з метою підняття позиції сайту в результатах пошуку в цих системах за певними запитами користувачів.   Чим вище позиція сайту в результатах пошуку, тим більша ймовірність, що відвідувач перейде на нього з пошукових систем, оскільки люди зазвичай йдуть за першими посиланнями.</vt:lpstr>
      <vt:lpstr>Тік ток – інструмент для просування бізнесу </vt:lpstr>
      <vt:lpstr>Презентация PowerPoint</vt:lpstr>
      <vt:lpstr>Платні методи просування</vt:lpstr>
      <vt:lpstr>SMO</vt:lpstr>
      <vt:lpstr>SMO</vt:lpstr>
      <vt:lpstr>Переваги SMO оптимізації </vt:lpstr>
      <vt:lpstr>Таргетинг (target–ціль) - технологія інтернет-реклами, яка допомагає знизити витрати рекламодавця на залучення до рекламованого об'єкту цільової аудиторії. Суть її полягає у виділенні з числа відвідувачів сайту групи осіб, які відповідають деяким заздалегідь визначеними умовами, які і формують основні види таргетингу</vt:lpstr>
      <vt:lpstr>Правила використання таргетингової реклами</vt:lpstr>
      <vt:lpstr>Помилки таргету. Не професійний таргет</vt:lpstr>
      <vt:lpstr> Гівевей-це конкурс або розіграш, для перемоги у якому потрібно виконати певні умови, щоб отримати безкоштовно приз. Останні кілька років такий формат подарунків набуває все більшої популярності, адже блогери радо діляться різними речами та продукцією зі своїми підписниками та шанувальниками у різних соцмережах.  Гівевей використовується як спосіб просування, адже основною умовою участі у розіграші є підписка (лайки) на вашу  торгову сторінку.  Гівевей – це зазвичай бартерний або платний  спосіб просування.</vt:lpstr>
      <vt:lpstr>Накрутка лайків</vt:lpstr>
      <vt:lpstr>Накрутка лайків</vt:lpstr>
      <vt:lpstr>Презентация PowerPoint</vt:lpstr>
      <vt:lpstr>SMM - цекомплекс заходів щодо використання соціальних медіа як каналів для просування компаній та вирішення інших бізнес-завдань.</vt:lpstr>
      <vt:lpstr>SMM – має за мету: ⁕ підвищувати репутацію і впізнаність ⁕ надає можливість легкого старту з мінімальними витратами ⁕ приваблення лояльності аудиторії (потенційних клієнтів). </vt:lpstr>
      <vt:lpstr>Блогер - це людина, що є автором блогу. </vt:lpstr>
      <vt:lpstr>Типи співпаці з блогером:</vt:lpstr>
      <vt:lpstr>Як обрати блогера</vt:lpstr>
      <vt:lpstr>Тіньовий бан</vt:lpstr>
      <vt:lpstr>Щоб не потрапити в тіньовий бан потрібно:</vt:lpstr>
      <vt:lpstr>Щоб не потрапити в тіньовий бан потрібно:</vt:lpstr>
      <vt:lpstr>Завдання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Платна та безкоштовна ркулама</dc:title>
  <dc:creator>Komp</dc:creator>
  <cp:lastModifiedBy>Komp</cp:lastModifiedBy>
  <cp:revision>75</cp:revision>
  <dcterms:created xsi:type="dcterms:W3CDTF">2020-09-29T16:38:27Z</dcterms:created>
  <dcterms:modified xsi:type="dcterms:W3CDTF">2020-10-13T11:31:46Z</dcterms:modified>
</cp:coreProperties>
</file>