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  <p:sldId id="268" r:id="rId9"/>
    <p:sldId id="270" r:id="rId10"/>
    <p:sldId id="272" r:id="rId11"/>
    <p:sldId id="271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uk-UA" sz="3200" dirty="0"/>
              <a:t>1. Кількісні моделі оцінки ймовірності банкрутства підприємства.</a:t>
            </a:r>
            <a:br>
              <a:rPr lang="uk-UA" sz="3200" dirty="0"/>
            </a:br>
            <a:r>
              <a:rPr lang="uk-UA" sz="3200" dirty="0"/>
              <a:t>2. Якісні моделі оцінки ймовірності банкрутства підприємства.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6. Оцінка ймовірності банкрутства підприємства як складова антикризового фінансового управління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 smtClean="0"/>
              <a:t>Модель </a:t>
            </a:r>
            <a:r>
              <a:rPr lang="uk-UA" sz="2100" b="1" dirty="0" err="1" smtClean="0"/>
              <a:t>Аргенти</a:t>
            </a:r>
            <a:r>
              <a:rPr lang="uk-UA" sz="2100" b="1" dirty="0" smtClean="0"/>
              <a:t> (A – </a:t>
            </a:r>
            <a:r>
              <a:rPr lang="uk-UA" sz="2100" b="1" dirty="0" err="1" smtClean="0"/>
              <a:t>score</a:t>
            </a:r>
            <a:r>
              <a:rPr lang="uk-UA" sz="2100" b="1" dirty="0" smtClean="0"/>
              <a:t>) характеризує управлінську кризу, яка може призвести до банкрутства компанії.</a:t>
            </a:r>
          </a:p>
          <a:p>
            <a:pPr marL="0" indent="0" algn="ctr">
              <a:buNone/>
            </a:pPr>
            <a:r>
              <a:rPr lang="uk-UA" sz="2100" b="1" dirty="0" smtClean="0"/>
              <a:t>Визначення вірогідності банкрутства підприємства розпочинається з припущень що:</a:t>
            </a:r>
          </a:p>
          <a:p>
            <a:pPr marL="0" indent="0" algn="just">
              <a:buNone/>
            </a:pPr>
            <a:r>
              <a:rPr lang="uk-UA" sz="2100" dirty="0" smtClean="0"/>
              <a:t>- йде процес, який може призвести до банкрутства;</a:t>
            </a:r>
          </a:p>
          <a:p>
            <a:pPr marL="0" indent="0" algn="just">
              <a:buNone/>
            </a:pPr>
            <a:r>
              <a:rPr lang="uk-UA" sz="2100" dirty="0" smtClean="0"/>
              <a:t>- для свого завершення цей процес вимагає декількох років; </a:t>
            </a:r>
          </a:p>
          <a:p>
            <a:pPr marL="0" indent="0" algn="just">
              <a:buNone/>
            </a:pPr>
            <a:r>
              <a:rPr lang="uk-UA" sz="2100" dirty="0" smtClean="0"/>
              <a:t>- процес може розділити на три стадії: недоліки, помилки, симптоми.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Недоліки: </a:t>
            </a:r>
            <a:r>
              <a:rPr lang="uk-UA" sz="2100" dirty="0" smtClean="0"/>
              <a:t>підприємства, що рухаються до банкрутства, роками показують декілька недоліків, очевидних задовго до фактичної неспроможності.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Помилки: </a:t>
            </a:r>
            <a:r>
              <a:rPr lang="uk-UA" sz="2100" dirty="0" smtClean="0"/>
              <a:t>внаслідок накопичення недоліків підприємство може вчинити помилку, що призведе до банкрутства. При цьому автор вважає, що організації які не мають недоліків, не здійснюють помилок, що ведуть до банкрутства.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Симптоми: </a:t>
            </a:r>
            <a:r>
              <a:rPr lang="uk-UA" sz="2100" dirty="0" smtClean="0"/>
              <a:t>помилки починають виявляти усі відомі симптоми неплатоспроможності, що наближається (погіршення показників, ознаки дефіциту готівки). Симптоми проявляються в останні два-три роки процесу, що веде до банкрутства, який може </a:t>
            </a:r>
            <a:r>
              <a:rPr lang="uk-UA" sz="2100" dirty="0" err="1" smtClean="0"/>
              <a:t>розтянутися</a:t>
            </a:r>
            <a:r>
              <a:rPr lang="uk-UA" sz="2100" dirty="0" smtClean="0"/>
              <a:t> на термін від п'яти до десяти років.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34597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Компанія </a:t>
            </a:r>
            <a:r>
              <a:rPr lang="en-US" sz="2100" b="1" dirty="0"/>
              <a:t>Ernst &amp; </a:t>
            </a:r>
            <a:r>
              <a:rPr lang="en-US" sz="2100" b="1" dirty="0" err="1"/>
              <a:t>Whinney</a:t>
            </a:r>
            <a:r>
              <a:rPr lang="en-US" sz="2100" b="1" dirty="0"/>
              <a:t> </a:t>
            </a:r>
            <a:r>
              <a:rPr lang="uk-UA" sz="2100" b="1" dirty="0"/>
              <a:t>розробила наступний тест для прогнозу банкрутства фірм:</a:t>
            </a:r>
          </a:p>
          <a:p>
            <a:pPr marL="0" indent="0" algn="just">
              <a:buNone/>
            </a:pPr>
            <a:r>
              <a:rPr lang="uk-UA" sz="2100" dirty="0" smtClean="0"/>
              <a:t>1. Директори </a:t>
            </a:r>
            <a:r>
              <a:rPr lang="uk-UA" sz="2100" dirty="0"/>
              <a:t>їздять на особистих «роллс-ройсах».</a:t>
            </a:r>
          </a:p>
          <a:p>
            <a:pPr marL="0" indent="0" algn="just">
              <a:buNone/>
            </a:pPr>
            <a:r>
              <a:rPr lang="uk-UA" sz="2100" dirty="0" smtClean="0"/>
              <a:t>2. Фонтан </a:t>
            </a:r>
            <a:r>
              <a:rPr lang="uk-UA" sz="2100" dirty="0"/>
              <a:t>у приймальній.</a:t>
            </a:r>
          </a:p>
          <a:p>
            <a:pPr marL="0" indent="0" algn="just">
              <a:buNone/>
            </a:pPr>
            <a:r>
              <a:rPr lang="uk-UA" sz="2100" dirty="0" smtClean="0"/>
              <a:t>3. Флагшток </a:t>
            </a:r>
            <a:r>
              <a:rPr lang="uk-UA" sz="2100" dirty="0"/>
              <a:t>у дворі фабрики.</a:t>
            </a:r>
          </a:p>
          <a:p>
            <a:pPr marL="0" indent="0" algn="just">
              <a:buNone/>
            </a:pPr>
            <a:r>
              <a:rPr lang="uk-UA" sz="2100" dirty="0" smtClean="0"/>
              <a:t>4. Некваліфікований </a:t>
            </a:r>
            <a:r>
              <a:rPr lang="uk-UA" sz="2100" dirty="0"/>
              <a:t>/ немолодий бухгалтер.</a:t>
            </a:r>
          </a:p>
          <a:p>
            <a:pPr marL="0" indent="0" algn="just">
              <a:buNone/>
            </a:pPr>
            <a:r>
              <a:rPr lang="uk-UA" sz="2100" dirty="0" smtClean="0"/>
              <a:t>5. Наявність </a:t>
            </a:r>
            <a:r>
              <a:rPr lang="uk-UA" sz="2100" dirty="0"/>
              <a:t>нагороди її Королівської Величності (для Великобританії).</a:t>
            </a:r>
          </a:p>
          <a:p>
            <a:pPr marL="0" indent="0" algn="just">
              <a:buNone/>
            </a:pPr>
            <a:r>
              <a:rPr lang="uk-UA" sz="2100" dirty="0" smtClean="0"/>
              <a:t>6. Аудитор</a:t>
            </a:r>
            <a:r>
              <a:rPr lang="uk-UA" sz="2100" dirty="0"/>
              <a:t>, що працював із компанією, зробив блискучу кар'єру.</a:t>
            </a:r>
          </a:p>
          <a:p>
            <a:pPr marL="0" indent="0" algn="just">
              <a:buNone/>
            </a:pPr>
            <a:r>
              <a:rPr lang="uk-UA" sz="2100" dirty="0" smtClean="0"/>
              <a:t>7. Новий </a:t>
            </a:r>
            <a:r>
              <a:rPr lang="uk-UA" sz="2100" dirty="0"/>
              <a:t>офіс.</a:t>
            </a:r>
          </a:p>
          <a:p>
            <a:pPr marL="0" indent="0" algn="just">
              <a:buNone/>
            </a:pPr>
            <a:r>
              <a:rPr lang="uk-UA" sz="2100" dirty="0" smtClean="0"/>
              <a:t>8. Слова </a:t>
            </a:r>
            <a:r>
              <a:rPr lang="uk-UA" sz="2100" dirty="0"/>
              <a:t>«</a:t>
            </a:r>
            <a:r>
              <a:rPr lang="uk-UA" sz="2100" dirty="0" err="1"/>
              <a:t>Ні-</a:t>
            </a:r>
            <a:r>
              <a:rPr lang="en-US" sz="2100" dirty="0"/>
              <a:t>Tech» </a:t>
            </a:r>
            <a:r>
              <a:rPr lang="uk-UA" sz="2100" dirty="0"/>
              <a:t>у назві фірми.</a:t>
            </a:r>
          </a:p>
          <a:p>
            <a:pPr marL="0" indent="0" algn="just">
              <a:buNone/>
            </a:pPr>
            <a:r>
              <a:rPr lang="uk-UA" sz="2100" dirty="0" smtClean="0"/>
              <a:t>9. Річний </a:t>
            </a:r>
            <a:r>
              <a:rPr lang="uk-UA" sz="2100" dirty="0"/>
              <a:t>звіт із фотографією голови ради директорів, що спускається з вертольота.</a:t>
            </a:r>
          </a:p>
          <a:p>
            <a:pPr marL="0" indent="0" algn="just">
              <a:buNone/>
            </a:pPr>
            <a:r>
              <a:rPr lang="uk-UA" sz="2100" dirty="0"/>
              <a:t>10</a:t>
            </a:r>
            <a:r>
              <a:rPr lang="uk-UA" sz="2100" dirty="0" smtClean="0"/>
              <a:t>.  </a:t>
            </a:r>
            <a:r>
              <a:rPr lang="uk-UA" sz="2100" dirty="0"/>
              <a:t>Компанія нещодавно відкрила офіс у Китаї.</a:t>
            </a:r>
          </a:p>
          <a:p>
            <a:pPr marL="0" indent="0" algn="just">
              <a:buNone/>
            </a:pPr>
            <a:r>
              <a:rPr lang="uk-UA" sz="2100" dirty="0" smtClean="0"/>
              <a:t>11. Продукція </a:t>
            </a:r>
            <a:r>
              <a:rPr lang="uk-UA" sz="2100" dirty="0"/>
              <a:t>- лідер ринку.</a:t>
            </a:r>
          </a:p>
          <a:p>
            <a:pPr marL="0" indent="0" algn="just">
              <a:buNone/>
            </a:pPr>
            <a:r>
              <a:rPr lang="uk-UA" sz="2100" dirty="0" smtClean="0"/>
              <a:t>12. Співробітники </a:t>
            </a:r>
            <a:r>
              <a:rPr lang="uk-UA" sz="2100" dirty="0"/>
              <a:t>задоволені життям, не страйкують</a:t>
            </a:r>
            <a:r>
              <a:rPr lang="uk-UA" sz="2100" dirty="0" smtClean="0"/>
              <a:t>.</a:t>
            </a:r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r>
              <a:rPr lang="uk-UA" sz="2100" dirty="0" smtClean="0"/>
              <a:t>Компанія </a:t>
            </a:r>
            <a:r>
              <a:rPr lang="uk-UA" sz="2100" dirty="0"/>
              <a:t>переживає ускладнення, якщо на більш ніж п'ять із цих питань відповідь позитивна. Якщо відповідь на більш ніж вісім питань позитивна - фінансовий стан надто важкий.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6933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Метод </a:t>
            </a:r>
            <a:r>
              <a:rPr lang="uk-UA" sz="2100" b="1" dirty="0" err="1"/>
              <a:t>Скоуна</a:t>
            </a:r>
            <a:r>
              <a:rPr lang="uk-UA" sz="2100" b="1" dirty="0"/>
              <a:t> базується на таких підходах:</a:t>
            </a:r>
          </a:p>
          <a:p>
            <a:pPr marL="0" indent="0" algn="just">
              <a:buNone/>
            </a:pPr>
            <a:r>
              <a:rPr lang="uk-UA" sz="2100" dirty="0" smtClean="0"/>
              <a:t>1. Компанії </a:t>
            </a:r>
            <a:r>
              <a:rPr lang="uk-UA" sz="2100" dirty="0"/>
              <a:t>менше ніж п'ять років?</a:t>
            </a:r>
          </a:p>
          <a:p>
            <a:pPr marL="0" indent="0" algn="just">
              <a:buNone/>
            </a:pPr>
            <a:r>
              <a:rPr lang="uk-UA" sz="2100" dirty="0" smtClean="0"/>
              <a:t>2. Компанія </a:t>
            </a:r>
            <a:r>
              <a:rPr lang="uk-UA" sz="2100" dirty="0"/>
              <a:t>працює в циклічній галузі?</a:t>
            </a:r>
          </a:p>
          <a:p>
            <a:pPr marL="0" indent="0" algn="just">
              <a:buNone/>
            </a:pPr>
            <a:r>
              <a:rPr lang="uk-UA" sz="2100" dirty="0" smtClean="0"/>
              <a:t>3. Короткострокові </a:t>
            </a:r>
            <a:r>
              <a:rPr lang="uk-UA" sz="2100" dirty="0"/>
              <a:t>зобов'язання більші за оборотні активи?</a:t>
            </a:r>
          </a:p>
          <a:p>
            <a:pPr marL="0" indent="0" algn="just">
              <a:buNone/>
            </a:pPr>
            <a:r>
              <a:rPr lang="uk-UA" sz="2100" dirty="0" smtClean="0"/>
              <a:t>4. Співвідношення </a:t>
            </a:r>
            <a:r>
              <a:rPr lang="uk-UA" sz="2100" dirty="0"/>
              <a:t>позикових і власних коштів більше ніж 100%?</a:t>
            </a:r>
          </a:p>
          <a:p>
            <a:pPr marL="0" indent="0" algn="just">
              <a:buNone/>
            </a:pPr>
            <a:r>
              <a:rPr lang="uk-UA" sz="2100" dirty="0" smtClean="0"/>
              <a:t>5. За </a:t>
            </a:r>
            <a:r>
              <a:rPr lang="uk-UA" sz="2100" dirty="0"/>
              <a:t>останні чотири роки виторг збільшився більше ніж на 50%?</a:t>
            </a:r>
          </a:p>
          <a:p>
            <a:pPr marL="0" indent="0" algn="just">
              <a:buNone/>
            </a:pPr>
            <a:r>
              <a:rPr lang="uk-UA" sz="2100" dirty="0" smtClean="0"/>
              <a:t>6. Резерви </a:t>
            </a:r>
            <a:r>
              <a:rPr lang="uk-UA" sz="2100" dirty="0"/>
              <a:t>негативні і за абсолютною величиною перевищують вартість статутного капіталу?</a:t>
            </a:r>
          </a:p>
          <a:p>
            <a:pPr marL="0" indent="0" algn="just">
              <a:buNone/>
            </a:pPr>
            <a:r>
              <a:rPr lang="uk-UA" sz="2100" dirty="0" smtClean="0"/>
              <a:t>7. Компанія </a:t>
            </a:r>
            <a:r>
              <a:rPr lang="uk-UA" sz="2100" dirty="0"/>
              <a:t>переїжджає або має намір переїхати?</a:t>
            </a:r>
          </a:p>
          <a:p>
            <a:pPr marL="0" indent="0" algn="just">
              <a:buNone/>
            </a:pPr>
            <a:r>
              <a:rPr lang="uk-UA" sz="2100" dirty="0" smtClean="0"/>
              <a:t>8. Чи </a:t>
            </a:r>
            <a:r>
              <a:rPr lang="uk-UA" sz="2100" dirty="0"/>
              <a:t>використовує компанія «творчий» облік?</a:t>
            </a:r>
          </a:p>
          <a:p>
            <a:pPr marL="0" indent="0" algn="just">
              <a:buNone/>
            </a:pPr>
            <a:r>
              <a:rPr lang="uk-UA" sz="2100" dirty="0" smtClean="0"/>
              <a:t>9. Чи </a:t>
            </a:r>
            <a:r>
              <a:rPr lang="uk-UA" sz="2100" dirty="0"/>
              <a:t>не занадто сильно збільшилося співвідношення позикових і власних коштів за попередній рік?</a:t>
            </a:r>
          </a:p>
          <a:p>
            <a:pPr marL="0" indent="0" algn="just">
              <a:buNone/>
            </a:pPr>
            <a:r>
              <a:rPr lang="uk-UA" sz="2100" dirty="0" smtClean="0"/>
              <a:t>10. Чи </a:t>
            </a:r>
            <a:r>
              <a:rPr lang="uk-UA" sz="2100" dirty="0"/>
              <a:t>не змінила компанія останнім часом банк, аудиторів, директорів?</a:t>
            </a:r>
          </a:p>
          <a:p>
            <a:pPr marL="0" indent="0" algn="just">
              <a:buNone/>
            </a:pPr>
            <a:r>
              <a:rPr lang="uk-UA" sz="2100" dirty="0" smtClean="0"/>
              <a:t>11. Чи </a:t>
            </a:r>
            <a:r>
              <a:rPr lang="uk-UA" sz="2100" dirty="0"/>
              <a:t>не є голова ради директорів одночасно виконавчим директором?</a:t>
            </a:r>
          </a:p>
          <a:p>
            <a:pPr marL="0" indent="0" algn="just">
              <a:buNone/>
            </a:pPr>
            <a:r>
              <a:rPr lang="uk-UA" sz="2100" dirty="0" smtClean="0"/>
              <a:t>12. Чи </a:t>
            </a:r>
            <a:r>
              <a:rPr lang="uk-UA" sz="2100" dirty="0"/>
              <a:t>не перевищує сума короткострокового капіталу величину довгострокового капіталу?</a:t>
            </a:r>
          </a:p>
          <a:p>
            <a:pPr marL="0" indent="0" algn="just">
              <a:buNone/>
            </a:pPr>
            <a:r>
              <a:rPr lang="uk-UA" sz="2100" dirty="0" smtClean="0"/>
              <a:t>13. Чи </a:t>
            </a:r>
            <a:r>
              <a:rPr lang="uk-UA" sz="2100" dirty="0"/>
              <a:t>не є облік і звітність надмірно докладними або представленими в нестандартному форматі?</a:t>
            </a:r>
          </a:p>
          <a:p>
            <a:pPr marL="0" indent="0" algn="ctr">
              <a:buNone/>
            </a:pPr>
            <a:endParaRPr lang="uk-UA" sz="2100" dirty="0" smtClean="0"/>
          </a:p>
          <a:p>
            <a:pPr marL="0" indent="0" algn="ctr">
              <a:buNone/>
            </a:pPr>
            <a:r>
              <a:rPr lang="uk-UA" sz="2100" dirty="0" smtClean="0"/>
              <a:t>Компанія </a:t>
            </a:r>
            <a:r>
              <a:rPr lang="uk-UA" sz="2100" dirty="0"/>
              <a:t>переживає ускладнення, якщо на більш ніж п'ять із цих питань відповідь позитивна. Якщо відповідь на більш ніж вісім питань позитивна - фінансовий стан надто важкий.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531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Для моделювання ймовірності банкрутства підприємств існують різні підходи, які можна об’єднати в наступні групи:</a:t>
            </a:r>
          </a:p>
          <a:p>
            <a:pPr algn="just"/>
            <a:r>
              <a:rPr lang="uk-UA" b="1" dirty="0"/>
              <a:t>- кількісні, </a:t>
            </a:r>
            <a:r>
              <a:rPr lang="uk-UA" dirty="0"/>
              <a:t>що передбачають розробку факторної моделі, яка дозволяє знайти та кількісно оцінити небезпечні для фінансового стану тенденції;</a:t>
            </a:r>
          </a:p>
          <a:p>
            <a:pPr algn="just"/>
            <a:r>
              <a:rPr lang="uk-UA" b="1" dirty="0"/>
              <a:t>- якісні, </a:t>
            </a:r>
            <a:r>
              <a:rPr lang="uk-UA" dirty="0"/>
              <a:t>засновані на побудові системи неформалізованих ознак, інтуїтивно-логічний аналіз яких дозволяє формувати найбільш загальні судження про наявність вірогідності банкрутства.</a:t>
            </a:r>
          </a:p>
          <a:p>
            <a:pPr algn="just"/>
            <a:endParaRPr lang="uk-UA" dirty="0"/>
          </a:p>
          <a:p>
            <a:pPr algn="just"/>
            <a:endParaRPr lang="uk-UA" dirty="0" smtClean="0"/>
          </a:p>
          <a:p>
            <a:pPr algn="just"/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40871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Двофакторна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модель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Альтмана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Z = – 0,3877 – 1,0736*</a:t>
            </a:r>
            <a:r>
              <a:rPr lang="uk-UA" sz="1400" b="1" dirty="0" err="1">
                <a:latin typeface="Times New Roman" pitchFamily="18" charset="0"/>
                <a:cs typeface="Times New Roman" pitchFamily="18" charset="0"/>
              </a:rPr>
              <a:t>Кпл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 + 0,579*(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ЗК/П)</a:t>
            </a:r>
            <a:endParaRPr lang="uk-UA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1400" dirty="0" err="1">
                <a:latin typeface="Times New Roman" pitchFamily="18" charset="0"/>
                <a:cs typeface="Times New Roman" pitchFamily="18" charset="0"/>
              </a:rPr>
              <a:t>Кпл-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 коефіцієнт поточної ліквідності;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ЗК - позиковий капітал;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П - пасиви.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 = 0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вірогідність стать банкротом рівна 50%. Якщо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 &lt; 0,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то вірогідність банкрутства менше 50% і далі знижується у міру зменшення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Z.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 &gt; 0,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то вірогідність банкрутства більше 50% і зростає із збільшенням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ятифакторна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модель </a:t>
            </a:r>
            <a:r>
              <a:rPr lang="uk-UA" sz="1400" b="1" dirty="0" err="1" smtClean="0">
                <a:latin typeface="Times New Roman" pitchFamily="18" charset="0"/>
                <a:cs typeface="Times New Roman" pitchFamily="18" charset="0"/>
              </a:rPr>
              <a:t>Альтмана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 = 1,5*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Х1 + 1,4*Х2 + 3,3*Х3 + 0,6*Х4 +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Х5</a:t>
            </a:r>
            <a:endParaRPr lang="uk-UA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X1 =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оборотний капітал до суми активів підприємства. Показник оцінює суму чистих ліквідних активів компанії по відношенню до сукупних активів;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X2 =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не розподілений прибуток до суми активів підприємства, відбиває рівень фінансового важеля компанії;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X3 =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прибуток до оподаткування до загальної вартості активів. Показник відбиває ефективність операційної діяльності компанії;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X4 =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ринкова вартість власного капіталу / бухгалтерська (балансова) вартість усіх зобов'язань;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Х5 = об'єм продажів до загальної величини активів підприємства, характеризує рентабельність активів підприємства.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Залежно від значення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прогнозують вірогідність банкрутства: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 &lt; 1,81 -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вірогідність банкрутства дуже висока;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- 1,81 &lt;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 &lt; 2,765 -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вірогідність банкрутства середня;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- 2,765 &lt;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 &lt; 2,99 -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вірогідність банкрутства невелика;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Z &lt; 2,99 - 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вірогідність банкрутства мізерна.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sz="2000" b="1" dirty="0" err="1" smtClean="0"/>
              <a:t>П'ятифакторна</a:t>
            </a:r>
            <a:r>
              <a:rPr lang="uk-UA" sz="2000" b="1" dirty="0" smtClean="0"/>
              <a:t> модель </a:t>
            </a:r>
            <a:r>
              <a:rPr lang="uk-UA" sz="2000" b="1" dirty="0" err="1" smtClean="0"/>
              <a:t>Альтмана</a:t>
            </a:r>
            <a:r>
              <a:rPr lang="uk-UA" sz="2000" b="1" dirty="0" smtClean="0"/>
              <a:t> для компаній, акції яких не торгуються на біржовому ринку (модифікована). Модель має вигляд: </a:t>
            </a:r>
          </a:p>
          <a:p>
            <a:pPr marL="0" indent="0" algn="ctr">
              <a:buNone/>
            </a:pPr>
            <a:endParaRPr lang="uk-UA" sz="2000" b="1" dirty="0" smtClean="0"/>
          </a:p>
          <a:p>
            <a:pPr marL="0" indent="0" algn="ctr">
              <a:buNone/>
            </a:pPr>
            <a:r>
              <a:rPr lang="uk-UA" sz="2000" b="1" dirty="0" smtClean="0"/>
              <a:t>Z = 0,717*Х1+0,847*Х2+3,107*Х3+0,42*Х4+0,995*Х5</a:t>
            </a:r>
          </a:p>
          <a:p>
            <a:pPr marL="0" indent="0" algn="ctr">
              <a:buNone/>
            </a:pPr>
            <a:endParaRPr lang="uk-UA" sz="2000" b="1" dirty="0" smtClean="0"/>
          </a:p>
          <a:p>
            <a:pPr marL="0" indent="0" algn="ctr">
              <a:buNone/>
            </a:pPr>
            <a:r>
              <a:rPr lang="uk-UA" sz="2000" dirty="0" smtClean="0"/>
              <a:t>де Х4 - балансова вартість власного капіталу / позиковий капітал. </a:t>
            </a:r>
          </a:p>
          <a:p>
            <a:pPr marL="0" indent="0" algn="ctr">
              <a:buNone/>
            </a:pPr>
            <a:r>
              <a:rPr lang="uk-UA" sz="2000" dirty="0" smtClean="0"/>
              <a:t>Якщо Z &lt; 1,23 підприємство визнається банкротом, при значенні Z в діапазоні від 1,23 до 2,89 ситуація невизначена, значення Z більше 2,9 властиво стабільним і фінансово стійким компаніям</a:t>
            </a:r>
            <a:r>
              <a:rPr lang="ru-RU" sz="2000" dirty="0" smtClean="0"/>
              <a:t>.</a:t>
            </a:r>
          </a:p>
          <a:p>
            <a:pPr marL="0" indent="0" algn="ctr">
              <a:buNone/>
            </a:pPr>
            <a:endParaRPr lang="ru-RU" sz="2000" dirty="0" smtClean="0"/>
          </a:p>
          <a:p>
            <a:pPr marL="0" indent="0" algn="ctr">
              <a:buNone/>
            </a:pPr>
            <a:r>
              <a:rPr lang="ru-RU" sz="2000" b="1" dirty="0" err="1" smtClean="0"/>
              <a:t>Чотирифакторна</a:t>
            </a:r>
            <a:r>
              <a:rPr lang="ru-RU" sz="2000" b="1" dirty="0" smtClean="0"/>
              <a:t> модель Р</a:t>
            </a:r>
            <a:r>
              <a:rPr lang="ru-RU" sz="2000" b="1" dirty="0"/>
              <a:t>. </a:t>
            </a:r>
            <a:r>
              <a:rPr lang="ru-RU" sz="2000" b="1" dirty="0" err="1" smtClean="0"/>
              <a:t>Таффлера</a:t>
            </a:r>
            <a:r>
              <a:rPr lang="ru-RU" sz="2000" b="1" dirty="0" smtClean="0"/>
              <a:t> </a:t>
            </a:r>
            <a:r>
              <a:rPr lang="ru-RU" sz="2000" b="1" dirty="0"/>
              <a:t>(</a:t>
            </a:r>
            <a:r>
              <a:rPr lang="en-US" sz="2000" b="1" dirty="0" err="1"/>
              <a:t>Taffler</a:t>
            </a:r>
            <a:r>
              <a:rPr lang="en-US" sz="2000" b="1" dirty="0" smtClean="0"/>
              <a:t>)</a:t>
            </a:r>
            <a:r>
              <a:rPr lang="ru-RU" sz="2000" b="1" dirty="0" smtClean="0"/>
              <a:t>:</a:t>
            </a:r>
            <a:endParaRPr lang="ru-RU" sz="2000" b="1" dirty="0"/>
          </a:p>
          <a:p>
            <a:pPr marL="0" indent="0" algn="ctr">
              <a:buNone/>
            </a:pPr>
            <a:endParaRPr lang="ru-RU" sz="2000" dirty="0"/>
          </a:p>
          <a:p>
            <a:pPr marL="0" indent="0" algn="ctr">
              <a:buNone/>
            </a:pPr>
            <a:r>
              <a:rPr lang="en-US" sz="2000" dirty="0"/>
              <a:t>Z = 0,53X1 + 0,13</a:t>
            </a:r>
            <a:r>
              <a:rPr lang="ru-RU" sz="2000" dirty="0"/>
              <a:t>Х2 + 0,18Х3 + 0,16</a:t>
            </a:r>
            <a:r>
              <a:rPr lang="en-US" sz="2000" dirty="0" smtClean="0"/>
              <a:t>X4</a:t>
            </a: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uk-UA" sz="2000" dirty="0" smtClean="0"/>
              <a:t>де Х1 = операційний прибуток / короткострокові зобов'язання;</a:t>
            </a:r>
          </a:p>
          <a:p>
            <a:pPr marL="0" indent="0" algn="just">
              <a:buNone/>
            </a:pPr>
            <a:r>
              <a:rPr lang="uk-UA" sz="2000" dirty="0" smtClean="0"/>
              <a:t>Х2 = оборотні активи / сума зобов'язань;</a:t>
            </a:r>
          </a:p>
          <a:p>
            <a:pPr marL="0" indent="0" algn="just">
              <a:buNone/>
            </a:pPr>
            <a:r>
              <a:rPr lang="uk-UA" sz="2000" dirty="0" smtClean="0"/>
              <a:t>Х3 = короткострокові зобов'язання / сума активів;</a:t>
            </a:r>
          </a:p>
          <a:p>
            <a:pPr marL="0" indent="0" algn="just">
              <a:buNone/>
            </a:pPr>
            <a:r>
              <a:rPr lang="uk-UA" sz="2000" dirty="0" smtClean="0"/>
              <a:t>Х4 = виручка / сума активів</a:t>
            </a:r>
            <a:r>
              <a:rPr lang="ru-RU" sz="2000" dirty="0" smtClean="0"/>
              <a:t>.</a:t>
            </a:r>
            <a:endParaRPr lang="ru-RU" sz="2000" dirty="0"/>
          </a:p>
          <a:p>
            <a:pPr marL="0" indent="0" algn="ctr">
              <a:buNone/>
            </a:pPr>
            <a:endParaRPr lang="uk-UA" sz="2000" dirty="0" smtClean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r>
              <a:rPr lang="uk-UA" sz="2000" dirty="0" smtClean="0">
                <a:latin typeface="Times New Roman"/>
                <a:ea typeface="Times New Roman"/>
              </a:rPr>
              <a:t>Якщо </a:t>
            </a:r>
            <a:r>
              <a:rPr lang="uk-UA" sz="2000" dirty="0">
                <a:latin typeface="Times New Roman"/>
                <a:ea typeface="Times New Roman"/>
              </a:rPr>
              <a:t>величина Z-рахунку більша ніж 0,3, це свідчить, що фірма має непогані довгострокові перспективи, а якщо менше ніж 0,2, то банкрутство більш ніж імовірне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Модель </a:t>
            </a:r>
            <a:r>
              <a:rPr lang="uk-UA" sz="2400" b="1" dirty="0" err="1" smtClean="0">
                <a:latin typeface="Times New Roman"/>
                <a:ea typeface="Times New Roman"/>
              </a:rPr>
              <a:t>Фулмера</a:t>
            </a:r>
            <a:r>
              <a:rPr lang="uk-UA" sz="2400" b="1" dirty="0" smtClean="0">
                <a:latin typeface="Times New Roman"/>
                <a:ea typeface="Times New Roman"/>
              </a:rPr>
              <a:t>:</a:t>
            </a:r>
            <a:endParaRPr lang="ru-RU" sz="1400" b="1" dirty="0">
              <a:latin typeface="Times New Roman"/>
              <a:ea typeface="Times New Roman"/>
            </a:endParaRPr>
          </a:p>
          <a:p>
            <a:pPr marL="0" indent="0" algn="r">
              <a:spcAft>
                <a:spcPts val="0"/>
              </a:spcAft>
              <a:buNone/>
            </a:pP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/>
              <a:ea typeface="Times New Roman"/>
            </a:endParaRPr>
          </a:p>
          <a:p>
            <a:pPr marL="287655" marR="1438910" indent="0" algn="ctr">
              <a:spcAft>
                <a:spcPts val="0"/>
              </a:spcAft>
              <a:buNone/>
              <a:tabLst>
                <a:tab pos="5130800" algn="l"/>
              </a:tabLst>
            </a:pP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Н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5,528X1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0,212X2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0,073X3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1,27X4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dirty="0">
                <a:latin typeface="Times New Roman"/>
                <a:ea typeface="Times New Roman"/>
              </a:rPr>
              <a:t>–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0,12X5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+ 2,335X6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0,575X7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+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1,083X8</a:t>
            </a:r>
            <a:r>
              <a:rPr lang="uk-UA" sz="2400" spc="-100" dirty="0">
                <a:solidFill>
                  <a:srgbClr val="000000"/>
                </a:solidFill>
                <a:latin typeface="Times New Roman"/>
                <a:ea typeface="Times New Roman"/>
              </a:rPr>
              <a:t> + 0,89Х9 </a:t>
            </a:r>
            <a:r>
              <a:rPr lang="uk-UA" sz="2400" dirty="0">
                <a:latin typeface="Times New Roman"/>
                <a:ea typeface="Times New Roman"/>
              </a:rPr>
              <a:t>– </a:t>
            </a:r>
            <a:r>
              <a:rPr lang="uk-UA" sz="2400" spc="-50" dirty="0" smtClean="0">
                <a:solidFill>
                  <a:srgbClr val="000000"/>
                </a:solidFill>
                <a:latin typeface="Times New Roman"/>
                <a:ea typeface="Times New Roman"/>
              </a:rPr>
              <a:t>6,075                                              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uk-UA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де Х1 = нерозподілений прибуток минулих років / баланс;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Х2 = виручка від реалізації / баланс;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Х3 = прибуток до сплати податків / власний капітал;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Х4 = грошовий потік / довгострокові і короткострокові зобов'язання;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Х5 = довгострокові зобов'язання / баланс;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Х6 = короткострокові зобов'язання / сукупні активи;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Х7 = </a:t>
            </a:r>
            <a:r>
              <a:rPr lang="ru-RU" sz="2400" dirty="0" err="1">
                <a:latin typeface="Times New Roman"/>
                <a:ea typeface="Times New Roman"/>
              </a:rPr>
              <a:t>log</a:t>
            </a:r>
            <a:r>
              <a:rPr lang="uk-UA" sz="2400" dirty="0">
                <a:latin typeface="Times New Roman"/>
                <a:ea typeface="Times New Roman"/>
              </a:rPr>
              <a:t> (матеріальні активи);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Х8 = оборотний капітал / довгострокові і короткострокові зобов'язання;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Х9 = </a:t>
            </a:r>
            <a:r>
              <a:rPr lang="ru-RU" sz="2400" dirty="0" err="1">
                <a:latin typeface="Times New Roman"/>
                <a:ea typeface="Times New Roman"/>
              </a:rPr>
              <a:t>log</a:t>
            </a:r>
            <a:r>
              <a:rPr lang="uk-UA" sz="2400" dirty="0">
                <a:latin typeface="Times New Roman"/>
                <a:ea typeface="Times New Roman"/>
              </a:rPr>
              <a:t> (прибуток до оподаткування + проценти до сплати / виплачені відсотки).</a:t>
            </a:r>
            <a:endParaRPr lang="ru-RU" sz="14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400" b="1" dirty="0" smtClean="0"/>
              <a:t>Модель Гордона </a:t>
            </a:r>
            <a:r>
              <a:rPr lang="uk-UA" sz="1400" b="1" dirty="0"/>
              <a:t>Л. В. </a:t>
            </a:r>
            <a:r>
              <a:rPr lang="uk-UA" sz="1400" b="1" dirty="0" err="1" smtClean="0"/>
              <a:t>Спрингейта</a:t>
            </a:r>
            <a:r>
              <a:rPr lang="uk-UA" sz="1400" b="1" dirty="0" smtClean="0"/>
              <a:t> </a:t>
            </a:r>
            <a:r>
              <a:rPr lang="uk-UA" sz="1400" b="1" dirty="0"/>
              <a:t>(</a:t>
            </a:r>
            <a:r>
              <a:rPr lang="en-US" sz="1400" b="1" dirty="0"/>
              <a:t>Gordon LV </a:t>
            </a:r>
            <a:r>
              <a:rPr lang="en-US" sz="1400" b="1" dirty="0" err="1"/>
              <a:t>Springate</a:t>
            </a:r>
            <a:r>
              <a:rPr lang="en-US" sz="1400" b="1" dirty="0" smtClean="0"/>
              <a:t>)</a:t>
            </a:r>
            <a:r>
              <a:rPr lang="uk-UA" sz="1400" b="1" dirty="0" smtClean="0"/>
              <a:t>:</a:t>
            </a:r>
            <a:endParaRPr lang="uk-UA" sz="1400" b="1" dirty="0"/>
          </a:p>
          <a:p>
            <a:pPr marL="0" indent="0" algn="ctr">
              <a:buNone/>
            </a:pPr>
            <a:endParaRPr lang="uk-UA" sz="1400" b="1" dirty="0" smtClean="0"/>
          </a:p>
          <a:p>
            <a:pPr marL="0" indent="0" algn="ctr">
              <a:buNone/>
            </a:pPr>
            <a:r>
              <a:rPr lang="en-US" sz="1400" b="1" dirty="0" smtClean="0"/>
              <a:t>Z </a:t>
            </a:r>
            <a:r>
              <a:rPr lang="en-US" sz="1400" b="1" dirty="0"/>
              <a:t>= </a:t>
            </a:r>
            <a:r>
              <a:rPr lang="en-US" sz="1400" b="1" dirty="0" smtClean="0"/>
              <a:t>1,03X1+3,07X2+0,66X3+0,4X4</a:t>
            </a:r>
            <a:endParaRPr lang="en-US" sz="1400" b="1" dirty="0"/>
          </a:p>
          <a:p>
            <a:pPr marL="0" indent="0" algn="just">
              <a:buNone/>
            </a:pPr>
            <a:r>
              <a:rPr lang="uk-UA" sz="1400" dirty="0" smtClean="0"/>
              <a:t>де </a:t>
            </a:r>
            <a:r>
              <a:rPr lang="uk-UA" sz="1400" dirty="0"/>
              <a:t>Х1 = оборотний капітал / баланс;</a:t>
            </a:r>
          </a:p>
          <a:p>
            <a:pPr marL="0" indent="0" algn="just">
              <a:buNone/>
            </a:pPr>
            <a:r>
              <a:rPr lang="uk-UA" sz="1400" dirty="0"/>
              <a:t>Х2 = (прибуток до оподаткування відсотки до сплати) / баланс;</a:t>
            </a:r>
          </a:p>
          <a:p>
            <a:pPr marL="0" indent="0" algn="just">
              <a:buNone/>
            </a:pPr>
            <a:r>
              <a:rPr lang="uk-UA" sz="1400" dirty="0"/>
              <a:t>Х3 = прибуток до оподаткування / короткострокові зобов'язання;</a:t>
            </a:r>
          </a:p>
          <a:p>
            <a:pPr marL="0" indent="0" algn="just">
              <a:buNone/>
            </a:pPr>
            <a:r>
              <a:rPr lang="uk-UA" sz="1400" dirty="0"/>
              <a:t>Х4 = виручка (нетто) від реалізації / баланс.</a:t>
            </a:r>
          </a:p>
          <a:p>
            <a:pPr marL="0" indent="0" algn="just">
              <a:buNone/>
            </a:pPr>
            <a:r>
              <a:rPr lang="uk-UA" sz="1400" dirty="0"/>
              <a:t>При </a:t>
            </a:r>
            <a:r>
              <a:rPr lang="en-US" sz="1400" dirty="0"/>
              <a:t>Z &lt; 0,862 </a:t>
            </a:r>
            <a:r>
              <a:rPr lang="uk-UA" sz="1400" dirty="0"/>
              <a:t>компанія є потенційним банкротом.</a:t>
            </a:r>
          </a:p>
          <a:p>
            <a:pPr marL="0" indent="0" algn="ctr">
              <a:buNone/>
            </a:pPr>
            <a:r>
              <a:rPr lang="uk-UA" sz="1400" b="1" dirty="0" smtClean="0"/>
              <a:t>Модель Ж. </a:t>
            </a:r>
            <a:r>
              <a:rPr lang="uk-UA" sz="1400" b="1" dirty="0" err="1" smtClean="0"/>
              <a:t>Конана</a:t>
            </a:r>
            <a:r>
              <a:rPr lang="uk-UA" sz="1400" b="1" dirty="0" smtClean="0"/>
              <a:t> та М. </a:t>
            </a:r>
            <a:r>
              <a:rPr lang="uk-UA" sz="1400" b="1" dirty="0" err="1" smtClean="0"/>
              <a:t>Голдера</a:t>
            </a:r>
            <a:r>
              <a:rPr lang="uk-UA" sz="1400" b="1" dirty="0" smtClean="0"/>
              <a:t>:</a:t>
            </a:r>
          </a:p>
          <a:p>
            <a:pPr marL="0" indent="0" algn="ctr">
              <a:buNone/>
            </a:pPr>
            <a:endParaRPr lang="uk-UA" sz="1400" b="1" dirty="0" smtClean="0"/>
          </a:p>
          <a:p>
            <a:pPr marL="0" indent="0" algn="ctr">
              <a:buNone/>
            </a:pPr>
            <a:r>
              <a:rPr lang="uk-UA" sz="1400" b="1" dirty="0" smtClean="0"/>
              <a:t>Z = – 0,16Х1 – 0,22Х2- 0,87Х3 -0,10Х4 – 0,24Х5</a:t>
            </a:r>
          </a:p>
          <a:p>
            <a:pPr marL="0" indent="0" algn="just">
              <a:buNone/>
            </a:pPr>
            <a:r>
              <a:rPr lang="uk-UA" sz="1400" dirty="0" smtClean="0"/>
              <a:t>де Х1 = відношення грошових коштів і дебіторської заборгованості до валюти балансу;</a:t>
            </a:r>
          </a:p>
          <a:p>
            <a:pPr marL="0" indent="0" algn="just">
              <a:buNone/>
            </a:pPr>
            <a:r>
              <a:rPr lang="uk-UA" sz="1400" dirty="0" smtClean="0"/>
              <a:t>Х2 = відношення власного капіталу і довгострокових пасивів до валюти балансу;</a:t>
            </a:r>
          </a:p>
          <a:p>
            <a:pPr marL="0" indent="0" algn="just">
              <a:buNone/>
            </a:pPr>
            <a:r>
              <a:rPr lang="uk-UA" sz="1400" dirty="0" smtClean="0"/>
              <a:t>Х3 = відношення витрат по обслуговуванню позик (чи ціна позикового капіталу) до виручки від реалізації (після оподаткування);</a:t>
            </a:r>
          </a:p>
          <a:p>
            <a:pPr marL="0" indent="0" algn="just">
              <a:buNone/>
            </a:pPr>
            <a:r>
              <a:rPr lang="uk-UA" sz="1400" dirty="0" smtClean="0"/>
              <a:t>Х4 = відношення витрат на оплату праці до чистого прибутку організації;</a:t>
            </a:r>
          </a:p>
          <a:p>
            <a:pPr marL="0" indent="0" algn="just">
              <a:buNone/>
            </a:pPr>
            <a:r>
              <a:rPr lang="uk-UA" sz="1400" dirty="0" smtClean="0"/>
              <a:t>Х5 = відношення прибутку до виплати відсотків і податків (балансовий прибуток) до позикового капіталу</a:t>
            </a:r>
            <a:r>
              <a:rPr lang="ru-RU" sz="1400" dirty="0" smtClean="0"/>
              <a:t>.</a:t>
            </a:r>
            <a:endParaRPr lang="ru-RU" sz="1400" dirty="0"/>
          </a:p>
          <a:p>
            <a:pPr marL="0" indent="0" algn="ctr">
              <a:buNone/>
            </a:pPr>
            <a:r>
              <a:rPr lang="uk-UA" sz="1400" dirty="0" smtClean="0"/>
              <a:t>Таблиця 1</a:t>
            </a:r>
          </a:p>
          <a:p>
            <a:pPr marL="0" indent="0" algn="ctr">
              <a:buNone/>
            </a:pPr>
            <a:r>
              <a:rPr lang="uk-UA" sz="1400" dirty="0" smtClean="0"/>
              <a:t>Шкала вірогідності затримки платежів фірмами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085184"/>
            <a:ext cx="69659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 smtClean="0"/>
              <a:t>Модель Р. Лісу: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Z </a:t>
            </a:r>
            <a:r>
              <a:rPr lang="uk-UA" sz="2100" b="1" smtClean="0"/>
              <a:t>= 0,063Х1*0,092Х2*0,057Х3*0,001Х4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dirty="0" smtClean="0"/>
              <a:t>де Х1 = оборотний капітал / сума активів; </a:t>
            </a:r>
          </a:p>
          <a:p>
            <a:pPr marL="0" indent="0" algn="just">
              <a:buNone/>
            </a:pPr>
            <a:r>
              <a:rPr lang="uk-UA" sz="2100" dirty="0" smtClean="0"/>
              <a:t>Х2 = прибуток від реалізації / сума активів; </a:t>
            </a:r>
          </a:p>
          <a:p>
            <a:pPr marL="0" indent="0" algn="just">
              <a:buNone/>
            </a:pPr>
            <a:r>
              <a:rPr lang="uk-UA" sz="2100" dirty="0" smtClean="0"/>
              <a:t>Х3 = нерозподілений прибуток / сума активів; </a:t>
            </a:r>
          </a:p>
          <a:p>
            <a:pPr marL="0" indent="0" algn="just">
              <a:buNone/>
            </a:pPr>
            <a:r>
              <a:rPr lang="uk-UA" sz="2100" dirty="0" smtClean="0"/>
              <a:t>Х4 = власний капітал / позиковий капітал. </a:t>
            </a:r>
          </a:p>
          <a:p>
            <a:pPr marL="0" indent="0" algn="ctr">
              <a:buNone/>
            </a:pPr>
            <a:r>
              <a:rPr lang="uk-UA" sz="2100" dirty="0" smtClean="0"/>
              <a:t>При Z &lt; 0,037 - вірогідність банкрутства велика; якщо Z &gt; 0,037 - вірогідність банкрутства незначна.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Модель Же. </a:t>
            </a:r>
            <a:r>
              <a:rPr lang="uk-UA" sz="2100" b="1" dirty="0" err="1" smtClean="0"/>
              <a:t>Лего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Z = 4,5913А + 4,5080B + 0,3936С – 2,7616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dirty="0" smtClean="0"/>
              <a:t>де A = Акціонерний капітал / Усього активів;</a:t>
            </a:r>
          </a:p>
          <a:p>
            <a:pPr marL="0" indent="0" algn="just">
              <a:buNone/>
            </a:pPr>
            <a:r>
              <a:rPr lang="uk-UA" sz="2100" dirty="0" smtClean="0"/>
              <a:t>B = (Прибуток до оподаткування надзвичайні витрати фінансові витрати) / Усього активів;</a:t>
            </a:r>
          </a:p>
          <a:p>
            <a:pPr marL="0" indent="0" algn="just">
              <a:buNone/>
            </a:pPr>
            <a:r>
              <a:rPr lang="uk-UA" sz="2100" dirty="0" smtClean="0"/>
              <a:t>C = Об'єм продажів за два роки / Усього активів за два періоди.</a:t>
            </a:r>
          </a:p>
          <a:p>
            <a:pPr marL="0" indent="0" algn="ctr">
              <a:buNone/>
            </a:pPr>
            <a:r>
              <a:rPr lang="uk-UA" sz="2100" dirty="0" smtClean="0"/>
              <a:t>При Z &lt; - 0,3 підприємство визнається неспроможним, з високою </a:t>
            </a:r>
            <a:r>
              <a:rPr lang="uk-UA" sz="2100" dirty="0" err="1" smtClean="0"/>
              <a:t>вірогідностью</a:t>
            </a:r>
            <a:r>
              <a:rPr lang="uk-UA" sz="2100" dirty="0" smtClean="0"/>
              <a:t> настання банкрутства.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3093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Вищим арбітражним судом України були розроблені методичні рекомендації щодо виявлення ознак неплатоспроможності підприємства та ознак дій з приховування банкрутства, фіктивного банкрутства чи доведення до банкрутства. У відповідності з цими рекомендаціями встановлюється ступінь неплатоспроможності підприємства і момент відновлення платоспроможності.</a:t>
            </a:r>
          </a:p>
          <a:p>
            <a:pPr marL="0" indent="0" algn="ctr">
              <a:buNone/>
            </a:pPr>
            <a:r>
              <a:rPr lang="uk-UA" sz="2100" b="1" dirty="0"/>
              <a:t>В методичних рекомендаціях визначені три види неплатоспроможності: поточна, критична, надкритична. Поточна неплатоспроможність визначається за формулою: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де   </a:t>
            </a:r>
            <a:r>
              <a:rPr lang="uk-UA" sz="2100" dirty="0" smtClean="0"/>
              <a:t>                                        - </a:t>
            </a:r>
            <a:r>
              <a:rPr lang="uk-UA" sz="2100" dirty="0"/>
              <a:t>відповідні рядки активу балансу;</a:t>
            </a:r>
          </a:p>
          <a:p>
            <a:pPr marL="0" indent="0" algn="just">
              <a:buNone/>
            </a:pPr>
            <a:r>
              <a:rPr lang="uk-UA" sz="2100" dirty="0"/>
              <a:t> </a:t>
            </a:r>
            <a:r>
              <a:rPr lang="uk-UA" sz="2100" dirty="0" smtClean="0"/>
              <a:t>             </a:t>
            </a:r>
            <a:r>
              <a:rPr lang="uk-UA" sz="2100" dirty="0"/>
              <a:t>- підсумок 4 розділу пасиву балансу.</a:t>
            </a:r>
          </a:p>
          <a:p>
            <a:pPr marL="0" indent="0" algn="ctr">
              <a:buNone/>
            </a:pPr>
            <a:r>
              <a:rPr lang="uk-UA" sz="2100" b="1" dirty="0"/>
              <a:t>Підприємство вважається повністю платоспроможним, якщо має позитивне значення  . Від’ємне  значення свідчить про наявність поточної неплатоспроможності.</a:t>
            </a:r>
          </a:p>
          <a:p>
            <a:pPr marL="0" indent="0" algn="ctr">
              <a:buNone/>
            </a:pPr>
            <a:r>
              <a:rPr lang="uk-UA" sz="2100" b="1" dirty="0"/>
              <a:t>Для визначення критичної та/або надкритичної неплатоспроможності розраховують коефіцієнт покриття (</a:t>
            </a:r>
            <a:r>
              <a:rPr lang="uk-UA" sz="2100" b="1" dirty="0" err="1"/>
              <a:t>Кп</a:t>
            </a:r>
            <a:r>
              <a:rPr lang="uk-UA" sz="2100" b="1" dirty="0"/>
              <a:t>) і коефіцієнт забезпеченості власним капіталом (</a:t>
            </a:r>
            <a:r>
              <a:rPr lang="uk-UA" sz="2100" b="1" dirty="0" err="1"/>
              <a:t>Кз</a:t>
            </a:r>
            <a:r>
              <a:rPr lang="uk-UA" sz="2100" b="1" dirty="0"/>
              <a:t>):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 	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dirty="0" smtClean="0"/>
              <a:t>Нормативне </a:t>
            </a:r>
            <a:r>
              <a:rPr lang="uk-UA" sz="2100" dirty="0"/>
              <a:t>значення коефіцієнта </a:t>
            </a:r>
            <a:r>
              <a:rPr lang="uk-UA" sz="2100" dirty="0" err="1"/>
              <a:t>Кп</a:t>
            </a:r>
            <a:r>
              <a:rPr lang="uk-UA" sz="2100" dirty="0"/>
              <a:t> – не менше 1,5; </a:t>
            </a:r>
            <a:r>
              <a:rPr lang="uk-UA" sz="2100" dirty="0" err="1"/>
              <a:t>Кз</a:t>
            </a:r>
            <a:r>
              <a:rPr lang="uk-UA" sz="2100" dirty="0"/>
              <a:t> – не менше 0,1.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082180"/>
            <a:ext cx="32385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37" y="2852936"/>
            <a:ext cx="18288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12976"/>
            <a:ext cx="3810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870" y="4869160"/>
            <a:ext cx="17907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37" y="5301208"/>
            <a:ext cx="2790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7265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Міністерство Фінансів України для оцінки вірогідності банкрутства, затвердило </a:t>
            </a:r>
            <a:r>
              <a:rPr lang="uk-UA" sz="2100" b="1" dirty="0" smtClean="0"/>
              <a:t>модель: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en-US" sz="2100" b="1" dirty="0"/>
              <a:t>Z = 1,04</a:t>
            </a:r>
            <a:r>
              <a:rPr lang="uk-UA" sz="2100" b="1" dirty="0"/>
              <a:t>Х1 + 0,75Х2 + 0,15Х3 + 0,42Х4 + 1,18Х5 + 0,06Х6 – </a:t>
            </a:r>
            <a:r>
              <a:rPr lang="uk-UA" sz="2100" b="1" dirty="0" smtClean="0"/>
              <a:t>2,16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де Х1 - коефіцієнт покриття;</a:t>
            </a:r>
          </a:p>
          <a:p>
            <a:pPr marL="0" indent="0" algn="just">
              <a:buNone/>
            </a:pPr>
            <a:r>
              <a:rPr lang="uk-UA" sz="2100" dirty="0"/>
              <a:t>Х2 - коефіцієнт фінансової автономії;</a:t>
            </a:r>
          </a:p>
          <a:p>
            <a:pPr marL="0" indent="0" algn="just">
              <a:buNone/>
            </a:pPr>
            <a:r>
              <a:rPr lang="uk-UA" sz="2100" dirty="0"/>
              <a:t>Х3 - коефіцієнт оборотності активів;</a:t>
            </a:r>
          </a:p>
          <a:p>
            <a:pPr marL="0" indent="0" algn="just">
              <a:buNone/>
            </a:pPr>
            <a:r>
              <a:rPr lang="uk-UA" sz="2100" dirty="0"/>
              <a:t>Х4 - коефіцієнт рентабельності операційних продажів; </a:t>
            </a:r>
          </a:p>
          <a:p>
            <a:pPr marL="0" indent="0" algn="just">
              <a:buNone/>
            </a:pPr>
            <a:r>
              <a:rPr lang="uk-UA" sz="2100" dirty="0"/>
              <a:t>Х5 - коефіцієнт рентабельності активів;</a:t>
            </a:r>
          </a:p>
          <a:p>
            <a:pPr marL="0" indent="0" algn="just">
              <a:buNone/>
            </a:pPr>
            <a:r>
              <a:rPr lang="uk-UA" sz="2100" dirty="0"/>
              <a:t>Х6 - коефіцієнт оборотності позикового капіталу.</a:t>
            </a:r>
          </a:p>
          <a:p>
            <a:pPr marL="0" indent="0" algn="ctr">
              <a:buNone/>
            </a:pPr>
            <a:r>
              <a:rPr lang="uk-UA" sz="2100" dirty="0"/>
              <a:t>При значенні </a:t>
            </a:r>
            <a:r>
              <a:rPr lang="en-US" sz="2100" dirty="0"/>
              <a:t>Z &lt; - 0,55 </a:t>
            </a:r>
            <a:r>
              <a:rPr lang="uk-UA" sz="2100" dirty="0"/>
              <a:t>на аналізованому підприємстві фінансовий стан визнається передкризовим або кризовим, при значенні - 0,5 &lt; </a:t>
            </a:r>
            <a:r>
              <a:rPr lang="en-US" sz="2100" dirty="0"/>
              <a:t>Z &lt; 0,55 </a:t>
            </a:r>
            <a:r>
              <a:rPr lang="uk-UA" sz="2100" dirty="0"/>
              <a:t>підприємству потрібний додатковий аналіз вірогідності банкрутства, а при </a:t>
            </a:r>
            <a:r>
              <a:rPr lang="en-US" sz="2100" dirty="0"/>
              <a:t>Z &gt; 0,55 - </a:t>
            </a:r>
            <a:r>
              <a:rPr lang="uk-UA" sz="2100" dirty="0"/>
              <a:t>фінансовий стан підприємства визнається як задовільний.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78460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1477</Words>
  <Application>Microsoft Office PowerPoint</Application>
  <PresentationFormat>Экран (4:3)</PresentationFormat>
  <Paragraphs>190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1. Кількісні моделі оцінки ймовірності банкрутства підприємства. 2. Якісні моделі оцінки ймовірності банкрутства підприємства.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31</cp:revision>
  <dcterms:created xsi:type="dcterms:W3CDTF">2020-08-26T06:53:27Z</dcterms:created>
  <dcterms:modified xsi:type="dcterms:W3CDTF">2025-12-04T08:53:01Z</dcterms:modified>
</cp:coreProperties>
</file>