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68" r:id="rId5"/>
    <p:sldId id="269" r:id="rId6"/>
    <p:sldId id="270" r:id="rId7"/>
    <p:sldId id="271" r:id="rId8"/>
    <p:sldId id="272" r:id="rId9"/>
    <p:sldId id="273" r:id="rId10"/>
  </p:sldIdLst>
  <p:sldSz cx="10801350" cy="7669213"/>
  <p:notesSz cx="9144000" cy="6858000"/>
  <p:defaultTextStyle>
    <a:defPPr>
      <a:defRPr lang="ru-RU"/>
    </a:defPPr>
    <a:lvl1pPr marL="0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7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4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0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47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35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21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09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96" algn="l" defTabSz="9139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75" d="100"/>
          <a:sy n="75" d="100"/>
        </p:scale>
        <p:origin x="-1306" y="-67"/>
      </p:cViewPr>
      <p:guideLst>
        <p:guide orient="horz" pos="241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382433"/>
            <a:ext cx="9181148" cy="16439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6" y="4345888"/>
            <a:ext cx="7560945" cy="1959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0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71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307131"/>
            <a:ext cx="2430304" cy="65436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71" y="307131"/>
            <a:ext cx="7110889" cy="65436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40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382433"/>
            <a:ext cx="9181148" cy="16439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6" y="4345888"/>
            <a:ext cx="7560945" cy="1959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6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65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928186"/>
            <a:ext cx="9181148" cy="15231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3250541"/>
            <a:ext cx="9181148" cy="16776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8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789488"/>
            <a:ext cx="4770596" cy="5061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789488"/>
            <a:ext cx="4770596" cy="5061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1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716700"/>
            <a:ext cx="4772472" cy="7154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7" indent="0">
              <a:buNone/>
              <a:defRPr sz="2000" b="1"/>
            </a:lvl2pPr>
            <a:lvl3pPr marL="913974" indent="0">
              <a:buNone/>
              <a:defRPr sz="1800" b="1"/>
            </a:lvl3pPr>
            <a:lvl4pPr marL="1370960" indent="0">
              <a:buNone/>
              <a:defRPr sz="1600" b="1"/>
            </a:lvl4pPr>
            <a:lvl5pPr marL="1827947" indent="0">
              <a:buNone/>
              <a:defRPr sz="1600" b="1"/>
            </a:lvl5pPr>
            <a:lvl6pPr marL="2284935" indent="0">
              <a:buNone/>
              <a:defRPr sz="1600" b="1"/>
            </a:lvl6pPr>
            <a:lvl7pPr marL="2741921" indent="0">
              <a:buNone/>
              <a:defRPr sz="1600" b="1"/>
            </a:lvl7pPr>
            <a:lvl8pPr marL="3198909" indent="0">
              <a:buNone/>
              <a:defRPr sz="1600" b="1"/>
            </a:lvl8pPr>
            <a:lvl9pPr marL="36558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432136"/>
            <a:ext cx="4772472" cy="44186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42" y="1716700"/>
            <a:ext cx="4774347" cy="7154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7" indent="0">
              <a:buNone/>
              <a:defRPr sz="2000" b="1"/>
            </a:lvl2pPr>
            <a:lvl3pPr marL="913974" indent="0">
              <a:buNone/>
              <a:defRPr sz="1800" b="1"/>
            </a:lvl3pPr>
            <a:lvl4pPr marL="1370960" indent="0">
              <a:buNone/>
              <a:defRPr sz="1600" b="1"/>
            </a:lvl4pPr>
            <a:lvl5pPr marL="1827947" indent="0">
              <a:buNone/>
              <a:defRPr sz="1600" b="1"/>
            </a:lvl5pPr>
            <a:lvl6pPr marL="2284935" indent="0">
              <a:buNone/>
              <a:defRPr sz="1600" b="1"/>
            </a:lvl6pPr>
            <a:lvl7pPr marL="2741921" indent="0">
              <a:buNone/>
              <a:defRPr sz="1600" b="1"/>
            </a:lvl7pPr>
            <a:lvl8pPr marL="3198909" indent="0">
              <a:buNone/>
              <a:defRPr sz="1600" b="1"/>
            </a:lvl8pPr>
            <a:lvl9pPr marL="36558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42" y="2432136"/>
            <a:ext cx="4774347" cy="44186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0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6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18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05349"/>
            <a:ext cx="3553570" cy="12995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30" y="305355"/>
            <a:ext cx="6038255" cy="65454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9" y="1604856"/>
            <a:ext cx="3553570" cy="5245956"/>
          </a:xfrm>
        </p:spPr>
        <p:txBody>
          <a:bodyPr/>
          <a:lstStyle>
            <a:lvl1pPr marL="0" indent="0">
              <a:buNone/>
              <a:defRPr sz="1400"/>
            </a:lvl1pPr>
            <a:lvl2pPr marL="456987" indent="0">
              <a:buNone/>
              <a:defRPr sz="1200"/>
            </a:lvl2pPr>
            <a:lvl3pPr marL="913974" indent="0">
              <a:buNone/>
              <a:defRPr sz="1000"/>
            </a:lvl3pPr>
            <a:lvl4pPr marL="1370960" indent="0">
              <a:buNone/>
              <a:defRPr sz="900"/>
            </a:lvl4pPr>
            <a:lvl5pPr marL="1827947" indent="0">
              <a:buNone/>
              <a:defRPr sz="900"/>
            </a:lvl5pPr>
            <a:lvl6pPr marL="2284935" indent="0">
              <a:buNone/>
              <a:defRPr sz="900"/>
            </a:lvl6pPr>
            <a:lvl7pPr marL="2741921" indent="0">
              <a:buNone/>
              <a:defRPr sz="900"/>
            </a:lvl7pPr>
            <a:lvl8pPr marL="3198909" indent="0">
              <a:buNone/>
              <a:defRPr sz="900"/>
            </a:lvl8pPr>
            <a:lvl9pPr marL="36558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6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5368449"/>
            <a:ext cx="6480810" cy="6337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85259"/>
            <a:ext cx="6480810" cy="4601528"/>
          </a:xfrm>
        </p:spPr>
        <p:txBody>
          <a:bodyPr/>
          <a:lstStyle>
            <a:lvl1pPr marL="0" indent="0">
              <a:buNone/>
              <a:defRPr sz="3200"/>
            </a:lvl1pPr>
            <a:lvl2pPr marL="456987" indent="0">
              <a:buNone/>
              <a:defRPr sz="2800"/>
            </a:lvl2pPr>
            <a:lvl3pPr marL="913974" indent="0">
              <a:buNone/>
              <a:defRPr sz="2400"/>
            </a:lvl3pPr>
            <a:lvl4pPr marL="1370960" indent="0">
              <a:buNone/>
              <a:defRPr sz="2000"/>
            </a:lvl4pPr>
            <a:lvl5pPr marL="1827947" indent="0">
              <a:buNone/>
              <a:defRPr sz="2000"/>
            </a:lvl5pPr>
            <a:lvl6pPr marL="2284935" indent="0">
              <a:buNone/>
              <a:defRPr sz="2000"/>
            </a:lvl6pPr>
            <a:lvl7pPr marL="2741921" indent="0">
              <a:buNone/>
              <a:defRPr sz="2000"/>
            </a:lvl7pPr>
            <a:lvl8pPr marL="3198909" indent="0">
              <a:buNone/>
              <a:defRPr sz="2000"/>
            </a:lvl8pPr>
            <a:lvl9pPr marL="365589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6002227"/>
            <a:ext cx="6480810" cy="900067"/>
          </a:xfrm>
        </p:spPr>
        <p:txBody>
          <a:bodyPr/>
          <a:lstStyle>
            <a:lvl1pPr marL="0" indent="0">
              <a:buNone/>
              <a:defRPr sz="1400"/>
            </a:lvl1pPr>
            <a:lvl2pPr marL="456987" indent="0">
              <a:buNone/>
              <a:defRPr sz="1200"/>
            </a:lvl2pPr>
            <a:lvl3pPr marL="913974" indent="0">
              <a:buNone/>
              <a:defRPr sz="1000"/>
            </a:lvl3pPr>
            <a:lvl4pPr marL="1370960" indent="0">
              <a:buNone/>
              <a:defRPr sz="900"/>
            </a:lvl4pPr>
            <a:lvl5pPr marL="1827947" indent="0">
              <a:buNone/>
              <a:defRPr sz="900"/>
            </a:lvl5pPr>
            <a:lvl6pPr marL="2284935" indent="0">
              <a:buNone/>
              <a:defRPr sz="900"/>
            </a:lvl6pPr>
            <a:lvl7pPr marL="2741921" indent="0">
              <a:buNone/>
              <a:defRPr sz="900"/>
            </a:lvl7pPr>
            <a:lvl8pPr marL="3198909" indent="0">
              <a:buNone/>
              <a:defRPr sz="900"/>
            </a:lvl8pPr>
            <a:lvl9pPr marL="36558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71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211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307131"/>
            <a:ext cx="2430304" cy="6543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71" y="307131"/>
            <a:ext cx="7110889" cy="65436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928186"/>
            <a:ext cx="9181148" cy="15231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3250541"/>
            <a:ext cx="9181148" cy="16776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789488"/>
            <a:ext cx="4770596" cy="5061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789488"/>
            <a:ext cx="4770596" cy="5061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716700"/>
            <a:ext cx="4772472" cy="7154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7" indent="0">
              <a:buNone/>
              <a:defRPr sz="2000" b="1"/>
            </a:lvl2pPr>
            <a:lvl3pPr marL="913974" indent="0">
              <a:buNone/>
              <a:defRPr sz="1800" b="1"/>
            </a:lvl3pPr>
            <a:lvl4pPr marL="1370960" indent="0">
              <a:buNone/>
              <a:defRPr sz="1600" b="1"/>
            </a:lvl4pPr>
            <a:lvl5pPr marL="1827947" indent="0">
              <a:buNone/>
              <a:defRPr sz="1600" b="1"/>
            </a:lvl5pPr>
            <a:lvl6pPr marL="2284935" indent="0">
              <a:buNone/>
              <a:defRPr sz="1600" b="1"/>
            </a:lvl6pPr>
            <a:lvl7pPr marL="2741921" indent="0">
              <a:buNone/>
              <a:defRPr sz="1600" b="1"/>
            </a:lvl7pPr>
            <a:lvl8pPr marL="3198909" indent="0">
              <a:buNone/>
              <a:defRPr sz="1600" b="1"/>
            </a:lvl8pPr>
            <a:lvl9pPr marL="3655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432136"/>
            <a:ext cx="4772472" cy="44186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42" y="1716700"/>
            <a:ext cx="4774347" cy="7154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7" indent="0">
              <a:buNone/>
              <a:defRPr sz="2000" b="1"/>
            </a:lvl2pPr>
            <a:lvl3pPr marL="913974" indent="0">
              <a:buNone/>
              <a:defRPr sz="1800" b="1"/>
            </a:lvl3pPr>
            <a:lvl4pPr marL="1370960" indent="0">
              <a:buNone/>
              <a:defRPr sz="1600" b="1"/>
            </a:lvl4pPr>
            <a:lvl5pPr marL="1827947" indent="0">
              <a:buNone/>
              <a:defRPr sz="1600" b="1"/>
            </a:lvl5pPr>
            <a:lvl6pPr marL="2284935" indent="0">
              <a:buNone/>
              <a:defRPr sz="1600" b="1"/>
            </a:lvl6pPr>
            <a:lvl7pPr marL="2741921" indent="0">
              <a:buNone/>
              <a:defRPr sz="1600" b="1"/>
            </a:lvl7pPr>
            <a:lvl8pPr marL="3198909" indent="0">
              <a:buNone/>
              <a:defRPr sz="1600" b="1"/>
            </a:lvl8pPr>
            <a:lvl9pPr marL="3655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42" y="2432136"/>
            <a:ext cx="4774347" cy="44186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0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05349"/>
            <a:ext cx="3553570" cy="12995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30" y="305355"/>
            <a:ext cx="6038255" cy="65454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9" y="1604856"/>
            <a:ext cx="3553570" cy="5245956"/>
          </a:xfrm>
        </p:spPr>
        <p:txBody>
          <a:bodyPr/>
          <a:lstStyle>
            <a:lvl1pPr marL="0" indent="0">
              <a:buNone/>
              <a:defRPr sz="1400"/>
            </a:lvl1pPr>
            <a:lvl2pPr marL="456987" indent="0">
              <a:buNone/>
              <a:defRPr sz="1200"/>
            </a:lvl2pPr>
            <a:lvl3pPr marL="913974" indent="0">
              <a:buNone/>
              <a:defRPr sz="1000"/>
            </a:lvl3pPr>
            <a:lvl4pPr marL="1370960" indent="0">
              <a:buNone/>
              <a:defRPr sz="900"/>
            </a:lvl4pPr>
            <a:lvl5pPr marL="1827947" indent="0">
              <a:buNone/>
              <a:defRPr sz="900"/>
            </a:lvl5pPr>
            <a:lvl6pPr marL="2284935" indent="0">
              <a:buNone/>
              <a:defRPr sz="900"/>
            </a:lvl6pPr>
            <a:lvl7pPr marL="2741921" indent="0">
              <a:buNone/>
              <a:defRPr sz="900"/>
            </a:lvl7pPr>
            <a:lvl8pPr marL="3198909" indent="0">
              <a:buNone/>
              <a:defRPr sz="900"/>
            </a:lvl8pPr>
            <a:lvl9pPr marL="3655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5368449"/>
            <a:ext cx="6480810" cy="6337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85259"/>
            <a:ext cx="6480810" cy="4601528"/>
          </a:xfrm>
        </p:spPr>
        <p:txBody>
          <a:bodyPr/>
          <a:lstStyle>
            <a:lvl1pPr marL="0" indent="0">
              <a:buNone/>
              <a:defRPr sz="3200"/>
            </a:lvl1pPr>
            <a:lvl2pPr marL="456987" indent="0">
              <a:buNone/>
              <a:defRPr sz="2800"/>
            </a:lvl2pPr>
            <a:lvl3pPr marL="913974" indent="0">
              <a:buNone/>
              <a:defRPr sz="2400"/>
            </a:lvl3pPr>
            <a:lvl4pPr marL="1370960" indent="0">
              <a:buNone/>
              <a:defRPr sz="2000"/>
            </a:lvl4pPr>
            <a:lvl5pPr marL="1827947" indent="0">
              <a:buNone/>
              <a:defRPr sz="2000"/>
            </a:lvl5pPr>
            <a:lvl6pPr marL="2284935" indent="0">
              <a:buNone/>
              <a:defRPr sz="2000"/>
            </a:lvl6pPr>
            <a:lvl7pPr marL="2741921" indent="0">
              <a:buNone/>
              <a:defRPr sz="2000"/>
            </a:lvl7pPr>
            <a:lvl8pPr marL="3198909" indent="0">
              <a:buNone/>
              <a:defRPr sz="2000"/>
            </a:lvl8pPr>
            <a:lvl9pPr marL="3655896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6002227"/>
            <a:ext cx="6480810" cy="900067"/>
          </a:xfrm>
        </p:spPr>
        <p:txBody>
          <a:bodyPr/>
          <a:lstStyle>
            <a:lvl1pPr marL="0" indent="0">
              <a:buNone/>
              <a:defRPr sz="1400"/>
            </a:lvl1pPr>
            <a:lvl2pPr marL="456987" indent="0">
              <a:buNone/>
              <a:defRPr sz="1200"/>
            </a:lvl2pPr>
            <a:lvl3pPr marL="913974" indent="0">
              <a:buNone/>
              <a:defRPr sz="1000"/>
            </a:lvl3pPr>
            <a:lvl4pPr marL="1370960" indent="0">
              <a:buNone/>
              <a:defRPr sz="900"/>
            </a:lvl4pPr>
            <a:lvl5pPr marL="1827947" indent="0">
              <a:buNone/>
              <a:defRPr sz="900"/>
            </a:lvl5pPr>
            <a:lvl6pPr marL="2284935" indent="0">
              <a:buNone/>
              <a:defRPr sz="900"/>
            </a:lvl6pPr>
            <a:lvl7pPr marL="2741921" indent="0">
              <a:buNone/>
              <a:defRPr sz="900"/>
            </a:lvl7pPr>
            <a:lvl8pPr marL="3198909" indent="0">
              <a:buNone/>
              <a:defRPr sz="900"/>
            </a:lvl8pPr>
            <a:lvl9pPr marL="3655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71" y="307124"/>
            <a:ext cx="9721215" cy="1278202"/>
          </a:xfrm>
          <a:prstGeom prst="rect">
            <a:avLst/>
          </a:prstGeom>
        </p:spPr>
        <p:txBody>
          <a:bodyPr vert="horz" lIns="91396" tIns="45698" rIns="91396" bIns="456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1" y="1789488"/>
            <a:ext cx="9721215" cy="5061326"/>
          </a:xfrm>
          <a:prstGeom prst="rect">
            <a:avLst/>
          </a:prstGeom>
        </p:spPr>
        <p:txBody>
          <a:bodyPr vert="horz" lIns="91396" tIns="45698" rIns="91396" bIns="456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71" y="7108230"/>
            <a:ext cx="2520315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7108230"/>
            <a:ext cx="3420428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71" y="7108230"/>
            <a:ext cx="2520315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3"/>
          <a:stretch/>
        </p:blipFill>
        <p:spPr>
          <a:xfrm>
            <a:off x="0" y="5"/>
            <a:ext cx="3144822" cy="14520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60382" y="1400916"/>
            <a:ext cx="7740968" cy="51127"/>
          </a:xfrm>
          <a:prstGeom prst="rect">
            <a:avLst/>
          </a:prstGeom>
          <a:gradFill>
            <a:gsLst>
              <a:gs pos="0">
                <a:srgbClr val="C00000">
                  <a:alpha val="0"/>
                </a:srgbClr>
              </a:gs>
              <a:gs pos="1000">
                <a:srgbClr val="C00000"/>
              </a:gs>
              <a:gs pos="100000">
                <a:srgbClr val="C0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426478"/>
            <a:ext cx="10801350" cy="624274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97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0" indent="-342740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4" indent="-285616" algn="l" defTabSz="913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66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52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43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29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4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03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90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4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0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7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5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1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9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96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71" y="307124"/>
            <a:ext cx="9721215" cy="1278202"/>
          </a:xfrm>
          <a:prstGeom prst="rect">
            <a:avLst/>
          </a:prstGeom>
        </p:spPr>
        <p:txBody>
          <a:bodyPr vert="horz" lIns="91396" tIns="45698" rIns="91396" bIns="456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1" y="1789488"/>
            <a:ext cx="9721215" cy="5061326"/>
          </a:xfrm>
          <a:prstGeom prst="rect">
            <a:avLst/>
          </a:prstGeom>
        </p:spPr>
        <p:txBody>
          <a:bodyPr vert="horz" lIns="91396" tIns="45698" rIns="91396" bIns="4569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71" y="7108230"/>
            <a:ext cx="2520315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B6A2-87B7-4169-9AD0-6F5D67955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7108230"/>
            <a:ext cx="3420428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71" y="7108230"/>
            <a:ext cx="2520315" cy="40831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11FE-9CEC-47A9-BD87-00D41E7EAD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3"/>
          <a:stretch/>
        </p:blipFill>
        <p:spPr>
          <a:xfrm>
            <a:off x="0" y="5"/>
            <a:ext cx="3144822" cy="14520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60382" y="1400916"/>
            <a:ext cx="7740968" cy="51127"/>
          </a:xfrm>
          <a:prstGeom prst="rect">
            <a:avLst/>
          </a:prstGeom>
          <a:gradFill>
            <a:gsLst>
              <a:gs pos="0">
                <a:srgbClr val="C00000">
                  <a:alpha val="0"/>
                </a:srgbClr>
              </a:gs>
              <a:gs pos="1000">
                <a:srgbClr val="C00000"/>
              </a:gs>
              <a:gs pos="100000">
                <a:srgbClr val="C0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426478"/>
            <a:ext cx="10801350" cy="624274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397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0" indent="-342740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4" indent="-285616" algn="l" defTabSz="913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66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52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43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29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4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03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90" indent="-228494" algn="l" defTabSz="913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4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0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7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5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1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9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96" algn="l" defTabSz="9139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bis-nbuv.gov.ua/cgi-bin/irbis_nbuv/cgiirbis_64.exe?I21DBN=LINK&amp;P21DBN=UJRN&amp;Z21ID=&amp;S21REF=10&amp;S21CNR=20&amp;S21STN=1&amp;S21FMT=ASP_meta&amp;C21COM=S&amp;2_S21P03=FILA=&amp;2_S21STR=Mir_2016_1_22" TargetMode="External"/><Relationship Id="rId2" Type="http://schemas.openxmlformats.org/officeDocument/2006/relationships/hyperlink" Target="http://www.irbis-nbuv.gov.ua/cgi-bin/irbis_nbuv/cgiirbis_64.exe?Z21ID=&amp;I21DBN=UJRN&amp;P21DBN=UJRN&amp;S21STN=1&amp;S21REF=10&amp;S21FMT=JUU_all&amp;C21COM=S&amp;S21CNR=20&amp;S21P01=0&amp;S21P02=0&amp;S21P03=IJ=&amp;S21COLORTERMS=1&amp;S21STR=%D0%96249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nbuv.gov.ua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045" y="1170310"/>
            <a:ext cx="10750309" cy="236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698" rIns="91396" bIns="45698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8"/>
          <a:stretch/>
        </p:blipFill>
        <p:spPr>
          <a:xfrm>
            <a:off x="144091" y="2250433"/>
            <a:ext cx="10505331" cy="51625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8110" y="1170310"/>
            <a:ext cx="10653341" cy="1569660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Self-</a:t>
            </a:r>
            <a:r>
              <a:rPr lang="uk-UA" sz="48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брендінг</a:t>
            </a:r>
            <a:r>
              <a:rPr lang="uk-UA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та педагогічна </a:t>
            </a:r>
            <a:r>
              <a:rPr lang="uk-UA" sz="48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ресурсність</a:t>
            </a:r>
            <a:r>
              <a:rPr lang="uk-UA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особистості</a:t>
            </a:r>
            <a:endParaRPr lang="en-U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3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" y="1674366"/>
            <a:ext cx="4968627" cy="164391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 Black" pitchFamily="34" charset="0"/>
              </a:rPr>
              <a:t>Мета навчальної</a:t>
            </a:r>
            <a:br>
              <a:rPr lang="uk-UA" dirty="0" smtClean="0">
                <a:latin typeface="Arial Black" pitchFamily="34" charset="0"/>
              </a:rPr>
            </a:br>
            <a:r>
              <a:rPr lang="uk-UA" dirty="0" smtClean="0">
                <a:latin typeface="Arial Black" pitchFamily="34" charset="0"/>
              </a:rPr>
              <a:t>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612" y="1386339"/>
            <a:ext cx="6012743" cy="2808311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4500" b="1" dirty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формування у здобувачів освіти знань про теоретичні основи, механізми і технології формування, розвитку та корекції позитивного бренду педагога, його роль у педагогічній діяльності,; </a:t>
            </a:r>
            <a:r>
              <a:rPr lang="uk-UA" sz="4500" b="1" dirty="0" err="1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компетентностей</a:t>
            </a:r>
            <a:r>
              <a:rPr lang="uk-UA" sz="4500" b="1" dirty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 щодо формування персонального бренду з метою підвищення ефективності взаємодії з зовнішнім середовищем та досягнення фінансової свободи і формування системи знань щодо сучасних підходів, правил та принципів розробки власної стратегії професійного розвитку відповідно до постійно змінюваних вимог до фахівця з боку суспільства</a:t>
            </a:r>
          </a:p>
          <a:p>
            <a:endParaRPr lang="ru-RU" b="1" dirty="0">
              <a:solidFill>
                <a:srgbClr val="C00000"/>
              </a:solidFill>
              <a:latin typeface="Century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79608" y="1386334"/>
            <a:ext cx="9001" cy="24482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4027316"/>
            <a:ext cx="10801350" cy="1673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Сумська бізнес-спільнота активно розвиваєть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013" y="4228633"/>
            <a:ext cx="4824536" cy="321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На Старокостянтинівщині з'явилася ще одна територіальна громада |  Старкон.C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869" y="5260629"/>
            <a:ext cx="4134362" cy="232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392" y="450230"/>
            <a:ext cx="10344954" cy="830279"/>
          </a:xfrm>
        </p:spPr>
        <p:txBody>
          <a:bodyPr>
            <a:normAutofit/>
          </a:bodyPr>
          <a:lstStyle/>
          <a:p>
            <a:pPr algn="ctr"/>
            <a:r>
              <a:rPr lang="uk-UA" sz="2100" dirty="0">
                <a:latin typeface="Century" pitchFamily="18" charset="0"/>
                <a:cs typeface="Arial" pitchFamily="34" charset="0"/>
              </a:rPr>
              <a:t>Основними 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завданнями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 вивчення навчальної дисципліни 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/>
            </a:r>
            <a:br>
              <a:rPr lang="uk-UA" sz="2100" dirty="0">
                <a:latin typeface="Century" pitchFamily="18" charset="0"/>
                <a:cs typeface="Arial" pitchFamily="34" charset="0"/>
              </a:rPr>
            </a:br>
            <a:r>
              <a:rPr lang="uk-UA" sz="2100" b="1" dirty="0">
                <a:latin typeface="Century" pitchFamily="18" charset="0"/>
                <a:cs typeface="Arial" pitchFamily="34" charset="0"/>
              </a:rPr>
              <a:t>«</a:t>
            </a:r>
            <a:r>
              <a:rPr lang="en-US" sz="2100" b="1" dirty="0">
                <a:latin typeface="Century" pitchFamily="18" charset="0"/>
                <a:cs typeface="Arial" pitchFamily="34" charset="0"/>
              </a:rPr>
              <a:t>Self-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брендінг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та педагогічна 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ресурсність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особистості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» 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є:</a:t>
            </a:r>
            <a:endParaRPr lang="uk-UA" sz="21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6268" y="1602358"/>
            <a:ext cx="9050817" cy="3678907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>
                <a:latin typeface="Century" pitchFamily="18" charset="0"/>
              </a:rPr>
              <a:t>засвоєння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основних</a:t>
            </a:r>
            <a:r>
              <a:rPr lang="ru-RU" sz="1800" dirty="0">
                <a:latin typeface="Century" pitchFamily="18" charset="0"/>
              </a:rPr>
              <a:t> правил </a:t>
            </a:r>
            <a:r>
              <a:rPr lang="ru-RU" sz="1800" dirty="0" err="1">
                <a:latin typeface="Century" pitchFamily="18" charset="0"/>
              </a:rPr>
              <a:t>побудови</a:t>
            </a:r>
            <a:r>
              <a:rPr lang="ru-RU" sz="1800" dirty="0">
                <a:latin typeface="Century" pitchFamily="18" charset="0"/>
              </a:rPr>
              <a:t> персонального бренду; 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надати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базові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знання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щодо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сутності</a:t>
            </a:r>
            <a:r>
              <a:rPr lang="ru-RU" sz="1800" dirty="0">
                <a:latin typeface="Century" pitchFamily="18" charset="0"/>
              </a:rPr>
              <a:t> бренду, </a:t>
            </a:r>
            <a:r>
              <a:rPr lang="ru-RU" sz="1800" dirty="0" err="1">
                <a:latin typeface="Century" pitchFamily="18" charset="0"/>
              </a:rPr>
              <a:t>його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структури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значень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розуміння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основних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комунікативних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процесів</a:t>
            </a:r>
            <a:r>
              <a:rPr lang="ru-RU" sz="1800" dirty="0">
                <a:latin typeface="Century" pitchFamily="18" charset="0"/>
              </a:rPr>
              <a:t> по </a:t>
            </a:r>
            <a:r>
              <a:rPr lang="ru-RU" sz="1800" dirty="0" err="1">
                <a:latin typeface="Century" pitchFamily="18" charset="0"/>
              </a:rPr>
              <a:t>створенню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управлінню</a:t>
            </a:r>
            <a:r>
              <a:rPr lang="ru-RU" sz="1800" dirty="0">
                <a:latin typeface="Century" pitchFamily="18" charset="0"/>
              </a:rPr>
              <a:t> брендом;</a:t>
            </a:r>
          </a:p>
          <a:p>
            <a:pPr algn="just"/>
            <a:r>
              <a:rPr lang="uk-UA" sz="1800" dirty="0">
                <a:latin typeface="Century" pitchFamily="18" charset="0"/>
              </a:rPr>
              <a:t>набуття </a:t>
            </a:r>
            <a:r>
              <a:rPr lang="uk-UA" sz="1800" dirty="0">
                <a:latin typeface="Century" pitchFamily="18" charset="0"/>
              </a:rPr>
              <a:t>майбутніми фахівцями </a:t>
            </a:r>
            <a:r>
              <a:rPr lang="uk-UA" sz="1800" dirty="0" err="1">
                <a:latin typeface="Century" pitchFamily="18" charset="0"/>
              </a:rPr>
              <a:t>компетентностей</a:t>
            </a:r>
            <a:r>
              <a:rPr lang="uk-UA" sz="1800" dirty="0">
                <a:latin typeface="Century" pitchFamily="18" charset="0"/>
              </a:rPr>
              <a:t>, необхідних для створення, розвитку та корекції позитивного професійного іміджу </a:t>
            </a:r>
            <a:r>
              <a:rPr lang="uk-UA" sz="1800" dirty="0">
                <a:latin typeface="Century" pitchFamily="18" charset="0"/>
              </a:rPr>
              <a:t>сучасного педагога; </a:t>
            </a:r>
            <a:endParaRPr lang="ru-RU" sz="1800" dirty="0">
              <a:latin typeface="Century" pitchFamily="18" charset="0"/>
            </a:endParaRPr>
          </a:p>
          <a:p>
            <a:pPr algn="just"/>
            <a:r>
              <a:rPr lang="uk-UA" sz="1800" dirty="0">
                <a:latin typeface="Century" pitchFamily="18" charset="0"/>
              </a:rPr>
              <a:t>оволодіння </a:t>
            </a:r>
            <a:r>
              <a:rPr lang="uk-UA" sz="1800" dirty="0">
                <a:latin typeface="Century" pitchFamily="18" charset="0"/>
              </a:rPr>
              <a:t>здобувачами вищої освіти уміннями презентації створеного ділового образу сучасного педагога цільовій аудиторії (вихованцям, їх батькам, колегам, громадськості); </a:t>
            </a:r>
            <a:endParaRPr lang="ru-RU" sz="1800" dirty="0">
              <a:latin typeface="Century" pitchFamily="18" charset="0"/>
            </a:endParaRPr>
          </a:p>
          <a:p>
            <a:pPr algn="just"/>
            <a:r>
              <a:rPr lang="uk-UA" sz="1800" dirty="0">
                <a:latin typeface="Century" pitchFamily="18" charset="0"/>
              </a:rPr>
              <a:t>опанування </a:t>
            </a:r>
            <a:r>
              <a:rPr lang="uk-UA" sz="1800" dirty="0">
                <a:latin typeface="Century" pitchFamily="18" charset="0"/>
              </a:rPr>
              <a:t>знаннями, удосконалення вмінь та навичок вирішувати професійні завдання з урахуванням вимог до особистості сучасного педагога; </a:t>
            </a:r>
            <a:endParaRPr lang="ru-RU" sz="1800" dirty="0">
              <a:latin typeface="Century" pitchFamily="18" charset="0"/>
            </a:endParaRPr>
          </a:p>
          <a:p>
            <a:pPr algn="just"/>
            <a:r>
              <a:rPr lang="uk-UA" sz="1800" dirty="0">
                <a:latin typeface="Century" pitchFamily="18" charset="0"/>
              </a:rPr>
              <a:t>формування </a:t>
            </a:r>
            <a:r>
              <a:rPr lang="uk-UA" sz="1800" dirty="0">
                <a:latin typeface="Century" pitchFamily="18" charset="0"/>
              </a:rPr>
              <a:t>мотивації щодо постійного самовдосконалення і саморозвитку професіонала, здатного грамотно будувати позитивний діловий образ сучасного педагога.</a:t>
            </a:r>
            <a:endParaRPr lang="uk-UA" sz="1800" dirty="0"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853477" y="5559281"/>
            <a:ext cx="8762785" cy="864138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686129" y="6102952"/>
            <a:ext cx="8762785" cy="1260201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99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290" y="450230"/>
            <a:ext cx="8857059" cy="83027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100" dirty="0">
                <a:latin typeface="Century" pitchFamily="18" charset="0"/>
                <a:cs typeface="Arial" pitchFamily="34" charset="0"/>
              </a:rPr>
              <a:t>У результаті вивчення навчальної дисципліни </a:t>
            </a:r>
            <a:br>
              <a:rPr lang="uk-UA" sz="2100" dirty="0">
                <a:latin typeface="Century" pitchFamily="18" charset="0"/>
                <a:cs typeface="Arial" pitchFamily="34" charset="0"/>
              </a:rPr>
            </a:br>
            <a:r>
              <a:rPr lang="uk-UA" sz="2100" b="1" dirty="0">
                <a:latin typeface="Century" pitchFamily="18" charset="0"/>
                <a:cs typeface="Arial" pitchFamily="34" charset="0"/>
              </a:rPr>
              <a:t>«</a:t>
            </a:r>
            <a:r>
              <a:rPr lang="en-US" sz="2100" b="1" dirty="0">
                <a:latin typeface="Century" pitchFamily="18" charset="0"/>
                <a:cs typeface="Arial" pitchFamily="34" charset="0"/>
              </a:rPr>
              <a:t>Self-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брендінг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та педагогічна 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ресурсність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особистості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» студенти повинні 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знати:</a:t>
            </a:r>
            <a:endParaRPr lang="uk-UA" sz="21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163" y="1674366"/>
            <a:ext cx="9509674" cy="3678907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>
                <a:latin typeface="Century" pitchFamily="18" charset="0"/>
              </a:rPr>
              <a:t>понятійний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категорійний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апарат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щодо</a:t>
            </a:r>
            <a:r>
              <a:rPr lang="ru-RU" sz="1800" dirty="0">
                <a:latin typeface="Century" pitchFamily="18" charset="0"/>
              </a:rPr>
              <a:t> персонального бренду;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сутність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концепцій</a:t>
            </a:r>
            <a:r>
              <a:rPr lang="ru-RU" sz="1800" dirty="0">
                <a:latin typeface="Century" pitchFamily="18" charset="0"/>
              </a:rPr>
              <a:t> персонального бренду;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основні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принципи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підходи</a:t>
            </a:r>
            <a:r>
              <a:rPr lang="ru-RU" sz="1800" dirty="0">
                <a:latin typeface="Century" pitchFamily="18" charset="0"/>
              </a:rPr>
              <a:t> до </a:t>
            </a:r>
            <a:r>
              <a:rPr lang="ru-RU" sz="1800" dirty="0" err="1">
                <a:latin typeface="Century" pitchFamily="18" charset="0"/>
              </a:rPr>
              <a:t>побудови</a:t>
            </a:r>
            <a:r>
              <a:rPr lang="ru-RU" sz="1800" dirty="0">
                <a:latin typeface="Century" pitchFamily="18" charset="0"/>
              </a:rPr>
              <a:t> персонального бренду; 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сутність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поняття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іміджу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особливості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ділового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іміджу</a:t>
            </a:r>
            <a:r>
              <a:rPr lang="ru-RU" sz="1800" dirty="0">
                <a:latin typeface="Century" pitchFamily="18" charset="0"/>
              </a:rPr>
              <a:t>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специфіку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місце</a:t>
            </a:r>
            <a:r>
              <a:rPr lang="ru-RU" sz="1800" dirty="0">
                <a:latin typeface="Century" pitchFamily="18" charset="0"/>
              </a:rPr>
              <a:t> і роль </a:t>
            </a:r>
            <a:r>
              <a:rPr lang="ru-RU" sz="1800" dirty="0" err="1">
                <a:latin typeface="Century" pitchFamily="18" charset="0"/>
              </a:rPr>
              <a:t>використання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інструментальних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засобів</a:t>
            </a:r>
            <a:r>
              <a:rPr lang="ru-RU" sz="1800" dirty="0">
                <a:latin typeface="Century" pitchFamily="18" charset="0"/>
              </a:rPr>
              <a:t> (</a:t>
            </a:r>
            <a:r>
              <a:rPr lang="ru-RU" sz="1800" dirty="0" err="1">
                <a:latin typeface="Century" pitchFamily="18" charset="0"/>
              </a:rPr>
              <a:t>іміджевих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атрибутів</a:t>
            </a:r>
            <a:r>
              <a:rPr lang="ru-RU" sz="1800" dirty="0">
                <a:latin typeface="Century" pitchFamily="18" charset="0"/>
              </a:rPr>
              <a:t>) у </a:t>
            </a:r>
            <a:r>
              <a:rPr lang="ru-RU" sz="1800" dirty="0" err="1">
                <a:latin typeface="Century" pitchFamily="18" charset="0"/>
              </a:rPr>
              <a:t>педагогічній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іміджелогії</a:t>
            </a:r>
            <a:r>
              <a:rPr lang="ru-RU" sz="1800" dirty="0">
                <a:latin typeface="Century" pitchFamily="18" charset="0"/>
              </a:rPr>
              <a:t>; </a:t>
            </a:r>
          </a:p>
          <a:p>
            <a:r>
              <a:rPr lang="ru-RU" sz="1800" dirty="0" err="1">
                <a:latin typeface="Century" pitchFamily="18" charset="0"/>
              </a:rPr>
              <a:t>основні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вимоги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що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висуваються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суспільством</a:t>
            </a:r>
            <a:r>
              <a:rPr lang="ru-RU" sz="1800" dirty="0">
                <a:latin typeface="Century" pitchFamily="18" charset="0"/>
              </a:rPr>
              <a:t> до </a:t>
            </a:r>
            <a:r>
              <a:rPr lang="ru-RU" sz="1800" dirty="0" err="1">
                <a:latin typeface="Century" pitchFamily="18" charset="0"/>
              </a:rPr>
              <a:t>особистості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сучасного</a:t>
            </a:r>
            <a:r>
              <a:rPr lang="ru-RU" sz="1800" dirty="0">
                <a:latin typeface="Century" pitchFamily="18" charset="0"/>
              </a:rPr>
              <a:t> педагога; </a:t>
            </a:r>
          </a:p>
          <a:p>
            <a:r>
              <a:rPr lang="ru-RU" sz="1800" dirty="0" err="1">
                <a:latin typeface="Century" pitchFamily="18" charset="0"/>
              </a:rPr>
              <a:t>основні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типи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ділового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іміджу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сучасного</a:t>
            </a:r>
            <a:r>
              <a:rPr lang="ru-RU" sz="1800" dirty="0">
                <a:latin typeface="Century" pitchFamily="18" charset="0"/>
              </a:rPr>
              <a:t> педагога, </a:t>
            </a:r>
            <a:r>
              <a:rPr lang="ru-RU" sz="1800" dirty="0" err="1">
                <a:latin typeface="Century" pitchFamily="18" charset="0"/>
              </a:rPr>
              <a:t>його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функції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структурні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компоненти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технології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створення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розвитку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корекції</a:t>
            </a:r>
            <a:endParaRPr lang="uk-UA" sz="1800" dirty="0"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802756" y="5531100"/>
            <a:ext cx="8762785" cy="864138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686129" y="6102952"/>
            <a:ext cx="8762785" cy="1260201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9" name="Picture 2" descr="Конкурс на формування регіональних команд та участь у громадських  розслідуваннях | Громадський Прості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46" y="4590844"/>
            <a:ext cx="5544616" cy="27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2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8347" y="378222"/>
            <a:ext cx="8350622" cy="83027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100" dirty="0">
                <a:latin typeface="Century" pitchFamily="18" charset="0"/>
                <a:cs typeface="Arial" pitchFamily="34" charset="0"/>
              </a:rPr>
              <a:t>У результаті вивчення навчальної дисципліни </a:t>
            </a:r>
            <a:br>
              <a:rPr lang="uk-UA" sz="2100" dirty="0">
                <a:latin typeface="Century" pitchFamily="18" charset="0"/>
                <a:cs typeface="Arial" pitchFamily="34" charset="0"/>
              </a:rPr>
            </a:br>
            <a:r>
              <a:rPr lang="uk-UA" sz="2100" b="1" dirty="0">
                <a:latin typeface="Century" pitchFamily="18" charset="0"/>
                <a:cs typeface="Arial" pitchFamily="34" charset="0"/>
              </a:rPr>
              <a:t>«</a:t>
            </a:r>
            <a:r>
              <a:rPr lang="en-US" sz="2100" b="1" dirty="0">
                <a:latin typeface="Century" pitchFamily="18" charset="0"/>
                <a:cs typeface="Arial" pitchFamily="34" charset="0"/>
              </a:rPr>
              <a:t>Self-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брендінг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та педагогічна </a:t>
            </a:r>
            <a:r>
              <a:rPr lang="uk-UA" sz="2100" b="1" dirty="0" err="1">
                <a:latin typeface="Century" pitchFamily="18" charset="0"/>
                <a:cs typeface="Arial" pitchFamily="34" charset="0"/>
              </a:rPr>
              <a:t>ресурсність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 особистості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» студенти повинні </a:t>
            </a:r>
            <a:r>
              <a:rPr lang="uk-UA" sz="2100" b="1" dirty="0">
                <a:latin typeface="Century" pitchFamily="18" charset="0"/>
                <a:cs typeface="Arial" pitchFamily="34" charset="0"/>
              </a:rPr>
              <a:t>вміти</a:t>
            </a:r>
            <a:r>
              <a:rPr lang="uk-UA" sz="2100" dirty="0">
                <a:latin typeface="Century" pitchFamily="18" charset="0"/>
                <a:cs typeface="Arial" pitchFamily="34" charset="0"/>
              </a:rPr>
              <a:t>:</a:t>
            </a:r>
            <a:endParaRPr lang="uk-UA" sz="21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726" y="1602358"/>
            <a:ext cx="10232815" cy="3678907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>
                <a:latin typeface="Century" pitchFamily="18" charset="0"/>
              </a:rPr>
              <a:t>здійснювати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обґрунтований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вибір</a:t>
            </a:r>
            <a:r>
              <a:rPr lang="ru-RU" sz="1800" dirty="0">
                <a:latin typeface="Century" pitchFamily="18" charset="0"/>
              </a:rPr>
              <a:t> виду та </a:t>
            </a:r>
            <a:r>
              <a:rPr lang="ru-RU" sz="1800" dirty="0" err="1">
                <a:latin typeface="Century" pitchFamily="18" charset="0"/>
              </a:rPr>
              <a:t>концепції</a:t>
            </a:r>
            <a:r>
              <a:rPr lang="ru-RU" sz="1800" dirty="0">
                <a:latin typeface="Century" pitchFamily="18" charset="0"/>
              </a:rPr>
              <a:t> персонального бренду;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формувати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персональний</a:t>
            </a:r>
            <a:r>
              <a:rPr lang="ru-RU" sz="1800" dirty="0">
                <a:latin typeface="Century" pitchFamily="18" charset="0"/>
              </a:rPr>
              <a:t> бренд;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володіти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різними</a:t>
            </a:r>
            <a:r>
              <a:rPr lang="ru-RU" sz="1800" dirty="0">
                <a:latin typeface="Century" pitchFamily="18" charset="0"/>
              </a:rPr>
              <a:t> формами </a:t>
            </a:r>
            <a:r>
              <a:rPr lang="ru-RU" sz="1800" dirty="0" err="1">
                <a:latin typeface="Century" pitchFamily="18" charset="0"/>
              </a:rPr>
              <a:t>самопрезентації</a:t>
            </a:r>
            <a:r>
              <a:rPr lang="ru-RU" sz="1800" dirty="0">
                <a:latin typeface="Century" pitchFamily="18" charset="0"/>
              </a:rPr>
              <a:t>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здійснювати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обґрунтований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вибір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інформації</a:t>
            </a:r>
            <a:r>
              <a:rPr lang="ru-RU" sz="1800" dirty="0">
                <a:latin typeface="Century" pitchFamily="18" charset="0"/>
              </a:rPr>
              <a:t> та способу </a:t>
            </a:r>
            <a:r>
              <a:rPr lang="ru-RU" sz="1800" dirty="0" err="1">
                <a:latin typeface="Century" pitchFamily="18" charset="0"/>
              </a:rPr>
              <a:t>її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передачі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під</a:t>
            </a:r>
            <a:r>
              <a:rPr lang="ru-RU" sz="1800" dirty="0">
                <a:latin typeface="Century" pitchFamily="18" charset="0"/>
              </a:rPr>
              <a:t> час </a:t>
            </a:r>
            <a:r>
              <a:rPr lang="ru-RU" sz="1800" dirty="0" err="1">
                <a:latin typeface="Century" pitchFamily="18" charset="0"/>
              </a:rPr>
              <a:t>просування</a:t>
            </a:r>
            <a:r>
              <a:rPr lang="ru-RU" sz="1800" dirty="0">
                <a:latin typeface="Century" pitchFamily="18" charset="0"/>
              </a:rPr>
              <a:t> персонального бренду;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проводити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позиціонування</a:t>
            </a:r>
            <a:r>
              <a:rPr lang="ru-RU" sz="1800" dirty="0">
                <a:latin typeface="Century" pitchFamily="18" charset="0"/>
              </a:rPr>
              <a:t> та </a:t>
            </a:r>
            <a:r>
              <a:rPr lang="ru-RU" sz="1800" dirty="0" err="1">
                <a:latin typeface="Century" pitchFamily="18" charset="0"/>
              </a:rPr>
              <a:t>публічну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презентацію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власного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ділового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іміджу</a:t>
            </a:r>
            <a:r>
              <a:rPr lang="ru-RU" sz="1800" dirty="0">
                <a:latin typeface="Century" pitchFamily="18" charset="0"/>
              </a:rPr>
              <a:t>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створювати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програми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впровадження</a:t>
            </a:r>
            <a:r>
              <a:rPr lang="ru-RU" sz="1800" dirty="0">
                <a:latin typeface="Century" pitchFamily="18" charset="0"/>
              </a:rPr>
              <a:t> й </a:t>
            </a:r>
            <a:r>
              <a:rPr lang="ru-RU" sz="1800" dirty="0" err="1">
                <a:latin typeface="Century" pitchFamily="18" charset="0"/>
              </a:rPr>
              <a:t>реалізації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іміджевих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атрибутів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сучасного</a:t>
            </a:r>
            <a:r>
              <a:rPr lang="ru-RU" sz="1800" dirty="0">
                <a:latin typeface="Century" pitchFamily="18" charset="0"/>
              </a:rPr>
              <a:t> педагога, образ </a:t>
            </a:r>
            <a:r>
              <a:rPr lang="ru-RU" sz="1800" dirty="0" err="1">
                <a:latin typeface="Century" pitchFamily="18" charset="0"/>
              </a:rPr>
              <a:t>сучасного</a:t>
            </a:r>
            <a:r>
              <a:rPr lang="ru-RU" sz="1800" dirty="0">
                <a:latin typeface="Century" pitchFamily="18" charset="0"/>
              </a:rPr>
              <a:t> закладу </a:t>
            </a:r>
            <a:r>
              <a:rPr lang="ru-RU" sz="1800" dirty="0" err="1">
                <a:latin typeface="Century" pitchFamily="18" charset="0"/>
              </a:rPr>
              <a:t>освіти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діловий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самоімідж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підтримувати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корпоративний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</a:t>
            </a:r>
            <a:r>
              <a:rPr lang="ru-RU" sz="1800" dirty="0">
                <a:latin typeface="Century" pitchFamily="18" charset="0"/>
              </a:rPr>
              <a:t>, </a:t>
            </a:r>
            <a:r>
              <a:rPr lang="ru-RU" sz="1800" dirty="0" err="1">
                <a:latin typeface="Century" pitchFamily="18" charset="0"/>
              </a:rPr>
              <a:t>моделювати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професійно-педагогічну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поведінку</a:t>
            </a:r>
            <a:r>
              <a:rPr lang="ru-RU" sz="1800" dirty="0">
                <a:latin typeface="Century" pitchFamily="18" charset="0"/>
              </a:rPr>
              <a:t> на </a:t>
            </a:r>
            <a:r>
              <a:rPr lang="ru-RU" sz="1800" dirty="0" err="1">
                <a:latin typeface="Century" pitchFamily="18" charset="0"/>
              </a:rPr>
              <a:t>рефлексивній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основі</a:t>
            </a:r>
            <a:r>
              <a:rPr lang="ru-RU" sz="1800" dirty="0">
                <a:latin typeface="Century" pitchFamily="18" charset="0"/>
              </a:rPr>
              <a:t>; 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здійснювати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обґрунтований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вибір</a:t>
            </a:r>
            <a:r>
              <a:rPr lang="ru-RU" sz="1800" dirty="0">
                <a:latin typeface="Century" pitchFamily="18" charset="0"/>
              </a:rPr>
              <a:t> оптимального </a:t>
            </a:r>
            <a:r>
              <a:rPr lang="ru-RU" sz="1800" dirty="0" err="1">
                <a:latin typeface="Century" pitchFamily="18" charset="0"/>
              </a:rPr>
              <a:t>стратегії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формування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ділового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іміджу</a:t>
            </a:r>
            <a:r>
              <a:rPr lang="ru-RU" sz="1800" dirty="0">
                <a:latin typeface="Century" pitchFamily="18" charset="0"/>
              </a:rPr>
              <a:t>;</a:t>
            </a:r>
          </a:p>
          <a:p>
            <a:pPr algn="just"/>
            <a:r>
              <a:rPr lang="ru-RU" sz="1800" dirty="0" err="1">
                <a:latin typeface="Century" pitchFamily="18" charset="0"/>
              </a:rPr>
              <a:t>здійснювати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комплексне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оцінювання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імідж</a:t>
            </a: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err="1">
                <a:latin typeface="Century" pitchFamily="18" charset="0"/>
              </a:rPr>
              <a:t>ефекту</a:t>
            </a:r>
            <a:r>
              <a:rPr lang="ru-RU" sz="1800" dirty="0">
                <a:latin typeface="Century" pitchFamily="18" charset="0"/>
              </a:rPr>
              <a:t>. </a:t>
            </a:r>
            <a:endParaRPr lang="uk-UA" sz="1800" dirty="0"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802756" y="5531100"/>
            <a:ext cx="8762785" cy="864138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686129" y="6102952"/>
            <a:ext cx="8762785" cy="1260201"/>
          </a:xfrm>
          <a:prstGeom prst="rect">
            <a:avLst/>
          </a:prstGeom>
        </p:spPr>
        <p:txBody>
          <a:bodyPr vert="horz" lIns="105490" tIns="52743" rIns="105490" bIns="52743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8" name="Picture 2" descr="Новини / Новоуспенівська об'єднана територіальна громада утворюється за  перспективним план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539" y="5531100"/>
            <a:ext cx="3024335" cy="199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9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11" y="163479"/>
            <a:ext cx="10329742" cy="830279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Arial" pitchFamily="34" charset="0"/>
                <a:cs typeface="Arial" pitchFamily="34" charset="0"/>
              </a:rPr>
              <a:t>Рекомендована література</a:t>
            </a:r>
            <a:endParaRPr lang="uk-UA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45758" y="1602358"/>
            <a:ext cx="9577046" cy="39113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05503" tIns="52750" rIns="105503" bIns="5275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/>
              <a:t>                                              </a:t>
            </a:r>
            <a:r>
              <a:rPr lang="uk-UA" sz="2300" b="1" dirty="0">
                <a:latin typeface="Arial" pitchFamily="34" charset="0"/>
                <a:cs typeface="Arial" pitchFamily="34" charset="0"/>
              </a:rPr>
              <a:t>Основна:</a:t>
            </a:r>
            <a:endParaRPr lang="uk-UA" sz="2300" b="1" dirty="0">
              <a:latin typeface="Arial" pitchFamily="34" charset="0"/>
              <a:cs typeface="Arial" pitchFamily="34" charset="0"/>
            </a:endParaRPr>
          </a:p>
          <a:p>
            <a:pPr marL="457040" indent="-457040" algn="just">
              <a:buFont typeface="+mj-lt"/>
              <a:buAutoNum type="arabicPeriod"/>
            </a:pPr>
            <a:r>
              <a:rPr lang="uk-UA" sz="2300" dirty="0">
                <a:latin typeface="Century" pitchFamily="18" charset="0"/>
                <a:cs typeface="Arial" pitchFamily="34" charset="0"/>
              </a:rPr>
              <a:t>Барна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Н.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В.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, 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Уланова С. І. Естетика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іміджмейкінгу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 : монографія. Київ : Слово, 2012. 176 с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</a:t>
            </a:r>
          </a:p>
          <a:p>
            <a:pPr marL="457040" indent="-457040" algn="just">
              <a:buFont typeface="+mj-lt"/>
              <a:buAutoNum type="arabicPeriod"/>
            </a:pPr>
            <a:r>
              <a:rPr lang="ru-RU" sz="2300" dirty="0">
                <a:latin typeface="Century" pitchFamily="18" charset="0"/>
                <a:cs typeface="Arial" pitchFamily="34" charset="0"/>
              </a:rPr>
              <a:t>Бондаренко І. С.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Іміджологія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: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психологія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іміджу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: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навчально-методичний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посібник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для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студентів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освітньо-кваліфікаційного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рівня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«бакалавр»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напряму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підготовки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«Реклама і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зв’язки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з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громадськістю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».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Запоріжжя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: ЗНУ, 2014. 124 с.</a:t>
            </a:r>
          </a:p>
          <a:p>
            <a:pPr marL="457040" indent="-457040" algn="just">
              <a:buFont typeface="+mj-lt"/>
              <a:buAutoNum type="arabicPeriod"/>
            </a:pPr>
            <a:r>
              <a:rPr lang="uk-UA" sz="2300" dirty="0">
                <a:latin typeface="Century" pitchFamily="18" charset="0"/>
                <a:cs typeface="Arial" pitchFamily="34" charset="0"/>
              </a:rPr>
              <a:t>Дяченко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 Т. О., Скібицька Л. І. Організаційна культура та корпоративний імідж підприємства :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навч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посіб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для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студ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вищ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навч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закл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uk-UA" sz="2300" dirty="0" err="1">
                <a:latin typeface="Century" pitchFamily="18" charset="0"/>
                <a:cs typeface="Arial" pitchFamily="34" charset="0"/>
              </a:rPr>
              <a:t>реком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 МОНУ. Київ : Освіта України, 2011. 248 с</a:t>
            </a:r>
            <a:r>
              <a:rPr lang="uk-UA" sz="2300" dirty="0">
                <a:latin typeface="Century" pitchFamily="18" charset="0"/>
                <a:cs typeface="Arial" pitchFamily="34" charset="0"/>
              </a:rPr>
              <a:t>.</a:t>
            </a:r>
          </a:p>
          <a:p>
            <a:pPr marL="457040" indent="-457040" algn="just">
              <a:buFont typeface="+mj-lt"/>
              <a:buAutoNum type="arabicPeriod"/>
            </a:pPr>
            <a:r>
              <a:rPr lang="ru-RU" sz="2300" dirty="0">
                <a:latin typeface="Century" pitchFamily="18" charset="0"/>
                <a:cs typeface="Arial" pitchFamily="34" charset="0"/>
              </a:rPr>
              <a:t>Сущенко Л. О.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Діловий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імідж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менеджера закладу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освіти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: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навчальний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посібник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. </a:t>
            </a:r>
            <a:r>
              <a:rPr lang="ru-RU" sz="2300" dirty="0" err="1">
                <a:latin typeface="Century" pitchFamily="18" charset="0"/>
                <a:cs typeface="Arial" pitchFamily="34" charset="0"/>
              </a:rPr>
              <a:t>Запоріжжя</a:t>
            </a:r>
            <a:r>
              <a:rPr lang="ru-RU" sz="2300" dirty="0">
                <a:latin typeface="Century" pitchFamily="18" charset="0"/>
                <a:cs typeface="Arial" pitchFamily="34" charset="0"/>
              </a:rPr>
              <a:t> : ЗНУ, 2021. 155 с.</a:t>
            </a:r>
          </a:p>
          <a:p>
            <a:pPr lvl="0"/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Конкурс на формування регіональних команд та участь у громадських  розслідуваннях | Громадський Прості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99" y="5611710"/>
            <a:ext cx="4104456" cy="205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486786" y="1674366"/>
            <a:ext cx="9826596" cy="4320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05527" tIns="52764" rIns="105527" bIns="52764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uk-UA" sz="1800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Волошко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 Л. 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Особистісно-професійний імідж майбутніх фахівців </a:t>
            </a:r>
            <a:r>
              <a:rPr lang="uk-UA" sz="1800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соціономічної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 сфери як наукова категорія професійної педагогіки. </a:t>
            </a:r>
            <a:r>
              <a:rPr lang="uk-UA" sz="1800" i="1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2" tooltip="Періодичне видання"/>
              </a:rPr>
              <a:t>Молодь і ринок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. 2016. № 1. С. 103–107. </a:t>
            </a:r>
            <a:r>
              <a:rPr lang="en-US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URL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:</a:t>
            </a:r>
            <a:r>
              <a:rPr lang="uk-UA" sz="1800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 </a:t>
            </a:r>
            <a:r>
              <a:rPr lang="uk-UA" sz="1800" u="sng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3"/>
              </a:rPr>
              <a:t>htt</a:t>
            </a:r>
            <a:r>
              <a:rPr lang="uk-UA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3"/>
              </a:rPr>
              <a:t>p://</a:t>
            </a:r>
            <a:r>
              <a:rPr lang="uk-UA" sz="1800" u="sng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3"/>
              </a:rPr>
              <a:t>nbuv.gov.ua/UJRN/Mir_2016_1_22</a:t>
            </a:r>
            <a:endParaRPr lang="uk-UA" sz="1800" u="sng" dirty="0" smtClean="0">
              <a:solidFill>
                <a:prstClr val="black"/>
              </a:solidFill>
              <a:latin typeface="Century" pitchFamily="18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800" u="sng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Григорчук</a:t>
            </a:r>
            <a:r>
              <a:rPr lang="uk-UA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 Т.В. </a:t>
            </a:r>
            <a:r>
              <a:rPr lang="uk-UA" sz="1800" u="sng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Брендинг</a:t>
            </a:r>
            <a:r>
              <a:rPr lang="uk-UA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: навчальний посібник для дистанційного </a:t>
            </a:r>
            <a:r>
              <a:rPr lang="uk-UA" sz="1800" u="sng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навчання. </a:t>
            </a:r>
            <a:r>
              <a:rPr lang="en-US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URL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: </a:t>
            </a:r>
            <a:r>
              <a:rPr lang="en-US" sz="1800" u="sng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https</a:t>
            </a:r>
            <a:r>
              <a:rPr lang="en-US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://sites.google.com/site/brendingsoccult/branding_ </a:t>
            </a:r>
            <a:r>
              <a:rPr lang="en-US" sz="1800" u="sng" dirty="0" err="1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in_business_activities</a:t>
            </a:r>
            <a:r>
              <a:rPr lang="en-US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/</a:t>
            </a:r>
            <a:endParaRPr lang="uk-UA" sz="1800" u="sng" dirty="0">
              <a:solidFill>
                <a:prstClr val="black"/>
              </a:solidFill>
              <a:latin typeface="Century" pitchFamily="18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800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Дрозденко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 Н. М., Дрозденко В. М. Психолого-педагогічні аспекти формування іміджу сучасного вчителя. </a:t>
            </a:r>
            <a:r>
              <a:rPr lang="uk-UA" sz="1800" i="1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Вісник Чернігівського національного педагогічного університету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. Серія: Педагогічні науки. 2014. № 120. С. </a:t>
            </a:r>
            <a:r>
              <a:rPr lang="uk-UA" sz="1800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112–115.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800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Національна 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бібліотека України імені В. І. Вернадського. </a:t>
            </a:r>
            <a:r>
              <a:rPr lang="pl-PL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URL</a:t>
            </a:r>
            <a:r>
              <a:rPr lang="uk-UA" sz="1800" dirty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: </a:t>
            </a:r>
            <a:r>
              <a:rPr lang="uk-UA" sz="1800" u="sng" dirty="0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4"/>
              </a:rPr>
              <a:t>http://www.nbuv.gov.ua</a:t>
            </a:r>
            <a:r>
              <a:rPr lang="uk-UA" sz="1800" u="sng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  <a:hlinkClick r:id="rId4"/>
              </a:rPr>
              <a:t>/</a:t>
            </a:r>
            <a:endParaRPr lang="uk-UA" sz="1800" u="sng" dirty="0" smtClean="0">
              <a:solidFill>
                <a:prstClr val="black"/>
              </a:solidFill>
              <a:latin typeface="Century" pitchFamily="18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prstClr val="black"/>
              </a:solidFill>
              <a:latin typeface="Century" pitchFamily="18" charset="0"/>
              <a:cs typeface="Arial" pitchFamily="34" charset="0"/>
            </a:endParaRPr>
          </a:p>
          <a:p>
            <a:endParaRPr lang="ru-RU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uk-UA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42593" y="177881"/>
            <a:ext cx="9876200" cy="113272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Arial" pitchFamily="34" charset="0"/>
                <a:cs typeface="Arial" pitchFamily="34" charset="0"/>
              </a:rPr>
              <a:t>Інформаційні 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ресурси:</a:t>
            </a:r>
            <a:endParaRPr lang="uk-UA" sz="4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Сумська бізнес-спільнота активно розвиваєтьс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23" y="4554686"/>
            <a:ext cx="4032448" cy="268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4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Influence Without Authority | Workplace Conflict Calgar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379" y="3906614"/>
            <a:ext cx="6175330" cy="329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/>
          <p:nvPr/>
        </p:nvSpPr>
        <p:spPr>
          <a:xfrm>
            <a:off x="0" y="1890390"/>
            <a:ext cx="10653341" cy="830952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/>
          <a:p>
            <a:pPr algn="ctr"/>
            <a:r>
              <a:rPr lang="uk-UA" sz="4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До зустрічі на заняттях!</a:t>
            </a:r>
            <a:endParaRPr lang="en-U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ApJkd8YJnfaY_7XzLvAZjA</Template>
  <TotalTime>76</TotalTime>
  <Words>376</Words>
  <Application>Microsoft Office PowerPoint</Application>
  <PresentationFormat>Произвольный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Office Theme</vt:lpstr>
      <vt:lpstr>Презентация PowerPoint</vt:lpstr>
      <vt:lpstr>Мета навчальної дисципліни</vt:lpstr>
      <vt:lpstr>Основними завданнями вивчення навчальної дисципліни  «Self-брендінг та педагогічна ресурсність особистості» є:</vt:lpstr>
      <vt:lpstr>У результаті вивчення навчальної дисципліни  «Self-брендінг та педагогічна ресурсність особистості» студенти повинні знати:</vt:lpstr>
      <vt:lpstr>У результаті вивчення навчальної дисципліни  «Self-брендінг та педагогічна ресурсність особистості» студенти повинні вміти:</vt:lpstr>
      <vt:lpstr>Рекомендована література</vt:lpstr>
      <vt:lpstr>Інформаційні ресурси: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q</cp:lastModifiedBy>
  <cp:revision>11</cp:revision>
  <dcterms:created xsi:type="dcterms:W3CDTF">2021-04-23T15:12:41Z</dcterms:created>
  <dcterms:modified xsi:type="dcterms:W3CDTF">2023-11-26T19:11:31Z</dcterms:modified>
</cp:coreProperties>
</file>