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4" r:id="rId32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3300"/>
    <a:srgbClr val="97C7A5"/>
    <a:srgbClr val="996633"/>
    <a:srgbClr val="CC3300"/>
    <a:srgbClr val="003300"/>
    <a:srgbClr val="333399"/>
    <a:srgbClr val="FAC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5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>
                <a:alpha val="100000"/>
              </a:srgbClr>
            </a:gs>
            <a:gs pos="14999">
              <a:srgbClr val="C4D6EB">
                <a:alpha val="100000"/>
              </a:srgbClr>
            </a:gs>
            <a:gs pos="30000">
              <a:srgbClr val="85C2FF">
                <a:alpha val="100000"/>
              </a:srgbClr>
            </a:gs>
            <a:gs pos="50000">
              <a:srgbClr val="5E9EFF">
                <a:alpha val="100000"/>
              </a:srgbClr>
            </a:gs>
            <a:gs pos="70000">
              <a:srgbClr val="85C2FF">
                <a:alpha val="100000"/>
              </a:srgbClr>
            </a:gs>
            <a:gs pos="85001">
              <a:srgbClr val="C4D6EB">
                <a:alpha val="100000"/>
              </a:srgbClr>
            </a:gs>
            <a:gs pos="100000">
              <a:srgbClr val="FFEBFA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ru-RU" altLang="uk-UA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ru-RU" altLang="uk-U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A34C20-98F9-4275-A50F-19266F04BCF6}" type="slidenum">
              <a:rPr kumimoji="0" lang="ru-RU" alt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3" Type="http://schemas.microsoft.com/office/2007/relationships/media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HAVANA\09-The%20Moment%20(1996)\08-Moonlight.mp3" TargetMode="External"/><Relationship Id="rId2" Type="http://schemas.openxmlformats.org/officeDocument/2006/relationships/audio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HAVANA\09-The%20Moment%20(1996)\08-Moonlight.mp3" TargetMode="Externa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4000" dirty="0"/>
              <a:t> Семінар № 4</a:t>
            </a:r>
            <a:r>
              <a:rPr lang="uk-UA" altLang="uk-UA" sz="3200" b="1" dirty="0">
                <a:solidFill>
                  <a:srgbClr val="CC0099"/>
                </a:solidFill>
              </a:rPr>
              <a:t> </a:t>
            </a:r>
            <a:r>
              <a:rPr lang="uk-UA" altLang="uk-UA" sz="3200" b="1" i="1" dirty="0">
                <a:solidFill>
                  <a:srgbClr val="CC0099"/>
                </a:solidFill>
              </a:rPr>
              <a:t>  </a:t>
            </a:r>
            <a:br>
              <a:rPr lang="uk-UA" altLang="uk-UA" sz="3200" b="1" i="1" dirty="0">
                <a:solidFill>
                  <a:srgbClr val="CC0099"/>
                </a:solidFill>
              </a:rPr>
            </a:br>
            <a:r>
              <a:rPr lang="uk-UA" altLang="uk-UA" sz="3200" b="1" i="1" dirty="0">
                <a:solidFill>
                  <a:srgbClr val="CC0099"/>
                </a:solidFill>
              </a:rPr>
              <a:t>СУЧАСНІ КОНЦЕПЦІЇ РОЗВИТКУ</a:t>
            </a:r>
            <a:endParaRPr lang="ru-RU" altLang="uk-UA" sz="3200" b="1" i="1" dirty="0">
              <a:solidFill>
                <a:srgbClr val="CC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</a:t>
            </a:r>
            <a:r>
              <a:rPr kumimoji="0" lang="uk-UA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План </a:t>
            </a:r>
            <a:endParaRPr kumimoji="0" lang="uk-UA" altLang="zh-CN" sz="2800" b="0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uk-UA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Поняття розвитку та його атрибутів. Концепції розвитку.</a:t>
            </a:r>
            <a:endParaRPr kumimoji="0" lang="uk-UA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uk-UA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Принципи та закони діалектики.</a:t>
            </a:r>
            <a:endParaRPr kumimoji="0" lang="uk-UA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uk-UA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Метафізика</a:t>
            </a:r>
            <a:endParaRPr kumimoji="0" lang="uk-UA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uk-UA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Синергетика</a:t>
            </a:r>
            <a:r>
              <a:rPr kumimoji="0" lang="uk-UA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uk-UA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Еклектика, софістика.</a:t>
            </a:r>
            <a:endParaRPr kumimoji="0" lang="uk-UA" altLang="zh-CN" sz="2800" b="1" i="1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zh-CN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Основні поняття</a:t>
            </a:r>
            <a:r>
              <a:rPr kumimoji="0" lang="uk-UA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uk-UA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суб’єктивна і об’єктивна діалектика, догматизм, релятивізм, історичні типи діалектики, форми діалектики, протиріччя, розвиток, зв’язок.</a:t>
            </a:r>
            <a:endParaRPr kumimoji="0" lang="ru-RU" altLang="uk-UA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6" name="08-Moonlight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24075" y="6613525"/>
            <a:ext cx="244475" cy="244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39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charRg st="39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9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charRg st="95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126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charRg st="126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137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charRg st="137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15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075">
                                            <p:txEl>
                                              <p:charRg st="150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172" end="3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charRg st="172" end="3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0">
                <p:cTn id="40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6"/>
                </p:tgtEl>
              </p:cMediaNode>
            </p:audio>
          </p:childTnLst>
        </p:cTn>
      </p:par>
    </p:tnLst>
    <p:bldLst>
      <p:bldP spid="3074" grpId="0"/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539750" y="274638"/>
            <a:ext cx="8147050" cy="706437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4000" b="1" dirty="0">
                <a:solidFill>
                  <a:srgbClr val="9900CC"/>
                </a:solidFill>
              </a:rPr>
              <a:t>Зв'язки можуть бути:</a:t>
            </a:r>
            <a:endParaRPr lang="ru-RU" altLang="uk-UA" sz="4000" b="1" dirty="0">
              <a:solidFill>
                <a:srgbClr val="9900CC"/>
              </a:solidFill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250825" y="1125538"/>
            <a:ext cx="8435975" cy="53276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об'єктивними і суб'єктивними, 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внутрішніми і зовнішніми, 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суттєвими і несуттєвими,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 простими і складними, 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необхідними і випадковими, 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причинними і наслідковими, 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сталими і несталими, 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постійними і тимчасовими, 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прямими і опосередкованими, </a:t>
            </a:r>
            <a:endParaRPr lang="uk-UA" altLang="uk-UA" sz="2800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повторюваними і неповторюваними </a:t>
            </a:r>
            <a:endParaRPr lang="uk-UA" altLang="uk-UA" sz="2800" b="1" dirty="0"/>
          </a:p>
          <a:p>
            <a:pPr eaLnBrk="1" hangingPunct="1">
              <a:lnSpc>
                <a:spcPct val="90000"/>
              </a:lnSpc>
            </a:pPr>
            <a:r>
              <a:rPr lang="uk-UA" altLang="uk-UA" sz="2800" dirty="0"/>
              <a:t>одиничними, особливими, загальними.</a:t>
            </a:r>
            <a:endParaRPr lang="ru-RU" altLang="uk-UA" sz="2800" dirty="0">
              <a:solidFill>
                <a:srgbClr val="CC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9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2291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9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31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charRg st="31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9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58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charRg st="58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9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83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12291">
                                            <p:txEl>
                                              <p:charRg st="83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9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07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12291">
                                            <p:txEl>
                                              <p:charRg st="107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9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35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12291">
                                            <p:txEl>
                                              <p:charRg st="135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9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63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12291">
                                            <p:txEl>
                                              <p:charRg st="163" end="1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9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85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2291">
                                            <p:txEl>
                                              <p:charRg st="185" end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9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212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2291">
                                            <p:txEl>
                                              <p:charRg st="212" end="2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9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241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000"/>
                                        <p:tgtEl>
                                          <p:spTgt spid="12291">
                                            <p:txEl>
                                              <p:charRg st="241" end="2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9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274" end="3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1000"/>
                                        <p:tgtEl>
                                          <p:spTgt spid="12291">
                                            <p:txEl>
                                              <p:charRg st="274" end="3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3200" b="1" dirty="0">
                <a:solidFill>
                  <a:srgbClr val="CC0000"/>
                </a:solidFill>
              </a:rPr>
              <a:t>ТИПИ  ЗВ'ЯЗКІВ </a:t>
            </a:r>
            <a:br>
              <a:rPr lang="uk-UA" altLang="uk-UA" sz="3200" b="1" i="1" dirty="0">
                <a:solidFill>
                  <a:srgbClr val="CC0000"/>
                </a:solidFill>
              </a:rPr>
            </a:br>
            <a:r>
              <a:rPr lang="uk-UA" altLang="uk-UA" sz="3200" b="1" i="1" dirty="0">
                <a:solidFill>
                  <a:srgbClr val="CC0000"/>
                </a:solidFill>
              </a:rPr>
              <a:t>в залежності від структурної організації матерії</a:t>
            </a:r>
            <a:r>
              <a:rPr lang="uk-UA" altLang="uk-UA" sz="3200" b="1" dirty="0">
                <a:solidFill>
                  <a:srgbClr val="CC0000"/>
                </a:solidFill>
              </a:rPr>
              <a:t>:</a:t>
            </a:r>
            <a:r>
              <a:rPr lang="ru-RU" altLang="uk-UA" sz="4000" dirty="0"/>
              <a:t> </a:t>
            </a:r>
            <a:endParaRPr lang="ru-RU" altLang="uk-UA" sz="4000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525963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b="1" dirty="0">
                <a:solidFill>
                  <a:srgbClr val="008000"/>
                </a:solidFill>
              </a:rPr>
              <a:t>механічні,</a:t>
            </a:r>
            <a:endParaRPr lang="uk-UA" altLang="uk-UA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b="1" dirty="0">
                <a:solidFill>
                  <a:srgbClr val="008000"/>
                </a:solidFill>
              </a:rPr>
              <a:t>фізичні, </a:t>
            </a:r>
            <a:endParaRPr lang="uk-UA" altLang="uk-UA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b="1" dirty="0">
                <a:solidFill>
                  <a:srgbClr val="008000"/>
                </a:solidFill>
              </a:rPr>
              <a:t>хімічні,</a:t>
            </a:r>
            <a:endParaRPr lang="uk-UA" altLang="uk-UA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b="1" dirty="0">
                <a:solidFill>
                  <a:srgbClr val="008000"/>
                </a:solidFill>
              </a:rPr>
              <a:t>біологічні</a:t>
            </a:r>
            <a:endParaRPr lang="uk-UA" altLang="uk-UA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b="1" dirty="0">
                <a:solidFill>
                  <a:srgbClr val="008000"/>
                </a:solidFill>
              </a:rPr>
              <a:t>суспільні.</a:t>
            </a:r>
            <a:endParaRPr lang="ru-RU" altLang="uk-UA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331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5">
                                            <p:txEl>
                                              <p:charRg st="1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">
                                            <p:txEl>
                                              <p:charRg st="1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3315">
                                            <p:txEl>
                                              <p:charRg st="1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3315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3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charRg st="3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charRg st="3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charRg st="3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3315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4000" dirty="0"/>
              <a:t> </a:t>
            </a:r>
            <a:r>
              <a:rPr lang="uk-UA" altLang="uk-UA" sz="3600" b="1" dirty="0">
                <a:solidFill>
                  <a:srgbClr val="660033"/>
                </a:solidFill>
              </a:rPr>
              <a:t>СУСПІЛЬНІ ЗВ'ЯЗКИ У СВОЮ ЧЕРГУ МОЖУТЬ БУТИ</a:t>
            </a:r>
            <a:r>
              <a:rPr lang="ru-RU" altLang="uk-UA" sz="4000" dirty="0"/>
              <a:t> </a:t>
            </a:r>
            <a:endParaRPr lang="ru-RU" altLang="uk-UA" sz="4000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179388" y="1600200"/>
            <a:ext cx="8507412" cy="4852988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lang="uk-UA" altLang="uk-UA" sz="2800" b="1" dirty="0">
                <a:solidFill>
                  <a:srgbClr val="CC6600"/>
                </a:solidFill>
              </a:rPr>
              <a:t>виробничі, </a:t>
            </a:r>
            <a:endParaRPr lang="uk-UA" altLang="uk-UA" sz="2800" b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800" b="1" dirty="0">
                <a:solidFill>
                  <a:srgbClr val="CC6600"/>
                </a:solidFill>
              </a:rPr>
              <a:t>класові, </a:t>
            </a:r>
            <a:endParaRPr lang="uk-UA" altLang="uk-UA" sz="2800" b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800" b="1" dirty="0">
                <a:solidFill>
                  <a:srgbClr val="CC6600"/>
                </a:solidFill>
              </a:rPr>
              <a:t>національні,</a:t>
            </a:r>
            <a:endParaRPr lang="uk-UA" altLang="uk-UA" sz="2800" b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800" b="1" dirty="0">
                <a:solidFill>
                  <a:srgbClr val="CC6600"/>
                </a:solidFill>
              </a:rPr>
              <a:t>родинні,</a:t>
            </a:r>
            <a:endParaRPr lang="uk-UA" altLang="uk-UA" sz="2800" b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800" b="1" dirty="0">
                <a:solidFill>
                  <a:srgbClr val="CC6600"/>
                </a:solidFill>
              </a:rPr>
              <a:t>групові,</a:t>
            </a:r>
            <a:endParaRPr lang="en-US" altLang="uk-UA" sz="2800" b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800" b="1" dirty="0">
                <a:solidFill>
                  <a:srgbClr val="CC6600"/>
                </a:solidFill>
              </a:rPr>
              <a:t>правові, </a:t>
            </a:r>
            <a:endParaRPr lang="uk-UA" altLang="uk-UA" sz="2800" b="1" dirty="0">
              <a:solidFill>
                <a:srgbClr val="CC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800" b="1" dirty="0">
                <a:solidFill>
                  <a:srgbClr val="CC6600"/>
                </a:solidFill>
              </a:rPr>
              <a:t>особистісні.</a:t>
            </a:r>
            <a:r>
              <a:rPr lang="uk-UA" altLang="uk-UA" sz="2800" b="1" dirty="0"/>
              <a:t>  </a:t>
            </a:r>
            <a:endParaRPr lang="uk-UA" altLang="uk-UA" sz="2800" b="1" dirty="0"/>
          </a:p>
          <a:p>
            <a:pPr eaLnBrk="1" hangingPunct="1">
              <a:lnSpc>
                <a:spcPct val="90000"/>
              </a:lnSpc>
              <a:buNone/>
            </a:pPr>
            <a:endParaRPr lang="uk-UA" altLang="uk-UA" sz="2800" dirty="0"/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008000"/>
                </a:solidFill>
              </a:rPr>
              <a:t>Дуже важливими для науки і практики є </a:t>
            </a:r>
            <a:r>
              <a:rPr lang="uk-UA" altLang="uk-UA" sz="2800" b="1" u="sng" dirty="0">
                <a:solidFill>
                  <a:srgbClr val="008000"/>
                </a:solidFill>
              </a:rPr>
              <a:t>закономірні зв'язки</a:t>
            </a:r>
            <a:r>
              <a:rPr lang="uk-UA" altLang="uk-UA" sz="2800" dirty="0">
                <a:solidFill>
                  <a:srgbClr val="008000"/>
                </a:solidFill>
              </a:rPr>
              <a:t>, їх пізнання.</a:t>
            </a:r>
            <a:endParaRPr lang="ru-RU" altLang="uk-UA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22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charRg st="22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35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charRg st="35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44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charRg st="44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63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charRg st="63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79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339">
                                            <p:txEl>
                                              <p:charRg st="79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2217737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2800" b="1" u="sng" dirty="0">
                <a:solidFill>
                  <a:srgbClr val="FF3399"/>
                </a:solidFill>
              </a:rPr>
              <a:t>ЗАКОН</a:t>
            </a:r>
            <a:r>
              <a:rPr lang="uk-UA" altLang="uk-UA" sz="2800" u="sng" dirty="0">
                <a:solidFill>
                  <a:srgbClr val="FF3399"/>
                </a:solidFill>
              </a:rPr>
              <a:t> </a:t>
            </a:r>
            <a:r>
              <a:rPr lang="uk-UA" altLang="uk-UA" sz="2800" u="sng" dirty="0"/>
              <a:t> </a:t>
            </a:r>
            <a:r>
              <a:rPr lang="uk-UA" altLang="uk-UA" sz="2800" u="sng" dirty="0">
                <a:solidFill>
                  <a:srgbClr val="0066CC"/>
                </a:solidFill>
              </a:rPr>
              <a:t>- це зв'язок між явищами, який є: </a:t>
            </a:r>
            <a:br>
              <a:rPr lang="uk-UA" altLang="uk-UA" sz="2800" u="sng" dirty="0">
                <a:solidFill>
                  <a:srgbClr val="0066CC"/>
                </a:solidFill>
              </a:rPr>
            </a:br>
            <a:r>
              <a:rPr lang="uk-UA" altLang="uk-UA" sz="2800" u="sng" dirty="0">
                <a:solidFill>
                  <a:srgbClr val="0066CC"/>
                </a:solidFill>
              </a:rPr>
              <a:t>1) об'єктивним; 2) необхідним; 3) загальним; 4) внутрішнім; 5) суттєвим;6) повторювальним</a:t>
            </a:r>
            <a:r>
              <a:rPr lang="uk-UA" altLang="uk-UA" sz="4000" dirty="0">
                <a:solidFill>
                  <a:srgbClr val="0066CC"/>
                </a:solidFill>
              </a:rPr>
              <a:t>.</a:t>
            </a:r>
            <a:endParaRPr lang="ru-RU" altLang="uk-UA" sz="4000" dirty="0">
              <a:solidFill>
                <a:srgbClr val="0066CC"/>
              </a:solidFill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179388" y="2492375"/>
            <a:ext cx="8507412" cy="40322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FF3399"/>
                </a:solidFill>
              </a:rPr>
              <a:t>Закон</a:t>
            </a:r>
            <a:r>
              <a:rPr lang="uk-UA" altLang="uk-UA" sz="2400" b="1" dirty="0"/>
              <a:t> </a:t>
            </a:r>
            <a:r>
              <a:rPr lang="uk-UA" altLang="uk-UA" sz="2400" dirty="0"/>
              <a:t>— </a:t>
            </a:r>
            <a:r>
              <a:rPr lang="uk-UA" altLang="uk-UA" sz="2400" dirty="0">
                <a:solidFill>
                  <a:srgbClr val="CC6600"/>
                </a:solidFill>
              </a:rPr>
              <a:t>це, передусім, </a:t>
            </a:r>
            <a:r>
              <a:rPr lang="uk-UA" altLang="uk-UA" sz="2400" b="1" dirty="0">
                <a:solidFill>
                  <a:srgbClr val="CC6600"/>
                </a:solidFill>
              </a:rPr>
              <a:t>об'єктивність,</a:t>
            </a:r>
            <a:r>
              <a:rPr lang="uk-UA" altLang="uk-UA" sz="2400" dirty="0">
                <a:solidFill>
                  <a:srgbClr val="CC6600"/>
                </a:solidFill>
              </a:rPr>
              <a:t> те, що не залежить від волі і бажання людини, від її свідомості. Звичайно, мова не йде про юридичні закони, які сьогодні приймаються, а завтра — скасовуються. Якщо, наприклад, ми ведемо мову про закони збереження енергії та речовини чи про закон всесвітнього тяжіння, то було б безглуздям стверджувати, що ми зможемо їх скасувати чи свідомо загальмувати їхню дію. Це стосується також і об'єктивних законів розвитку суспільства. Отже, найсуттєвішою ознакою закону буде те, що він відображає об'єктивний стан речей, об'єктивні зв'язки між речами, предметами, явищами.</a:t>
            </a:r>
            <a:endParaRPr lang="ru-RU" altLang="uk-UA" sz="2400" dirty="0">
              <a:solidFill>
                <a:srgbClr val="CC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6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charRg st="0" end="6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3600" b="1" dirty="0">
                <a:solidFill>
                  <a:srgbClr val="CC00CC"/>
                </a:solidFill>
              </a:rPr>
              <a:t>Можна виділити ТРИ ГРУПИ ЗАКОНІВ</a:t>
            </a:r>
            <a:r>
              <a:rPr lang="uk-UA" altLang="uk-UA" sz="4000" dirty="0"/>
              <a:t>:</a:t>
            </a:r>
            <a:endParaRPr lang="ru-RU" altLang="uk-UA" sz="4000" dirty="0"/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dirty="0"/>
              <a:t> </a:t>
            </a:r>
            <a:r>
              <a:rPr lang="uk-UA" altLang="uk-UA" dirty="0">
                <a:solidFill>
                  <a:srgbClr val="CC00CC"/>
                </a:solidFill>
              </a:rPr>
              <a:t>1)</a:t>
            </a:r>
            <a:r>
              <a:rPr lang="uk-UA" altLang="uk-UA" dirty="0"/>
              <a:t> </a:t>
            </a:r>
            <a:r>
              <a:rPr lang="uk-UA" altLang="uk-UA" b="1" dirty="0">
                <a:solidFill>
                  <a:srgbClr val="CC00CC"/>
                </a:solidFill>
              </a:rPr>
              <a:t>ОКРЕМІ ЗАКОНИ</a:t>
            </a:r>
            <a:r>
              <a:rPr lang="uk-UA" altLang="uk-UA" b="1" dirty="0"/>
              <a:t> </a:t>
            </a:r>
            <a:r>
              <a:rPr lang="uk-UA" altLang="uk-UA" b="1" dirty="0">
                <a:solidFill>
                  <a:srgbClr val="0066CC"/>
                </a:solidFill>
              </a:rPr>
              <a:t>-</a:t>
            </a:r>
            <a:r>
              <a:rPr lang="uk-UA" altLang="uk-UA" dirty="0">
                <a:solidFill>
                  <a:srgbClr val="0066CC"/>
                </a:solidFill>
              </a:rPr>
              <a:t> </a:t>
            </a:r>
            <a:r>
              <a:rPr lang="uk-UA" altLang="uk-UA" b="1" dirty="0">
                <a:solidFill>
                  <a:srgbClr val="0066CC"/>
                </a:solidFill>
              </a:rPr>
              <a:t>притаманні певним формам руху матерії (закони механіки, хімії, біології тощо);</a:t>
            </a:r>
            <a:endParaRPr lang="uk-UA" altLang="uk-UA" b="1" dirty="0">
              <a:solidFill>
                <a:srgbClr val="0066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dirty="0"/>
              <a:t>   </a:t>
            </a:r>
            <a:r>
              <a:rPr lang="uk-UA" altLang="uk-UA" dirty="0">
                <a:solidFill>
                  <a:srgbClr val="CC00CC"/>
                </a:solidFill>
              </a:rPr>
              <a:t>2)</a:t>
            </a:r>
            <a:r>
              <a:rPr lang="uk-UA" altLang="uk-UA" dirty="0"/>
              <a:t> </a:t>
            </a:r>
            <a:r>
              <a:rPr lang="uk-UA" altLang="uk-UA" b="1" dirty="0">
                <a:solidFill>
                  <a:srgbClr val="CC00CC"/>
                </a:solidFill>
              </a:rPr>
              <a:t>ОСОБЛИВІ ЗАКОНИ</a:t>
            </a:r>
            <a:r>
              <a:rPr lang="uk-UA" altLang="uk-UA" b="1" dirty="0"/>
              <a:t> </a:t>
            </a:r>
            <a:r>
              <a:rPr lang="uk-UA" altLang="uk-UA" b="1" dirty="0">
                <a:solidFill>
                  <a:srgbClr val="0066CC"/>
                </a:solidFill>
              </a:rPr>
              <a:t>- притаманні багатьом формам руху матерії (закони математики, кібернетики, закони збереження);</a:t>
            </a:r>
            <a:endParaRPr lang="uk-UA" altLang="uk-UA" b="1" dirty="0">
              <a:solidFill>
                <a:srgbClr val="0066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dirty="0">
                <a:solidFill>
                  <a:srgbClr val="CC00CC"/>
                </a:solidFill>
              </a:rPr>
              <a:t>3) </a:t>
            </a:r>
            <a:r>
              <a:rPr lang="uk-UA" altLang="uk-UA" b="1" dirty="0">
                <a:solidFill>
                  <a:srgbClr val="CC00CC"/>
                </a:solidFill>
              </a:rPr>
              <a:t>ЗАГАЛЬНІ, УНІВЕРСАЛЬНІ ЗАКОНИ</a:t>
            </a:r>
            <a:r>
              <a:rPr lang="uk-UA" altLang="uk-UA" dirty="0"/>
              <a:t>  - </a:t>
            </a:r>
            <a:r>
              <a:rPr lang="uk-UA" altLang="uk-UA" b="1" dirty="0">
                <a:solidFill>
                  <a:srgbClr val="0066CC"/>
                </a:solidFill>
              </a:rPr>
              <a:t>ЗАКОНИ ДІАЛЕКТИКИ</a:t>
            </a:r>
            <a:r>
              <a:rPr lang="uk-UA" altLang="uk-UA" dirty="0">
                <a:solidFill>
                  <a:srgbClr val="0066CC"/>
                </a:solidFill>
              </a:rPr>
              <a:t>.</a:t>
            </a:r>
            <a:endParaRPr lang="ru-RU" altLang="uk-UA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6387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387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87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99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387">
                                            <p:txEl>
                                              <p:charRg st="99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387">
                                            <p:txEl>
                                              <p:charRg st="99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87">
                                            <p:txEl>
                                              <p:charRg st="99" end="2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216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6387">
                                            <p:txEl>
                                              <p:charRg st="216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6387">
                                            <p:txEl>
                                              <p:charRg st="216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387">
                                            <p:txEl>
                                              <p:charRg st="216" end="2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FBFD"/>
            </a:gs>
            <a:gs pos="100000">
              <a:srgbClr val="EDB9D7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6985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uk-UA" altLang="uk-UA" sz="4000" dirty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468313" y="692150"/>
            <a:ext cx="8218487" cy="56165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lang="uk-UA" altLang="uk-UA" sz="2400" dirty="0">
                <a:solidFill>
                  <a:srgbClr val="9900FF"/>
                </a:solidFill>
              </a:rPr>
              <a:t>Слід розрізняти </a:t>
            </a:r>
            <a:r>
              <a:rPr lang="uk-UA" altLang="uk-UA" sz="2400" b="1" i="1" dirty="0">
                <a:solidFill>
                  <a:srgbClr val="008000"/>
                </a:solidFill>
              </a:rPr>
              <a:t>закони природи і закони</a:t>
            </a:r>
            <a:r>
              <a:rPr lang="uk-UA" altLang="uk-UA" sz="2400" b="1" i="1" dirty="0">
                <a:solidFill>
                  <a:srgbClr val="9900FF"/>
                </a:solidFill>
              </a:rPr>
              <a:t> </a:t>
            </a:r>
            <a:r>
              <a:rPr lang="uk-UA" altLang="uk-UA" sz="2400" b="1" i="1" dirty="0">
                <a:solidFill>
                  <a:srgbClr val="008000"/>
                </a:solidFill>
              </a:rPr>
              <a:t>суспільства</a:t>
            </a:r>
            <a:r>
              <a:rPr lang="uk-UA" altLang="uk-UA" sz="2400" dirty="0">
                <a:solidFill>
                  <a:srgbClr val="9900FF"/>
                </a:solidFill>
              </a:rPr>
              <a:t>. Перші діють стихійно. Другі виявляються через свідомі дії людей. І це накладає певний відбиток на дію законів. Закони суспільства можуть ігноруватися, гальмуватися людьми тощо. </a:t>
            </a:r>
            <a:endParaRPr lang="uk-UA" altLang="uk-UA" sz="2400" dirty="0">
              <a:solidFill>
                <a:srgbClr val="99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uk-UA" altLang="uk-UA" sz="2400" dirty="0">
              <a:solidFill>
                <a:srgbClr val="99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400" dirty="0">
                <a:solidFill>
                  <a:srgbClr val="9900FF"/>
                </a:solidFill>
              </a:rPr>
              <a:t>Є </a:t>
            </a:r>
            <a:r>
              <a:rPr lang="uk-UA" altLang="uk-UA" sz="2400" b="1" dirty="0">
                <a:solidFill>
                  <a:srgbClr val="008000"/>
                </a:solidFill>
              </a:rPr>
              <a:t>динамічні та статистичні закони</a:t>
            </a:r>
            <a:r>
              <a:rPr lang="uk-UA" altLang="uk-UA" sz="2400" dirty="0">
                <a:solidFill>
                  <a:srgbClr val="008000"/>
                </a:solidFill>
              </a:rPr>
              <a:t>.</a:t>
            </a:r>
            <a:r>
              <a:rPr lang="uk-UA" altLang="uk-UA" sz="2400" dirty="0">
                <a:solidFill>
                  <a:srgbClr val="9900FF"/>
                </a:solidFill>
              </a:rPr>
              <a:t> У </a:t>
            </a:r>
            <a:r>
              <a:rPr lang="uk-UA" altLang="uk-UA" sz="2400" b="1" i="1" dirty="0">
                <a:solidFill>
                  <a:srgbClr val="9900FF"/>
                </a:solidFill>
              </a:rPr>
              <a:t>динамічних</a:t>
            </a:r>
            <a:r>
              <a:rPr lang="uk-UA" altLang="uk-UA" sz="2400" dirty="0">
                <a:solidFill>
                  <a:srgbClr val="9900FF"/>
                </a:solidFill>
              </a:rPr>
              <a:t> законах передбачення мають однозначний характер — "так, а не інакше, піде процес розвитку". У статистичних законах передбачення носять імовірний характер" — "може бути, а може ні". Останнє зумовлене дією багатьох випадкових факторів. Статистичні закони виявляються в результаті взаємодії значної кількості елементів певної системи. Закони суспільства носять статистичний характер.</a:t>
            </a:r>
            <a:endParaRPr lang="ru-RU" altLang="uk-UA" sz="2400" dirty="0">
              <a:solidFill>
                <a:srgbClr val="99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0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1">
                                            <p:txEl>
                                              <p:charRg st="0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1">
                                            <p:txEl>
                                              <p:charRg st="0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7411">
                                            <p:txEl>
                                              <p:charRg st="0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232" end="6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11">
                                            <p:txEl>
                                              <p:charRg st="232" end="6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charRg st="232" end="6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17411">
                                            <p:txEl>
                                              <p:charRg st="232" end="6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 flipV="1">
            <a:off x="569913" y="-138112"/>
            <a:ext cx="8002587" cy="274637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uk-UA" altLang="uk-UA" sz="4000" dirty="0"/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250825" y="476250"/>
            <a:ext cx="8435975" cy="59055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</a:pPr>
            <a:endParaRPr lang="uk-UA" altLang="uk-UA" sz="2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uk-UA" altLang="uk-UA" sz="2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800" dirty="0">
                <a:solidFill>
                  <a:schemeClr val="accent2"/>
                </a:solidFill>
              </a:rPr>
              <a:t>    З категорією "закон" має зв'язок категорія </a:t>
            </a:r>
            <a:r>
              <a:rPr lang="uk-UA" altLang="uk-UA" sz="2800" dirty="0">
                <a:solidFill>
                  <a:srgbClr val="CC0000"/>
                </a:solidFill>
              </a:rPr>
              <a:t>"закономірність".</a:t>
            </a:r>
            <a:endParaRPr lang="uk-UA" altLang="uk-UA" sz="28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800" dirty="0">
                <a:solidFill>
                  <a:schemeClr val="accent2"/>
                </a:solidFill>
              </a:rPr>
              <a:t>    Це — нетотожні поняття. Вони є однопорядковими, бо у них відображені необхідні, об'єктивні, загальні зв'язки, що існують в об'єктивній дійсності. </a:t>
            </a:r>
            <a:r>
              <a:rPr lang="uk-UA" altLang="uk-UA" sz="2800" b="1" dirty="0">
                <a:solidFill>
                  <a:srgbClr val="CC0000"/>
                </a:solidFill>
              </a:rPr>
              <a:t>Але закономірність є ширшим, ніж закон</a:t>
            </a:r>
            <a:r>
              <a:rPr lang="uk-UA" altLang="uk-UA" sz="2800" b="1" dirty="0">
                <a:solidFill>
                  <a:schemeClr val="accent2"/>
                </a:solidFill>
              </a:rPr>
              <a:t> </a:t>
            </a:r>
            <a:r>
              <a:rPr lang="uk-UA" altLang="uk-UA" sz="2800" b="1" dirty="0">
                <a:solidFill>
                  <a:srgbClr val="CC0000"/>
                </a:solidFill>
              </a:rPr>
              <a:t>поняттям</a:t>
            </a:r>
            <a:r>
              <a:rPr lang="uk-UA" altLang="uk-UA" sz="2800" dirty="0">
                <a:solidFill>
                  <a:schemeClr val="accent2"/>
                </a:solidFill>
              </a:rPr>
              <a:t>. Це сукупна дія багатьох законів, що конкретизують, наповнюють певним змістом закономірність розвитку природи і суспільства. </a:t>
            </a:r>
            <a:endParaRPr lang="uk-UA" altLang="uk-UA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5">
                                            <p:txEl>
                                              <p:charRg st="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5">
                                            <p:txEl>
                                              <p:charRg st="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435">
                                            <p:txEl>
                                              <p:charRg st="2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67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5">
                                            <p:txEl>
                                              <p:charRg st="67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5">
                                            <p:txEl>
                                              <p:charRg st="67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5">
                                            <p:txEl>
                                              <p:charRg st="67" end="3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9D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6985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uk-UA" altLang="uk-UA" sz="4000" dirty="0"/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250825" y="620713"/>
            <a:ext cx="8435975" cy="55054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b="1" dirty="0">
                <a:solidFill>
                  <a:srgbClr val="CC3300"/>
                </a:solidFill>
              </a:rPr>
              <a:t>Діалектика </a:t>
            </a:r>
            <a:r>
              <a:rPr lang="uk-UA" altLang="uk-UA" sz="2400" dirty="0">
                <a:solidFill>
                  <a:srgbClr val="CC3300"/>
                </a:solidFill>
              </a:rPr>
              <a:t>спирається на</a:t>
            </a:r>
            <a:r>
              <a:rPr lang="uk-UA" altLang="uk-UA" sz="2400" b="1" dirty="0">
                <a:solidFill>
                  <a:srgbClr val="CC3300"/>
                </a:solidFill>
              </a:rPr>
              <a:t> три основні, універсальні закони: </a:t>
            </a:r>
            <a:endParaRPr lang="uk-UA" altLang="uk-UA" sz="24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0000FF"/>
                </a:solidFill>
              </a:rPr>
              <a:t>закон взаємного переходу кількісних змін у якісні, </a:t>
            </a:r>
            <a:endParaRPr lang="uk-UA" altLang="uk-UA" sz="2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0000FF"/>
                </a:solidFill>
              </a:rPr>
              <a:t>закон єдності та боротьби протилежностей </a:t>
            </a:r>
            <a:endParaRPr lang="uk-UA" altLang="uk-UA" sz="2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0000FF"/>
                </a:solidFill>
              </a:rPr>
              <a:t> закон заперечення заперечення</a:t>
            </a:r>
            <a:r>
              <a:rPr lang="uk-UA" altLang="uk-UA" sz="2400" dirty="0">
                <a:solidFill>
                  <a:srgbClr val="0000FF"/>
                </a:solidFill>
              </a:rPr>
              <a:t>. </a:t>
            </a:r>
            <a:endParaRPr lang="uk-UA" altLang="uk-UA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uk-UA" altLang="uk-UA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dirty="0"/>
              <a:t>	</a:t>
            </a:r>
            <a:r>
              <a:rPr lang="uk-UA" altLang="uk-UA" sz="2400" dirty="0">
                <a:solidFill>
                  <a:srgbClr val="006699"/>
                </a:solidFill>
              </a:rPr>
              <a:t>Вони називаються основними, універсальними законами діалектики, тому що, по-перше, притаманні усім сферам дійсності, тобто діють у природі, суспільстві та пізнанні; по-друге, розкривають глибинні основи руху та розвитку, а саме: його джерело, механізм переходу від старого до нового, зв'язки нового із старим, того, що заперечує, з тим, що заперечується. </a:t>
            </a:r>
            <a:endParaRPr lang="ru-RU" altLang="uk-UA" sz="2400" dirty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59">
                                            <p:txEl>
                                              <p:char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59">
                                            <p:txEl>
                                              <p:char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459">
                                            <p:txEl>
                                              <p:charRg st="0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6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459">
                                            <p:txEl>
                                              <p:charRg st="6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459">
                                            <p:txEl>
                                              <p:charRg st="6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59">
                                            <p:txEl>
                                              <p:charRg st="60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112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459">
                                            <p:txEl>
                                              <p:charRg st="112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459">
                                            <p:txEl>
                                              <p:charRg st="112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459">
                                            <p:txEl>
                                              <p:charRg st="112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154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9459">
                                            <p:txEl>
                                              <p:charRg st="154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9459">
                                            <p:txEl>
                                              <p:charRg st="154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charRg st="154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188" end="5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9459">
                                            <p:txEl>
                                              <p:charRg st="188" end="54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9459">
                                            <p:txEl>
                                              <p:charRg st="188" end="54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459">
                                            <p:txEl>
                                              <p:charRg st="188" end="5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533400" y="0"/>
            <a:ext cx="8075613" cy="8509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dirty="0"/>
              <a:t> </a:t>
            </a:r>
            <a:r>
              <a:rPr lang="uk-UA" altLang="uk-UA" sz="3600" b="1" dirty="0">
                <a:solidFill>
                  <a:srgbClr val="009900"/>
                </a:solidFill>
              </a:rPr>
              <a:t>ЗАКОНИ ДІАЛЕКТИКИ</a:t>
            </a:r>
            <a:endParaRPr lang="ru-RU" altLang="uk-UA" sz="3600" b="1" dirty="0">
              <a:solidFill>
                <a:srgbClr val="009900"/>
              </a:solidFill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0" y="908050"/>
            <a:ext cx="9144000" cy="5761038"/>
          </a:xfrm>
          <a:ln/>
        </p:spPr>
        <p:txBody>
          <a:bodyPr vert="horz" wrap="square" lIns="91440" tIns="45720" rIns="91440" bIns="45720" anchor="t" anchorCtr="0"/>
          <a:p>
            <a:pPr marL="609600" indent="-609600" eaLnBrk="1" hangingPunct="1">
              <a:buNone/>
            </a:pPr>
            <a:r>
              <a:rPr lang="uk-UA" altLang="uk-UA" dirty="0"/>
              <a:t>   1. </a:t>
            </a:r>
            <a:r>
              <a:rPr lang="uk-UA" altLang="uk-UA" sz="2400" b="1" u="sng" dirty="0">
                <a:solidFill>
                  <a:srgbClr val="993300"/>
                </a:solidFill>
              </a:rPr>
              <a:t>Закон єдності і боротьби протилежностей – вказує на джерело розвитку</a:t>
            </a:r>
            <a:r>
              <a:rPr lang="uk-UA" altLang="uk-UA" sz="2400" b="1" dirty="0">
                <a:solidFill>
                  <a:srgbClr val="993300"/>
                </a:solidFill>
              </a:rPr>
              <a:t>: </a:t>
            </a:r>
            <a:r>
              <a:rPr lang="uk-UA" altLang="uk-UA" sz="2400" dirty="0">
                <a:solidFill>
                  <a:srgbClr val="993300"/>
                </a:solidFill>
              </a:rPr>
              <a:t>сутність речі, а також можливості її змін визначаються внутрішніми протиріччями; джерелом розвитку є вирішення протиріч</a:t>
            </a:r>
            <a:endParaRPr lang="ru-RU" altLang="uk-UA" sz="2400" dirty="0">
              <a:solidFill>
                <a:srgbClr val="993300"/>
              </a:solidFill>
            </a:endParaRPr>
          </a:p>
        </p:txBody>
      </p:sp>
      <p:sp>
        <p:nvSpPr>
          <p:cNvPr id="20484" name="Rectangle 4"/>
          <p:cNvSpPr/>
          <p:nvPr/>
        </p:nvSpPr>
        <p:spPr>
          <a:xfrm>
            <a:off x="755650" y="2708275"/>
            <a:ext cx="7848600" cy="22272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defTabSz="914400" eaLnBrk="1" hangingPunct="1">
              <a:spcBef>
                <a:spcPct val="0"/>
              </a:spcBef>
              <a:buNone/>
              <a:tabLst>
                <a:tab pos="431800" algn="l"/>
              </a:tabLst>
            </a:pPr>
            <a:r>
              <a:rPr lang="uk-UA" altLang="uk-UA" sz="2800" b="1" dirty="0">
                <a:solidFill>
                  <a:srgbClr val="009900"/>
                </a:solidFill>
              </a:rPr>
              <a:t>Протиріччя </a:t>
            </a:r>
            <a:r>
              <a:rPr lang="uk-UA" altLang="uk-UA" sz="2800" b="1" dirty="0">
                <a:solidFill>
                  <a:srgbClr val="993300"/>
                </a:solidFill>
              </a:rPr>
              <a:t>– </a:t>
            </a:r>
            <a:r>
              <a:rPr lang="uk-UA" altLang="uk-UA" sz="2800" dirty="0">
                <a:solidFill>
                  <a:srgbClr val="993300"/>
                </a:solidFill>
              </a:rPr>
              <a:t>це :</a:t>
            </a:r>
            <a:endParaRPr lang="ru-RU" altLang="uk-UA" sz="2800" dirty="0">
              <a:solidFill>
                <a:srgbClr val="993300"/>
              </a:solidFill>
            </a:endParaRPr>
          </a:p>
          <a:p>
            <a:pPr marL="914400" lvl="2" indent="0" algn="ctr" defTabSz="914400" eaLnBrk="1" hangingPunct="1">
              <a:spcBef>
                <a:spcPct val="0"/>
              </a:spcBef>
              <a:buNone/>
              <a:tabLst>
                <a:tab pos="431800" algn="l"/>
              </a:tabLst>
            </a:pPr>
            <a:r>
              <a:rPr lang="uk-UA" altLang="uk-UA" sz="2800" dirty="0">
                <a:solidFill>
                  <a:srgbClr val="993300"/>
                </a:solidFill>
              </a:rPr>
              <a:t>такі відносини між протилежностями, що водночас і обумовлюють, і заперечують один одного;</a:t>
            </a:r>
            <a:endParaRPr lang="ru-RU" altLang="uk-UA" sz="2800" dirty="0">
              <a:solidFill>
                <a:srgbClr val="993300"/>
              </a:solidFill>
            </a:endParaRPr>
          </a:p>
          <a:p>
            <a:pPr marL="914400" lvl="2" indent="0" algn="ctr" defTabSz="914400" eaLnBrk="1" hangingPunct="1">
              <a:spcBef>
                <a:spcPct val="0"/>
              </a:spcBef>
              <a:buNone/>
              <a:tabLst>
                <a:tab pos="431800" algn="l"/>
              </a:tabLst>
            </a:pPr>
            <a:r>
              <a:rPr lang="uk-UA" altLang="uk-UA" sz="2800" dirty="0">
                <a:solidFill>
                  <a:srgbClr val="993300"/>
                </a:solidFill>
              </a:rPr>
              <a:t>єдність та боротьба протилежностей</a:t>
            </a:r>
            <a:r>
              <a:rPr lang="uk-UA" altLang="uk-UA" sz="2800" dirty="0"/>
              <a:t>.</a:t>
            </a:r>
            <a:endParaRPr lang="uk-UA" alt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483">
                                            <p:txEl>
                                              <p:charRg st="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3">
                                            <p:txEl>
                                              <p:charRg st="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0483">
                                            <p:txEl>
                                              <p:charRg st="0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DF9DF"/>
            </a:gs>
            <a:gs pos="100000">
              <a:srgbClr val="CAD4B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dirty="0">
                <a:solidFill>
                  <a:srgbClr val="0066CC"/>
                </a:solidFill>
              </a:rPr>
              <a:t>Етапи розвитку протиріч:</a:t>
            </a:r>
            <a:endParaRPr lang="ru-RU" altLang="uk-UA" b="1" dirty="0">
              <a:solidFill>
                <a:srgbClr val="0066CC"/>
              </a:solidFill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997450"/>
          </a:xfrm>
          <a:ln/>
        </p:spPr>
        <p:txBody>
          <a:bodyPr vert="horz" wrap="square" lIns="91440" tIns="45720" rIns="91440" bIns="45720" anchor="t" anchorCtr="0"/>
          <a:p>
            <a:pPr lvl="1" eaLnBrk="1" hangingPunct="1">
              <a:lnSpc>
                <a:spcPct val="90000"/>
              </a:lnSpc>
            </a:pPr>
            <a:r>
              <a:rPr lang="uk-UA" altLang="uk-UA" dirty="0"/>
              <a:t> </a:t>
            </a:r>
            <a:r>
              <a:rPr lang="uk-UA" altLang="uk-UA" b="1" i="1" dirty="0">
                <a:solidFill>
                  <a:srgbClr val="9933FF"/>
                </a:solidFill>
              </a:rPr>
              <a:t>тотожність предмета</a:t>
            </a:r>
            <a:endParaRPr lang="uk-UA" altLang="uk-UA" b="1" i="1" dirty="0">
              <a:solidFill>
                <a:srgbClr val="9933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uk-UA" altLang="uk-UA" b="1" i="1" dirty="0">
                <a:solidFill>
                  <a:srgbClr val="9933FF"/>
                </a:solidFill>
              </a:rPr>
              <a:t>поява відмінностей в ньому</a:t>
            </a:r>
            <a:endParaRPr lang="uk-UA" altLang="uk-UA" b="1" i="1" dirty="0">
              <a:solidFill>
                <a:srgbClr val="9933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uk-UA" altLang="uk-UA" b="1" i="1" dirty="0">
                <a:solidFill>
                  <a:srgbClr val="9933FF"/>
                </a:solidFill>
              </a:rPr>
              <a:t>виникнення протилежностей</a:t>
            </a:r>
            <a:endParaRPr lang="uk-UA" altLang="uk-UA" b="1" i="1" dirty="0">
              <a:solidFill>
                <a:srgbClr val="9933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uk-UA" altLang="uk-UA" b="1" i="1" dirty="0">
                <a:solidFill>
                  <a:srgbClr val="9933FF"/>
                </a:solidFill>
              </a:rPr>
              <a:t>боротьба протилежностей</a:t>
            </a:r>
            <a:endParaRPr lang="uk-UA" altLang="uk-UA" b="1" i="1" dirty="0">
              <a:solidFill>
                <a:srgbClr val="9933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uk-UA" altLang="uk-UA" b="1" i="1" dirty="0">
                <a:solidFill>
                  <a:srgbClr val="9933FF"/>
                </a:solidFill>
              </a:rPr>
              <a:t>вирішення протиріччя шляхом:</a:t>
            </a:r>
            <a:endParaRPr lang="uk-UA" altLang="uk-UA" b="1" i="1" dirty="0">
              <a:solidFill>
                <a:srgbClr val="9933FF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uk-UA" altLang="uk-UA" b="1" i="1" dirty="0">
                <a:solidFill>
                  <a:srgbClr val="9933FF"/>
                </a:solidFill>
              </a:rPr>
              <a:t>знищення однієї з сторін;</a:t>
            </a:r>
            <a:endParaRPr lang="uk-UA" altLang="uk-UA" b="1" i="1" dirty="0">
              <a:solidFill>
                <a:srgbClr val="9933FF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uk-UA" altLang="uk-UA" b="1" i="1" dirty="0">
                <a:solidFill>
                  <a:srgbClr val="9933FF"/>
                </a:solidFill>
              </a:rPr>
              <a:t>поєднання, примирення сторін</a:t>
            </a:r>
            <a:r>
              <a:rPr lang="uk-UA" altLang="uk-UA" b="1" i="1" dirty="0">
                <a:solidFill>
                  <a:srgbClr val="993300"/>
                </a:solidFill>
              </a:rPr>
              <a:t>.</a:t>
            </a:r>
            <a:endParaRPr lang="uk-UA" altLang="uk-UA" b="1" i="1" dirty="0">
              <a:solidFill>
                <a:srgbClr val="993300"/>
              </a:solidFill>
            </a:endParaRPr>
          </a:p>
          <a:p>
            <a:pPr lvl="2" eaLnBrk="1" hangingPunct="1">
              <a:lnSpc>
                <a:spcPct val="90000"/>
              </a:lnSpc>
            </a:pPr>
            <a:endParaRPr lang="uk-UA" altLang="uk-UA" dirty="0">
              <a:solidFill>
                <a:srgbClr val="9933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dirty="0">
                <a:solidFill>
                  <a:srgbClr val="993300"/>
                </a:solidFill>
              </a:rPr>
              <a:t>Наш світ суперечливий і тому вирішення  суспільних протиріч – підґрунтя  соціального прогресу.</a:t>
            </a:r>
            <a:endParaRPr lang="ru-RU" altLang="uk-UA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8" end="7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74" end="9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98" end="12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000"/>
                            </p:stCondLst>
                            <p:childTnLst>
                              <p:par>
                                <p:cTn id="9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7" end="15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3" end="18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27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4000" b="1" dirty="0">
                <a:solidFill>
                  <a:srgbClr val="CC3300"/>
                </a:solidFill>
              </a:rPr>
              <a:t>1.</a:t>
            </a:r>
            <a:endParaRPr lang="ru-RU" altLang="uk-UA" sz="4000" b="1" u="sng" dirty="0">
              <a:solidFill>
                <a:srgbClr val="CC3300"/>
              </a:solidFill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2596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uk-UA" altLang="uk-UA" sz="2400" b="1" dirty="0">
                <a:solidFill>
                  <a:srgbClr val="CC3300"/>
                </a:solidFill>
              </a:rPr>
              <a:t>РОЗВИТОК</a:t>
            </a:r>
            <a:r>
              <a:rPr lang="uk-UA" altLang="uk-UA" dirty="0"/>
              <a:t> </a:t>
            </a:r>
            <a:r>
              <a:rPr lang="uk-UA" altLang="uk-UA" sz="2400" dirty="0">
                <a:solidFill>
                  <a:srgbClr val="008080"/>
                </a:solidFill>
              </a:rPr>
              <a:t>— це незворотна, спрямована, необхідна зміна матеріальних та ідеальних об'єктів. </a:t>
            </a:r>
            <a:endParaRPr lang="en-US" altLang="uk-UA" sz="2400" dirty="0">
              <a:solidFill>
                <a:srgbClr val="008080"/>
              </a:solidFill>
            </a:endParaRPr>
          </a:p>
          <a:p>
            <a:pPr eaLnBrk="1" hangingPunct="1">
              <a:buNone/>
            </a:pPr>
            <a:endParaRPr lang="uk-UA" altLang="uk-UA" dirty="0">
              <a:solidFill>
                <a:srgbClr val="008080"/>
              </a:solidFill>
            </a:endParaRPr>
          </a:p>
          <a:p>
            <a:pPr eaLnBrk="1" hangingPunct="1">
              <a:buNone/>
            </a:pPr>
            <a:r>
              <a:rPr lang="uk-UA" altLang="uk-UA" sz="2400" b="1" i="1" u="sng" dirty="0">
                <a:solidFill>
                  <a:srgbClr val="CC3300"/>
                </a:solidFill>
              </a:rPr>
              <a:t>РОЗВИТОК  має такі ознаки</a:t>
            </a:r>
            <a:r>
              <a:rPr lang="uk-UA" altLang="uk-UA" sz="2400" b="1" i="1" dirty="0">
                <a:solidFill>
                  <a:srgbClr val="CC3300"/>
                </a:solidFill>
              </a:rPr>
              <a:t>:</a:t>
            </a:r>
            <a:endParaRPr lang="en-US" altLang="uk-UA" sz="2400" b="1" i="1" dirty="0">
              <a:solidFill>
                <a:srgbClr val="CC3300"/>
              </a:solidFill>
            </a:endParaRPr>
          </a:p>
          <a:p>
            <a:pPr eaLnBrk="1" hangingPunct="1">
              <a:buNone/>
            </a:pPr>
            <a:endParaRPr lang="uk-UA" altLang="uk-UA" sz="2400" dirty="0">
              <a:solidFill>
                <a:srgbClr val="CC3300"/>
              </a:solidFill>
            </a:endParaRPr>
          </a:p>
          <a:p>
            <a:pPr lvl="1" eaLnBrk="1" hangingPunct="1"/>
            <a:r>
              <a:rPr lang="uk-UA" altLang="uk-UA" sz="2400" dirty="0">
                <a:solidFill>
                  <a:srgbClr val="008080"/>
                </a:solidFill>
              </a:rPr>
              <a:t>Якісні зміни в предметі, явищі  або процесі</a:t>
            </a:r>
            <a:endParaRPr lang="uk-UA" altLang="uk-UA" sz="2400" dirty="0">
              <a:solidFill>
                <a:srgbClr val="008080"/>
              </a:solidFill>
            </a:endParaRPr>
          </a:p>
          <a:p>
            <a:pPr lvl="1" eaLnBrk="1" hangingPunct="1"/>
            <a:r>
              <a:rPr lang="uk-UA" altLang="uk-UA" sz="2400" dirty="0">
                <a:solidFill>
                  <a:srgbClr val="008080"/>
                </a:solidFill>
              </a:rPr>
              <a:t>Певна спрямованість  розвитку</a:t>
            </a:r>
            <a:endParaRPr lang="uk-UA" altLang="uk-UA" sz="2400" dirty="0">
              <a:solidFill>
                <a:srgbClr val="008080"/>
              </a:solidFill>
            </a:endParaRPr>
          </a:p>
          <a:p>
            <a:pPr lvl="1" eaLnBrk="1" hangingPunct="1"/>
            <a:r>
              <a:rPr lang="uk-UA" altLang="uk-UA" sz="2400" dirty="0">
                <a:solidFill>
                  <a:srgbClr val="008080"/>
                </a:solidFill>
              </a:rPr>
              <a:t>Спадкоємність та незворотність  розвитку</a:t>
            </a:r>
            <a:endParaRPr lang="ru-RU" altLang="uk-UA" sz="2400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0"/>
                            </p:stCondLst>
                            <p:childTnLst>
                              <p:par>
                                <p:cTn id="1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9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9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9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5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92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9">
                                            <p:txEl>
                                              <p:charRg st="92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99">
                                            <p:txEl>
                                              <p:charRg st="92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99">
                                            <p:txEl>
                                              <p:charRg st="92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9">
                                            <p:txEl>
                                              <p:charRg st="92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5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120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099">
                                            <p:txEl>
                                              <p:charRg st="120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099">
                                            <p:txEl>
                                              <p:charRg st="120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099">
                                            <p:txEl>
                                              <p:charRg st="120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099">
                                            <p:txEl>
                                              <p:charRg st="120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5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16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099">
                                            <p:txEl>
                                              <p:charRg st="16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099">
                                            <p:txEl>
                                              <p:charRg st="16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099">
                                            <p:txEl>
                                              <p:charRg st="16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charRg st="164" end="1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50"/>
                            </p:stCondLst>
                            <p:childTnLst>
                              <p:par>
                                <p:cTn id="3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194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099">
                                            <p:txEl>
                                              <p:charRg st="194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099">
                                            <p:txEl>
                                              <p:charRg st="194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099">
                                            <p:txEl>
                                              <p:charRg st="194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099">
                                            <p:txEl>
                                              <p:charRg st="194" end="2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u="sng" dirty="0">
                <a:solidFill>
                  <a:srgbClr val="CC0000"/>
                </a:solidFill>
              </a:rPr>
              <a:t>ВИДИ ПРОТИРІЧ:</a:t>
            </a:r>
            <a:r>
              <a:rPr lang="ru-RU" altLang="uk-UA" dirty="0"/>
              <a:t> </a:t>
            </a:r>
            <a:endParaRPr lang="ru-RU" altLang="uk-UA" dirty="0"/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1752600" lvl="3" indent="-381000"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660033"/>
                </a:solidFill>
              </a:rPr>
              <a:t>Внутрішні і зовнішні</a:t>
            </a:r>
            <a:endParaRPr lang="uk-UA" altLang="uk-UA" sz="2400" b="1" dirty="0">
              <a:solidFill>
                <a:srgbClr val="660033"/>
              </a:solidFill>
            </a:endParaRP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660033"/>
                </a:solidFill>
              </a:rPr>
              <a:t>Основні та неосновні</a:t>
            </a:r>
            <a:endParaRPr lang="uk-UA" altLang="uk-UA" sz="2400" b="1" dirty="0">
              <a:solidFill>
                <a:srgbClr val="660033"/>
              </a:solidFill>
            </a:endParaRP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660033"/>
                </a:solidFill>
              </a:rPr>
              <a:t>За сферами суспільного життя виокремлюють – економічні; політичні, соціальні,  духовні ( ідеологічні) протиріччя.</a:t>
            </a:r>
            <a:endParaRPr lang="uk-UA" altLang="uk-UA" sz="2400" b="1" dirty="0">
              <a:solidFill>
                <a:srgbClr val="660033"/>
              </a:solidFill>
            </a:endParaRPr>
          </a:p>
          <a:p>
            <a:pPr marL="1752600" lvl="3" indent="-381000" eaLnBrk="1" hangingPunct="1">
              <a:lnSpc>
                <a:spcPct val="90000"/>
              </a:lnSpc>
            </a:pPr>
            <a:endParaRPr lang="uk-UA" altLang="uk-UA" sz="2400" b="1" dirty="0">
              <a:solidFill>
                <a:srgbClr val="660033"/>
              </a:solidFill>
            </a:endParaRPr>
          </a:p>
          <a:p>
            <a:pPr marL="1752600" lvl="3" indent="-381000" eaLnBrk="1" hangingPunct="1">
              <a:lnSpc>
                <a:spcPct val="90000"/>
              </a:lnSpc>
              <a:buNone/>
            </a:pPr>
            <a:r>
              <a:rPr lang="uk-UA" altLang="uk-UA" sz="2400" b="1" i="1" dirty="0">
                <a:solidFill>
                  <a:srgbClr val="0066CC"/>
                </a:solidFill>
              </a:rPr>
              <a:t>Основна проблема соціального управління</a:t>
            </a:r>
            <a:r>
              <a:rPr lang="uk-UA" altLang="uk-UA" sz="2400" b="1" dirty="0">
                <a:solidFill>
                  <a:srgbClr val="0066CC"/>
                </a:solidFill>
              </a:rPr>
              <a:t>  - сформулювати основні протиріччя  суспільного розвитку і знайти шляхи їх оптимального вирішення.</a:t>
            </a:r>
            <a:endParaRPr lang="ru-RU" altLang="uk-UA" sz="2400" b="1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53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95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21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charRg st="21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charRg st="21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charRg st="21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31">
                                            <p:txEl>
                                              <p:charRg st="21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9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42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1">
                                            <p:txEl>
                                              <p:charRg st="42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charRg st="42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charRg st="42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1">
                                            <p:txEl>
                                              <p:charRg st="42" end="1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157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31">
                                            <p:txEl>
                                              <p:charRg st="157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charRg st="157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>
                                            <p:txEl>
                                              <p:charRg st="157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531">
                                            <p:txEl>
                                              <p:charRg st="157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3200" dirty="0">
                <a:solidFill>
                  <a:srgbClr val="0066CC"/>
                </a:solidFill>
              </a:rPr>
              <a:t>В суспільстві використовують </a:t>
            </a:r>
            <a:r>
              <a:rPr lang="uk-UA" altLang="uk-UA" sz="3200" b="1" i="1" u="sng" dirty="0">
                <a:solidFill>
                  <a:srgbClr val="CC0000"/>
                </a:solidFill>
              </a:rPr>
              <a:t>наступні ідеології соціального розвитку:</a:t>
            </a:r>
            <a:endParaRPr lang="ru-RU" altLang="uk-UA" sz="3200" b="1" i="1" u="sng" dirty="0">
              <a:solidFill>
                <a:srgbClr val="CC0000"/>
              </a:solidFill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lvl="3" eaLnBrk="1" hangingPunct="1"/>
            <a:r>
              <a:rPr lang="uk-UA" altLang="uk-UA" sz="2800" u="sng" dirty="0">
                <a:solidFill>
                  <a:srgbClr val="CC0000"/>
                </a:solidFill>
              </a:rPr>
              <a:t>революційно-радикальна ідеологія</a:t>
            </a:r>
            <a:r>
              <a:rPr lang="uk-UA" altLang="uk-UA" sz="2800" dirty="0">
                <a:solidFill>
                  <a:srgbClr val="0066CC"/>
                </a:solidFill>
              </a:rPr>
              <a:t> – спрямована на досягнення яки б скоріше якісних змін у суспільстві,</a:t>
            </a:r>
            <a:endParaRPr lang="uk-UA" altLang="uk-UA" sz="2800" dirty="0">
              <a:solidFill>
                <a:srgbClr val="0066CC"/>
              </a:solidFill>
            </a:endParaRPr>
          </a:p>
          <a:p>
            <a:pPr lvl="3" eaLnBrk="1" hangingPunct="1"/>
            <a:endParaRPr lang="uk-UA" altLang="uk-UA" sz="2800" dirty="0">
              <a:solidFill>
                <a:srgbClr val="0066CC"/>
              </a:solidFill>
            </a:endParaRPr>
          </a:p>
          <a:p>
            <a:pPr lvl="3" eaLnBrk="1" hangingPunct="1">
              <a:buNone/>
            </a:pPr>
            <a:endParaRPr lang="uk-UA" altLang="uk-UA" sz="2800" u="sng" dirty="0"/>
          </a:p>
          <a:p>
            <a:pPr lvl="3" eaLnBrk="1" hangingPunct="1"/>
            <a:r>
              <a:rPr lang="uk-UA" altLang="uk-UA" sz="2800" u="sng" dirty="0">
                <a:solidFill>
                  <a:srgbClr val="CC0000"/>
                </a:solidFill>
              </a:rPr>
              <a:t>реформістсько-поступова  ідеологія</a:t>
            </a:r>
            <a:r>
              <a:rPr lang="uk-UA" altLang="uk-UA" sz="2800" dirty="0">
                <a:solidFill>
                  <a:srgbClr val="CC0000"/>
                </a:solidFill>
              </a:rPr>
              <a:t>-</a:t>
            </a:r>
            <a:r>
              <a:rPr lang="uk-UA" altLang="uk-UA" sz="2800" dirty="0">
                <a:solidFill>
                  <a:srgbClr val="0066CC"/>
                </a:solidFill>
              </a:rPr>
              <a:t>  вважає, що  реформи є  єдиним засобом якісних змін у соціумі</a:t>
            </a:r>
            <a:r>
              <a:rPr lang="uk-UA" altLang="uk-UA" sz="2800" dirty="0"/>
              <a:t>.</a:t>
            </a:r>
            <a:endParaRPr lang="ru-RU" alt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0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5">
                                            <p:txEl>
                                              <p:charRg st="0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5">
                                            <p:txEl>
                                              <p:charRg st="0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5">
                                            <p:txEl>
                                              <p:charRg st="0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5">
                                            <p:txEl>
                                              <p:charRg st="0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555">
                                            <p:txEl>
                                              <p:charRg st="0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04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55">
                                            <p:txEl>
                                              <p:charRg st="104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55">
                                            <p:txEl>
                                              <p:charRg st="104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5">
                                            <p:txEl>
                                              <p:charRg st="104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charRg st="104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555">
                                            <p:txEl>
                                              <p:charRg st="104" end="2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893175" cy="2447925"/>
          </a:xfrm>
          <a:ln/>
        </p:spPr>
        <p:txBody>
          <a:bodyPr vert="horz" wrap="square" lIns="91440" tIns="45720" rIns="91440" bIns="45720" anchor="ctr" anchorCtr="0"/>
          <a:p>
            <a:pPr marL="838200" indent="-838200" eaLnBrk="1" hangingPunct="1"/>
            <a:r>
              <a:rPr lang="uk-UA" altLang="uk-UA" sz="2800" b="1" u="sng" dirty="0">
                <a:solidFill>
                  <a:srgbClr val="CC0000"/>
                </a:solidFill>
              </a:rPr>
              <a:t>2</a:t>
            </a:r>
            <a:r>
              <a:rPr lang="uk-UA" altLang="uk-UA" sz="2800" b="1" u="sng" dirty="0"/>
              <a:t>. </a:t>
            </a:r>
            <a:r>
              <a:rPr lang="uk-UA" altLang="uk-UA" sz="2800" b="1" u="sng" dirty="0">
                <a:solidFill>
                  <a:srgbClr val="CC0000"/>
                </a:solidFill>
              </a:rPr>
              <a:t>Закон взаємного переходу кількісних змін в якісні і навпаки</a:t>
            </a:r>
            <a:r>
              <a:rPr lang="uk-UA" altLang="uk-UA" sz="2800" b="1" dirty="0"/>
              <a:t> </a:t>
            </a:r>
            <a:r>
              <a:rPr lang="uk-UA" altLang="uk-UA" sz="2800" dirty="0">
                <a:solidFill>
                  <a:srgbClr val="660033"/>
                </a:solidFill>
              </a:rPr>
              <a:t>– цей закон вказує  на механізм розвитку. Сутність цього закону розкривається через наступні категорії</a:t>
            </a:r>
            <a:r>
              <a:rPr lang="uk-UA" altLang="uk-UA" sz="2800" dirty="0"/>
              <a:t>:</a:t>
            </a:r>
            <a:endParaRPr lang="ru-RU" altLang="uk-UA" sz="2800" dirty="0"/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323850" y="2492375"/>
            <a:ext cx="8362950" cy="3633788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CC0000"/>
                </a:solidFill>
              </a:rPr>
              <a:t>А) якість</a:t>
            </a:r>
            <a:r>
              <a:rPr lang="uk-UA" altLang="uk-UA" sz="2400" b="1" dirty="0"/>
              <a:t> </a:t>
            </a:r>
            <a:r>
              <a:rPr lang="uk-UA" altLang="uk-UA" sz="2400" b="1" dirty="0">
                <a:solidFill>
                  <a:srgbClr val="660033"/>
                </a:solidFill>
              </a:rPr>
              <a:t>- </a:t>
            </a:r>
            <a:r>
              <a:rPr lang="uk-UA" altLang="uk-UA" sz="2400" dirty="0">
                <a:solidFill>
                  <a:srgbClr val="660033"/>
                </a:solidFill>
              </a:rPr>
              <a:t>філософська  категорія, що позначає суттєву характеристику предмета, яка  не може змінюватися. Це те, завдяки чому  одна річ відрізняється від іншої;</a:t>
            </a:r>
            <a:endParaRPr lang="uk-UA" altLang="uk-UA" sz="2400" b="1" dirty="0">
              <a:solidFill>
                <a:srgbClr val="660033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CC0000"/>
                </a:solidFill>
              </a:rPr>
              <a:t>Б) кількість</a:t>
            </a:r>
            <a:r>
              <a:rPr lang="uk-UA" altLang="uk-UA" sz="2400" b="1" dirty="0"/>
              <a:t> </a:t>
            </a:r>
            <a:r>
              <a:rPr lang="uk-UA" altLang="uk-UA" sz="2400" b="1" dirty="0">
                <a:solidFill>
                  <a:srgbClr val="660033"/>
                </a:solidFill>
              </a:rPr>
              <a:t>– </a:t>
            </a:r>
            <a:r>
              <a:rPr lang="uk-UA" altLang="uk-UA" sz="2400" dirty="0">
                <a:solidFill>
                  <a:srgbClr val="660033"/>
                </a:solidFill>
              </a:rPr>
              <a:t>філософська  категорія, що позначає  несуттєву характеристику предмета, яка може змінюватися – наприклад, об’єм, вага,  інтенсивність тощо;</a:t>
            </a:r>
            <a:endParaRPr lang="uk-UA" altLang="uk-UA" sz="2400" b="1" dirty="0">
              <a:solidFill>
                <a:srgbClr val="660033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CC0000"/>
                </a:solidFill>
              </a:rPr>
              <a:t>В)  м і р а</a:t>
            </a:r>
            <a:r>
              <a:rPr lang="uk-UA" altLang="uk-UA" sz="2400" b="1" dirty="0"/>
              <a:t> </a:t>
            </a:r>
            <a:r>
              <a:rPr lang="uk-UA" altLang="uk-UA" sz="2400" b="1" dirty="0">
                <a:solidFill>
                  <a:srgbClr val="660033"/>
                </a:solidFill>
              </a:rPr>
              <a:t>-</a:t>
            </a:r>
            <a:r>
              <a:rPr lang="uk-UA" altLang="uk-UA" sz="2400" dirty="0">
                <a:solidFill>
                  <a:srgbClr val="660033"/>
                </a:solidFill>
              </a:rPr>
              <a:t>  інтервал, в рамках якого кількісні зміни не переходять в якісні ( наприклад, мірою води є температура  з 0 до 100 градусів за Цельсієм);</a:t>
            </a:r>
            <a:endParaRPr lang="uk-UA" altLang="uk-UA" sz="2400" b="1" dirty="0">
              <a:solidFill>
                <a:srgbClr val="660033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CC0000"/>
                </a:solidFill>
              </a:rPr>
              <a:t>Г) стрибок</a:t>
            </a:r>
            <a:r>
              <a:rPr lang="uk-UA" altLang="uk-UA" sz="2400" b="1" dirty="0"/>
              <a:t> </a:t>
            </a:r>
            <a:r>
              <a:rPr lang="uk-UA" altLang="uk-UA" sz="2400" b="1" dirty="0">
                <a:solidFill>
                  <a:srgbClr val="660033"/>
                </a:solidFill>
              </a:rPr>
              <a:t>–</a:t>
            </a:r>
            <a:r>
              <a:rPr lang="uk-UA" altLang="uk-UA" sz="2400" dirty="0">
                <a:solidFill>
                  <a:srgbClr val="660033"/>
                </a:solidFill>
              </a:rPr>
              <a:t> форма розвитку, форма переходу от однієї якості до другої.</a:t>
            </a:r>
            <a:endParaRPr lang="ru-RU" altLang="uk-UA" sz="2400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679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>
                                            <p:txEl>
                                              <p:charRg st="0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charRg st="0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charRg st="0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charRg st="0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579">
                                            <p:txEl>
                                              <p:charRg st="0" end="1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679"/>
                            </p:stCondLst>
                            <p:childTnLst>
                              <p:par>
                                <p:cTn id="1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62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>
                                            <p:txEl>
                                              <p:charRg st="162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charRg st="162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9">
                                            <p:txEl>
                                              <p:charRg st="162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9">
                                            <p:txEl>
                                              <p:charRg st="162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579">
                                            <p:txEl>
                                              <p:charRg st="162" end="3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679"/>
                            </p:stCondLst>
                            <p:childTnLst>
                              <p:par>
                                <p:cTn id="2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317" end="4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9">
                                            <p:txEl>
                                              <p:charRg st="317" end="46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79">
                                            <p:txEl>
                                              <p:charRg st="317" end="46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579">
                                            <p:txEl>
                                              <p:charRg st="317" end="4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79">
                                            <p:txEl>
                                              <p:charRg st="317" end="4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579">
                                            <p:txEl>
                                              <p:charRg st="317" end="4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679"/>
                            </p:stCondLst>
                            <p:childTnLst>
                              <p:par>
                                <p:cTn id="3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469" end="5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79">
                                            <p:txEl>
                                              <p:charRg st="469" end="54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579">
                                            <p:txEl>
                                              <p:charRg st="469" end="54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579">
                                            <p:txEl>
                                              <p:charRg st="469" end="5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79">
                                            <p:txEl>
                                              <p:charRg st="469" end="5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579">
                                            <p:txEl>
                                              <p:charRg st="469" end="5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1463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uk-UA" altLang="uk-UA" sz="4000" dirty="0"/>
              <a:t> </a:t>
            </a:r>
            <a:r>
              <a:rPr lang="uk-UA" altLang="uk-UA" sz="4000" b="1" u="sng" dirty="0">
                <a:solidFill>
                  <a:srgbClr val="FF3300"/>
                </a:solidFill>
              </a:rPr>
              <a:t>ВИДИ СТРИБКІВ</a:t>
            </a:r>
            <a:r>
              <a:rPr lang="uk-UA" altLang="uk-UA" sz="4000" b="1" u="sng" dirty="0"/>
              <a:t> </a:t>
            </a:r>
            <a:br>
              <a:rPr lang="uk-UA" altLang="uk-UA" sz="4000" dirty="0"/>
            </a:br>
            <a:r>
              <a:rPr lang="uk-UA" altLang="uk-UA" sz="4000" dirty="0">
                <a:solidFill>
                  <a:srgbClr val="FF3300"/>
                </a:solidFill>
              </a:rPr>
              <a:t>як форми переходу до нової якості</a:t>
            </a:r>
            <a:br>
              <a:rPr lang="uk-UA" altLang="uk-UA" sz="4000" dirty="0"/>
            </a:br>
            <a:r>
              <a:rPr lang="uk-UA" altLang="uk-UA" sz="4000" dirty="0"/>
              <a:t>-</a:t>
            </a:r>
            <a:r>
              <a:rPr lang="uk-UA" altLang="uk-UA" sz="4000" dirty="0">
                <a:solidFill>
                  <a:srgbClr val="0066FF"/>
                </a:solidFill>
              </a:rPr>
              <a:t>вибухоподібні</a:t>
            </a:r>
            <a:br>
              <a:rPr lang="uk-UA" altLang="uk-UA" sz="4000" dirty="0">
                <a:solidFill>
                  <a:srgbClr val="0066FF"/>
                </a:solidFill>
              </a:rPr>
            </a:br>
            <a:r>
              <a:rPr lang="uk-UA" altLang="uk-UA" sz="4000" dirty="0">
                <a:solidFill>
                  <a:srgbClr val="0066FF"/>
                </a:solidFill>
              </a:rPr>
              <a:t>- повільні</a:t>
            </a:r>
            <a:endParaRPr lang="ru-RU" altLang="uk-UA" sz="4000" dirty="0">
              <a:solidFill>
                <a:srgbClr val="0066FF"/>
              </a:solidFill>
            </a:endParaRP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323850" y="2636838"/>
            <a:ext cx="8362950" cy="34893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b="1" i="1" u="sng" dirty="0">
                <a:solidFill>
                  <a:schemeClr val="hlink"/>
                </a:solidFill>
              </a:rPr>
              <a:t>ЯК ПОВ’ЯЗАНІ КІЛЬКІСТЬ ТА ЯКІСТЬ</a:t>
            </a:r>
            <a:endParaRPr lang="uk-UA" altLang="uk-UA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uk-UA" altLang="uk-UA" b="1" dirty="0">
                <a:solidFill>
                  <a:srgbClr val="0066FF"/>
                </a:solidFill>
              </a:rPr>
              <a:t>Якість та кількість завжди взаємопов’язані.</a:t>
            </a:r>
            <a:endParaRPr lang="uk-UA" altLang="uk-UA" b="1" dirty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uk-UA" altLang="uk-UA" b="1" dirty="0">
                <a:solidFill>
                  <a:srgbClr val="0066FF"/>
                </a:solidFill>
              </a:rPr>
              <a:t>Тільки ті кількісні зміни, що порушують міру предмета, приводять до нової якості.</a:t>
            </a:r>
            <a:endParaRPr lang="uk-UA" altLang="uk-UA" b="1" dirty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uk-UA" altLang="uk-UA" b="1" dirty="0">
                <a:solidFill>
                  <a:srgbClr val="0066FF"/>
                </a:solidFill>
              </a:rPr>
              <a:t>Якість та кількість мають відносну самостійність.</a:t>
            </a:r>
            <a:endParaRPr lang="ru-RU" altLang="uk-UA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6627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3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26627">
                                            <p:txEl>
                                              <p:charRg st="33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77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26627">
                                            <p:txEl>
                                              <p:charRg st="77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159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charRg st="159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 flipV="1">
            <a:off x="468313" y="188913"/>
            <a:ext cx="8218487" cy="85725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uk-UA" altLang="uk-UA" sz="4000" dirty="0"/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323850" y="620713"/>
            <a:ext cx="8362950" cy="55054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dirty="0">
                <a:solidFill>
                  <a:srgbClr val="FF3300"/>
                </a:solidFill>
              </a:rPr>
              <a:t>3. З</a:t>
            </a:r>
            <a:r>
              <a:rPr lang="uk-UA" altLang="uk-UA" b="1" u="sng" dirty="0">
                <a:solidFill>
                  <a:srgbClr val="FF3300"/>
                </a:solidFill>
              </a:rPr>
              <a:t>акон заперечення заперечення</a:t>
            </a:r>
            <a:r>
              <a:rPr lang="uk-UA" altLang="uk-UA" sz="2400" dirty="0"/>
              <a:t>  -</a:t>
            </a:r>
            <a:r>
              <a:rPr lang="uk-UA" altLang="uk-UA" sz="2400" dirty="0">
                <a:solidFill>
                  <a:srgbClr val="0066FF"/>
                </a:solidFill>
              </a:rPr>
              <a:t>відображає спадкоємність між тим, що заперечується і тим, що заперечує. Зміст закону – розвиток здійснюється через нескінчену кількість діалектичних заперечень.Цей процес відбувається об'єктивно як діалектичне заперечення елементів старого і утвердження елементів нового, тобто і в новому є старе, але в перетвореній формі, в "знятому" вигляді</a:t>
            </a:r>
            <a:r>
              <a:rPr lang="uk-UA" altLang="uk-UA" sz="2400" dirty="0"/>
              <a:t>.</a:t>
            </a:r>
            <a:endParaRPr lang="uk-UA" altLang="uk-UA" sz="2400" dirty="0"/>
          </a:p>
          <a:p>
            <a:pPr eaLnBrk="1" hangingPunct="1">
              <a:lnSpc>
                <a:spcPct val="90000"/>
              </a:lnSpc>
              <a:buNone/>
            </a:pPr>
            <a:endParaRPr lang="uk-UA" altLang="uk-UA" sz="2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dirty="0">
                <a:solidFill>
                  <a:srgbClr val="CC00CC"/>
                </a:solidFill>
              </a:rPr>
              <a:t>В діалектиці  заперечувати — не значить просто сказати "ні", або оголосити річ неіснуючою, або "знищити її будь-яким способом". Спосіб діалектичного заперечення має бути таким, щоб давав змогу далі розвиватися, щоб була спадкоємність старого з новим</a:t>
            </a:r>
            <a:r>
              <a:rPr lang="uk-UA" altLang="uk-UA" sz="2400" dirty="0"/>
              <a:t>.</a:t>
            </a:r>
            <a:endParaRPr lang="ru-RU" alt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0" end="3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1">
                                            <p:txEl>
                                              <p:charRg st="0" end="3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1">
                                            <p:txEl>
                                              <p:charRg st="0" end="38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1">
                                            <p:txEl>
                                              <p:charRg st="0" end="38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199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381" end="6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7651">
                                            <p:txEl>
                                              <p:charRg st="381" end="6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7651">
                                            <p:txEl>
                                              <p:charRg st="381" end="63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7651">
                                            <p:txEl>
                                              <p:charRg st="381" end="63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9EEF9"/>
            </a:gs>
            <a:gs pos="100000">
              <a:srgbClr val="E8BCE7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4000" b="1" dirty="0">
                <a:solidFill>
                  <a:srgbClr val="009900"/>
                </a:solidFill>
              </a:rPr>
              <a:t>Формами діалектичного заперечення є:</a:t>
            </a:r>
            <a:endParaRPr lang="ru-RU" altLang="uk-UA" sz="4000" b="1" dirty="0">
              <a:solidFill>
                <a:srgbClr val="009900"/>
              </a:solidFill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зближення,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злиття,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обмеження,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скасування,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удосконалення,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конвергенція,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критика,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самокритика,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реформа, </a:t>
            </a:r>
            <a:endParaRPr lang="uk-UA" altLang="uk-UA" sz="28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800" b="1" dirty="0">
                <a:solidFill>
                  <a:srgbClr val="0066FF"/>
                </a:solidFill>
              </a:rPr>
              <a:t>соціальна революція тощо.</a:t>
            </a:r>
            <a:endParaRPr lang="ru-RU" altLang="uk-UA" sz="2800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2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2" end="7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77" end="8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000"/>
                            </p:stCondLst>
                            <p:childTnLst>
                              <p:par>
                                <p:cTn id="1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87" end="10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01" end="1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,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11" end="13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FF9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611188" y="274638"/>
            <a:ext cx="8532812" cy="1354137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2800" b="1" i="1" u="sng" dirty="0">
                <a:solidFill>
                  <a:srgbClr val="CC00CC"/>
                </a:solidFill>
              </a:rPr>
              <a:t>3.</a:t>
            </a:r>
            <a:r>
              <a:rPr lang="uk-UA" altLang="uk-UA" sz="2800" b="1" u="sng" dirty="0">
                <a:solidFill>
                  <a:srgbClr val="CC00CC"/>
                </a:solidFill>
              </a:rPr>
              <a:t> М</a:t>
            </a:r>
            <a:r>
              <a:rPr lang="uk-UA" altLang="uk-UA" sz="2800" b="1" i="1" u="sng" dirty="0">
                <a:solidFill>
                  <a:srgbClr val="CC00CC"/>
                </a:solidFill>
              </a:rPr>
              <a:t>етафізика</a:t>
            </a:r>
            <a:endParaRPr lang="ru-RU" altLang="uk-UA" sz="2800" b="1" i="1" u="sng" dirty="0">
              <a:solidFill>
                <a:srgbClr val="CC00CC"/>
              </a:solidFill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395288" y="1989138"/>
            <a:ext cx="8748712" cy="460851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uk-UA" altLang="uk-UA" sz="2200" b="1" i="1" u="sng" dirty="0">
                <a:solidFill>
                  <a:srgbClr val="FF3300"/>
                </a:solidFill>
              </a:rPr>
              <a:t>1. МЕТАФІЗИКА</a:t>
            </a:r>
            <a:endParaRPr lang="uk-UA" altLang="uk-UA" sz="2200" b="1" dirty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200" dirty="0"/>
              <a:t>	</a:t>
            </a:r>
            <a:r>
              <a:rPr lang="uk-UA" altLang="uk-UA" sz="2200" b="1" dirty="0">
                <a:solidFill>
                  <a:srgbClr val="0066FF"/>
                </a:solidFill>
              </a:rPr>
              <a:t>Поняття "метафізика" в історико-філософському аспекті має ряд значень: </a:t>
            </a:r>
            <a:endParaRPr lang="uk-UA" altLang="uk-UA" sz="22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200" b="1" dirty="0">
                <a:solidFill>
                  <a:srgbClr val="0066FF"/>
                </a:solidFill>
              </a:rPr>
              <a:t>1) метафізика — це синонім філософії; </a:t>
            </a:r>
            <a:endParaRPr lang="uk-UA" altLang="uk-UA" sz="22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200" b="1" dirty="0">
                <a:solidFill>
                  <a:srgbClr val="0066FF"/>
                </a:solidFill>
              </a:rPr>
              <a:t>2) метафізика — це концепція розвитку, метод пізнання, альтернативний діалектиці. В значенні "антидіалектика" термін "метафізика" запровадив у філософію Гегель.</a:t>
            </a:r>
            <a:endParaRPr lang="uk-UA" altLang="uk-UA" sz="22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200" b="1" dirty="0">
                <a:solidFill>
                  <a:srgbClr val="0066FF"/>
                </a:solidFill>
              </a:rPr>
              <a:t>3) метафізика в переносному розумінні (буденному) вживається для означення чогось абстрактного, малозрозумілого, умоспоглядального;</a:t>
            </a:r>
            <a:endParaRPr lang="uk-UA" altLang="uk-UA" sz="22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200" b="1" dirty="0">
                <a:solidFill>
                  <a:srgbClr val="0066FF"/>
                </a:solidFill>
              </a:rPr>
              <a:t>4) метафізика — спосіб з'ясування світоглядних питань, які не піддаються осягненню за допомогою експерименту та методів конкретних наук; </a:t>
            </a:r>
            <a:endParaRPr lang="uk-UA" altLang="uk-UA" sz="2200" b="1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200" b="1" dirty="0">
                <a:solidFill>
                  <a:srgbClr val="0066FF"/>
                </a:solidFill>
              </a:rPr>
              <a:t>5) метафізика — це вчення про надчуттєві, недоступні досві­дові принципи і начала буття (існування світу);</a:t>
            </a:r>
            <a:endParaRPr lang="ru-RU" altLang="uk-UA" sz="2200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969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69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69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699">
                                            <p:txEl>
                                              <p:charRg st="1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699">
                                            <p:txEl>
                                              <p:charRg st="1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699">
                                            <p:txEl>
                                              <p:charRg st="14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87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699">
                                            <p:txEl>
                                              <p:charRg st="87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699">
                                            <p:txEl>
                                              <p:charRg st="87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699">
                                            <p:txEl>
                                              <p:charRg st="87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26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9">
                                            <p:txEl>
                                              <p:charRg st="126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699">
                                            <p:txEl>
                                              <p:charRg st="126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699">
                                            <p:txEl>
                                              <p:charRg st="126" end="2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287" end="4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699">
                                            <p:txEl>
                                              <p:charRg st="287" end="4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699">
                                            <p:txEl>
                                              <p:charRg st="287" end="4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699">
                                            <p:txEl>
                                              <p:charRg st="287" end="4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419" end="5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699">
                                            <p:txEl>
                                              <p:charRg st="419" end="55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699">
                                            <p:txEl>
                                              <p:charRg st="419" end="55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699">
                                            <p:txEl>
                                              <p:charRg st="419" end="5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557" end="6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699">
                                            <p:txEl>
                                              <p:charRg st="557" end="6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699">
                                            <p:txEl>
                                              <p:charRg st="557" end="66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699">
                                            <p:txEl>
                                              <p:charRg st="557" end="6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3200" dirty="0">
                <a:solidFill>
                  <a:srgbClr val="990099"/>
                </a:solidFill>
              </a:rPr>
              <a:t>У чому ж виявляється  </a:t>
            </a:r>
            <a:r>
              <a:rPr lang="uk-UA" altLang="uk-UA" sz="3200" b="1" i="1" dirty="0">
                <a:solidFill>
                  <a:srgbClr val="990099"/>
                </a:solidFill>
              </a:rPr>
              <a:t>ВІДМІННІСТЬ ДІАЛЕКТИКИ І МЕТАФІЗИКИ</a:t>
            </a:r>
            <a:r>
              <a:rPr lang="uk-UA" altLang="uk-UA" sz="3200" dirty="0">
                <a:solidFill>
                  <a:srgbClr val="990099"/>
                </a:solidFill>
              </a:rPr>
              <a:t>?</a:t>
            </a:r>
            <a:endParaRPr lang="ru-RU" altLang="uk-UA" sz="3200" dirty="0">
              <a:solidFill>
                <a:srgbClr val="990099"/>
              </a:solidFill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609600" indent="-609600" eaLnBrk="1" hangingPunct="1">
              <a:lnSpc>
                <a:spcPct val="90000"/>
              </a:lnSpc>
            </a:pPr>
            <a:r>
              <a:rPr lang="uk-UA" altLang="uk-UA" sz="2400" b="1" i="1" dirty="0">
                <a:solidFill>
                  <a:srgbClr val="006600"/>
                </a:solidFill>
              </a:rPr>
              <a:t>У розумінні зв'язку старого і нового</a:t>
            </a:r>
            <a:endParaRPr lang="uk-UA" altLang="uk-UA" sz="2400" b="1" i="1" dirty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uk-UA" sz="2400" dirty="0">
                <a:solidFill>
                  <a:srgbClr val="006600"/>
                </a:solidFill>
              </a:rPr>
              <a:t>.</a:t>
            </a:r>
            <a:r>
              <a:rPr lang="ru-RU" altLang="uk-UA" sz="2400" dirty="0">
                <a:solidFill>
                  <a:srgbClr val="006600"/>
                </a:solidFill>
              </a:rPr>
              <a:t> </a:t>
            </a:r>
            <a:r>
              <a:rPr lang="uk-UA" altLang="uk-UA" sz="2400" b="1" dirty="0">
                <a:solidFill>
                  <a:srgbClr val="006600"/>
                </a:solidFill>
              </a:rPr>
              <a:t>У розумінні джерела розвитку, руху, зміни.</a:t>
            </a:r>
            <a:r>
              <a:rPr lang="uk-UA" altLang="uk-UA" sz="2400" dirty="0">
                <a:solidFill>
                  <a:srgbClr val="006600"/>
                </a:solidFill>
              </a:rPr>
              <a:t> </a:t>
            </a:r>
            <a:endParaRPr lang="uk-UA" altLang="uk-UA" sz="2400" dirty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006600"/>
                </a:solidFill>
              </a:rPr>
              <a:t>У розумінні "механізму" розвитку, способу переходу від старої до нової якості.</a:t>
            </a:r>
            <a:r>
              <a:rPr lang="uk-UA" altLang="uk-UA" sz="2400" dirty="0">
                <a:solidFill>
                  <a:srgbClr val="006600"/>
                </a:solidFill>
              </a:rPr>
              <a:t> </a:t>
            </a:r>
            <a:endParaRPr lang="uk-UA" altLang="uk-UA" sz="2400" dirty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006600"/>
                </a:solidFill>
              </a:rPr>
              <a:t>У розумінні спрямованості розвитку</a:t>
            </a:r>
            <a:r>
              <a:rPr lang="ru-RU" altLang="uk-UA" sz="2400" dirty="0">
                <a:solidFill>
                  <a:srgbClr val="006600"/>
                </a:solidFill>
              </a:rPr>
              <a:t> </a:t>
            </a:r>
            <a:endParaRPr lang="ru-RU" altLang="uk-UA" sz="2400" dirty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uk-UA" sz="2400" b="1" i="1" dirty="0">
                <a:solidFill>
                  <a:srgbClr val="006600"/>
                </a:solidFill>
              </a:rPr>
              <a:t>У самому стилі мислення, усвідомлення дійсності.</a:t>
            </a:r>
            <a:r>
              <a:rPr lang="uk-UA" altLang="uk-UA" sz="2400" dirty="0">
                <a:solidFill>
                  <a:srgbClr val="006600"/>
                </a:solidFill>
              </a:rPr>
              <a:t> </a:t>
            </a:r>
            <a:endParaRPr lang="uk-UA" altLang="uk-UA" sz="2400" dirty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uk-UA" sz="2400" b="1" dirty="0">
                <a:solidFill>
                  <a:srgbClr val="006600"/>
                </a:solidFill>
              </a:rPr>
              <a:t>У розумінні суті істинного знання</a:t>
            </a:r>
            <a:r>
              <a:rPr lang="uk-UA" altLang="uk-UA" sz="2400" dirty="0">
                <a:solidFill>
                  <a:srgbClr val="006600"/>
                </a:solidFill>
              </a:rPr>
              <a:t>. </a:t>
            </a:r>
            <a:endParaRPr lang="uk-UA" altLang="uk-UA" sz="2400" dirty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uk-UA" sz="2400" b="1" i="1" dirty="0">
                <a:solidFill>
                  <a:srgbClr val="006600"/>
                </a:solidFill>
              </a:rPr>
              <a:t>У розумінні самої суті пізнання</a:t>
            </a:r>
            <a:r>
              <a:rPr lang="uk-UA" altLang="uk-UA" dirty="0">
                <a:solidFill>
                  <a:srgbClr val="006600"/>
                </a:solidFill>
              </a:rPr>
              <a:t>. </a:t>
            </a:r>
            <a:endParaRPr lang="uk-UA" altLang="uk-UA" dirty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uk-UA" sz="2800" dirty="0">
                <a:solidFill>
                  <a:srgbClr val="006600"/>
                </a:solidFill>
              </a:rPr>
              <a:t>Метафізика дає однозначну, статичну і умоглядну картину світу.</a:t>
            </a:r>
            <a:endParaRPr lang="ru-RU" altLang="uk-UA" sz="28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23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37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3">
                                            <p:txEl>
                                              <p:charRg st="37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3">
                                            <p:txEl>
                                              <p:charRg st="37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23">
                                            <p:txEl>
                                              <p:charRg st="37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83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3">
                                            <p:txEl>
                                              <p:charRg st="83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23">
                                            <p:txEl>
                                              <p:charRg st="83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23">
                                            <p:txEl>
                                              <p:charRg st="83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63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3">
                                            <p:txEl>
                                              <p:charRg st="163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23">
                                            <p:txEl>
                                              <p:charRg st="163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23">
                                            <p:txEl>
                                              <p:charRg st="163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99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23">
                                            <p:txEl>
                                              <p:charRg st="199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23">
                                            <p:txEl>
                                              <p:charRg st="199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723">
                                            <p:txEl>
                                              <p:charRg st="199" end="2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249" end="2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23">
                                            <p:txEl>
                                              <p:charRg st="249" end="28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23">
                                            <p:txEl>
                                              <p:charRg st="249" end="28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723">
                                            <p:txEl>
                                              <p:charRg st="249" end="2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285" end="3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3">
                                            <p:txEl>
                                              <p:charRg st="285" end="3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23">
                                            <p:txEl>
                                              <p:charRg st="285" end="3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23">
                                            <p:txEl>
                                              <p:charRg st="285" end="3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319" end="3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23">
                                            <p:txEl>
                                              <p:charRg st="319" end="38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23">
                                            <p:txEl>
                                              <p:charRg st="319" end="38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23">
                                            <p:txEl>
                                              <p:charRg st="319" end="3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7C7A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3600" b="1" i="1" u="sng" dirty="0">
                <a:solidFill>
                  <a:srgbClr val="CC3300"/>
                </a:solidFill>
              </a:rPr>
              <a:t>4. СИНЕРГЕТИКА( сприяння, співробітництво)</a:t>
            </a:r>
            <a:endParaRPr lang="ru-RU" altLang="uk-UA" sz="3600" b="1" i="1" u="sng" dirty="0">
              <a:solidFill>
                <a:srgbClr val="CC3300"/>
              </a:solidFill>
            </a:endParaRP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250825" y="1600200"/>
            <a:ext cx="8893175" cy="5068888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uk-UA" altLang="uk-UA" sz="2000" b="1" i="1" u="sng" dirty="0">
                <a:solidFill>
                  <a:srgbClr val="990099"/>
                </a:solidFill>
              </a:rPr>
              <a:t>Засновники :</a:t>
            </a:r>
            <a:endParaRPr lang="uk-UA" altLang="uk-UA" sz="2000" b="1" i="1" u="sng" dirty="0">
              <a:solidFill>
                <a:srgbClr val="990099"/>
              </a:solidFill>
            </a:endParaRPr>
          </a:p>
          <a:p>
            <a:pPr eaLnBrk="1" hangingPunct="1">
              <a:buNone/>
            </a:pPr>
            <a:r>
              <a:rPr lang="uk-UA" altLang="uk-UA" sz="2000" b="1" i="1" u="sng" dirty="0"/>
              <a:t> </a:t>
            </a:r>
            <a:r>
              <a:rPr lang="uk-UA" altLang="uk-UA" sz="2000" b="1" i="1" dirty="0">
                <a:solidFill>
                  <a:srgbClr val="993300"/>
                </a:solidFill>
              </a:rPr>
              <a:t>Ілля Пригожин (Бельгія), Нобелівський лауреат;</a:t>
            </a:r>
            <a:endParaRPr lang="uk-UA" altLang="uk-UA" sz="2000" b="1" i="1" dirty="0">
              <a:solidFill>
                <a:srgbClr val="993300"/>
              </a:solidFill>
            </a:endParaRPr>
          </a:p>
          <a:p>
            <a:pPr eaLnBrk="1" hangingPunct="1">
              <a:buNone/>
            </a:pPr>
            <a:r>
              <a:rPr lang="uk-UA" altLang="uk-UA" sz="2000" b="1" i="1" dirty="0">
                <a:solidFill>
                  <a:srgbClr val="993300"/>
                </a:solidFill>
              </a:rPr>
              <a:t>М.</a:t>
            </a:r>
            <a:r>
              <a:rPr lang="uk-UA" altLang="uk-UA" sz="2000" b="1" dirty="0">
                <a:solidFill>
                  <a:srgbClr val="993300"/>
                </a:solidFill>
              </a:rPr>
              <a:t> Хакен, професор  Штудгартського університету			 (Німеччина), видав в 1978 році   книгу «Синергетика</a:t>
            </a:r>
            <a:r>
              <a:rPr lang="uk-UA" altLang="uk-UA" sz="2000" b="1" i="1" dirty="0">
                <a:solidFill>
                  <a:srgbClr val="993300"/>
                </a:solidFill>
              </a:rPr>
              <a:t>».</a:t>
            </a:r>
            <a:endParaRPr lang="uk-UA" altLang="uk-UA" sz="2000" b="1" i="1" dirty="0">
              <a:solidFill>
                <a:srgbClr val="993300"/>
              </a:solidFill>
            </a:endParaRPr>
          </a:p>
          <a:p>
            <a:pPr eaLnBrk="1" hangingPunct="1">
              <a:buNone/>
            </a:pPr>
            <a:endParaRPr lang="uk-UA" altLang="uk-UA" sz="2000" b="1" i="1" dirty="0">
              <a:solidFill>
                <a:srgbClr val="993300"/>
              </a:solidFill>
            </a:endParaRPr>
          </a:p>
          <a:p>
            <a:pPr eaLnBrk="1" hangingPunct="1">
              <a:buNone/>
            </a:pPr>
            <a:r>
              <a:rPr lang="uk-UA" altLang="uk-UA" sz="2800" b="1" i="1" dirty="0">
                <a:solidFill>
                  <a:srgbClr val="CC3300"/>
                </a:solidFill>
              </a:rPr>
              <a:t>СИНЕРГЕТИКА – це:</a:t>
            </a:r>
            <a:endParaRPr lang="uk-UA" altLang="uk-UA" sz="2800" b="1" i="1" dirty="0">
              <a:solidFill>
                <a:srgbClr val="CC3300"/>
              </a:solidFill>
            </a:endParaRPr>
          </a:p>
          <a:p>
            <a:pPr eaLnBrk="1" hangingPunct="1"/>
            <a:r>
              <a:rPr lang="uk-UA" altLang="uk-UA" sz="2800" b="1" i="1" dirty="0">
                <a:solidFill>
                  <a:srgbClr val="996633"/>
                </a:solidFill>
              </a:rPr>
              <a:t>Теорія самоорганізації</a:t>
            </a:r>
            <a:endParaRPr lang="uk-UA" altLang="uk-UA" sz="2800" b="1" i="1" dirty="0">
              <a:solidFill>
                <a:srgbClr val="996633"/>
              </a:solidFill>
            </a:endParaRPr>
          </a:p>
          <a:p>
            <a:pPr eaLnBrk="1" hangingPunct="1"/>
            <a:r>
              <a:rPr lang="uk-UA" altLang="uk-UA" sz="2800" b="1" i="1" dirty="0">
                <a:solidFill>
                  <a:srgbClr val="996633"/>
                </a:solidFill>
              </a:rPr>
              <a:t>Нове бачення світу й логіки його розвитку</a:t>
            </a:r>
            <a:endParaRPr lang="uk-UA" altLang="uk-UA" sz="2800" b="1" i="1" dirty="0">
              <a:solidFill>
                <a:srgbClr val="996633"/>
              </a:solidFill>
            </a:endParaRPr>
          </a:p>
          <a:p>
            <a:pPr eaLnBrk="1" hangingPunct="1"/>
            <a:r>
              <a:rPr lang="uk-UA" altLang="uk-UA" sz="2800" b="1" i="1" dirty="0">
                <a:solidFill>
                  <a:srgbClr val="996633"/>
                </a:solidFill>
              </a:rPr>
              <a:t>Наука, орієнтована на діалог людини із природою</a:t>
            </a:r>
            <a:endParaRPr lang="ru-RU" altLang="uk-UA" sz="2800" b="1" i="1" dirty="0">
              <a:solidFill>
                <a:srgbClr val="99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37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7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charRg st="1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charRg st="1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charRg st="1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charRg st="1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795">
                                            <p:txEl>
                                              <p:charRg st="13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6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5">
                                            <p:txEl>
                                              <p:charRg st="6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5">
                                            <p:txEl>
                                              <p:charRg st="6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5">
                                            <p:txEl>
                                              <p:charRg st="6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5">
                                            <p:txEl>
                                              <p:charRg st="61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795">
                                            <p:txEl>
                                              <p:charRg st="61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67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795">
                                            <p:txEl>
                                              <p:charRg st="167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795">
                                            <p:txEl>
                                              <p:charRg st="167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795">
                                            <p:txEl>
                                              <p:charRg st="167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795">
                                            <p:txEl>
                                              <p:charRg st="167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795">
                                            <p:txEl>
                                              <p:charRg st="167" end="1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795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795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795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5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795">
                                            <p:txEl>
                                              <p:charRg st="185" end="2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208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795">
                                            <p:txEl>
                                              <p:charRg st="208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795">
                                            <p:txEl>
                                              <p:charRg st="208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795">
                                            <p:txEl>
                                              <p:charRg st="208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5">
                                            <p:txEl>
                                              <p:charRg st="208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795">
                                            <p:txEl>
                                              <p:charRg st="208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250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795">
                                            <p:txEl>
                                              <p:charRg st="250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5">
                                            <p:txEl>
                                              <p:charRg st="250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795">
                                            <p:txEl>
                                              <p:charRg st="250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795">
                                            <p:txEl>
                                              <p:charRg st="250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795">
                                            <p:txEl>
                                              <p:charRg st="250" end="2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CEF4"/>
            </a:gs>
            <a:gs pos="100000">
              <a:srgbClr val="AC8DA7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4000" b="1" u="sng" dirty="0">
                <a:solidFill>
                  <a:srgbClr val="333399"/>
                </a:solidFill>
              </a:rPr>
              <a:t>ОСНОВНІ ПРИНЦИПИ СИНЕРГЕТИКИ</a:t>
            </a:r>
            <a:r>
              <a:rPr lang="uk-UA" altLang="uk-UA" sz="4000" b="1" i="1" dirty="0">
                <a:solidFill>
                  <a:srgbClr val="333399"/>
                </a:solidFill>
              </a:rPr>
              <a:t>:</a:t>
            </a:r>
            <a:endParaRPr lang="ru-RU" altLang="uk-UA" sz="4000" b="1" i="1" dirty="0">
              <a:solidFill>
                <a:srgbClr val="333399"/>
              </a:solidFill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997450"/>
          </a:xfrm>
          <a:ln/>
        </p:spPr>
        <p:txBody>
          <a:bodyPr vert="horz" wrap="square" lIns="91440" tIns="45720" rIns="91440" bIns="45720" anchor="t" anchorCtr="0"/>
          <a:p>
            <a:pPr marL="609600" indent="-609600" eaLnBrk="1" hangingPunct="1">
              <a:lnSpc>
                <a:spcPct val="80000"/>
              </a:lnSpc>
              <a:buNone/>
            </a:pPr>
            <a:r>
              <a:rPr lang="uk-UA" altLang="uk-UA" sz="1800" b="1" dirty="0"/>
              <a:t>1)   </a:t>
            </a:r>
            <a:r>
              <a:rPr lang="uk-UA" altLang="uk-UA" sz="2000" b="1" dirty="0">
                <a:solidFill>
                  <a:srgbClr val="333399"/>
                </a:solidFill>
              </a:rPr>
              <a:t>Наш світ є</a:t>
            </a:r>
            <a:r>
              <a:rPr lang="uk-UA" altLang="uk-UA" sz="2000" b="1" i="1" dirty="0">
                <a:solidFill>
                  <a:srgbClr val="333399"/>
                </a:solidFill>
              </a:rPr>
              <a:t>:</a:t>
            </a:r>
            <a:endParaRPr lang="uk-UA" altLang="uk-UA" sz="2000" b="1" i="1" dirty="0">
              <a:solidFill>
                <a:srgbClr val="333399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uk-UA" altLang="uk-UA" sz="2000" b="1" i="1" dirty="0">
                <a:solidFill>
                  <a:srgbClr val="003300"/>
                </a:solidFill>
              </a:rPr>
              <a:t>Нестабільним</a:t>
            </a:r>
            <a:endParaRPr lang="uk-UA" altLang="uk-UA" sz="2000" b="1" i="1" dirty="0">
              <a:solidFill>
                <a:srgbClr val="003300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uk-UA" altLang="uk-UA" sz="2000" b="1" i="1" dirty="0">
                <a:solidFill>
                  <a:srgbClr val="003300"/>
                </a:solidFill>
              </a:rPr>
              <a:t>Нелінійним</a:t>
            </a:r>
            <a:endParaRPr lang="uk-UA" altLang="uk-UA" sz="2000" b="1" i="1" dirty="0">
              <a:solidFill>
                <a:srgbClr val="003300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uk-UA" altLang="uk-UA" sz="2000" b="1" i="1" dirty="0">
                <a:solidFill>
                  <a:srgbClr val="003300"/>
                </a:solidFill>
              </a:rPr>
              <a:t>Відкритим( завжди є варіанти, «сценарії» розвитку майбутнього)</a:t>
            </a:r>
            <a:endParaRPr lang="uk-UA" altLang="uk-UA" sz="2000" b="1" i="1" dirty="0">
              <a:solidFill>
                <a:srgbClr val="003300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</a:pPr>
            <a:r>
              <a:rPr lang="uk-UA" altLang="uk-UA" sz="2000" b="1" i="1" dirty="0">
                <a:solidFill>
                  <a:srgbClr val="003300"/>
                </a:solidFill>
              </a:rPr>
              <a:t>Постійно зростає складність всіх матеріальних систем</a:t>
            </a:r>
            <a:endParaRPr lang="uk-UA" altLang="uk-UA" sz="2000" b="1" i="1" dirty="0">
              <a:solidFill>
                <a:srgbClr val="0033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uk-UA" altLang="uk-UA" sz="2000" b="1" i="1" dirty="0">
                <a:solidFill>
                  <a:srgbClr val="003300"/>
                </a:solidFill>
              </a:rPr>
              <a:t>2).</a:t>
            </a:r>
            <a:r>
              <a:rPr lang="uk-UA" altLang="uk-UA" sz="2000" b="1" dirty="0">
                <a:solidFill>
                  <a:srgbClr val="003300"/>
                </a:solidFill>
              </a:rPr>
              <a:t>    </a:t>
            </a:r>
            <a:r>
              <a:rPr lang="uk-UA" altLang="uk-UA" sz="2000" b="1" dirty="0">
                <a:solidFill>
                  <a:srgbClr val="333399"/>
                </a:solidFill>
              </a:rPr>
              <a:t>Основні поняття с и н ер ге т и к и</a:t>
            </a:r>
            <a:r>
              <a:rPr lang="uk-UA" altLang="uk-UA" sz="2000" b="1" i="1" dirty="0">
                <a:solidFill>
                  <a:srgbClr val="333399"/>
                </a:solidFill>
              </a:rPr>
              <a:t>:</a:t>
            </a:r>
            <a:endParaRPr lang="uk-UA" altLang="uk-UA" sz="2000" b="1" i="1" dirty="0">
              <a:solidFill>
                <a:srgbClr val="333399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uk-UA" altLang="uk-UA" sz="2000" b="1" i="1" dirty="0">
                <a:solidFill>
                  <a:srgbClr val="003300"/>
                </a:solidFill>
              </a:rPr>
              <a:t>б і ф у р к а ц і я – </a:t>
            </a:r>
            <a:r>
              <a:rPr lang="uk-UA" altLang="uk-UA" sz="2000" b="1" dirty="0">
                <a:solidFill>
                  <a:srgbClr val="003300"/>
                </a:solidFill>
              </a:rPr>
              <a:t>критичний момент  в розвитку будь-якої матеріальної системи, коли поводження матеріальної системи стає нестійким і непередбаченим</a:t>
            </a:r>
            <a:endParaRPr lang="uk-UA" altLang="uk-UA" sz="2000" b="1" i="1" dirty="0">
              <a:solidFill>
                <a:srgbClr val="0033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uk-UA" altLang="uk-UA" sz="2000" b="1" i="1" dirty="0">
                <a:solidFill>
                  <a:srgbClr val="003300"/>
                </a:solidFill>
              </a:rPr>
              <a:t> ф л у к т у а ц і я – </a:t>
            </a:r>
            <a:r>
              <a:rPr lang="uk-UA" altLang="uk-UA" sz="2000" b="1" dirty="0">
                <a:solidFill>
                  <a:srgbClr val="003300"/>
                </a:solidFill>
              </a:rPr>
              <a:t>вплив(навіть, незначний) на матеріальну систему, що веде до біфуркації</a:t>
            </a:r>
            <a:endParaRPr lang="uk-UA" altLang="uk-UA" sz="2000" b="1" i="1" dirty="0">
              <a:solidFill>
                <a:srgbClr val="0033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uk-UA" altLang="uk-UA" sz="2000" b="1" i="1" dirty="0">
                <a:solidFill>
                  <a:srgbClr val="003300"/>
                </a:solidFill>
              </a:rPr>
              <a:t>3).    С и н е р г е т и к а  розглядає будь-яку матеріальну систему в процесі переходу від хаосу до порядку й навпаки</a:t>
            </a:r>
            <a:endParaRPr lang="ru-RU" altLang="uk-UA" sz="2000" b="1" i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99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1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1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899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7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19">
                                            <p:txEl>
                                              <p:charRg st="17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charRg st="17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19">
                                            <p:txEl>
                                              <p:charRg st="17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899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19">
                                            <p:txEl>
                                              <p:charRg st="3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19">
                                            <p:txEl>
                                              <p:charRg st="3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9">
                                            <p:txEl>
                                              <p:charRg st="3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899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41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4819">
                                            <p:txEl>
                                              <p:charRg st="41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819">
                                            <p:txEl>
                                              <p:charRg st="41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19">
                                            <p:txEl>
                                              <p:charRg st="41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899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04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819">
                                            <p:txEl>
                                              <p:charRg st="104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819">
                                            <p:txEl>
                                              <p:charRg st="104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819">
                                            <p:txEl>
                                              <p:charRg st="104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899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57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4819">
                                            <p:txEl>
                                              <p:charRg st="157" end="2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819">
                                            <p:txEl>
                                              <p:charRg st="157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819">
                                            <p:txEl>
                                              <p:charRg st="157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899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01" end="3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819">
                                            <p:txEl>
                                              <p:charRg st="201" end="3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819">
                                            <p:txEl>
                                              <p:charRg st="201" end="3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4819">
                                            <p:txEl>
                                              <p:charRg st="201" end="3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899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53" end="4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4819">
                                            <p:txEl>
                                              <p:charRg st="353" end="4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19">
                                            <p:txEl>
                                              <p:charRg st="353" end="4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819">
                                            <p:txEl>
                                              <p:charRg st="353" end="4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899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447" end="5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819">
                                            <p:txEl>
                                              <p:charRg st="447" end="5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819">
                                            <p:txEl>
                                              <p:charRg st="447" end="5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819">
                                            <p:txEl>
                                              <p:charRg st="447" end="5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u="sng" dirty="0">
                <a:solidFill>
                  <a:srgbClr val="CC00FF"/>
                </a:solidFill>
              </a:rPr>
              <a:t>Концепції (моделі) розвитку</a:t>
            </a:r>
            <a:r>
              <a:rPr lang="uk-UA" altLang="uk-UA" u="sng" dirty="0">
                <a:solidFill>
                  <a:srgbClr val="CC00FF"/>
                </a:solidFill>
              </a:rPr>
              <a:t>:</a:t>
            </a:r>
            <a:endParaRPr lang="ru-RU" altLang="uk-UA" u="sng" dirty="0">
              <a:solidFill>
                <a:srgbClr val="CC00FF"/>
              </a:solidFill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uk-UA" altLang="uk-UA" b="1" dirty="0"/>
          </a:p>
          <a:p>
            <a:pPr eaLnBrk="1" hangingPunct="1"/>
            <a:r>
              <a:rPr lang="uk-UA" altLang="uk-UA" sz="3600" b="1" dirty="0">
                <a:solidFill>
                  <a:srgbClr val="663300"/>
                </a:solidFill>
              </a:rPr>
              <a:t>Діалектика</a:t>
            </a:r>
            <a:endParaRPr lang="uk-UA" altLang="uk-UA" sz="3600" b="1" dirty="0">
              <a:solidFill>
                <a:srgbClr val="663300"/>
              </a:solidFill>
            </a:endParaRPr>
          </a:p>
          <a:p>
            <a:pPr eaLnBrk="1" hangingPunct="1"/>
            <a:r>
              <a:rPr lang="uk-UA" altLang="uk-UA" sz="3600" b="1" dirty="0">
                <a:solidFill>
                  <a:srgbClr val="663300"/>
                </a:solidFill>
              </a:rPr>
              <a:t>Метафізика</a:t>
            </a:r>
            <a:endParaRPr lang="uk-UA" altLang="uk-UA" sz="3600" b="1" dirty="0">
              <a:solidFill>
                <a:srgbClr val="663300"/>
              </a:solidFill>
            </a:endParaRPr>
          </a:p>
          <a:p>
            <a:pPr eaLnBrk="1" hangingPunct="1"/>
            <a:r>
              <a:rPr lang="uk-UA" altLang="uk-UA" sz="3600" b="1" dirty="0">
                <a:solidFill>
                  <a:srgbClr val="663300"/>
                </a:solidFill>
              </a:rPr>
              <a:t>Синергетика </a:t>
            </a:r>
            <a:endParaRPr lang="uk-UA" altLang="uk-UA" sz="3600" b="1" dirty="0">
              <a:solidFill>
                <a:srgbClr val="663300"/>
              </a:solidFill>
            </a:endParaRPr>
          </a:p>
          <a:p>
            <a:pPr eaLnBrk="1" hangingPunct="1"/>
            <a:r>
              <a:rPr lang="uk-UA" altLang="uk-UA" sz="3600" b="1" dirty="0">
                <a:solidFill>
                  <a:srgbClr val="663300"/>
                </a:solidFill>
              </a:rPr>
              <a:t>Еклектика</a:t>
            </a:r>
            <a:endParaRPr lang="uk-UA" altLang="uk-UA" sz="3600" b="1" dirty="0">
              <a:solidFill>
                <a:srgbClr val="663300"/>
              </a:solidFill>
            </a:endParaRPr>
          </a:p>
          <a:p>
            <a:pPr eaLnBrk="1" hangingPunct="1"/>
            <a:r>
              <a:rPr lang="uk-UA" altLang="uk-UA" sz="3600" b="1" dirty="0">
                <a:solidFill>
                  <a:srgbClr val="663300"/>
                </a:solidFill>
              </a:rPr>
              <a:t>Софістика</a:t>
            </a:r>
            <a:endParaRPr lang="uk-UA" altLang="uk-UA" sz="3600" b="1" dirty="0">
              <a:solidFill>
                <a:srgbClr val="663300"/>
              </a:solidFill>
            </a:endParaRPr>
          </a:p>
          <a:p>
            <a:pPr eaLnBrk="1" hangingPunct="1"/>
            <a:r>
              <a:rPr lang="ru-RU" altLang="uk-UA" dirty="0">
                <a:solidFill>
                  <a:srgbClr val="663300"/>
                </a:solidFill>
              </a:rPr>
              <a:t> </a:t>
            </a:r>
            <a:endParaRPr lang="ru-RU" altLang="uk-UA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1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3">
                                            <p:txEl>
                                              <p:charRg st="1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>
                                            <p:txEl>
                                              <p:charRg st="1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23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charRg st="23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charRg st="23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3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charRg st="3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charRg st="3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46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charRg st="46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charRg st="46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5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charRg st="5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3">
                                            <p:txEl>
                                              <p:charRg st="5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425575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2800" b="1" i="1" u="sng" dirty="0">
                <a:solidFill>
                  <a:srgbClr val="CC3300"/>
                </a:solidFill>
              </a:rPr>
              <a:t>ЕКЛЕКТИКА</a:t>
            </a:r>
            <a:r>
              <a:rPr lang="uk-UA" altLang="uk-UA" sz="2800" b="1" i="1" u="sng" dirty="0"/>
              <a:t> </a:t>
            </a:r>
            <a:r>
              <a:rPr lang="uk-UA" altLang="uk-UA" sz="2800" b="1" i="1" u="sng" dirty="0">
                <a:solidFill>
                  <a:srgbClr val="996633"/>
                </a:solidFill>
              </a:rPr>
              <a:t>– </a:t>
            </a:r>
            <a:r>
              <a:rPr lang="uk-UA" altLang="uk-UA" sz="2800" b="1" dirty="0">
                <a:solidFill>
                  <a:srgbClr val="996633"/>
                </a:solidFill>
              </a:rPr>
              <a:t>поверхневе, безпринципне з'єднання в одному погляді прямо протилежних позицій без виділення головного, визначального положення.</a:t>
            </a:r>
            <a:endParaRPr lang="ru-RU" altLang="uk-UA" sz="2800" b="1" dirty="0">
              <a:solidFill>
                <a:srgbClr val="996633"/>
              </a:solidFill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179388" y="2133600"/>
            <a:ext cx="8507412" cy="43910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i="1" u="sng" dirty="0">
                <a:solidFill>
                  <a:srgbClr val="CC3300"/>
                </a:solidFill>
              </a:rPr>
              <a:t>СОФІСТИКА</a:t>
            </a:r>
            <a:r>
              <a:rPr lang="uk-UA" altLang="uk-UA" sz="2400" b="1" i="1" u="sng" dirty="0"/>
              <a:t> </a:t>
            </a:r>
            <a:r>
              <a:rPr lang="uk-UA" altLang="uk-UA" sz="2400" b="1" i="1" u="sng" dirty="0">
                <a:solidFill>
                  <a:srgbClr val="996633"/>
                </a:solidFill>
              </a:rPr>
              <a:t>-</a:t>
            </a:r>
            <a:r>
              <a:rPr lang="uk-UA" altLang="uk-UA" sz="2400" dirty="0">
                <a:solidFill>
                  <a:srgbClr val="996633"/>
                </a:solidFill>
              </a:rPr>
              <a:t> (з грецьк. — міркування, засноване на навмис­ному порушенні законів логіки)  </a:t>
            </a:r>
            <a:r>
              <a:rPr lang="uk-UA" altLang="uk-UA" sz="2400" b="1" dirty="0">
                <a:solidFill>
                  <a:srgbClr val="996633"/>
                </a:solidFill>
              </a:rPr>
              <a:t>ґрунтується на неправильному ви­борі вихідних положень, на абсолютизації того чи іншого визначення, на змішуванні суттєвого з несуттєвим, на хибних доведеннях (так зва­них софізмах), на свавільному вип'ячуванні другорядних властивостей предмету; на використанні різних значень одного і того ж слова</a:t>
            </a:r>
            <a:r>
              <a:rPr lang="uk-UA" altLang="uk-UA" sz="2400" dirty="0">
                <a:solidFill>
                  <a:srgbClr val="996633"/>
                </a:solidFill>
              </a:rPr>
              <a:t>.</a:t>
            </a:r>
            <a:endParaRPr lang="uk-UA" altLang="uk-UA" sz="2400" dirty="0">
              <a:solidFill>
                <a:srgbClr val="996633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uk-UA" altLang="uk-UA" sz="2400" dirty="0">
              <a:solidFill>
                <a:srgbClr val="996633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dirty="0"/>
              <a:t>	</a:t>
            </a:r>
            <a:r>
              <a:rPr lang="uk-UA" altLang="uk-UA" sz="2400" dirty="0">
                <a:solidFill>
                  <a:srgbClr val="996633"/>
                </a:solidFill>
              </a:rPr>
              <a:t>Софістика як спосіб мислення має виключно суб'єктивістський характер. Властива їй свавільна інтер­претація фактів неминуче веде до агностицизму. </a:t>
            </a:r>
            <a:endParaRPr lang="ru-RU" altLang="uk-UA" sz="2400" dirty="0">
              <a:solidFill>
                <a:srgbClr val="99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1">
                                            <p:txEl>
                                              <p:charRg st="0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771">
                                            <p:txEl>
                                              <p:charRg st="0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1">
                                            <p:txEl>
                                              <p:charRg st="0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>
                                            <p:txEl>
                                              <p:charRg st="0" end="3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90" end="5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1">
                                            <p:txEl>
                                              <p:charRg st="390" end="53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71">
                                            <p:txEl>
                                              <p:charRg st="390" end="53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1">
                                            <p:txEl>
                                              <p:charRg st="390" end="5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1">
                                            <p:txEl>
                                              <p:charRg st="390" end="5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6B6B5"/>
            </a:gs>
            <a:gs pos="100000">
              <a:srgbClr val="D2FFFE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04187" cy="863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3600" b="1" i="1" dirty="0">
                <a:solidFill>
                  <a:srgbClr val="CC3300"/>
                </a:solidFill>
              </a:rPr>
              <a:t>ВИОКРЕМЛЮЮТЬ ТАКОЖ ТАКІ КОНЦЕПЦІЇ РОЗВИТКУ:</a:t>
            </a:r>
            <a:endParaRPr lang="ru-RU" altLang="uk-UA" sz="3600" b="1" i="1" dirty="0">
              <a:solidFill>
                <a:srgbClr val="CC3300"/>
              </a:solidFill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xfrm>
            <a:off x="425450" y="1530350"/>
            <a:ext cx="8291513" cy="53276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b="1" i="1" dirty="0">
                <a:solidFill>
                  <a:srgbClr val="CC3300"/>
                </a:solidFill>
              </a:rPr>
              <a:t>Діалектико-ідеалістична</a:t>
            </a:r>
            <a:r>
              <a:rPr lang="uk-UA" altLang="uk-UA" sz="2400" b="1" i="1" dirty="0">
                <a:solidFill>
                  <a:srgbClr val="0033CC"/>
                </a:solidFill>
              </a:rPr>
              <a:t>– </a:t>
            </a:r>
            <a:r>
              <a:rPr lang="uk-UA" altLang="uk-UA" sz="2400" dirty="0">
                <a:solidFill>
                  <a:srgbClr val="0033CC"/>
                </a:solidFill>
              </a:rPr>
              <a:t>розвивається перш за все і</a:t>
            </a:r>
            <a:r>
              <a:rPr lang="ru-RU" altLang="uk-UA" sz="2400" dirty="0">
                <a:solidFill>
                  <a:srgbClr val="0033CC"/>
                </a:solidFill>
              </a:rPr>
              <a:t>деальне (</a:t>
            </a:r>
            <a:r>
              <a:rPr lang="uk-UA" altLang="uk-UA" sz="2400" dirty="0">
                <a:solidFill>
                  <a:srgbClr val="0033CC"/>
                </a:solidFill>
              </a:rPr>
              <a:t>розум, свідомість, дух) (Гегель, Кант)</a:t>
            </a:r>
            <a:endParaRPr lang="uk-UA" altLang="uk-UA" sz="2400" b="1" i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b="1" i="1" dirty="0">
                <a:solidFill>
                  <a:srgbClr val="CC3300"/>
                </a:solidFill>
              </a:rPr>
              <a:t>Діалектико-матеріалістична</a:t>
            </a:r>
            <a:r>
              <a:rPr lang="uk-UA" altLang="uk-UA" sz="2400" b="1" i="1" dirty="0"/>
              <a:t> </a:t>
            </a:r>
            <a:r>
              <a:rPr lang="uk-UA" altLang="uk-UA" sz="2400" b="1" i="1" dirty="0">
                <a:solidFill>
                  <a:srgbClr val="0033CC"/>
                </a:solidFill>
              </a:rPr>
              <a:t>– </a:t>
            </a:r>
            <a:r>
              <a:rPr lang="uk-UA" altLang="uk-UA" sz="2400" dirty="0">
                <a:solidFill>
                  <a:srgbClr val="0033CC"/>
                </a:solidFill>
              </a:rPr>
              <a:t>розвиток матеріального обумовлює розвиток ідеального(Маркс)</a:t>
            </a:r>
            <a:endParaRPr lang="uk-UA" altLang="uk-UA" sz="2400" b="1" i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b="1" i="1" dirty="0">
                <a:solidFill>
                  <a:srgbClr val="CC3300"/>
                </a:solidFill>
              </a:rPr>
              <a:t>Натуралістична</a:t>
            </a:r>
            <a:r>
              <a:rPr lang="uk-UA" altLang="uk-UA" sz="2400" b="1" i="1" dirty="0"/>
              <a:t>  </a:t>
            </a:r>
            <a:r>
              <a:rPr lang="uk-UA" altLang="uk-UA" sz="2400" dirty="0">
                <a:solidFill>
                  <a:srgbClr val="0033CC"/>
                </a:solidFill>
              </a:rPr>
              <a:t>- розвивається перш за все  природа (Ч. Дарвін)</a:t>
            </a:r>
            <a:endParaRPr lang="uk-UA" altLang="uk-UA" sz="2400" b="1" i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b="1" i="1" dirty="0">
                <a:solidFill>
                  <a:srgbClr val="CC3300"/>
                </a:solidFill>
              </a:rPr>
              <a:t>Творчого імпульсу</a:t>
            </a:r>
            <a:r>
              <a:rPr lang="en-US" altLang="uk-UA" sz="2400" b="1" i="1" dirty="0">
                <a:solidFill>
                  <a:srgbClr val="CC3300"/>
                </a:solidFill>
              </a:rPr>
              <a:t> </a:t>
            </a:r>
            <a:r>
              <a:rPr lang="uk-UA" altLang="uk-UA" sz="2400" b="1" i="1" dirty="0">
                <a:solidFill>
                  <a:srgbClr val="CC3300"/>
                </a:solidFill>
              </a:rPr>
              <a:t>-</a:t>
            </a:r>
            <a:r>
              <a:rPr lang="uk-UA" altLang="uk-UA" sz="2400" b="1" i="1" dirty="0"/>
              <a:t> </a:t>
            </a:r>
            <a:r>
              <a:rPr lang="uk-UA" altLang="uk-UA" sz="2400" dirty="0">
                <a:solidFill>
                  <a:srgbClr val="0033CC"/>
                </a:solidFill>
              </a:rPr>
              <a:t>розвиток порівнюють з  натхненням.</a:t>
            </a:r>
            <a:endParaRPr lang="uk-UA" altLang="uk-UA" sz="2400" b="1" i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b="1" i="1" dirty="0">
                <a:solidFill>
                  <a:srgbClr val="CC3300"/>
                </a:solidFill>
              </a:rPr>
              <a:t>Рівноважно-інтеграційна</a:t>
            </a:r>
            <a:r>
              <a:rPr lang="uk-UA" altLang="uk-UA" sz="2400" b="1" i="1" dirty="0"/>
              <a:t> </a:t>
            </a:r>
            <a:r>
              <a:rPr lang="uk-UA" altLang="uk-UA" sz="2400" b="1" i="1" dirty="0">
                <a:solidFill>
                  <a:srgbClr val="0033CC"/>
                </a:solidFill>
              </a:rPr>
              <a:t>– </a:t>
            </a:r>
            <a:r>
              <a:rPr lang="uk-UA" altLang="uk-UA" sz="2400" dirty="0">
                <a:solidFill>
                  <a:srgbClr val="0033CC"/>
                </a:solidFill>
              </a:rPr>
              <a:t>розвиток розуміється  по формулі «рівновага</a:t>
            </a:r>
            <a:r>
              <a:rPr lang="en-US" altLang="uk-UA" sz="2400" dirty="0">
                <a:solidFill>
                  <a:srgbClr val="0033CC"/>
                </a:solidFill>
              </a:rPr>
              <a:t> </a:t>
            </a:r>
            <a:r>
              <a:rPr lang="uk-UA" altLang="uk-UA" sz="2400" dirty="0">
                <a:solidFill>
                  <a:srgbClr val="0033CC"/>
                </a:solidFill>
              </a:rPr>
              <a:t>– нерівновага</a:t>
            </a:r>
            <a:r>
              <a:rPr lang="en-US" altLang="uk-UA" sz="2400" dirty="0">
                <a:solidFill>
                  <a:srgbClr val="0033CC"/>
                </a:solidFill>
              </a:rPr>
              <a:t> </a:t>
            </a:r>
            <a:r>
              <a:rPr lang="uk-UA" altLang="uk-UA" sz="2400" dirty="0">
                <a:solidFill>
                  <a:srgbClr val="0033CC"/>
                </a:solidFill>
              </a:rPr>
              <a:t>- рівновага»</a:t>
            </a:r>
            <a:endParaRPr lang="uk-UA" altLang="uk-UA" sz="2400" b="1" i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b="1" i="1" dirty="0">
                <a:solidFill>
                  <a:srgbClr val="CC3300"/>
                </a:solidFill>
              </a:rPr>
              <a:t>Градаційна</a:t>
            </a:r>
            <a:r>
              <a:rPr lang="uk-UA" altLang="uk-UA" sz="2400" b="1" i="1" dirty="0"/>
              <a:t> </a:t>
            </a:r>
            <a:r>
              <a:rPr lang="uk-UA" altLang="uk-UA" sz="2400" b="1" i="1" dirty="0">
                <a:solidFill>
                  <a:srgbClr val="0033CC"/>
                </a:solidFill>
              </a:rPr>
              <a:t>– </a:t>
            </a:r>
            <a:r>
              <a:rPr lang="uk-UA" altLang="uk-UA" sz="2400" dirty="0">
                <a:solidFill>
                  <a:srgbClr val="0033CC"/>
                </a:solidFill>
              </a:rPr>
              <a:t>розвиток йде  поступово по сходам (</a:t>
            </a:r>
            <a:r>
              <a:rPr lang="en-US" altLang="uk-UA" sz="2400" b="1" dirty="0">
                <a:solidFill>
                  <a:srgbClr val="0033CC"/>
                </a:solidFill>
              </a:rPr>
              <a:t>step by step</a:t>
            </a:r>
            <a:r>
              <a:rPr lang="ru-RU" altLang="uk-UA" sz="2400" dirty="0">
                <a:solidFill>
                  <a:srgbClr val="0033CC"/>
                </a:solidFill>
              </a:rPr>
              <a:t>).</a:t>
            </a:r>
            <a:endParaRPr lang="ru-RU" altLang="uk-UA" sz="2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99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7">
                                            <p:txEl>
                                              <p:charRg st="99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charRg st="99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charRg st="99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88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47">
                                            <p:txEl>
                                              <p:charRg st="188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charRg st="188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charRg st="188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52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47">
                                            <p:txEl>
                                              <p:charRg st="252" end="3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7">
                                            <p:txEl>
                                              <p:charRg st="252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7">
                                            <p:txEl>
                                              <p:charRg st="252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307" end="4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charRg st="307" end="4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47">
                                            <p:txEl>
                                              <p:charRg st="307" end="40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47">
                                            <p:txEl>
                                              <p:charRg st="307" end="40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404" end="4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47">
                                            <p:txEl>
                                              <p:charRg st="404" end="4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7">
                                            <p:txEl>
                                              <p:charRg st="404" end="4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47">
                                            <p:txEl>
                                              <p:charRg st="404" end="4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23850" y="215900"/>
            <a:ext cx="8362950" cy="2376488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2800" dirty="0">
                <a:solidFill>
                  <a:srgbClr val="008000"/>
                </a:solidFill>
              </a:rPr>
              <a:t> </a:t>
            </a:r>
            <a:endParaRPr lang="ru-RU" altLang="uk-UA" sz="2800" b="1" i="1" dirty="0">
              <a:solidFill>
                <a:srgbClr val="008000"/>
              </a:solidFill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323850" y="1052513"/>
            <a:ext cx="8291513" cy="3273425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lnSpc>
                <a:spcPct val="80000"/>
              </a:lnSpc>
              <a:buNone/>
            </a:pPr>
            <a:r>
              <a:rPr lang="uk-UA" altLang="uk-UA" sz="2000" b="1" dirty="0">
                <a:solidFill>
                  <a:srgbClr val="0033CC"/>
                </a:solidFill>
              </a:rPr>
              <a:t>2. </a:t>
            </a:r>
            <a:endParaRPr lang="uk-UA" altLang="uk-UA" sz="2000" b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000" b="1" dirty="0">
                <a:solidFill>
                  <a:srgbClr val="0033CC"/>
                </a:solidFill>
              </a:rPr>
              <a:t>ДІАЛЕКТИКА  - Ц</a:t>
            </a:r>
            <a:r>
              <a:rPr lang="uk-UA" altLang="uk-UA" sz="2000" dirty="0">
                <a:solidFill>
                  <a:srgbClr val="0033CC"/>
                </a:solidFill>
              </a:rPr>
              <a:t>Е</a:t>
            </a:r>
            <a:r>
              <a:rPr lang="uk-UA" altLang="uk-UA" sz="2000" dirty="0"/>
              <a:t> :</a:t>
            </a:r>
            <a:endParaRPr lang="en-US" altLang="uk-UA" sz="2000" dirty="0"/>
          </a:p>
          <a:p>
            <a:pPr eaLnBrk="1" hangingPunct="1">
              <a:lnSpc>
                <a:spcPct val="80000"/>
              </a:lnSpc>
              <a:buNone/>
            </a:pPr>
            <a:endParaRPr lang="uk-UA" altLang="uk-UA" sz="2000" dirty="0"/>
          </a:p>
          <a:p>
            <a:pPr eaLnBrk="1" hangingPunct="1">
              <a:lnSpc>
                <a:spcPct val="80000"/>
              </a:lnSpc>
            </a:pPr>
            <a:r>
              <a:rPr lang="uk-UA" altLang="uk-UA" sz="2000" dirty="0">
                <a:solidFill>
                  <a:srgbClr val="008000"/>
                </a:solidFill>
              </a:rPr>
              <a:t>теорія розвитку та загального зв’язку</a:t>
            </a:r>
            <a:endParaRPr lang="uk-UA" altLang="uk-UA" sz="2000" dirty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000" dirty="0">
                <a:solidFill>
                  <a:srgbClr val="008000"/>
                </a:solidFill>
              </a:rPr>
              <a:t>метод пізнання та перетворення світу</a:t>
            </a:r>
            <a:endParaRPr lang="en-US" altLang="uk-UA" sz="2000" dirty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uk-UA" altLang="uk-UA" sz="2000" dirty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000" dirty="0">
                <a:solidFill>
                  <a:srgbClr val="008000"/>
                </a:solidFill>
              </a:rPr>
              <a:t> наука про загальні закони розвитку природи, суспільства та мислення (людини).</a:t>
            </a:r>
            <a:endParaRPr lang="en-US" altLang="uk-UA" sz="2000" dirty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uk-UA" altLang="uk-UA" sz="2000" dirty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sz="2000" dirty="0">
                <a:solidFill>
                  <a:srgbClr val="008000"/>
                </a:solidFill>
              </a:rPr>
              <a:t>мистецтво вести  спір (таке розуміння  діалектики було в   античній філософії)</a:t>
            </a:r>
            <a:endParaRPr lang="ru-RU" altLang="uk-UA" sz="20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9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79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4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4" end="2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4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charRg st="4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79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24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24" end="6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24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charRg st="24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79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62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62" end="9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62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charRg st="62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79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00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00" end="17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00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>
                                            <p:txEl>
                                              <p:charRg st="100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79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80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80" end="25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80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171">
                                            <p:txEl>
                                              <p:charRg st="180" end="2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CFFED"/>
            </a:gs>
            <a:gs pos="100000">
              <a:srgbClr val="61FDA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4000" b="1" dirty="0">
                <a:solidFill>
                  <a:srgbClr val="CC3399"/>
                </a:solidFill>
              </a:rPr>
              <a:t>ДІАЛЕКТИКА</a:t>
            </a:r>
            <a:br>
              <a:rPr lang="uk-UA" altLang="uk-UA" sz="4000" dirty="0">
                <a:solidFill>
                  <a:srgbClr val="CC3399"/>
                </a:solidFill>
              </a:rPr>
            </a:br>
            <a:r>
              <a:rPr lang="uk-UA" altLang="uk-UA" sz="4000" dirty="0">
                <a:solidFill>
                  <a:srgbClr val="CC3399"/>
                </a:solidFill>
              </a:rPr>
              <a:t>підрозділяється на:</a:t>
            </a:r>
            <a:endParaRPr lang="ru-RU" altLang="uk-UA" sz="4000" dirty="0">
              <a:solidFill>
                <a:srgbClr val="CC3399"/>
              </a:solidFill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uk-UA" altLang="uk-UA" b="1" i="1" u="sng" dirty="0">
              <a:solidFill>
                <a:srgbClr val="CC3399"/>
              </a:solidFill>
            </a:endParaRPr>
          </a:p>
          <a:p>
            <a:pPr eaLnBrk="1" hangingPunct="1"/>
            <a:r>
              <a:rPr lang="uk-UA" altLang="uk-UA" b="1" i="1" u="sng" dirty="0">
                <a:solidFill>
                  <a:srgbClr val="CC3399"/>
                </a:solidFill>
              </a:rPr>
              <a:t>об’єктивну</a:t>
            </a:r>
            <a:r>
              <a:rPr lang="uk-UA" altLang="uk-UA" u="sng" dirty="0">
                <a:solidFill>
                  <a:srgbClr val="CC3399"/>
                </a:solidFill>
              </a:rPr>
              <a:t> </a:t>
            </a:r>
            <a:r>
              <a:rPr lang="uk-UA" altLang="uk-UA" dirty="0">
                <a:solidFill>
                  <a:srgbClr val="6600FF"/>
                </a:solidFill>
              </a:rPr>
              <a:t>– закони розвитку природи та суспільства</a:t>
            </a:r>
            <a:endParaRPr lang="uk-UA" altLang="uk-UA" b="1" i="1" u="sng" dirty="0">
              <a:solidFill>
                <a:srgbClr val="6600FF"/>
              </a:solidFill>
            </a:endParaRPr>
          </a:p>
          <a:p>
            <a:pPr eaLnBrk="1" hangingPunct="1"/>
            <a:r>
              <a:rPr lang="uk-UA" altLang="uk-UA" b="1" i="1" u="sng" dirty="0">
                <a:solidFill>
                  <a:srgbClr val="CC3399"/>
                </a:solidFill>
              </a:rPr>
              <a:t>суб’єктивну</a:t>
            </a:r>
            <a:r>
              <a:rPr lang="uk-UA" altLang="uk-UA" dirty="0"/>
              <a:t> </a:t>
            </a:r>
            <a:r>
              <a:rPr lang="uk-UA" altLang="uk-UA" dirty="0">
                <a:solidFill>
                  <a:srgbClr val="6600FF"/>
                </a:solidFill>
              </a:rPr>
              <a:t>– закони пізнання та перетворення світу</a:t>
            </a:r>
            <a:endParaRPr lang="uk-UA" altLang="uk-UA" dirty="0">
              <a:solidFill>
                <a:srgbClr val="6600FF"/>
              </a:solidFill>
            </a:endParaRPr>
          </a:p>
          <a:p>
            <a:pPr eaLnBrk="1" hangingPunct="1">
              <a:buNone/>
            </a:pPr>
            <a:endParaRPr lang="uk-UA" altLang="uk-UA" dirty="0"/>
          </a:p>
          <a:p>
            <a:pPr eaLnBrk="1" hangingPunct="1">
              <a:buNone/>
            </a:pPr>
            <a:r>
              <a:rPr lang="uk-UA" altLang="uk-UA" dirty="0">
                <a:solidFill>
                  <a:srgbClr val="6600FF"/>
                </a:solidFill>
              </a:rPr>
              <a:t>Суб’єктивна діалектика повинна відображати об’єктивну діалектику</a:t>
            </a:r>
            <a:r>
              <a:rPr lang="uk-UA" altLang="uk-UA" dirty="0"/>
              <a:t>.</a:t>
            </a:r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5">
                                            <p:txEl>
                                              <p:charRg st="1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5">
                                            <p:txEl>
                                              <p:charRg st="1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95">
                                            <p:txEl>
                                              <p:charRg st="1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195">
                                            <p:txEl>
                                              <p:charRg st="1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5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195">
                                            <p:txEl>
                                              <p:charRg st="5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195">
                                            <p:txEl>
                                              <p:charRg st="5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195">
                                            <p:txEl>
                                              <p:charRg st="5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195">
                                            <p:txEl>
                                              <p:charRg st="5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06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195">
                                            <p:txEl>
                                              <p:charRg st="106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195">
                                            <p:txEl>
                                              <p:charRg st="106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195">
                                            <p:txEl>
                                              <p:charRg st="106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195">
                                            <p:txEl>
                                              <p:charRg st="106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2FFFE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4000" b="1" u="sng" dirty="0">
                <a:solidFill>
                  <a:srgbClr val="009900"/>
                </a:solidFill>
              </a:rPr>
              <a:t>ІСТОРИЧНІ ФОРМИ ДІАЛЕКТИКИ</a:t>
            </a:r>
            <a:endParaRPr lang="ru-RU" altLang="uk-UA" sz="4000" b="1" u="sng" dirty="0">
              <a:solidFill>
                <a:srgbClr val="009900"/>
              </a:solidFill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609600" indent="-609600" eaLnBrk="1" hangingPunct="1">
              <a:lnSpc>
                <a:spcPct val="80000"/>
              </a:lnSpc>
            </a:pPr>
            <a:r>
              <a:rPr lang="uk-UA" altLang="uk-UA" sz="2800" b="1" i="1" dirty="0">
                <a:solidFill>
                  <a:srgbClr val="009900"/>
                </a:solidFill>
              </a:rPr>
              <a:t>Наївна (стихійна) діалектика</a:t>
            </a:r>
            <a:r>
              <a:rPr lang="uk-UA" altLang="uk-UA" sz="2800" i="1" dirty="0"/>
              <a:t>  </a:t>
            </a:r>
            <a:r>
              <a:rPr lang="uk-UA" altLang="uk-UA" sz="2800" dirty="0"/>
              <a:t>- </a:t>
            </a:r>
            <a:r>
              <a:rPr lang="uk-UA" altLang="uk-UA" sz="2800" dirty="0">
                <a:solidFill>
                  <a:srgbClr val="663300"/>
                </a:solidFill>
              </a:rPr>
              <a:t>характерна для античної філософії (Греція, Рим) –  мілетська  філософська школа, Піфагор, Платон, Аристотель.</a:t>
            </a:r>
            <a:endParaRPr lang="uk-UA" altLang="uk-UA" sz="2800" b="1" i="1" dirty="0">
              <a:solidFill>
                <a:srgbClr val="6633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uk-UA" altLang="uk-UA" sz="2800" b="1" i="1" dirty="0">
                <a:solidFill>
                  <a:srgbClr val="009900"/>
                </a:solidFill>
              </a:rPr>
              <a:t>Ідеалістична діалектика</a:t>
            </a:r>
            <a:r>
              <a:rPr lang="uk-UA" altLang="uk-UA" sz="2800" dirty="0"/>
              <a:t> </a:t>
            </a:r>
            <a:r>
              <a:rPr lang="uk-UA" altLang="uk-UA" sz="2800" dirty="0">
                <a:solidFill>
                  <a:srgbClr val="663300"/>
                </a:solidFill>
              </a:rPr>
              <a:t>-  розуміє розвиток як саморозвиток духовного начала (Кант, Гегель, Ф. Аквинський).</a:t>
            </a:r>
            <a:endParaRPr lang="uk-UA" altLang="uk-UA" sz="2800" b="1" i="1" dirty="0">
              <a:solidFill>
                <a:srgbClr val="6633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uk-UA" altLang="uk-UA" sz="2800" b="1" i="1" dirty="0">
                <a:solidFill>
                  <a:srgbClr val="009900"/>
                </a:solidFill>
              </a:rPr>
              <a:t>Матеріалістична  діалектика</a:t>
            </a:r>
            <a:r>
              <a:rPr lang="uk-UA" altLang="uk-UA" sz="2800" b="1" i="1" dirty="0"/>
              <a:t> </a:t>
            </a:r>
            <a:r>
              <a:rPr lang="uk-UA" altLang="uk-UA" sz="2800" dirty="0">
                <a:solidFill>
                  <a:srgbClr val="663300"/>
                </a:solidFill>
              </a:rPr>
              <a:t>матеріальне( природа) обумовлює розвиток  ідеального (свідомості), яке потім впливає на розвиток  матеріального ( К.Маркс, Ф.Енгельс, В.І.Ленін).</a:t>
            </a:r>
            <a:endParaRPr lang="ru-RU" altLang="uk-UA" sz="28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0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219">
                                            <p:txEl>
                                              <p:charRg st="0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19">
                                            <p:txEl>
                                              <p:charRg st="0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9">
                                            <p:txEl>
                                              <p:charRg st="0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19">
                                            <p:txEl>
                                              <p:charRg st="0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4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19">
                                            <p:txEl>
                                              <p:charRg st="14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219">
                                            <p:txEl>
                                              <p:charRg st="14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219">
                                            <p:txEl>
                                              <p:charRg st="14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19">
                                            <p:txEl>
                                              <p:charRg st="142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250" end="4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219">
                                            <p:txEl>
                                              <p:charRg st="250" end="42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219">
                                            <p:txEl>
                                              <p:charRg st="250" end="42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19">
                                            <p:txEl>
                                              <p:charRg st="250" end="4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219">
                                            <p:txEl>
                                              <p:charRg st="250" end="4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rgbClr val="FFEBFA"/>
            </a:gs>
            <a:gs pos="100000">
              <a:srgbClr val="FF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2001837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2800" b="1" i="1" dirty="0">
                <a:solidFill>
                  <a:srgbClr val="CC00CC"/>
                </a:solidFill>
              </a:rPr>
              <a:t>ПРИНЦИП </a:t>
            </a:r>
            <a:r>
              <a:rPr lang="uk-UA" altLang="uk-UA" sz="2800" b="1" i="1" dirty="0">
                <a:solidFill>
                  <a:srgbClr val="993300"/>
                </a:solidFill>
              </a:rPr>
              <a:t>(</a:t>
            </a:r>
            <a:r>
              <a:rPr lang="uk-UA" altLang="uk-UA" sz="2800" i="1" dirty="0">
                <a:solidFill>
                  <a:srgbClr val="993300"/>
                </a:solidFill>
              </a:rPr>
              <a:t>від лат. principium) — начало, основа</a:t>
            </a:r>
            <a:r>
              <a:rPr lang="uk-UA" altLang="uk-UA" sz="2800" dirty="0">
                <a:solidFill>
                  <a:srgbClr val="993300"/>
                </a:solidFill>
              </a:rPr>
              <a:t>)</a:t>
            </a:r>
            <a:r>
              <a:rPr lang="uk-UA" altLang="uk-UA" sz="2800" b="1" i="1" dirty="0">
                <a:solidFill>
                  <a:srgbClr val="993300"/>
                </a:solidFill>
              </a:rPr>
              <a:t> -</a:t>
            </a:r>
            <a:r>
              <a:rPr lang="uk-UA" altLang="uk-UA" sz="2800" dirty="0">
                <a:solidFill>
                  <a:srgbClr val="993300"/>
                </a:solidFill>
              </a:rPr>
              <a:t> означає фундаментальне положення, первісне начало, найсуттєвішу основу певної концепції, теорії.</a:t>
            </a:r>
            <a:endParaRPr lang="ru-RU" altLang="uk-UA" sz="2800" dirty="0">
              <a:solidFill>
                <a:srgbClr val="993300"/>
              </a:solidFill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250825" y="2565400"/>
            <a:ext cx="8435975" cy="356076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b="1" i="1" dirty="0">
                <a:solidFill>
                  <a:srgbClr val="CC00CC"/>
                </a:solidFill>
              </a:rPr>
              <a:t>ПРИНЦИПИ ДІАЛЕКТИКИ -</a:t>
            </a:r>
            <a:endParaRPr lang="uk-UA" altLang="uk-UA" b="1" i="1" dirty="0">
              <a:solidFill>
                <a:srgbClr val="CC00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b="1" i="1" dirty="0"/>
              <a:t> </a:t>
            </a:r>
            <a:r>
              <a:rPr lang="uk-UA" altLang="uk-UA" dirty="0">
                <a:solidFill>
                  <a:srgbClr val="993300"/>
                </a:solidFill>
              </a:rPr>
              <a:t>Все в світі  змінюється, рухається, розвивається</a:t>
            </a:r>
            <a:endParaRPr lang="uk-UA" altLang="uk-UA" dirty="0">
              <a:solidFill>
                <a:srgbClr val="99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dirty="0">
                <a:solidFill>
                  <a:srgbClr val="993300"/>
                </a:solidFill>
              </a:rPr>
              <a:t> Все в світі взаємопов’язано,  існує зв‘язок всього із усім.</a:t>
            </a:r>
            <a:endParaRPr lang="uk-UA" altLang="uk-UA" dirty="0">
              <a:solidFill>
                <a:srgbClr val="99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uk-UA" dirty="0">
                <a:solidFill>
                  <a:srgbClr val="993300"/>
                </a:solidFill>
              </a:rPr>
              <a:t>  Протиріччя – це  джерело та причина саморуху світу.</a:t>
            </a:r>
            <a:endParaRPr lang="ru-RU" altLang="uk-UA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879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0243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879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22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charRg st="22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79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72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charRg st="72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879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33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10243">
                                            <p:txEl>
                                              <p:charRg st="133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9D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900113" y="274638"/>
            <a:ext cx="7786687" cy="201612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uk-UA" altLang="uk-UA" sz="4000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395288" y="765175"/>
            <a:ext cx="8291512" cy="5360988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uk-UA" altLang="uk-UA" dirty="0">
                <a:solidFill>
                  <a:srgbClr val="660033"/>
                </a:solidFill>
              </a:rPr>
              <a:t>Термін "</a:t>
            </a:r>
            <a:r>
              <a:rPr lang="uk-UA" altLang="uk-UA" b="1" i="1" u="sng" dirty="0">
                <a:solidFill>
                  <a:srgbClr val="660033"/>
                </a:solidFill>
              </a:rPr>
              <a:t>принцип</a:t>
            </a:r>
            <a:r>
              <a:rPr lang="uk-UA" altLang="uk-UA" b="1" i="1" dirty="0">
                <a:solidFill>
                  <a:srgbClr val="660033"/>
                </a:solidFill>
              </a:rPr>
              <a:t>"</a:t>
            </a:r>
            <a:r>
              <a:rPr lang="uk-UA" altLang="uk-UA" dirty="0">
                <a:solidFill>
                  <a:srgbClr val="660033"/>
                </a:solidFill>
              </a:rPr>
              <a:t> набув широкого вжитку. Кажуть: "принципова людина", тобто тверда, цілеспрямована, непідкупна, непоступлива; "у неї немає ніяких принципів", тобто немає стрижня, волі, переконань тощо.</a:t>
            </a:r>
            <a:endParaRPr lang="uk-UA" altLang="uk-UA" dirty="0">
              <a:solidFill>
                <a:srgbClr val="660033"/>
              </a:solidFill>
            </a:endParaRPr>
          </a:p>
          <a:p>
            <a:pPr eaLnBrk="1" hangingPunct="1">
              <a:buNone/>
            </a:pPr>
            <a:r>
              <a:rPr lang="uk-UA" altLang="uk-UA" dirty="0">
                <a:solidFill>
                  <a:srgbClr val="660033"/>
                </a:solidFill>
              </a:rPr>
              <a:t> Поняття </a:t>
            </a:r>
            <a:r>
              <a:rPr lang="uk-UA" altLang="uk-UA" b="1" i="1" dirty="0">
                <a:solidFill>
                  <a:srgbClr val="660033"/>
                </a:solidFill>
              </a:rPr>
              <a:t>зв'язку  </a:t>
            </a:r>
            <a:r>
              <a:rPr lang="uk-UA" altLang="uk-UA" dirty="0">
                <a:solidFill>
                  <a:srgbClr val="660033"/>
                </a:solidFill>
              </a:rPr>
              <a:t>відбиває взаємообумовленість речей і явищ, розділених у просторі і часі</a:t>
            </a:r>
            <a:r>
              <a:rPr lang="ru-RU" altLang="uk-UA" dirty="0">
                <a:solidFill>
                  <a:srgbClr val="660033"/>
                </a:solidFill>
              </a:rPr>
              <a:t> </a:t>
            </a:r>
            <a:endParaRPr lang="ru-RU" altLang="uk-UA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>
                                            <p:txEl>
                                              <p:charRg st="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>
                                            <p:txEl>
                                              <p:charRg st="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>
                                            <p:txEl>
                                              <p:charRg st="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39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201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67">
                                            <p:txEl>
                                              <p:charRg st="201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67">
                                            <p:txEl>
                                              <p:charRg st="201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67">
                                            <p:txEl>
                                              <p:charRg st="201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11618</Words>
  <Application>WPS Presentation</Application>
  <PresentationFormat>Экран (4:3)</PresentationFormat>
  <Paragraphs>248</Paragraphs>
  <Slides>30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7" baseType="lpstr">
      <vt:lpstr>Arial</vt:lpstr>
      <vt:lpstr>SimSun</vt:lpstr>
      <vt:lpstr>Wingdings</vt:lpstr>
      <vt:lpstr>Calibri</vt:lpstr>
      <vt:lpstr>Microsoft YaHei</vt:lpstr>
      <vt:lpstr>Arial Unicode MS</vt:lpstr>
      <vt:lpstr>Оформление по умолчанию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ЛЕКЦІЯ  6 ( ТЕМА № 15).   СУЧАСНІ КОНЦЕПЦІЇ РОЗВИТКУ</dc:title>
  <dc:creator>User</dc:creator>
  <cp:lastModifiedBy>Mila</cp:lastModifiedBy>
  <cp:revision>68</cp:revision>
  <dcterms:created xsi:type="dcterms:W3CDTF">2007-11-01T12:09:52Z</dcterms:created>
  <dcterms:modified xsi:type="dcterms:W3CDTF">2024-02-03T21:00:44Z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F23ACD3C55194B87ADF53ECE697BB213_13</vt:lpwstr>
  </property>
  <property fmtid="{D5CDD505-2E9C-101B-9397-08002B2CF9AE}" pid="3" name="KSOProductBuildVer">
    <vt:lpwstr>1033-12.2.0.13431</vt:lpwstr>
  </property>
</Properties>
</file>