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58" r:id="rId4"/>
    <p:sldId id="257" r:id="rId5"/>
    <p:sldId id="279" r:id="rId6"/>
    <p:sldId id="276" r:id="rId7"/>
    <p:sldId id="260" r:id="rId8"/>
    <p:sldId id="272" r:id="rId9"/>
    <p:sldId id="275" r:id="rId10"/>
    <p:sldId id="277" r:id="rId11"/>
    <p:sldId id="266" r:id="rId12"/>
    <p:sldId id="267" r:id="rId13"/>
    <p:sldId id="278" r:id="rId14"/>
    <p:sldId id="265" r:id="rId15"/>
    <p:sldId id="268" r:id="rId16"/>
    <p:sldId id="261" r:id="rId17"/>
    <p:sldId id="271" r:id="rId18"/>
    <p:sldId id="269" r:id="rId19"/>
    <p:sldId id="280" r:id="rId20"/>
    <p:sldId id="270" r:id="rId21"/>
    <p:sldId id="281" r:id="rId22"/>
    <p:sldId id="274" r:id="rId23"/>
    <p:sldId id="285"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32"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E572638-A86D-450F-8CB8-552CFB4601F5}" type="datetimeFigureOut">
              <a:rPr lang="en-US" smtClean="0"/>
              <a:t>10/8/2016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FBDAF10-F0B4-4CDC-93C2-5D1D502022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72638-A86D-450F-8CB8-552CFB4601F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72638-A86D-450F-8CB8-552CFB4601F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572638-A86D-450F-8CB8-552CFB4601F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E572638-A86D-450F-8CB8-552CFB4601F5}"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572638-A86D-450F-8CB8-552CFB4601F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E572638-A86D-450F-8CB8-552CFB4601F5}" type="datetimeFigureOut">
              <a:rPr lang="en-US" smtClean="0"/>
              <a:t>10/8/2016</a:t>
            </a:fld>
            <a:endParaRPr lang="en-US"/>
          </a:p>
        </p:txBody>
      </p:sp>
      <p:sp>
        <p:nvSpPr>
          <p:cNvPr id="27" name="Slide Number Placeholder 26"/>
          <p:cNvSpPr>
            <a:spLocks noGrp="1"/>
          </p:cNvSpPr>
          <p:nvPr>
            <p:ph type="sldNum" sz="quarter" idx="11"/>
          </p:nvPr>
        </p:nvSpPr>
        <p:spPr/>
        <p:txBody>
          <a:bodyPr rtlCol="0"/>
          <a:lstStyle/>
          <a:p>
            <a:fld id="{1FBDAF10-F0B4-4CDC-93C2-5D1D5020224E}"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E572638-A86D-450F-8CB8-552CFB4601F5}" type="datetimeFigureOut">
              <a:rPr lang="en-US" smtClean="0"/>
              <a:t>10/8/2016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FBDAF10-F0B4-4CDC-93C2-5D1D502022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72638-A86D-450F-8CB8-552CFB4601F5}"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E572638-A86D-450F-8CB8-552CFB4601F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E572638-A86D-450F-8CB8-552CFB4601F5}"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DAF10-F0B4-4CDC-93C2-5D1D502022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E572638-A86D-450F-8CB8-552CFB4601F5}" type="datetimeFigureOut">
              <a:rPr lang="en-US" smtClean="0"/>
              <a:t>10/8/2016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FBDAF10-F0B4-4CDC-93C2-5D1D502022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9160" name="Picture 8" descr="Картинки по запросу victorian haunting"/>
          <p:cNvPicPr>
            <a:picLocks noChangeAspect="1" noChangeArrowheads="1"/>
          </p:cNvPicPr>
          <p:nvPr/>
        </p:nvPicPr>
        <p:blipFill>
          <a:blip r:embed="rId2" cstate="print"/>
          <a:srcRect l="19254" t="5853" r="4814" b="8362"/>
          <a:stretch>
            <a:fillRect/>
          </a:stretch>
        </p:blipFill>
        <p:spPr bwMode="auto">
          <a:xfrm>
            <a:off x="0" y="0"/>
            <a:ext cx="9172564" cy="6858000"/>
          </a:xfrm>
          <a:prstGeom prst="rect">
            <a:avLst/>
          </a:prstGeom>
          <a:noFill/>
        </p:spPr>
      </p:pic>
      <p:sp>
        <p:nvSpPr>
          <p:cNvPr id="8" name="TextBox 7"/>
          <p:cNvSpPr txBox="1"/>
          <p:nvPr/>
        </p:nvSpPr>
        <p:spPr>
          <a:xfrm>
            <a:off x="3995936" y="476672"/>
            <a:ext cx="4680520" cy="4524315"/>
          </a:xfrm>
          <a:prstGeom prst="rect">
            <a:avLst/>
          </a:prstGeom>
          <a:noFill/>
        </p:spPr>
        <p:txBody>
          <a:bodyPr wrap="square" rtlCol="0">
            <a:spAutoFit/>
          </a:bodyPr>
          <a:lstStyle/>
          <a:p>
            <a:r>
              <a:rPr lang="en-US" sz="3200" b="1" dirty="0" smtClean="0">
                <a:solidFill>
                  <a:schemeClr val="bg1"/>
                </a:solidFill>
                <a:latin typeface="Harrington" pitchFamily="82" charset="0"/>
              </a:rPr>
              <a:t>TROPES OF TRAUMA:</a:t>
            </a:r>
          </a:p>
          <a:p>
            <a:r>
              <a:rPr lang="en-US" sz="3200" b="1" dirty="0" smtClean="0">
                <a:solidFill>
                  <a:schemeClr val="bg1"/>
                </a:solidFill>
                <a:latin typeface="Harrington" pitchFamily="82" charset="0"/>
              </a:rPr>
              <a:t>Gothic Imagery </a:t>
            </a:r>
          </a:p>
          <a:p>
            <a:r>
              <a:rPr lang="en-US" sz="3200" b="1" dirty="0" smtClean="0">
                <a:solidFill>
                  <a:schemeClr val="bg1"/>
                </a:solidFill>
                <a:latin typeface="Harrington" pitchFamily="82" charset="0"/>
              </a:rPr>
              <a:t>in Neo-Victorian Fiction </a:t>
            </a:r>
          </a:p>
          <a:p>
            <a:endParaRPr lang="en-US" sz="3200" b="1" dirty="0" smtClean="0">
              <a:solidFill>
                <a:schemeClr val="bg1"/>
              </a:solidFill>
              <a:latin typeface="Harrington" pitchFamily="82" charset="0"/>
            </a:endParaRPr>
          </a:p>
          <a:p>
            <a:endParaRPr lang="en-US" sz="3200" b="1" dirty="0">
              <a:solidFill>
                <a:schemeClr val="bg1"/>
              </a:solidFill>
              <a:latin typeface="Harrington" pitchFamily="82" charset="0"/>
            </a:endParaRPr>
          </a:p>
          <a:p>
            <a:endParaRPr lang="en-US" sz="3200" b="1" dirty="0">
              <a:solidFill>
                <a:schemeClr val="bg1"/>
              </a:solidFill>
              <a:latin typeface="Harrington" pitchFamily="82" charset="0"/>
            </a:endParaRPr>
          </a:p>
          <a:p>
            <a:r>
              <a:rPr lang="en-US" sz="2400" b="1" dirty="0" smtClean="0">
                <a:solidFill>
                  <a:schemeClr val="bg1"/>
                </a:solidFill>
                <a:latin typeface="Harrington" pitchFamily="82" charset="0"/>
              </a:rPr>
              <a:t>Ghost as a metaphor </a:t>
            </a:r>
          </a:p>
          <a:p>
            <a:r>
              <a:rPr lang="en-US" sz="2400" b="1" dirty="0" smtClean="0">
                <a:solidFill>
                  <a:schemeClr val="bg1"/>
                </a:solidFill>
                <a:latin typeface="Harrington" pitchFamily="82" charset="0"/>
              </a:rPr>
              <a:t>Ghostly presence in Victorian fiction </a:t>
            </a:r>
          </a:p>
          <a:p>
            <a:r>
              <a:rPr lang="en-US" sz="2400" b="1" dirty="0" smtClean="0">
                <a:solidFill>
                  <a:schemeClr val="bg1"/>
                </a:solidFill>
                <a:latin typeface="Harrington" pitchFamily="82" charset="0"/>
              </a:rPr>
              <a:t>Neo-Victorian Gothic</a:t>
            </a:r>
            <a:endParaRPr lang="en-US" sz="2400" b="1" dirty="0">
              <a:solidFill>
                <a:schemeClr val="bg1"/>
              </a:solidFill>
              <a:latin typeface="Harringto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Mesmerism</a:t>
            </a:r>
            <a:endParaRPr lang="en-US" dirty="0"/>
          </a:p>
        </p:txBody>
      </p:sp>
      <p:sp>
        <p:nvSpPr>
          <p:cNvPr id="3" name="Content Placeholder 2"/>
          <p:cNvSpPr>
            <a:spLocks noGrp="1"/>
          </p:cNvSpPr>
          <p:nvPr>
            <p:ph idx="1"/>
          </p:nvPr>
        </p:nvSpPr>
        <p:spPr/>
        <p:txBody>
          <a:bodyPr/>
          <a:lstStyle/>
          <a:p>
            <a:r>
              <a:rPr lang="en-US" dirty="0" smtClean="0"/>
              <a:t>Named after </a:t>
            </a:r>
            <a:r>
              <a:rPr lang="en-US" dirty="0" smtClean="0"/>
              <a:t>Franz Friedrich Anton </a:t>
            </a:r>
            <a:r>
              <a:rPr lang="en-US" dirty="0" smtClean="0"/>
              <a:t>Mesmer;</a:t>
            </a:r>
          </a:p>
          <a:p>
            <a:r>
              <a:rPr lang="en-US" dirty="0" smtClean="0"/>
              <a:t>Hypnosis-like method of gaining control over someone’s personality or actions;</a:t>
            </a:r>
          </a:p>
          <a:p>
            <a:r>
              <a:rPr lang="en-US" dirty="0" smtClean="0"/>
              <a:t>Based on belief in “magnetic fluid” flowing from person to person and allowing telepathic contact;</a:t>
            </a:r>
          </a:p>
          <a:p>
            <a:r>
              <a:rPr lang="en-US" dirty="0" smtClean="0"/>
              <a:t>Included passes, eye contact, repeated actions and hypnotic music </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Картинки по запросу mesmerism"/>
          <p:cNvPicPr>
            <a:picLocks noChangeAspect="1" noChangeArrowheads="1"/>
          </p:cNvPicPr>
          <p:nvPr/>
        </p:nvPicPr>
        <p:blipFill>
          <a:blip r:embed="rId2" cstate="print"/>
          <a:srcRect/>
          <a:stretch>
            <a:fillRect/>
          </a:stretch>
        </p:blipFill>
        <p:spPr bwMode="auto">
          <a:xfrm>
            <a:off x="0" y="824905"/>
            <a:ext cx="9113437" cy="60330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4" name="Picture 4" descr="Картинки по запросу spiritualism"/>
          <p:cNvPicPr>
            <a:picLocks noChangeAspect="1" noChangeArrowheads="1"/>
          </p:cNvPicPr>
          <p:nvPr/>
        </p:nvPicPr>
        <p:blipFill>
          <a:blip r:embed="rId2" cstate="print"/>
          <a:srcRect/>
          <a:stretch>
            <a:fillRect/>
          </a:stretch>
        </p:blipFill>
        <p:spPr bwMode="auto">
          <a:xfrm>
            <a:off x="0" y="0"/>
            <a:ext cx="914394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ctr"/>
            <a:r>
              <a:rPr lang="en-US" dirty="0" smtClean="0"/>
              <a:t>Victorian Spiritualism</a:t>
            </a:r>
            <a:endParaRPr lang="en-US" dirty="0"/>
          </a:p>
        </p:txBody>
      </p:sp>
      <p:sp>
        <p:nvSpPr>
          <p:cNvPr id="4" name="Content Placeholder 3"/>
          <p:cNvSpPr>
            <a:spLocks noGrp="1"/>
          </p:cNvSpPr>
          <p:nvPr>
            <p:ph idx="1"/>
          </p:nvPr>
        </p:nvSpPr>
        <p:spPr/>
        <p:txBody>
          <a:bodyPr/>
          <a:lstStyle/>
          <a:p>
            <a:r>
              <a:rPr lang="en-US" dirty="0" smtClean="0"/>
              <a:t>Based on Emmanuel Swedenborg's idea of the </a:t>
            </a:r>
            <a:r>
              <a:rPr lang="en-US" dirty="0" smtClean="0"/>
              <a:t>resurrection of the spiritual </a:t>
            </a:r>
            <a:r>
              <a:rPr lang="en-US" dirty="0" smtClean="0"/>
              <a:t>body;</a:t>
            </a:r>
          </a:p>
          <a:p>
            <a:r>
              <a:rPr lang="en-US" dirty="0" smtClean="0"/>
              <a:t>Viewed both as religion and science;</a:t>
            </a:r>
          </a:p>
          <a:p>
            <a:r>
              <a:rPr lang="en-US" dirty="0" smtClean="0"/>
              <a:t>B</a:t>
            </a:r>
            <a:r>
              <a:rPr lang="en-US" dirty="0" smtClean="0"/>
              <a:t>y </a:t>
            </a:r>
            <a:r>
              <a:rPr lang="en-US" dirty="0" smtClean="0"/>
              <a:t>the end of the XIX </a:t>
            </a:r>
            <a:r>
              <a:rPr lang="en-US" dirty="0" smtClean="0"/>
              <a:t>century developed into powerful industry, with its own societies, libraries and periodicals;</a:t>
            </a:r>
          </a:p>
          <a:p>
            <a:r>
              <a:rPr lang="en-US" dirty="0" smtClean="0"/>
              <a:t>Ghost-written literature;</a:t>
            </a:r>
          </a:p>
          <a:p>
            <a:r>
              <a:rPr lang="en-US" dirty="0" smtClean="0"/>
              <a:t>Medium as one of the first legal female professions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12776"/>
            <a:ext cx="9144000" cy="5445223"/>
          </a:xfrm>
          <a:solidFill>
            <a:schemeClr val="tx1"/>
          </a:solidFill>
        </p:spPr>
        <p:txBody>
          <a:bodyPr/>
          <a:lstStyle/>
          <a:p>
            <a:endParaRPr lang="en-US" dirty="0"/>
          </a:p>
        </p:txBody>
      </p:sp>
      <p:pic>
        <p:nvPicPr>
          <p:cNvPr id="41986" name="Picture 2" descr="http://www.thegarret.org.uk/Sean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619672" y="1268760"/>
            <a:ext cx="6120680" cy="3693319"/>
          </a:xfrm>
          <a:prstGeom prst="rect">
            <a:avLst/>
          </a:prstGeom>
          <a:noFill/>
        </p:spPr>
        <p:txBody>
          <a:bodyPr wrap="square" rtlCol="0">
            <a:spAutoFit/>
          </a:bodyPr>
          <a:lstStyle/>
          <a:p>
            <a:pPr algn="ctr"/>
            <a:r>
              <a:rPr lang="en-US" sz="2600" dirty="0" smtClean="0">
                <a:solidFill>
                  <a:schemeClr val="bg1"/>
                </a:solidFill>
              </a:rPr>
              <a:t>It </a:t>
            </a:r>
            <a:r>
              <a:rPr lang="en-US" sz="2600" dirty="0">
                <a:solidFill>
                  <a:schemeClr val="bg1"/>
                </a:solidFill>
              </a:rPr>
              <a:t>is no accident that Spiritualism, a movement which privileged women and took them seriously, attracted so many female believers during a period of gender disjunction and disparity between aspiration and reality. Spiritualist culture held possibilities for attention, opportunity, and status denied </a:t>
            </a:r>
            <a:r>
              <a:rPr lang="en-US" sz="2600" dirty="0" smtClean="0">
                <a:solidFill>
                  <a:schemeClr val="bg1"/>
                </a:solidFill>
              </a:rPr>
              <a:t>elsewhere</a:t>
            </a:r>
            <a:r>
              <a:rPr lang="en-US" sz="2600" dirty="0" smtClean="0">
                <a:solidFill>
                  <a:schemeClr val="bg1"/>
                </a:solidFill>
              </a:rPr>
              <a:t>…</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Картинки по запросу victorian ghost"/>
          <p:cNvPicPr>
            <a:picLocks noChangeAspect="1" noChangeArrowheads="1"/>
          </p:cNvPicPr>
          <p:nvPr/>
        </p:nvPicPr>
        <p:blipFill>
          <a:blip r:embed="rId2" cstate="print"/>
          <a:srcRect l="10402" r="5201"/>
          <a:stretch>
            <a:fillRect/>
          </a:stretch>
        </p:blipFill>
        <p:spPr bwMode="auto">
          <a:xfrm>
            <a:off x="0" y="0"/>
            <a:ext cx="9187435" cy="68580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1066800"/>
          </a:xfrm>
        </p:spPr>
        <p:txBody>
          <a:bodyPr/>
          <a:lstStyle/>
          <a:p>
            <a:pPr algn="ctr"/>
            <a:r>
              <a:rPr lang="en-US" dirty="0" smtClean="0"/>
              <a:t>Ghost as a Trope: </a:t>
            </a:r>
            <a:endParaRPr lang="en-US" dirty="0"/>
          </a:p>
        </p:txBody>
      </p:sp>
      <p:sp>
        <p:nvSpPr>
          <p:cNvPr id="3" name="Content Placeholder 2"/>
          <p:cNvSpPr>
            <a:spLocks noGrp="1"/>
          </p:cNvSpPr>
          <p:nvPr>
            <p:ph idx="1"/>
          </p:nvPr>
        </p:nvSpPr>
        <p:spPr>
          <a:xfrm>
            <a:off x="467544" y="2532888"/>
            <a:ext cx="8229600" cy="4325112"/>
          </a:xfrm>
        </p:spPr>
        <p:txBody>
          <a:bodyPr/>
          <a:lstStyle/>
          <a:p>
            <a:r>
              <a:rPr lang="en-US" dirty="0" smtClean="0"/>
              <a:t>human-like </a:t>
            </a:r>
            <a:r>
              <a:rPr lang="en-US" dirty="0" smtClean="0"/>
              <a:t>essence of the</a:t>
            </a:r>
            <a:r>
              <a:rPr lang="en-US" dirty="0" smtClean="0"/>
              <a:t> </a:t>
            </a:r>
            <a:r>
              <a:rPr lang="en-US" dirty="0" smtClean="0"/>
              <a:t>soul or</a:t>
            </a:r>
            <a:r>
              <a:rPr lang="en-US" dirty="0" smtClean="0"/>
              <a:t> spirit of a dead person </a:t>
            </a:r>
            <a:r>
              <a:rPr lang="en-US" dirty="0" smtClean="0"/>
              <a:t>that </a:t>
            </a:r>
            <a:r>
              <a:rPr lang="en-US" dirty="0" smtClean="0"/>
              <a:t>can appear to the </a:t>
            </a:r>
            <a:r>
              <a:rPr lang="en-US" dirty="0" smtClean="0"/>
              <a:t>living;</a:t>
            </a:r>
          </a:p>
          <a:p>
            <a:r>
              <a:rPr lang="en-US" dirty="0" smtClean="0"/>
              <a:t>haunts </a:t>
            </a:r>
            <a:r>
              <a:rPr lang="en-US" dirty="0" smtClean="0"/>
              <a:t>particular locations, objects, or people they were associated with in </a:t>
            </a:r>
            <a:r>
              <a:rPr lang="en-US" dirty="0" smtClean="0"/>
              <a:t>life;</a:t>
            </a:r>
          </a:p>
          <a:p>
            <a:r>
              <a:rPr lang="en-US" dirty="0" smtClean="0"/>
              <a:t>supposed </a:t>
            </a:r>
            <a:r>
              <a:rPr lang="en-US" dirty="0" smtClean="0"/>
              <a:t>to have died tragically or suffered trauma in </a:t>
            </a:r>
            <a:r>
              <a:rPr lang="en-US" dirty="0" smtClean="0"/>
              <a:t>life (</a:t>
            </a:r>
            <a:r>
              <a:rPr lang="en-US" dirty="0" err="1" smtClean="0"/>
              <a:t>unrested</a:t>
            </a:r>
            <a:r>
              <a:rPr lang="en-US" dirty="0" smtClean="0"/>
              <a:t> soul); </a:t>
            </a:r>
          </a:p>
          <a:p>
            <a:r>
              <a:rPr lang="en-US" dirty="0" smtClean="0"/>
              <a:t>seeks vengeance or justice or redemption </a:t>
            </a:r>
            <a:endParaRPr lang="en-US" dirty="0"/>
          </a:p>
        </p:txBody>
      </p:sp>
      <p:pic>
        <p:nvPicPr>
          <p:cNvPr id="55298" name="Picture 2" descr="Картинки по запросу ghost"/>
          <p:cNvPicPr>
            <a:picLocks noChangeAspect="1" noChangeArrowheads="1"/>
          </p:cNvPicPr>
          <p:nvPr/>
        </p:nvPicPr>
        <p:blipFill>
          <a:blip r:embed="rId2" cstate="print"/>
          <a:srcRect/>
          <a:stretch>
            <a:fillRect/>
          </a:stretch>
        </p:blipFill>
        <p:spPr bwMode="auto">
          <a:xfrm>
            <a:off x="0" y="476672"/>
            <a:ext cx="2571750" cy="178117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Neo-Victorian Gothic </a:t>
            </a:r>
            <a:endParaRPr lang="en-US" dirty="0"/>
          </a:p>
        </p:txBody>
      </p:sp>
      <p:sp>
        <p:nvSpPr>
          <p:cNvPr id="3" name="Content Placeholder 2"/>
          <p:cNvSpPr>
            <a:spLocks noGrp="1"/>
          </p:cNvSpPr>
          <p:nvPr>
            <p:ph idx="1"/>
          </p:nvPr>
        </p:nvSpPr>
        <p:spPr/>
        <p:txBody>
          <a:bodyPr>
            <a:normAutofit fontScale="92500"/>
          </a:bodyPr>
          <a:lstStyle/>
          <a:p>
            <a:r>
              <a:rPr lang="en-US" dirty="0" smtClean="0"/>
              <a:t>“The aim of Neo-Victorian fiction lies in resurrecting </a:t>
            </a:r>
            <a:r>
              <a:rPr lang="en-US" dirty="0" smtClean="0"/>
              <a:t>the ghosts of the past</a:t>
            </a:r>
            <a:r>
              <a:rPr lang="uk-UA" dirty="0" smtClean="0"/>
              <a:t>, </a:t>
            </a:r>
            <a:r>
              <a:rPr lang="en-US" dirty="0" smtClean="0"/>
              <a:t>searching out the dark secrets and shameful mysteries</a:t>
            </a:r>
            <a:r>
              <a:rPr lang="uk-UA" dirty="0" smtClean="0"/>
              <a:t>, </a:t>
            </a:r>
            <a:r>
              <a:rPr lang="en-US" dirty="0" smtClean="0"/>
              <a:t>insisting obsessively on the lurid details of Victorian life</a:t>
            </a:r>
            <a:r>
              <a:rPr lang="uk-UA" dirty="0" smtClean="0"/>
              <a:t>, </a:t>
            </a:r>
            <a:r>
              <a:rPr lang="en-US" dirty="0" smtClean="0"/>
              <a:t>reliving the period</a:t>
            </a:r>
            <a:r>
              <a:rPr lang="uk-UA" dirty="0" smtClean="0"/>
              <a:t>’</a:t>
            </a:r>
            <a:r>
              <a:rPr lang="en-US" dirty="0" smtClean="0"/>
              <a:t>s nightmares and </a:t>
            </a:r>
            <a:r>
              <a:rPr lang="en-US" dirty="0" smtClean="0"/>
              <a:t>traumas… It strives to understand </a:t>
            </a:r>
            <a:r>
              <a:rPr lang="en-US" dirty="0" smtClean="0"/>
              <a:t>the XIX century as the contemporary self</a:t>
            </a:r>
            <a:r>
              <a:rPr lang="uk-UA" dirty="0" smtClean="0"/>
              <a:t>’</a:t>
            </a:r>
            <a:r>
              <a:rPr lang="en-US" dirty="0" smtClean="0"/>
              <a:t>s uncanny Doppelganger</a:t>
            </a:r>
            <a:r>
              <a:rPr lang="uk-UA" dirty="0" smtClean="0"/>
              <a:t>, </a:t>
            </a:r>
            <a:r>
              <a:rPr lang="en-US" dirty="0" smtClean="0"/>
              <a:t>exploring the uncertain limits between what is vanished</a:t>
            </a:r>
            <a:r>
              <a:rPr lang="uk-UA" dirty="0" smtClean="0"/>
              <a:t> (</a:t>
            </a:r>
            <a:r>
              <a:rPr lang="en-US" dirty="0" smtClean="0"/>
              <a:t>dead</a:t>
            </a:r>
            <a:r>
              <a:rPr lang="uk-UA" dirty="0" smtClean="0"/>
              <a:t>) </a:t>
            </a:r>
            <a:r>
              <a:rPr lang="en-US" dirty="0" smtClean="0"/>
              <a:t>and surviving</a:t>
            </a:r>
            <a:r>
              <a:rPr lang="uk-UA" dirty="0" smtClean="0"/>
              <a:t> (</a:t>
            </a:r>
            <a:r>
              <a:rPr lang="en-US" dirty="0" smtClean="0"/>
              <a:t>still </a:t>
            </a:r>
            <a:r>
              <a:rPr lang="en-US" dirty="0" smtClean="0"/>
              <a:t>living)” </a:t>
            </a:r>
          </a:p>
          <a:p>
            <a:pPr algn="r">
              <a:buNone/>
            </a:pPr>
            <a:r>
              <a:rPr lang="en-US" dirty="0" smtClean="0"/>
              <a:t>Christian </a:t>
            </a:r>
            <a:r>
              <a:rPr lang="en-US" dirty="0" err="1" smtClean="0"/>
              <a:t>Gutleben</a:t>
            </a:r>
            <a:r>
              <a:rPr lang="en-US" dirty="0" smtClean="0"/>
              <a:t>, Mari-Louise </a:t>
            </a:r>
            <a:r>
              <a:rPr lang="en-US" dirty="0" err="1" smtClean="0"/>
              <a:t>Kohlke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66800"/>
          </a:xfrm>
        </p:spPr>
        <p:txBody>
          <a:bodyPr/>
          <a:lstStyle/>
          <a:p>
            <a:pPr algn="ctr"/>
            <a:r>
              <a:rPr lang="en-US" dirty="0" err="1" smtClean="0"/>
              <a:t>Hauntology</a:t>
            </a:r>
            <a:endParaRPr lang="en-US" dirty="0"/>
          </a:p>
        </p:txBody>
      </p:sp>
      <p:sp>
        <p:nvSpPr>
          <p:cNvPr id="3" name="Content Placeholder 2"/>
          <p:cNvSpPr>
            <a:spLocks noGrp="1"/>
          </p:cNvSpPr>
          <p:nvPr>
            <p:ph idx="1"/>
          </p:nvPr>
        </p:nvSpPr>
        <p:spPr>
          <a:xfrm>
            <a:off x="457200" y="1988840"/>
            <a:ext cx="5122912" cy="4585696"/>
          </a:xfrm>
        </p:spPr>
        <p:txBody>
          <a:bodyPr>
            <a:normAutofit fontScale="92500" lnSpcReduction="10000"/>
          </a:bodyPr>
          <a:lstStyle/>
          <a:p>
            <a:r>
              <a:rPr lang="en-US" dirty="0" smtClean="0"/>
              <a:t>Term introduced by Jacques Derrida (</a:t>
            </a:r>
            <a:r>
              <a:rPr lang="uk-UA" dirty="0" smtClean="0"/>
              <a:t>«</a:t>
            </a:r>
            <a:r>
              <a:rPr lang="en-US" dirty="0" smtClean="0"/>
              <a:t>Le </a:t>
            </a:r>
            <a:r>
              <a:rPr lang="en-US" dirty="0" err="1" smtClean="0"/>
              <a:t>Spectres</a:t>
            </a:r>
            <a:r>
              <a:rPr lang="en-US" dirty="0" smtClean="0"/>
              <a:t> du Marx</a:t>
            </a:r>
            <a:r>
              <a:rPr lang="uk-UA" dirty="0" smtClean="0"/>
              <a:t>»</a:t>
            </a:r>
            <a:r>
              <a:rPr lang="en-US" dirty="0" smtClean="0"/>
              <a:t>, </a:t>
            </a:r>
            <a:r>
              <a:rPr lang="uk-UA" dirty="0" smtClean="0"/>
              <a:t>1994)</a:t>
            </a:r>
            <a:r>
              <a:rPr lang="en-US" dirty="0" smtClean="0"/>
              <a:t>;</a:t>
            </a:r>
          </a:p>
          <a:p>
            <a:r>
              <a:rPr lang="en-US" dirty="0" smtClean="0"/>
              <a:t>Ghost as an idea separated from its historical roots and haunting the present, the forever lost future of the past; </a:t>
            </a:r>
          </a:p>
          <a:p>
            <a:r>
              <a:rPr lang="en-US" dirty="0" err="1" smtClean="0"/>
              <a:t>Trauerarbeit</a:t>
            </a:r>
            <a:r>
              <a:rPr lang="en-US" dirty="0" smtClean="0"/>
              <a:t> – the necessary procedure performed by the conscience to materialize the ghost and to involve it into productive dialogue</a:t>
            </a:r>
          </a:p>
        </p:txBody>
      </p:sp>
      <p:pic>
        <p:nvPicPr>
          <p:cNvPr id="63490" name="Picture 2" descr="Картинки по запросу призрак коммунизма"/>
          <p:cNvPicPr>
            <a:picLocks noChangeAspect="1" noChangeArrowheads="1"/>
          </p:cNvPicPr>
          <p:nvPr/>
        </p:nvPicPr>
        <p:blipFill>
          <a:blip r:embed="rId2" cstate="print"/>
          <a:srcRect/>
          <a:stretch>
            <a:fillRect/>
          </a:stretch>
        </p:blipFill>
        <p:spPr bwMode="auto">
          <a:xfrm>
            <a:off x="5652120" y="2276872"/>
            <a:ext cx="3189734" cy="36724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Victorian Ghosts</a:t>
            </a:r>
            <a:endParaRPr lang="en-US" dirty="0"/>
          </a:p>
        </p:txBody>
      </p:sp>
      <p:sp>
        <p:nvSpPr>
          <p:cNvPr id="3" name="Content Placeholder 2"/>
          <p:cNvSpPr>
            <a:spLocks noGrp="1"/>
          </p:cNvSpPr>
          <p:nvPr>
            <p:ph idx="1"/>
          </p:nvPr>
        </p:nvSpPr>
        <p:spPr>
          <a:xfrm>
            <a:off x="457200" y="2249424"/>
            <a:ext cx="4762872" cy="4325112"/>
          </a:xfrm>
        </p:spPr>
        <p:txBody>
          <a:bodyPr/>
          <a:lstStyle/>
          <a:p>
            <a:r>
              <a:rPr lang="en-US" dirty="0" smtClean="0"/>
              <a:t>Marxism</a:t>
            </a:r>
          </a:p>
          <a:p>
            <a:r>
              <a:rPr lang="en-US" dirty="0" smtClean="0"/>
              <a:t>Laissez-faire</a:t>
            </a:r>
            <a:endParaRPr lang="en-US" dirty="0" smtClean="0"/>
          </a:p>
          <a:p>
            <a:r>
              <a:rPr lang="en-US" dirty="0" smtClean="0"/>
              <a:t>World State</a:t>
            </a:r>
          </a:p>
          <a:p>
            <a:r>
              <a:rPr lang="en-US" dirty="0" smtClean="0"/>
              <a:t>Enlightened Imperialism </a:t>
            </a:r>
          </a:p>
          <a:p>
            <a:r>
              <a:rPr lang="en-US" dirty="0" smtClean="0"/>
              <a:t>The White Man’s Burden </a:t>
            </a:r>
          </a:p>
          <a:p>
            <a:r>
              <a:rPr lang="en-US" dirty="0" smtClean="0"/>
              <a:t>Social Darwinism</a:t>
            </a:r>
          </a:p>
          <a:p>
            <a:r>
              <a:rPr lang="en-US" dirty="0" smtClean="0"/>
              <a:t>Malthusian Theory of Population</a:t>
            </a:r>
            <a:endParaRPr lang="en-US" dirty="0"/>
          </a:p>
        </p:txBody>
      </p:sp>
      <p:pic>
        <p:nvPicPr>
          <p:cNvPr id="74754" name="Picture 2" descr="Картинки по запросу funny ghost"/>
          <p:cNvPicPr>
            <a:picLocks noChangeAspect="1" noChangeArrowheads="1"/>
          </p:cNvPicPr>
          <p:nvPr/>
        </p:nvPicPr>
        <p:blipFill>
          <a:blip r:embed="rId2" cstate="print"/>
          <a:srcRect/>
          <a:stretch>
            <a:fillRect/>
          </a:stretch>
        </p:blipFill>
        <p:spPr bwMode="auto">
          <a:xfrm>
            <a:off x="4850904" y="2564904"/>
            <a:ext cx="4293096" cy="42930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7346" name="Picture 2" descr="Картинки по запросу gothic"/>
          <p:cNvPicPr>
            <a:picLocks noChangeAspect="1" noChangeArrowheads="1"/>
          </p:cNvPicPr>
          <p:nvPr/>
        </p:nvPicPr>
        <p:blipFill>
          <a:blip r:embed="rId2" cstate="print"/>
          <a:srcRect l="5154" r="4009"/>
          <a:stretch>
            <a:fillRect/>
          </a:stretch>
        </p:blipFill>
        <p:spPr bwMode="auto">
          <a:xfrm>
            <a:off x="-41127" y="0"/>
            <a:ext cx="9185127" cy="6858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Cryptonymy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Term introduced by Nicolas Abraham and Maria </a:t>
            </a:r>
            <a:r>
              <a:rPr lang="en-US" dirty="0" err="1" smtClean="0"/>
              <a:t>Torok</a:t>
            </a:r>
            <a:r>
              <a:rPr lang="en-US" dirty="0" smtClean="0"/>
              <a:t> </a:t>
            </a:r>
            <a:r>
              <a:rPr lang="en-US" dirty="0" smtClean="0"/>
              <a:t>(</a:t>
            </a:r>
            <a:r>
              <a:rPr lang="en-US" i="1" dirty="0" smtClean="0"/>
              <a:t>The Wolf Man's Magic Word: A </a:t>
            </a:r>
            <a:r>
              <a:rPr lang="en-US" i="1" dirty="0" err="1" smtClean="0"/>
              <a:t>Cryptonymy</a:t>
            </a:r>
            <a:r>
              <a:rPr lang="en-US" i="1" dirty="0" smtClean="0"/>
              <a:t>)</a:t>
            </a:r>
            <a:endParaRPr lang="en-US" dirty="0" smtClean="0"/>
          </a:p>
          <a:p>
            <a:r>
              <a:rPr lang="en-US" dirty="0" smtClean="0"/>
              <a:t>The ghost as a dark </a:t>
            </a:r>
            <a:r>
              <a:rPr lang="en-US" dirty="0" smtClean="0"/>
              <a:t>family secret, transmitted from one generation to the </a:t>
            </a:r>
            <a:r>
              <a:rPr lang="en-US" dirty="0" smtClean="0"/>
              <a:t>next (</a:t>
            </a:r>
            <a:r>
              <a:rPr lang="en-US" dirty="0" err="1" smtClean="0"/>
              <a:t>transgenerational</a:t>
            </a:r>
            <a:r>
              <a:rPr lang="en-US" dirty="0" smtClean="0"/>
              <a:t> haunting);</a:t>
            </a:r>
          </a:p>
          <a:p>
            <a:r>
              <a:rPr lang="en-US" dirty="0" smtClean="0"/>
              <a:t>The crypt as </a:t>
            </a:r>
            <a:r>
              <a:rPr lang="en-US" dirty="0" smtClean="0"/>
              <a:t>the burial of an inadmissible </a:t>
            </a:r>
            <a:r>
              <a:rPr lang="en-US" dirty="0" smtClean="0"/>
              <a:t>experience;</a:t>
            </a:r>
          </a:p>
          <a:p>
            <a:r>
              <a:rPr lang="en-US" dirty="0" err="1" smtClean="0"/>
              <a:t>Cryptonymy</a:t>
            </a:r>
            <a:r>
              <a:rPr lang="en-US" dirty="0" smtClean="0"/>
              <a:t> as a practice of “bringing </a:t>
            </a:r>
            <a:r>
              <a:rPr lang="en-US" dirty="0" smtClean="0"/>
              <a:t>the ghost back to the order of </a:t>
            </a:r>
            <a:r>
              <a:rPr lang="en-US" dirty="0" smtClean="0"/>
              <a:t>knowledge by putting its </a:t>
            </a:r>
            <a:r>
              <a:rPr lang="en-US" dirty="0" smtClean="0"/>
              <a:t>unspeakable secrets into </a:t>
            </a:r>
            <a:r>
              <a:rPr lang="en-US" dirty="0" smtClean="0"/>
              <a:t>words”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Neo-Victorian Ghosts</a:t>
            </a:r>
            <a:endParaRPr lang="en-US" dirty="0"/>
          </a:p>
        </p:txBody>
      </p:sp>
      <p:sp>
        <p:nvSpPr>
          <p:cNvPr id="3" name="Content Placeholder 2"/>
          <p:cNvSpPr>
            <a:spLocks noGrp="1"/>
          </p:cNvSpPr>
          <p:nvPr>
            <p:ph idx="1"/>
          </p:nvPr>
        </p:nvSpPr>
        <p:spPr/>
        <p:txBody>
          <a:bodyPr/>
          <a:lstStyle/>
          <a:p>
            <a:r>
              <a:rPr lang="en-US" dirty="0" smtClean="0"/>
              <a:t>Results of “social evil”; </a:t>
            </a:r>
          </a:p>
          <a:p>
            <a:r>
              <a:rPr lang="en-US" dirty="0" smtClean="0"/>
              <a:t>Attracted to marginalized social groups (“Women, children and servants should be seen but not heard”);</a:t>
            </a:r>
          </a:p>
          <a:p>
            <a:r>
              <a:rPr lang="en-US" dirty="0" smtClean="0"/>
              <a:t>Manifestation of hidden desires, split personality</a:t>
            </a:r>
          </a:p>
          <a:p>
            <a:r>
              <a:rPr lang="en-US" dirty="0" smtClean="0"/>
              <a:t>Keep mysteries that cannot be revealed with the help </a:t>
            </a:r>
            <a:r>
              <a:rPr lang="en-US" dirty="0" smtClean="0"/>
              <a:t>o</a:t>
            </a:r>
            <a:r>
              <a:rPr lang="en-US" dirty="0" smtClean="0"/>
              <a:t>f written sources (Postmodern distrust of the text)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68610" name="AutoShape 2" descr="Картинки по запросу diane setterfie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2" name="AutoShape 4" descr="Картинки по запросу diane setterfie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6" name="Picture 8" descr="Картинки по запросу alias grace"/>
          <p:cNvPicPr>
            <a:picLocks noChangeAspect="1" noChangeArrowheads="1"/>
          </p:cNvPicPr>
          <p:nvPr/>
        </p:nvPicPr>
        <p:blipFill>
          <a:blip r:embed="rId2" cstate="print"/>
          <a:srcRect/>
          <a:stretch>
            <a:fillRect/>
          </a:stretch>
        </p:blipFill>
        <p:spPr bwMode="auto">
          <a:xfrm>
            <a:off x="3203848" y="2060848"/>
            <a:ext cx="2736304" cy="4506323"/>
          </a:xfrm>
          <a:prstGeom prst="rect">
            <a:avLst/>
          </a:prstGeom>
          <a:noFill/>
        </p:spPr>
      </p:pic>
      <p:pic>
        <p:nvPicPr>
          <p:cNvPr id="68618" name="Picture 10" descr="Картинки по запросу sarah waters affinity"/>
          <p:cNvPicPr>
            <a:picLocks noChangeAspect="1" noChangeArrowheads="1"/>
          </p:cNvPicPr>
          <p:nvPr/>
        </p:nvPicPr>
        <p:blipFill>
          <a:blip r:embed="rId3" cstate="print"/>
          <a:srcRect/>
          <a:stretch>
            <a:fillRect/>
          </a:stretch>
        </p:blipFill>
        <p:spPr bwMode="auto">
          <a:xfrm>
            <a:off x="6084168" y="692696"/>
            <a:ext cx="2771800" cy="4316738"/>
          </a:xfrm>
          <a:prstGeom prst="rect">
            <a:avLst/>
          </a:prstGeom>
          <a:noFill/>
        </p:spPr>
      </p:pic>
      <p:pic>
        <p:nvPicPr>
          <p:cNvPr id="68620" name="Picture 12" descr="Картинки по запросу valerie martin mary reilly"/>
          <p:cNvPicPr>
            <a:picLocks noChangeAspect="1" noChangeArrowheads="1"/>
          </p:cNvPicPr>
          <p:nvPr/>
        </p:nvPicPr>
        <p:blipFill>
          <a:blip r:embed="rId4" cstate="print"/>
          <a:srcRect/>
          <a:stretch>
            <a:fillRect/>
          </a:stretch>
        </p:blipFill>
        <p:spPr bwMode="auto">
          <a:xfrm>
            <a:off x="251520" y="692696"/>
            <a:ext cx="2774203" cy="43924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8852" name="Picture 4" descr="Картинки по запросу millbank prison"/>
          <p:cNvPicPr>
            <a:picLocks noChangeAspect="1" noChangeArrowheads="1"/>
          </p:cNvPicPr>
          <p:nvPr/>
        </p:nvPicPr>
        <p:blipFill>
          <a:blip r:embed="rId2" cstate="print"/>
          <a:srcRect/>
          <a:stretch>
            <a:fillRect/>
          </a:stretch>
        </p:blipFill>
        <p:spPr bwMode="auto">
          <a:xfrm>
            <a:off x="-1" y="1484784"/>
            <a:ext cx="9144001" cy="48889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Картинки по запросу sarah waters affinity"/>
          <p:cNvPicPr>
            <a:picLocks noChangeAspect="1" noChangeArrowheads="1"/>
          </p:cNvPicPr>
          <p:nvPr/>
        </p:nvPicPr>
        <p:blipFill>
          <a:blip r:embed="rId2" cstate="print"/>
          <a:srcRect r="8819"/>
          <a:stretch>
            <a:fillRect/>
          </a:stretch>
        </p:blipFill>
        <p:spPr bwMode="auto">
          <a:xfrm>
            <a:off x="-16" y="0"/>
            <a:ext cx="9144015" cy="6858000"/>
          </a:xfrm>
          <a:prstGeom prst="rect">
            <a:avLst/>
          </a:prstGeom>
          <a:noFill/>
        </p:spPr>
      </p:pic>
      <p:sp>
        <p:nvSpPr>
          <p:cNvPr id="2" name="Title 1"/>
          <p:cNvSpPr>
            <a:spLocks noGrp="1"/>
          </p:cNvSpPr>
          <p:nvPr>
            <p:ph type="title"/>
          </p:nvPr>
        </p:nvSpPr>
        <p:spPr>
          <a:xfrm>
            <a:off x="539552" y="260648"/>
            <a:ext cx="8229600" cy="1066800"/>
          </a:xfrm>
        </p:spPr>
        <p:txBody>
          <a:bodyPr/>
          <a:lstStyle/>
          <a:p>
            <a:pPr algn="ctr"/>
            <a:r>
              <a:rPr lang="en-US" b="1" dirty="0" smtClean="0">
                <a:solidFill>
                  <a:schemeClr val="bg1"/>
                </a:solidFill>
              </a:rPr>
              <a:t>Gothic Tropes in “Affinity”</a:t>
            </a:r>
            <a:endParaRPr lang="en-US" b="1" dirty="0">
              <a:solidFill>
                <a:schemeClr val="bg1"/>
              </a:solidFill>
            </a:endParaRPr>
          </a:p>
        </p:txBody>
      </p:sp>
      <p:sp>
        <p:nvSpPr>
          <p:cNvPr id="3" name="Content Placeholder 2"/>
          <p:cNvSpPr>
            <a:spLocks noGrp="1"/>
          </p:cNvSpPr>
          <p:nvPr>
            <p:ph idx="1"/>
          </p:nvPr>
        </p:nvSpPr>
        <p:spPr>
          <a:xfrm>
            <a:off x="457200" y="1700808"/>
            <a:ext cx="6635080" cy="4873728"/>
          </a:xfrm>
        </p:spPr>
        <p:txBody>
          <a:bodyPr/>
          <a:lstStyle/>
          <a:p>
            <a:r>
              <a:rPr lang="en-US" dirty="0" smtClean="0">
                <a:solidFill>
                  <a:schemeClr val="bg1"/>
                </a:solidFill>
              </a:rPr>
              <a:t>Unreliable narrator</a:t>
            </a:r>
          </a:p>
          <a:p>
            <a:r>
              <a:rPr lang="en-US" dirty="0" smtClean="0">
                <a:solidFill>
                  <a:schemeClr val="bg1"/>
                </a:solidFill>
              </a:rPr>
              <a:t>Diaries as an untrustworthy  source</a:t>
            </a:r>
          </a:p>
          <a:p>
            <a:r>
              <a:rPr lang="en-US" dirty="0" smtClean="0">
                <a:solidFill>
                  <a:schemeClr val="bg1"/>
                </a:solidFill>
              </a:rPr>
              <a:t>Social background of Victorian spiritualism</a:t>
            </a:r>
          </a:p>
          <a:p>
            <a:r>
              <a:rPr lang="en-US" dirty="0" smtClean="0">
                <a:solidFill>
                  <a:schemeClr val="bg1"/>
                </a:solidFill>
              </a:rPr>
              <a:t>Sexual frustration and consequent nervous breakdown as a background of “supernatural” visions </a:t>
            </a:r>
          </a:p>
          <a:p>
            <a:r>
              <a:rPr lang="en-US" dirty="0" smtClean="0">
                <a:solidFill>
                  <a:schemeClr val="bg1"/>
                </a:solidFill>
              </a:rPr>
              <a:t>Ghost-like social “invisibility” of lower classes to upper ones</a:t>
            </a:r>
          </a:p>
          <a:p>
            <a:pPr>
              <a:buNone/>
            </a:pP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Gothic Fiction</a:t>
            </a:r>
            <a:endParaRPr lang="en-US" dirty="0"/>
          </a:p>
        </p:txBody>
      </p:sp>
      <p:sp>
        <p:nvSpPr>
          <p:cNvPr id="3" name="Content Placeholder 2"/>
          <p:cNvSpPr>
            <a:spLocks noGrp="1"/>
          </p:cNvSpPr>
          <p:nvPr>
            <p:ph idx="1"/>
          </p:nvPr>
        </p:nvSpPr>
        <p:spPr/>
        <p:txBody>
          <a:bodyPr/>
          <a:lstStyle/>
          <a:p>
            <a:r>
              <a:rPr lang="en-US" dirty="0" smtClean="0"/>
              <a:t>Medieval surrounding;</a:t>
            </a:r>
          </a:p>
          <a:p>
            <a:r>
              <a:rPr lang="en-US" dirty="0" smtClean="0"/>
              <a:t>External evil; </a:t>
            </a:r>
          </a:p>
          <a:p>
            <a:r>
              <a:rPr lang="en-US" dirty="0" smtClean="0"/>
              <a:t>Demonic villain as a prototype of Byronic hero;</a:t>
            </a:r>
          </a:p>
          <a:p>
            <a:r>
              <a:rPr lang="en-US" dirty="0" smtClean="0"/>
              <a:t>Ominous family mystery;</a:t>
            </a:r>
          </a:p>
          <a:p>
            <a:r>
              <a:rPr lang="en-US" dirty="0" smtClean="0"/>
              <a:t>Supernatural element  </a:t>
            </a:r>
          </a:p>
          <a:p>
            <a:r>
              <a:rPr lang="en-US" dirty="0" smtClean="0"/>
              <a:t>Virginal maiden as a victim</a:t>
            </a:r>
            <a:endParaRPr lang="en-US" dirty="0"/>
          </a:p>
        </p:txBody>
      </p:sp>
      <p:pic>
        <p:nvPicPr>
          <p:cNvPr id="52226" name="Picture 2" descr="Картинки по запросу ghost halloween"/>
          <p:cNvPicPr>
            <a:picLocks noChangeAspect="1" noChangeArrowheads="1"/>
          </p:cNvPicPr>
          <p:nvPr/>
        </p:nvPicPr>
        <p:blipFill>
          <a:blip r:embed="rId2" cstate="print"/>
          <a:srcRect/>
          <a:stretch>
            <a:fillRect/>
          </a:stretch>
        </p:blipFill>
        <p:spPr bwMode="auto">
          <a:xfrm>
            <a:off x="6948264" y="3933056"/>
            <a:ext cx="1914525" cy="26765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3314" name="AutoShape 2" descr="Картинки по запросу victorian hau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Картинки по запросу victorian hau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Картинки по запросу victorian hau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8" name="Picture 16" descr="Картинки по запросу John Atkinson Grimshaw"/>
          <p:cNvPicPr>
            <a:picLocks noChangeAspect="1" noChangeArrowheads="1"/>
          </p:cNvPicPr>
          <p:nvPr/>
        </p:nvPicPr>
        <p:blipFill>
          <a:blip r:embed="rId2" cstate="print"/>
          <a:srcRect l="4724"/>
          <a:stretch>
            <a:fillRect/>
          </a:stretch>
        </p:blipFill>
        <p:spPr bwMode="auto">
          <a:xfrm>
            <a:off x="0" y="1"/>
            <a:ext cx="9140474"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52736"/>
            <a:ext cx="8229600" cy="5521800"/>
          </a:xfrm>
        </p:spPr>
        <p:txBody>
          <a:bodyPr>
            <a:normAutofit fontScale="92500" lnSpcReduction="10000"/>
          </a:bodyPr>
          <a:lstStyle/>
          <a:p>
            <a:r>
              <a:rPr lang="ru-RU" dirty="0" smtClean="0"/>
              <a:t>«</a:t>
            </a:r>
            <a:r>
              <a:rPr lang="en-US" dirty="0" smtClean="0"/>
              <a:t>The </a:t>
            </a:r>
            <a:r>
              <a:rPr lang="en-US" dirty="0" smtClean="0"/>
              <a:t>Victorians were haunted by the supernatural. They delighted in ghost stories and fairy tales, and in legends of strange gods, demons and spirits; in pantomimes and extravaganzas full of supernatural machinery; in gothic yarns of reanimated corpses and vampires. Even avowedly realist novels were full of dreams, premonitions and second sight. It was not simply a matter of stories and storytelling, though, for the material world they inhabited often seemed somehow supernatural. Disembodied voices over the telephone, the superhuman speed of the railway, near instantaneous communication through telegraph wires: the collapsing of time and distance by modern technologies that were transforming daily life was often felt to be </a:t>
            </a:r>
            <a:r>
              <a:rPr lang="en-US" dirty="0" smtClean="0"/>
              <a:t>uncanny</a:t>
            </a:r>
            <a:r>
              <a:rPr lang="ru-RU" dirty="0" smtClean="0"/>
              <a:t>»</a:t>
            </a:r>
          </a:p>
          <a:p>
            <a:pPr>
              <a:buNone/>
            </a:pPr>
            <a:endParaRPr lang="ru-RU" dirty="0" smtClean="0"/>
          </a:p>
          <a:p>
            <a:pPr>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Victorian Gothic: Background</a:t>
            </a:r>
            <a:endParaRPr lang="en-US" dirty="0"/>
          </a:p>
        </p:txBody>
      </p:sp>
      <p:sp>
        <p:nvSpPr>
          <p:cNvPr id="3" name="Content Placeholder 2"/>
          <p:cNvSpPr>
            <a:spLocks noGrp="1"/>
          </p:cNvSpPr>
          <p:nvPr>
            <p:ph idx="1"/>
          </p:nvPr>
        </p:nvSpPr>
        <p:spPr/>
        <p:txBody>
          <a:bodyPr/>
          <a:lstStyle/>
          <a:p>
            <a:r>
              <a:rPr lang="en-US" dirty="0" smtClean="0"/>
              <a:t>Crisis of traditional religion</a:t>
            </a:r>
          </a:p>
          <a:p>
            <a:r>
              <a:rPr lang="en-US" dirty="0" smtClean="0"/>
              <a:t>Rise of periodical press </a:t>
            </a:r>
          </a:p>
          <a:p>
            <a:r>
              <a:rPr lang="en-US" dirty="0" smtClean="0"/>
              <a:t>New middle class moving from rural areas into cities </a:t>
            </a:r>
          </a:p>
          <a:p>
            <a:r>
              <a:rPr lang="en-US" dirty="0" smtClean="0"/>
              <a:t>Development of science and technology </a:t>
            </a:r>
          </a:p>
          <a:p>
            <a:r>
              <a:rPr lang="en-US" dirty="0" smtClean="0"/>
              <a:t>Development of Humanities </a:t>
            </a:r>
          </a:p>
          <a:p>
            <a:r>
              <a:rPr lang="en-US" dirty="0" smtClean="0"/>
              <a:t>Fear of ethical degradation </a:t>
            </a:r>
          </a:p>
          <a:p>
            <a:r>
              <a:rPr lang="en-US" dirty="0" smtClean="0"/>
              <a:t>Spiritualism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5050904" cy="1066800"/>
          </a:xfrm>
        </p:spPr>
        <p:txBody>
          <a:bodyPr/>
          <a:lstStyle/>
          <a:p>
            <a:pPr algn="ctr"/>
            <a:r>
              <a:rPr lang="en-US" dirty="0" smtClean="0"/>
              <a:t>Victorian Gothic</a:t>
            </a:r>
            <a:endParaRPr lang="en-US" dirty="0"/>
          </a:p>
        </p:txBody>
      </p:sp>
      <p:sp>
        <p:nvSpPr>
          <p:cNvPr id="3" name="Content Placeholder 2"/>
          <p:cNvSpPr>
            <a:spLocks noGrp="1"/>
          </p:cNvSpPr>
          <p:nvPr>
            <p:ph idx="1"/>
          </p:nvPr>
        </p:nvSpPr>
        <p:spPr>
          <a:xfrm>
            <a:off x="457200" y="1844824"/>
            <a:ext cx="5482952" cy="4729712"/>
          </a:xfrm>
        </p:spPr>
        <p:txBody>
          <a:bodyPr>
            <a:normAutofit fontScale="92500" lnSpcReduction="10000"/>
          </a:bodyPr>
          <a:lstStyle/>
          <a:p>
            <a:r>
              <a:rPr lang="en-US" dirty="0" smtClean="0"/>
              <a:t>Internalization of horror</a:t>
            </a:r>
          </a:p>
          <a:p>
            <a:r>
              <a:rPr lang="en-US" dirty="0" smtClean="0"/>
              <a:t>Fragility of human psycho </a:t>
            </a:r>
          </a:p>
          <a:p>
            <a:r>
              <a:rPr lang="en-US" dirty="0" smtClean="0"/>
              <a:t>The </a:t>
            </a:r>
            <a:r>
              <a:rPr lang="en-US" dirty="0" smtClean="0"/>
              <a:t>power of ancestral sins to curse future </a:t>
            </a:r>
            <a:r>
              <a:rPr lang="en-US" dirty="0" smtClean="0"/>
              <a:t>generations</a:t>
            </a:r>
          </a:p>
          <a:p>
            <a:r>
              <a:rPr lang="en-US" dirty="0" smtClean="0"/>
              <a:t>Urban and colonial motives </a:t>
            </a:r>
          </a:p>
          <a:p>
            <a:r>
              <a:rPr lang="en-US" dirty="0" smtClean="0"/>
              <a:t>Unreliable narrator;</a:t>
            </a:r>
          </a:p>
          <a:p>
            <a:r>
              <a:rPr lang="en-US" dirty="0" smtClean="0"/>
              <a:t>Truth verified by: </a:t>
            </a:r>
          </a:p>
          <a:p>
            <a:pPr>
              <a:buFontTx/>
              <a:buChar char="-"/>
            </a:pPr>
            <a:r>
              <a:rPr lang="en-US" dirty="0" smtClean="0"/>
              <a:t>letters;</a:t>
            </a:r>
          </a:p>
          <a:p>
            <a:pPr>
              <a:buFontTx/>
              <a:buChar char="-"/>
            </a:pPr>
            <a:r>
              <a:rPr lang="en-US" dirty="0" smtClean="0"/>
              <a:t>d</a:t>
            </a:r>
            <a:r>
              <a:rPr lang="en-US" dirty="0" smtClean="0"/>
              <a:t>iaries; </a:t>
            </a:r>
          </a:p>
          <a:p>
            <a:pPr>
              <a:buFontTx/>
              <a:buChar char="-"/>
            </a:pPr>
            <a:r>
              <a:rPr lang="en-US" dirty="0" smtClean="0"/>
              <a:t>l</a:t>
            </a:r>
            <a:r>
              <a:rPr lang="en-US" dirty="0" smtClean="0"/>
              <a:t>ost documents;</a:t>
            </a:r>
          </a:p>
          <a:p>
            <a:pPr>
              <a:buFontTx/>
              <a:buChar char="-"/>
            </a:pPr>
            <a:r>
              <a:rPr lang="en-US" dirty="0" smtClean="0"/>
              <a:t>p</a:t>
            </a:r>
            <a:r>
              <a:rPr lang="en-US" dirty="0" smtClean="0"/>
              <a:t>rophetic dreams  </a:t>
            </a:r>
          </a:p>
          <a:p>
            <a:endParaRPr lang="en-US" dirty="0"/>
          </a:p>
        </p:txBody>
      </p:sp>
      <p:pic>
        <p:nvPicPr>
          <p:cNvPr id="56324" name="Picture 4" descr="Картинки по запросу jack the ripper"/>
          <p:cNvPicPr>
            <a:picLocks noChangeAspect="1" noChangeArrowheads="1"/>
          </p:cNvPicPr>
          <p:nvPr/>
        </p:nvPicPr>
        <p:blipFill>
          <a:blip r:embed="rId2" cstate="print"/>
          <a:srcRect/>
          <a:stretch>
            <a:fillRect/>
          </a:stretch>
        </p:blipFill>
        <p:spPr bwMode="auto">
          <a:xfrm>
            <a:off x="5524500" y="1619250"/>
            <a:ext cx="3619500" cy="52387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Картинки по запросу doctor jekyll and mr hyde"/>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pPr algn="ctr"/>
            <a:r>
              <a:rPr lang="ru-RU" dirty="0" smtClean="0"/>
              <a:t>«</a:t>
            </a:r>
            <a:r>
              <a:rPr lang="en-US" dirty="0" smtClean="0"/>
              <a:t>The Moonstone</a:t>
            </a:r>
            <a:r>
              <a:rPr lang="ru-RU" dirty="0" smtClean="0"/>
              <a:t>» </a:t>
            </a:r>
            <a:endParaRPr lang="en-US" dirty="0"/>
          </a:p>
        </p:txBody>
      </p:sp>
      <p:sp>
        <p:nvSpPr>
          <p:cNvPr id="3" name="Content Placeholder 2"/>
          <p:cNvSpPr>
            <a:spLocks noGrp="1"/>
          </p:cNvSpPr>
          <p:nvPr>
            <p:ph idx="1"/>
          </p:nvPr>
        </p:nvSpPr>
        <p:spPr>
          <a:xfrm>
            <a:off x="457200" y="2204864"/>
            <a:ext cx="4618856" cy="4369672"/>
          </a:xfrm>
        </p:spPr>
        <p:txBody>
          <a:bodyPr/>
          <a:lstStyle/>
          <a:p>
            <a:r>
              <a:rPr lang="en-US" dirty="0" smtClean="0"/>
              <a:t>Multiple narrators;</a:t>
            </a:r>
          </a:p>
          <a:p>
            <a:r>
              <a:rPr lang="en-US" dirty="0" smtClean="0"/>
              <a:t>Supernatural explained rationally;</a:t>
            </a:r>
          </a:p>
          <a:p>
            <a:r>
              <a:rPr lang="en-US" dirty="0" smtClean="0"/>
              <a:t>Diary as a source of truth;</a:t>
            </a:r>
          </a:p>
          <a:p>
            <a:r>
              <a:rPr lang="en-US" dirty="0" smtClean="0"/>
              <a:t>Haunted object;</a:t>
            </a:r>
          </a:p>
          <a:p>
            <a:r>
              <a:rPr lang="en-US" dirty="0" smtClean="0"/>
              <a:t>“Colonial fear”;</a:t>
            </a:r>
          </a:p>
          <a:p>
            <a:r>
              <a:rPr lang="en-US" dirty="0" smtClean="0"/>
              <a:t>Mesmerism </a:t>
            </a:r>
          </a:p>
          <a:p>
            <a:endParaRPr lang="en-US" dirty="0"/>
          </a:p>
        </p:txBody>
      </p:sp>
      <p:pic>
        <p:nvPicPr>
          <p:cNvPr id="67588" name="Picture 4" descr="Картинки по запросу the moonstone"/>
          <p:cNvPicPr>
            <a:picLocks noChangeAspect="1" noChangeArrowheads="1"/>
          </p:cNvPicPr>
          <p:nvPr/>
        </p:nvPicPr>
        <p:blipFill>
          <a:blip r:embed="rId2" cstate="print"/>
          <a:srcRect/>
          <a:stretch>
            <a:fillRect/>
          </a:stretch>
        </p:blipFill>
        <p:spPr bwMode="auto">
          <a:xfrm>
            <a:off x="5164816" y="2204864"/>
            <a:ext cx="3588634" cy="439248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2274</TotalTime>
  <Words>761</Words>
  <Application>Microsoft Office PowerPoint</Application>
  <PresentationFormat>On-screen Show (4:3)</PresentationFormat>
  <Paragraphs>92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vt:lpstr>
      <vt:lpstr>Slide 1</vt:lpstr>
      <vt:lpstr>Slide 2</vt:lpstr>
      <vt:lpstr>Early Gothic Fiction</vt:lpstr>
      <vt:lpstr>Slide 4</vt:lpstr>
      <vt:lpstr>Slide 5</vt:lpstr>
      <vt:lpstr>Victorian Gothic: Background</vt:lpstr>
      <vt:lpstr>Victorian Gothic</vt:lpstr>
      <vt:lpstr>Slide 8</vt:lpstr>
      <vt:lpstr>«The Moonstone» </vt:lpstr>
      <vt:lpstr>Mesmerism</vt:lpstr>
      <vt:lpstr>Slide 11</vt:lpstr>
      <vt:lpstr>Slide 12</vt:lpstr>
      <vt:lpstr>Victorian Spiritualism</vt:lpstr>
      <vt:lpstr>Slide 14</vt:lpstr>
      <vt:lpstr>Slide 15</vt:lpstr>
      <vt:lpstr>Ghost as a Trope: </vt:lpstr>
      <vt:lpstr>Neo-Victorian Gothic </vt:lpstr>
      <vt:lpstr>Hauntology</vt:lpstr>
      <vt:lpstr>Great Victorian Ghosts</vt:lpstr>
      <vt:lpstr>Cryptonymy</vt:lpstr>
      <vt:lpstr>Neo-Victorian Ghosts</vt:lpstr>
      <vt:lpstr>Slide 22</vt:lpstr>
      <vt:lpstr>Slide 23</vt:lpstr>
      <vt:lpstr>Gothic Tropes in “Affinity”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the_mockturtle</dc:creator>
  <cp:lastModifiedBy>the_mockturtle</cp:lastModifiedBy>
  <cp:revision>99</cp:revision>
  <dcterms:created xsi:type="dcterms:W3CDTF">2016-10-08T17:01:05Z</dcterms:created>
  <dcterms:modified xsi:type="dcterms:W3CDTF">2016-10-10T06:56:01Z</dcterms:modified>
</cp:coreProperties>
</file>