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8" r:id="rId21"/>
    <p:sldId id="281" r:id="rId22"/>
    <p:sldId id="276" r:id="rId23"/>
    <p:sldId id="277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371C8AF-C70A-4DE4-B9EB-BB15AA2A55B1}" type="datetimeFigureOut">
              <a:rPr lang="ru-RU" smtClean="0"/>
              <a:t>18.09.2018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428FE06-9352-4CD4-BB0A-E6E1D8BCF82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1C8AF-C70A-4DE4-B9EB-BB15AA2A55B1}" type="datetimeFigureOut">
              <a:rPr lang="ru-RU" smtClean="0"/>
              <a:t>18.09.2018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8FE06-9352-4CD4-BB0A-E6E1D8BCF8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1C8AF-C70A-4DE4-B9EB-BB15AA2A55B1}" type="datetimeFigureOut">
              <a:rPr lang="ru-RU" smtClean="0"/>
              <a:t>18.09.2018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8FE06-9352-4CD4-BB0A-E6E1D8BCF8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371C8AF-C70A-4DE4-B9EB-BB15AA2A55B1}" type="datetimeFigureOut">
              <a:rPr lang="ru-RU" smtClean="0"/>
              <a:t>18.09.2018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428FE06-9352-4CD4-BB0A-E6E1D8BCF82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371C8AF-C70A-4DE4-B9EB-BB15AA2A55B1}" type="datetimeFigureOut">
              <a:rPr lang="ru-RU" smtClean="0"/>
              <a:t>18.09.2018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428FE06-9352-4CD4-BB0A-E6E1D8BCF82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1C8AF-C70A-4DE4-B9EB-BB15AA2A55B1}" type="datetimeFigureOut">
              <a:rPr lang="ru-RU" smtClean="0"/>
              <a:t>18.09.2018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8FE06-9352-4CD4-BB0A-E6E1D8BCF82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1C8AF-C70A-4DE4-B9EB-BB15AA2A55B1}" type="datetimeFigureOut">
              <a:rPr lang="ru-RU" smtClean="0"/>
              <a:t>18.09.2018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8FE06-9352-4CD4-BB0A-E6E1D8BCF82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371C8AF-C70A-4DE4-B9EB-BB15AA2A55B1}" type="datetimeFigureOut">
              <a:rPr lang="ru-RU" smtClean="0"/>
              <a:t>18.09.2018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28FE06-9352-4CD4-BB0A-E6E1D8BCF82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1C8AF-C70A-4DE4-B9EB-BB15AA2A55B1}" type="datetimeFigureOut">
              <a:rPr lang="ru-RU" smtClean="0"/>
              <a:t>18.09.2018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8FE06-9352-4CD4-BB0A-E6E1D8BCF8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371C8AF-C70A-4DE4-B9EB-BB15AA2A55B1}" type="datetimeFigureOut">
              <a:rPr lang="ru-RU" smtClean="0"/>
              <a:t>18.09.2018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428FE06-9352-4CD4-BB0A-E6E1D8BCF823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371C8AF-C70A-4DE4-B9EB-BB15AA2A55B1}" type="datetimeFigureOut">
              <a:rPr lang="ru-RU" smtClean="0"/>
              <a:t>18.09.2018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28FE06-9352-4CD4-BB0A-E6E1D8BCF823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371C8AF-C70A-4DE4-B9EB-BB15AA2A55B1}" type="datetimeFigureOut">
              <a:rPr lang="ru-RU" smtClean="0"/>
              <a:t>18.09.2018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428FE06-9352-4CD4-BB0A-E6E1D8BCF82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2276872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ru-RU" i="1" dirty="0"/>
              <a:t>Методика </a:t>
            </a:r>
            <a:r>
              <a:rPr lang="ru-RU" i="1" dirty="0" err="1"/>
              <a:t>проведення</a:t>
            </a:r>
            <a:r>
              <a:rPr lang="ru-RU" i="1" dirty="0"/>
              <a:t> </a:t>
            </a:r>
            <a:r>
              <a:rPr lang="ru-RU" i="1" dirty="0" err="1"/>
              <a:t>практичних</a:t>
            </a:r>
            <a:r>
              <a:rPr lang="ru-RU" i="1" dirty="0"/>
              <a:t>/</a:t>
            </a:r>
            <a:r>
              <a:rPr lang="ru-RU" i="1" dirty="0" err="1"/>
              <a:t>семінарських</a:t>
            </a:r>
            <a:r>
              <a:rPr lang="ru-RU" i="1" dirty="0"/>
              <a:t> занять з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 err="1"/>
              <a:t>педагогічних</a:t>
            </a:r>
            <a:r>
              <a:rPr lang="ru-RU" i="1" dirty="0"/>
              <a:t> </a:t>
            </a:r>
            <a:r>
              <a:rPr lang="ru-RU" i="1" dirty="0" err="1" smtClean="0"/>
              <a:t>дисциплін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4797152"/>
            <a:ext cx="6470536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6017"/>
            <a:ext cx="4325955" cy="20898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694749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Группа 23"/>
          <p:cNvGrpSpPr/>
          <p:nvPr/>
        </p:nvGrpSpPr>
        <p:grpSpPr>
          <a:xfrm>
            <a:off x="353255" y="260648"/>
            <a:ext cx="8395209" cy="2898598"/>
            <a:chOff x="353255" y="260648"/>
            <a:chExt cx="8395209" cy="2898598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115616" y="260648"/>
              <a:ext cx="7128792" cy="86409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Залежно</a:t>
              </a:r>
              <a:r>
                <a:rPr lang="ru-RU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ролі</a:t>
              </a:r>
              <a:r>
                <a:rPr lang="ru-RU" sz="20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семінарських</a:t>
              </a:r>
              <a:r>
                <a:rPr lang="ru-RU" sz="20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занять в </a:t>
              </a:r>
              <a:r>
                <a:rPr lang="ru-RU" sz="2000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навчально-виховній</a:t>
              </a:r>
              <a:r>
                <a:rPr lang="ru-RU" sz="20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роботі</a:t>
              </a:r>
              <a:r>
                <a:rPr lang="ru-RU" sz="20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вищої</a:t>
              </a:r>
              <a:r>
                <a:rPr lang="ru-RU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школи</a:t>
              </a:r>
              <a:r>
                <a:rPr lang="ru-RU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завдань</a:t>
              </a:r>
              <a:r>
                <a:rPr lang="ru-RU" sz="20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ставляться</a:t>
              </a:r>
              <a:r>
                <a:rPr lang="ru-RU" sz="20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перед ними</a:t>
              </a:r>
              <a:r>
                <a:rPr lang="ru-RU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поділяють</a:t>
              </a:r>
              <a:r>
                <a:rPr lang="ru-RU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(С. </a:t>
              </a:r>
              <a:r>
                <a:rPr lang="ru-RU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Зінов'єв</a:t>
              </a:r>
              <a:r>
                <a:rPr lang="ru-RU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на </a:t>
              </a:r>
              <a:r>
                <a:rPr lang="ru-RU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семінари</a:t>
              </a:r>
              <a:r>
                <a:rPr lang="ru-RU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3203848" y="1569008"/>
              <a:ext cx="2592288" cy="158537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передбачають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ґрунтовне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опрацювання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окремих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найважливіших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методологічно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типових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тем курсу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однієї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теми;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6156176" y="1573876"/>
              <a:ext cx="2592288" cy="158537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семінари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дослідницького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характеру,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пов'язані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своєю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тематикою з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лекціями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передбачають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поглиблене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розроблення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окремих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проблем науки.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53255" y="1556792"/>
              <a:ext cx="2592288" cy="158417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меті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поглиблене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вивчення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певного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систематичного курсу і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тематично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пов'язаних</a:t>
              </a:r>
              <a:r>
                <a: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dirty="0">
                  <a:solidFill>
                    <a:schemeClr val="tx1"/>
                  </a:solidFill>
                </a:rPr>
                <a:t>ним;</a:t>
              </a: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 flipH="1">
              <a:off x="1835696" y="1124744"/>
              <a:ext cx="216024" cy="43204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6948264" y="1117374"/>
              <a:ext cx="288032" cy="451634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/>
            <p:cNvCxnSpPr>
              <a:endCxn id="5" idx="0"/>
            </p:cNvCxnSpPr>
            <p:nvPr/>
          </p:nvCxnSpPr>
          <p:spPr>
            <a:xfrm>
              <a:off x="4499992" y="1141828"/>
              <a:ext cx="0" cy="42718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Группа 22"/>
          <p:cNvGrpSpPr/>
          <p:nvPr/>
        </p:nvGrpSpPr>
        <p:grpSpPr>
          <a:xfrm>
            <a:off x="284626" y="3603419"/>
            <a:ext cx="8463838" cy="3091926"/>
            <a:chOff x="284626" y="3603419"/>
            <a:chExt cx="8463838" cy="3091926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1943708" y="3603419"/>
              <a:ext cx="5616624" cy="43204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err="1"/>
                <a:t>Незалежно</a:t>
              </a:r>
              <a:r>
                <a:rPr lang="ru-RU" dirty="0"/>
                <a:t> </a:t>
              </a:r>
              <a:r>
                <a:rPr lang="ru-RU" dirty="0" err="1"/>
                <a:t>від</a:t>
              </a:r>
              <a:r>
                <a:rPr lang="ru-RU" dirty="0"/>
                <a:t> </a:t>
              </a:r>
              <a:r>
                <a:rPr lang="ru-RU" dirty="0" err="1"/>
                <a:t>завдань</a:t>
              </a:r>
              <a:r>
                <a:rPr lang="ru-RU" dirty="0"/>
                <a:t> і </a:t>
              </a:r>
              <a:r>
                <a:rPr lang="ru-RU" dirty="0" err="1"/>
                <a:t>змісту</a:t>
              </a:r>
              <a:r>
                <a:rPr lang="ru-RU" dirty="0"/>
                <a:t> </a:t>
              </a:r>
              <a:r>
                <a:rPr lang="ru-RU" dirty="0" err="1"/>
                <a:t>виокремлюють</a:t>
              </a:r>
              <a:r>
                <a:rPr lang="ru-RU" dirty="0"/>
                <a:t> </a:t>
              </a: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6156176" y="4742823"/>
              <a:ext cx="2592288" cy="71539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err="1" smtClean="0"/>
                <a:t>Власне</a:t>
              </a:r>
              <a:r>
                <a:rPr lang="ru-RU" dirty="0" smtClean="0"/>
                <a:t> </a:t>
              </a:r>
              <a:r>
                <a:rPr lang="ru-RU" dirty="0" err="1"/>
                <a:t>семінарські</a:t>
              </a:r>
              <a:r>
                <a:rPr lang="ru-RU" dirty="0"/>
                <a:t> </a:t>
              </a:r>
              <a:r>
                <a:rPr lang="ru-RU" dirty="0" err="1"/>
                <a:t>заняття</a:t>
              </a:r>
              <a:endParaRPr lang="ru-RU" dirty="0"/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284626" y="4221088"/>
              <a:ext cx="5727534" cy="247425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6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Просемінар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– 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перехідна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уроку форма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організації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навчально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пізнавальної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діяльності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студентів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через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практичні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лабораторні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заняття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структурі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окремі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компоненти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семінарської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роботи</a:t>
              </a:r>
              <a:r>
                <a:rPr lang="ru-RU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ru-RU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Основним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завданням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просемінарських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занять є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вироблення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студентів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вміння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виконувати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різноманітні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практичні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роботи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працювати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підручником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першоджерелами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реферувати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літературу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складати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тези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тобто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просемінари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своєрідними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практикумами.</a:t>
              </a:r>
              <a:endParaRPr lang="ru-RU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" name="Прямая соединительная линия 18"/>
            <p:cNvCxnSpPr>
              <a:endCxn id="16" idx="0"/>
            </p:cNvCxnSpPr>
            <p:nvPr/>
          </p:nvCxnSpPr>
          <p:spPr>
            <a:xfrm flipH="1">
              <a:off x="3148393" y="4035467"/>
              <a:ext cx="55455" cy="18562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6427656" y="4035467"/>
              <a:ext cx="232576" cy="7073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340648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/>
          <a:lstStyle/>
          <a:p>
            <a:r>
              <a:rPr lang="uk-UA" dirty="0" smtClean="0"/>
              <a:t>Види семінарів </a:t>
            </a:r>
            <a:r>
              <a:rPr lang="ru-RU" dirty="0"/>
              <a:t>(А. </a:t>
            </a:r>
            <a:r>
              <a:rPr lang="ru-RU" dirty="0" err="1"/>
              <a:t>Алексюк</a:t>
            </a:r>
            <a:r>
              <a:rPr lang="ru-RU" dirty="0"/>
              <a:t>, В. Бондар)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7544" y="1196752"/>
            <a:ext cx="8208912" cy="2088232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розгорнута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бесіда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такому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основою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максимум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рефератів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Структура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бесіда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підбиття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7544" y="3717032"/>
            <a:ext cx="8208912" cy="2592288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Семінар-доповідь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ґрунтовної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думки,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вагомими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фактами,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ілюструє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переконливими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прикладами.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доповнень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підтверджуючи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спростовуючи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викладене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метою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активізації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таких занять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вдаються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опонування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1–2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опоненти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Опонент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уточнює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незрозумілі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свою думку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спірних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682071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99096" y="332656"/>
            <a:ext cx="8208912" cy="1008112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рефератів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творчих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письмових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ередбачає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взаєморецензування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роботами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рецензіями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них,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кращих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5567" y="1628800"/>
            <a:ext cx="8208912" cy="936104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Коментоване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опрацювати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коментованого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правильно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5567" y="2852936"/>
            <a:ext cx="8208912" cy="1800200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розв'язування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засвоєння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теми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курсу.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добирають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прикладах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науки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активізувати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пізнавальну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них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довідковою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документацією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преси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99096" y="4869160"/>
            <a:ext cx="8208912" cy="1296144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практична робота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 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т. ч.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проекційну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звуковідтворювальну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25306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04167" y="188640"/>
            <a:ext cx="8208912" cy="1872208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обговорюють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Семінарське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проходить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планом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Прослухавши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фактами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коментує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студентам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вивчають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97112" y="2204864"/>
            <a:ext cx="8208912" cy="1944216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-диспут (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конкретно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тему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всієї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мислити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сперечатися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доводити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свою точку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Керуючи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диспутом,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тактовність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коректність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структурою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-диспут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слово,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підбиття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підсумків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7112" y="4293096"/>
            <a:ext cx="8208912" cy="2448272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Семінар-конференці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наперед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тему, мету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студентами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добирає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заохочує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теми, проводить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доповідями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ставлять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думок,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39353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26953" y="1340768"/>
            <a:ext cx="8208912" cy="936104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Семінар-прес-конференція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доповідачеві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ставлять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семінарі-конференції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3987" y="2636912"/>
            <a:ext cx="8208912" cy="2088232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«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мозковий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штурм»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мета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зініціювати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максимум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проблему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студента,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обмірковують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Відтак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думки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5036255"/>
            <a:ext cx="8208912" cy="624993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22247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91264" cy="1301006"/>
          </a:xfrm>
        </p:spPr>
        <p:txBody>
          <a:bodyPr>
            <a:normAutofit/>
          </a:bodyPr>
          <a:lstStyle/>
          <a:p>
            <a:pPr algn="ctr"/>
            <a:r>
              <a:rPr lang="ru-RU" sz="2400" dirty="0" err="1"/>
              <a:t>Дидактичні</a:t>
            </a:r>
            <a:r>
              <a:rPr lang="ru-RU" sz="2400" dirty="0"/>
              <a:t> та </a:t>
            </a:r>
            <a:r>
              <a:rPr lang="ru-RU" sz="2400" dirty="0" err="1" smtClean="0"/>
              <a:t>методичні</a:t>
            </a:r>
            <a:r>
              <a:rPr lang="ru-RU" sz="2400" dirty="0"/>
              <a:t> </a:t>
            </a:r>
            <a:r>
              <a:rPr lang="ru-RU" sz="2400" dirty="0" err="1" smtClean="0"/>
              <a:t>вимоги</a:t>
            </a:r>
            <a:r>
              <a:rPr lang="ru-RU" sz="2400" dirty="0" smtClean="0"/>
              <a:t> до </a:t>
            </a:r>
            <a:r>
              <a:rPr lang="ru-RU" sz="2400" dirty="0" err="1" smtClean="0"/>
              <a:t>підготовки</a:t>
            </a:r>
            <a:r>
              <a:rPr lang="ru-RU" sz="2400" dirty="0" smtClean="0"/>
              <a:t> </a:t>
            </a:r>
            <a:r>
              <a:rPr lang="ru-RU" sz="2400" dirty="0" err="1"/>
              <a:t>викладача</a:t>
            </a:r>
            <a:r>
              <a:rPr lang="ru-RU" sz="2400" dirty="0"/>
              <a:t> і </a:t>
            </a:r>
            <a:r>
              <a:rPr lang="ru-RU" sz="2400" dirty="0" err="1"/>
              <a:t>студентів</a:t>
            </a:r>
            <a:r>
              <a:rPr lang="ru-RU" sz="2400" dirty="0"/>
              <a:t> </a:t>
            </a:r>
            <a:r>
              <a:rPr lang="ru-RU" sz="2400" dirty="0" smtClean="0"/>
              <a:t>до </a:t>
            </a:r>
            <a:r>
              <a:rPr lang="ru-RU" sz="2400" dirty="0" err="1" smtClean="0"/>
              <a:t>практичних</a:t>
            </a:r>
            <a:r>
              <a:rPr lang="ru-RU" sz="2400" dirty="0" smtClean="0"/>
              <a:t>/</a:t>
            </a:r>
            <a:r>
              <a:rPr lang="ru-RU" sz="2400" dirty="0" err="1" smtClean="0"/>
              <a:t>семінарських</a:t>
            </a:r>
            <a:r>
              <a:rPr lang="ru-RU" sz="2400" dirty="0"/>
              <a:t> </a:t>
            </a:r>
            <a:r>
              <a:rPr lang="ru-RU" sz="2400" dirty="0" smtClean="0"/>
              <a:t>занять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424936" cy="43204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СТУДЕНТІВ ДО СЕМІНАРСЬКИХ ЗАНЯТЬ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052956" y="1844824"/>
            <a:ext cx="4959133" cy="9361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868144" y="3140968"/>
            <a:ext cx="2736303" cy="12241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студент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готує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характеру, яка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характеру;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27287" y="3140968"/>
            <a:ext cx="1872208" cy="12241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готує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реферат на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тему;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1560" y="3140968"/>
            <a:ext cx="1872208" cy="12241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готують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267744" y="2780928"/>
            <a:ext cx="21602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endCxn id="6" idx="0"/>
          </p:cNvCxnSpPr>
          <p:nvPr/>
        </p:nvCxnSpPr>
        <p:spPr>
          <a:xfrm>
            <a:off x="4263391" y="278092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156176" y="2780928"/>
            <a:ext cx="36004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трелка вправо 13"/>
          <p:cNvSpPr/>
          <p:nvPr/>
        </p:nvSpPr>
        <p:spPr>
          <a:xfrm>
            <a:off x="879015" y="4725144"/>
            <a:ext cx="6768752" cy="16561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підготовленість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38334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2000"/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195736" y="260648"/>
            <a:ext cx="468052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Етапи підготовки до семінару:</a:t>
            </a:r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863588" y="980728"/>
            <a:ext cx="7344816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прослуховування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теми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семінару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852319" y="3933056"/>
            <a:ext cx="7344816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(план,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851056" y="2924944"/>
            <a:ext cx="7357347" cy="8557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конспектування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852319" y="1988840"/>
            <a:ext cx="7344816" cy="7284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добір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835415" y="4941168"/>
            <a:ext cx="7344816" cy="7497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6154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683567" y="2276872"/>
            <a:ext cx="7692052" cy="1872208"/>
          </a:xfrm>
          <a:prstGeom prst="roundRect">
            <a:avLst/>
          </a:prstGeom>
          <a:noFill/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Добираючи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інформативність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перерахування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нагромадження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деталей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перешкоджає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переконливо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вибудувати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явищами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Форма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грамотною, але без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книжних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3567" y="332656"/>
            <a:ext cx="7692051" cy="1512168"/>
          </a:xfrm>
          <a:prstGeom prst="roundRect">
            <a:avLst/>
          </a:prstGeom>
          <a:noFill/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вислухати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викладачем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розглядатимуться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Опрацьовувати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законспектувати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весь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зорієнтуватися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95828" y="4533754"/>
            <a:ext cx="7692052" cy="1656184"/>
          </a:xfrm>
          <a:prstGeom prst="roundRect">
            <a:avLst/>
          </a:prstGeom>
          <a:noFill/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неприпустимо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вдаватися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механічного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переписування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одного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чужих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конспектів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осмислення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відстеження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думки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54680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683568" y="2996952"/>
            <a:ext cx="7807154" cy="2736304"/>
          </a:xfrm>
          <a:prstGeom prst="roundRect">
            <a:avLst/>
          </a:prstGeom>
          <a:noFill/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студент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готуватися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добре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аргументоване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висвітлення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 повинен бути готовим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відповісти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товаришів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кожного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студента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вислуховування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повторенням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закріпленням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вивченої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3568" y="1255755"/>
            <a:ext cx="7776864" cy="1152128"/>
          </a:xfrm>
          <a:prstGeom prst="roundRect">
            <a:avLst/>
          </a:prstGeom>
          <a:noFill/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музею,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перегляд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діафільмів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кінофільмів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поглибленому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вивченню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розглядатимуться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92825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964488" cy="576064"/>
          </a:xfrm>
        </p:spPr>
        <p:txBody>
          <a:bodyPr>
            <a:normAutofit/>
          </a:bodyPr>
          <a:lstStyle/>
          <a:p>
            <a:r>
              <a:rPr lang="ru-RU" sz="2000" b="1" dirty="0" err="1"/>
              <a:t>Підготовка</a:t>
            </a:r>
            <a:r>
              <a:rPr lang="ru-RU" sz="2000" b="1" dirty="0"/>
              <a:t> і </a:t>
            </a:r>
            <a:r>
              <a:rPr lang="ru-RU" sz="2000" b="1" dirty="0" err="1"/>
              <a:t>проведення</a:t>
            </a:r>
            <a:r>
              <a:rPr lang="ru-RU" sz="2000" b="1" dirty="0"/>
              <a:t> </a:t>
            </a:r>
            <a:r>
              <a:rPr lang="ru-RU" sz="2000" b="1" dirty="0" err="1"/>
              <a:t>семінарського</a:t>
            </a:r>
            <a:r>
              <a:rPr lang="ru-RU" sz="2000" b="1" dirty="0"/>
              <a:t> </a:t>
            </a:r>
            <a:r>
              <a:rPr lang="ru-RU" sz="2000" b="1" dirty="0" err="1" smtClean="0"/>
              <a:t>заняття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викладачем</a:t>
            </a:r>
            <a:endParaRPr lang="ru-RU" sz="20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19672" y="944724"/>
            <a:ext cx="5544616" cy="4680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Готовність викладача передбачає: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27816" y="1700808"/>
            <a:ext cx="7416298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>
                <a:solidFill>
                  <a:schemeClr val="tx1"/>
                </a:solidFill>
              </a:rPr>
              <a:t>опрацювання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літератури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рекомендованої</a:t>
            </a:r>
            <a:r>
              <a:rPr lang="ru-RU" dirty="0">
                <a:solidFill>
                  <a:schemeClr val="tx1"/>
                </a:solidFill>
              </a:rPr>
              <a:t> студентам;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04422" y="3501008"/>
            <a:ext cx="7439986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>
                <a:solidFill>
                  <a:schemeClr val="tx1"/>
                </a:solidFill>
              </a:rPr>
              <a:t>ретельне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продумування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додаткових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запитань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можна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необхідно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поставити</a:t>
            </a:r>
            <a:r>
              <a:rPr lang="ru-RU" dirty="0">
                <a:solidFill>
                  <a:schemeClr val="tx1"/>
                </a:solidFill>
              </a:rPr>
              <a:t> студентам;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34140" y="2564904"/>
            <a:ext cx="7410268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>
                <a:solidFill>
                  <a:schemeClr val="tx1"/>
                </a:solidFill>
              </a:rPr>
              <a:t>необхідні</a:t>
            </a:r>
            <a:r>
              <a:rPr lang="ru-RU" dirty="0">
                <a:solidFill>
                  <a:schemeClr val="tx1"/>
                </a:solidFill>
              </a:rPr>
              <a:t> записи для себе;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04422" y="4365104"/>
            <a:ext cx="7439986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tx1"/>
                </a:solidFill>
              </a:rPr>
              <a:t>продумування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вступного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і </a:t>
            </a:r>
            <a:r>
              <a:rPr lang="ru-RU" dirty="0" err="1">
                <a:solidFill>
                  <a:schemeClr val="tx1"/>
                </a:solidFill>
              </a:rPr>
              <a:t>заключного</a:t>
            </a:r>
            <a:r>
              <a:rPr lang="ru-RU" dirty="0">
                <a:solidFill>
                  <a:schemeClr val="tx1"/>
                </a:solidFill>
              </a:rPr>
              <a:t> слова з </a:t>
            </a:r>
            <a:r>
              <a:rPr lang="ru-RU" dirty="0" err="1">
                <a:solidFill>
                  <a:schemeClr val="tx1"/>
                </a:solidFill>
              </a:rPr>
              <a:t>окремих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питань</a:t>
            </a:r>
            <a:r>
              <a:rPr lang="ru-RU" dirty="0">
                <a:solidFill>
                  <a:schemeClr val="tx1"/>
                </a:solidFill>
              </a:rPr>
              <a:t> і теми </a:t>
            </a:r>
            <a:r>
              <a:rPr lang="ru-RU" dirty="0" err="1">
                <a:solidFill>
                  <a:schemeClr val="tx1"/>
                </a:solidFill>
              </a:rPr>
              <a:t>загалом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03430" y="5301208"/>
            <a:ext cx="7440978" cy="8640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tx1"/>
                </a:solidFill>
              </a:rPr>
              <a:t>Підбір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наочних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посібників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(</a:t>
            </a:r>
            <a:r>
              <a:rPr lang="ru-RU" dirty="0" err="1">
                <a:solidFill>
                  <a:schemeClr val="tx1"/>
                </a:solidFill>
              </a:rPr>
              <a:t>плакати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таблиці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карти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схеми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альбоми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окремі</a:t>
            </a:r>
            <a:r>
              <a:rPr lang="ru-RU" dirty="0">
                <a:solidFill>
                  <a:schemeClr val="tx1"/>
                </a:solidFill>
              </a:rPr>
              <a:t> фото, </a:t>
            </a:r>
            <a:r>
              <a:rPr lang="ru-RU" dirty="0" err="1">
                <a:solidFill>
                  <a:schemeClr val="tx1"/>
                </a:solidFill>
              </a:rPr>
              <a:t>діафільми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діапозитиви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кінофільми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тощо</a:t>
            </a:r>
            <a:r>
              <a:rPr lang="ru-RU" dirty="0" smtClean="0">
                <a:solidFill>
                  <a:schemeClr val="tx1"/>
                </a:solidFill>
              </a:rPr>
              <a:t>); 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4391980" y="1412776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378874" y="227687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393389" y="314096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393389" y="407707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393389" y="494116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21955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9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Практичне заняття: мета, функції,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структура.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практичних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занять.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мета, функції, типи та види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семінарів.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для активізації сприйняття.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43397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634082"/>
          </a:xfrm>
        </p:spPr>
        <p:txBody>
          <a:bodyPr>
            <a:noAutofit/>
          </a:bodyPr>
          <a:lstStyle/>
          <a:p>
            <a:r>
              <a:rPr lang="ru-RU" sz="2400" dirty="0"/>
              <a:t>Методика </a:t>
            </a:r>
            <a:r>
              <a:rPr lang="ru-RU" sz="2400" dirty="0" err="1" smtClean="0"/>
              <a:t>роботи</a:t>
            </a:r>
            <a:r>
              <a:rPr lang="ru-RU" sz="2400" dirty="0" smtClean="0"/>
              <a:t> </a:t>
            </a:r>
            <a:r>
              <a:rPr lang="ru-RU" sz="2400" dirty="0"/>
              <a:t>на </a:t>
            </a:r>
            <a:r>
              <a:rPr lang="ru-RU" sz="2400" dirty="0" err="1"/>
              <a:t>практичних</a:t>
            </a:r>
            <a:r>
              <a:rPr lang="ru-RU" sz="2400" dirty="0"/>
              <a:t>/</a:t>
            </a:r>
            <a:r>
              <a:rPr lang="ru-RU" sz="2400" dirty="0" err="1"/>
              <a:t>семінарських</a:t>
            </a:r>
            <a:r>
              <a:rPr lang="ru-RU" sz="2400" dirty="0"/>
              <a:t> </a:t>
            </a:r>
            <a:r>
              <a:rPr lang="ru-RU" sz="2400" dirty="0" err="1" smtClean="0"/>
              <a:t>заняттях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8064896" cy="4824536"/>
          </a:xfrm>
        </p:spPr>
        <p:txBody>
          <a:bodyPr>
            <a:noAutofit/>
          </a:bodyPr>
          <a:lstStyle/>
          <a:p>
            <a:pPr marL="0" indent="45720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науково-педагогічний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науково-педагогічний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на засадах демократизму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толерантності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Лише за умов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думок,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науково-педагогічний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етичну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рису,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толерантність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лат.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шіегат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терплячий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терпимість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чужих думок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міркувань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5339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1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91264" cy="5925272"/>
          </a:xfrm>
        </p:spPr>
        <p:txBody>
          <a:bodyPr>
            <a:normAutofit fontScale="92500"/>
          </a:bodyPr>
          <a:lstStyle/>
          <a:p>
            <a:pPr marL="0" indent="457200">
              <a:lnSpc>
                <a:spcPct val="11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долучаються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відбуватиметься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багатовимірному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багатовекторному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релігії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толерантності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обстоювати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погляди на 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 проблему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здорового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глузду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>
              <a:lnSpc>
                <a:spcPct val="110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надовго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пам'яті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Головне,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відбувався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10352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562074"/>
          </a:xfrm>
        </p:spPr>
        <p:txBody>
          <a:bodyPr>
            <a:noAutofit/>
          </a:bodyPr>
          <a:lstStyle/>
          <a:p>
            <a:r>
              <a:rPr lang="ru-RU" sz="2000" b="1" dirty="0" err="1">
                <a:solidFill>
                  <a:schemeClr val="tx1"/>
                </a:solidFill>
              </a:rPr>
              <a:t>Критерії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err="1">
                <a:solidFill>
                  <a:schemeClr val="tx1"/>
                </a:solidFill>
              </a:rPr>
              <a:t>оцінювання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err="1">
                <a:solidFill>
                  <a:schemeClr val="tx1"/>
                </a:solidFill>
              </a:rPr>
              <a:t>якості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err="1">
                <a:solidFill>
                  <a:schemeClr val="tx1"/>
                </a:solidFill>
              </a:rPr>
              <a:t>проведення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семінарських</a:t>
            </a:r>
            <a:r>
              <a:rPr lang="ru-RU" sz="2000" b="1" dirty="0" smtClean="0">
                <a:solidFill>
                  <a:schemeClr val="tx1"/>
                </a:solidFill>
              </a:rPr>
              <a:t> занять: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5893" y="5322811"/>
            <a:ext cx="7929243" cy="792088"/>
          </a:xfrm>
          <a:prstGeom prst="rect">
            <a:avLst/>
          </a:prstGeom>
          <a:noFill/>
          <a:ln>
            <a:solidFill>
              <a:srgbClr val="00B0F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семінару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пожвавлений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гострих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дискусією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млявий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55893" y="3717032"/>
            <a:ext cx="7860050" cy="1296144"/>
          </a:xfrm>
          <a:prstGeom prst="rect">
            <a:avLst/>
          </a:prstGeom>
          <a:noFill/>
          <a:ln>
            <a:solidFill>
              <a:srgbClr val="00B0F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семінару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започаткувати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відповідей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наповненість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самого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47588" y="2492896"/>
            <a:ext cx="7856376" cy="875613"/>
          </a:xfrm>
          <a:prstGeom prst="rect">
            <a:avLst/>
          </a:prstGeom>
          <a:noFill/>
          <a:ln>
            <a:solidFill>
              <a:srgbClr val="00B0F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профілюючими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новинок у списку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38314" y="1052736"/>
            <a:ext cx="7822118" cy="1080120"/>
          </a:xfrm>
          <a:prstGeom prst="rect">
            <a:avLst/>
          </a:prstGeom>
          <a:noFill/>
          <a:ln>
            <a:solidFill>
              <a:srgbClr val="00B0F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висунення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поєднати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28957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22073" y="1268760"/>
            <a:ext cx="7667805" cy="864096"/>
          </a:xfrm>
          <a:prstGeom prst="rect">
            <a:avLst/>
          </a:prstGeom>
          <a:noFill/>
          <a:ln>
            <a:solidFill>
              <a:srgbClr val="00B0F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поважне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байдуже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4452983"/>
            <a:ext cx="7632848" cy="992241"/>
          </a:xfrm>
          <a:prstGeom prst="rect">
            <a:avLst/>
          </a:prstGeom>
          <a:noFill/>
          <a:ln>
            <a:solidFill>
              <a:srgbClr val="00B0F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Коментарі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переконливі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некваліфіковані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неістотні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5877271"/>
            <a:ext cx="7632848" cy="680809"/>
          </a:xfrm>
          <a:prstGeom prst="rect">
            <a:avLst/>
          </a:prstGeom>
          <a:noFill/>
          <a:ln>
            <a:solidFill>
              <a:srgbClr val="00B0F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Записи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записи систематично,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інколи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2420888"/>
            <a:ext cx="7667805" cy="1656184"/>
          </a:xfrm>
          <a:prstGeom prst="rect">
            <a:avLst/>
          </a:prstGeom>
          <a:noFill/>
          <a:ln>
            <a:solidFill>
              <a:srgbClr val="00B0F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групою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робить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зауважень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розмовляє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тонах,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спирається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пасивними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224644"/>
            <a:ext cx="7667805" cy="756084"/>
          </a:xfrm>
          <a:prstGeom prst="rect">
            <a:avLst/>
          </a:prstGeom>
          <a:noFill/>
          <a:ln>
            <a:solidFill>
              <a:srgbClr val="00B0F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поважне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врівноважене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міру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вимогливе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байдуже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11597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для активізації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uk-UA" dirty="0" smtClean="0"/>
              <a:t>Визначте поняття «практичне заняття» , «семінарське заняття» – в чому їх різниця? </a:t>
            </a:r>
          </a:p>
          <a:p>
            <a:pPr marL="457200" indent="-457200">
              <a:buAutoNum type="arabicPeriod"/>
            </a:pPr>
            <a:r>
              <a:rPr lang="uk-UA" dirty="0" smtClean="0"/>
              <a:t>Визначте функції практичних та семінарських занять.</a:t>
            </a:r>
          </a:p>
          <a:p>
            <a:pPr marL="457200" indent="-457200">
              <a:buAutoNum type="arabicPeriod"/>
            </a:pPr>
            <a:r>
              <a:rPr lang="uk-UA" dirty="0" smtClean="0"/>
              <a:t>Які групи практичних робіт визначили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Пап'єв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Мокін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indent="-457200">
              <a:buAutoNum type="arabicPeriod"/>
            </a:pPr>
            <a:r>
              <a:rPr lang="uk-UA" dirty="0" smtClean="0"/>
              <a:t>Дайте коротку характеристику видам семінарів, які визначили </a:t>
            </a:r>
            <a:r>
              <a:rPr lang="ru-RU" dirty="0" smtClean="0"/>
              <a:t>А</a:t>
            </a:r>
            <a:r>
              <a:rPr lang="ru-RU" dirty="0"/>
              <a:t>. </a:t>
            </a:r>
            <a:r>
              <a:rPr lang="ru-RU" dirty="0" err="1"/>
              <a:t>Алексюк</a:t>
            </a:r>
            <a:r>
              <a:rPr lang="ru-RU" dirty="0"/>
              <a:t>, В. </a:t>
            </a:r>
            <a:r>
              <a:rPr lang="ru-RU" dirty="0" smtClean="0"/>
              <a:t>Бондар.</a:t>
            </a:r>
          </a:p>
          <a:p>
            <a:pPr marL="457200" indent="-457200">
              <a:buAutoNum type="arabicPeriod"/>
            </a:pPr>
            <a:r>
              <a:rPr lang="uk-UA" dirty="0" smtClean="0"/>
              <a:t>В чому полягає підготовка студента та викладача до семінарського заняття?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04869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8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Література: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/ З.Н.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Курлянд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Р.І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Хмелюк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А.В. Семенова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.; За ред. З.Н.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Курлянд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.— 2-ге вид.,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і доп. — К.: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2005. — 399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Ортинський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[для студ.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-І/ В. 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Ортинський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К.: Центр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учбової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2009. - 472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/ М.М.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Фіцула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- 2-ге вид., доп. - К.: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Академвидав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2014. - 456 с.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"Альма-матер").</a:t>
            </a:r>
          </a:p>
        </p:txBody>
      </p:sp>
    </p:spTree>
    <p:extLst>
      <p:ext uri="{BB962C8B-B14F-4D97-AF65-F5344CB8AC3E}">
        <p14:creationId xmlns:p14="http://schemas.microsoft.com/office/powerpoint/2010/main" val="18471956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496944" cy="57606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 Практичне заняття: мета, функції, структура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908720"/>
            <a:ext cx="8280920" cy="576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Практичне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навчального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організує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детальний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студентами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вміння і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практичного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індивідуальне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сформульованих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занять: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здобутих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роботи;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формування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навичок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планування, аналізу й узагальнень, опанування навичок організації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накопичення первинного досвіду організації виробництва та технікою управління ним;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оволодіння початковими навичками керівництва, менеджменту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8583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50076" y="4149080"/>
            <a:ext cx="8053539" cy="2520280"/>
          </a:xfrm>
        </p:spPr>
        <p:txBody>
          <a:bodyPr>
            <a:normAutofit fontScale="85000" lnSpcReduction="20000"/>
          </a:bodyPr>
          <a:lstStyle/>
          <a:p>
            <a:pPr marL="0" indent="457200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 проводять у навчальному закладі або в закладах, де студенти проходять практику, і мають на меті навчити їх розв'язувати специфічні завдання 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спеціальністю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45720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 у вузькому значенні найчастіше застосовують на першому і другому курсах, рідше – на старших курсах, оскільки в них багато шкільних елементів, від чого вища школа звільняє навчальний процес, впроваджуючи форми навчальної роботи, які вимагають більшої самостійності (проектування, семінари дослідницького характеру тощо).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34274" y="980728"/>
            <a:ext cx="797017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поглиблення та уточнення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здобутих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лекціях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самостійної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роботи;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4274" y="1700808"/>
            <a:ext cx="7970174" cy="8724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формування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інтелектуальних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умінь та навичок планування, аналізу і узагальнень, опанування діючою технікою, вироблення навичок управління і користування нею;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4274" y="2780928"/>
            <a:ext cx="7970174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накопичення первинного досвіду організації виробництва;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4274" y="3429000"/>
            <a:ext cx="7970174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оволодіння науковим апаратом роботи з джерелами;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55576" y="260162"/>
            <a:ext cx="7416824" cy="468052"/>
          </a:xfrm>
          <a:prstGeom prst="roundRect">
            <a:avLst>
              <a:gd name="adj" fmla="val 32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 (за І.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Кобиляцьким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є: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79512" y="1268760"/>
            <a:ext cx="454762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170338" y="2137048"/>
            <a:ext cx="454762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170338" y="2996952"/>
            <a:ext cx="454762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179512" y="3614755"/>
            <a:ext cx="454762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04299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488904" y="543562"/>
            <a:ext cx="5976663" cy="8692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практичного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30443" y="5589240"/>
            <a:ext cx="4824536" cy="756084"/>
          </a:xfrm>
          <a:prstGeom prst="round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розв'язування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контрольних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11555" y="4573488"/>
            <a:ext cx="4824536" cy="432048"/>
          </a:xfrm>
          <a:prstGeom prst="round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розв'язування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022690" y="3230978"/>
            <a:ext cx="4824536" cy="756084"/>
          </a:xfrm>
          <a:prstGeom prst="round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22690" y="1916832"/>
            <a:ext cx="4824536" cy="756084"/>
          </a:xfrm>
          <a:prstGeom prst="round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попередній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навичок і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3722631" y="1484783"/>
            <a:ext cx="1440160" cy="432049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3629628" y="2739177"/>
            <a:ext cx="1440160" cy="432049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3630968" y="4046663"/>
            <a:ext cx="1440160" cy="432049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3630968" y="5110301"/>
            <a:ext cx="1440160" cy="432049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6664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67600" cy="652934"/>
          </a:xfrm>
        </p:spPr>
        <p:txBody>
          <a:bodyPr/>
          <a:lstStyle/>
          <a:p>
            <a:r>
              <a:rPr lang="uk-UA" dirty="0" smtClean="0"/>
              <a:t>Види практичних занять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908720"/>
            <a:ext cx="8352928" cy="576064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(Б.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Мокін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Пап'єв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Мокін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Ознайомчі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приладами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пристроями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Підтверджуючі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студент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Частково-пошукові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таких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вказівках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порядок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Деталізацію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дослідити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 студент.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таких роботах студентам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доручають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бригадам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яскраво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здібностями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такого виду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8538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7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435280" cy="86409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Семінар: мета, функції, типи та види семінарів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91264" cy="5760640"/>
          </a:xfrm>
        </p:spPr>
        <p:txBody>
          <a:bodyPr>
            <a:normAutofit fontScale="92500"/>
          </a:bodyPr>
          <a:lstStyle/>
          <a:p>
            <a:pPr marL="0" indent="457200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студентами за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тем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лекційного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 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наочним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реферату,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зорієнтовані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самодіяльності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спонтанне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опонентів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засвоєнню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02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636216" y="404664"/>
            <a:ext cx="7776864" cy="1800200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Головна мета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засвоєнню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студентами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курсу,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проблем,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активізування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самоосвіти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30711" y="2780928"/>
            <a:ext cx="3628302" cy="3960441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емінарські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ближче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познайомитися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студентами, донести до них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перевірити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вони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засвоїли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користуються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нею в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навчальній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студента,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зумовлює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студента і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цілої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6901" y="2780928"/>
            <a:ext cx="3456384" cy="3960440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відпрацьовують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вчаться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Дидактична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семінарів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незначної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плідно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аудиторію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в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освітньому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у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виховному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195736" y="2204864"/>
            <a:ext cx="0" cy="576064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298141" y="2204864"/>
            <a:ext cx="0" cy="576064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221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1043608" y="260648"/>
            <a:ext cx="7056784" cy="648072"/>
          </a:xfrm>
          <a:prstGeom prst="ellipse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Функції семінарських занять </a:t>
            </a:r>
            <a:r>
              <a:rPr lang="uk-UA" dirty="0" smtClean="0">
                <a:solidFill>
                  <a:schemeClr val="tx1"/>
                </a:solidFill>
              </a:rPr>
              <a:t>(А. Бондар)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0934" y="1052736"/>
            <a:ext cx="7781506" cy="936104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лекційної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систематичною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самостійною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підручниками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посібниками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першоджерелами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теоретичної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практичною,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пізнавальної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35991" y="2420888"/>
            <a:ext cx="7781506" cy="1008112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підручниками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посібниками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матеріалами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реферувати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готувати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ними на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студентами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курсу,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обстоювати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погляди;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50934" y="3829918"/>
            <a:ext cx="7776864" cy="6610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розумової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64860" y="4890856"/>
            <a:ext cx="7776864" cy="58221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науково-дослідної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науки і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кафедра, до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студентських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гуртків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товариств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5897396"/>
            <a:ext cx="7781506" cy="55605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організування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 і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Стрелка вправо 11"/>
          <p:cNvSpPr/>
          <p:nvPr/>
        </p:nvSpPr>
        <p:spPr>
          <a:xfrm>
            <a:off x="239529" y="1267717"/>
            <a:ext cx="340454" cy="5061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239529" y="2671873"/>
            <a:ext cx="340454" cy="5061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250142" y="3907390"/>
            <a:ext cx="340454" cy="5061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271368" y="4966931"/>
            <a:ext cx="340454" cy="5061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271368" y="5947311"/>
            <a:ext cx="340454" cy="5061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4077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599</TotalTime>
  <Words>2571</Words>
  <Application>Microsoft Office PowerPoint</Application>
  <PresentationFormat>Экран (4:3)</PresentationFormat>
  <Paragraphs>124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Эркер</vt:lpstr>
      <vt:lpstr>Методика проведення практичних/семінарських занять з педагогічних дисциплін</vt:lpstr>
      <vt:lpstr>План: </vt:lpstr>
      <vt:lpstr>1. Практичне заняття: мета, функції, структура</vt:lpstr>
      <vt:lpstr>Презентация PowerPoint</vt:lpstr>
      <vt:lpstr>Презентация PowerPoint</vt:lpstr>
      <vt:lpstr>Види практичних занять </vt:lpstr>
      <vt:lpstr>Семінар: мета, функції, типи та види семінарів</vt:lpstr>
      <vt:lpstr>Презентация PowerPoint</vt:lpstr>
      <vt:lpstr>Презентация PowerPoint</vt:lpstr>
      <vt:lpstr>Презентация PowerPoint</vt:lpstr>
      <vt:lpstr>Види семінарів (А. Алексюк, В. Бондар)</vt:lpstr>
      <vt:lpstr>Презентация PowerPoint</vt:lpstr>
      <vt:lpstr>Презентация PowerPoint</vt:lpstr>
      <vt:lpstr>Презентация PowerPoint</vt:lpstr>
      <vt:lpstr>Дидактичні та методичні вимоги до підготовки викладача і студентів до практичних/семінарських занять</vt:lpstr>
      <vt:lpstr>Презентация PowerPoint</vt:lpstr>
      <vt:lpstr>Презентация PowerPoint</vt:lpstr>
      <vt:lpstr>Презентация PowerPoint</vt:lpstr>
      <vt:lpstr>Підготовка і проведення семінарського заняття викладачем</vt:lpstr>
      <vt:lpstr>Методика роботи на практичних/семінарських заняттях</vt:lpstr>
      <vt:lpstr>Презентация PowerPoint</vt:lpstr>
      <vt:lpstr>Критерії оцінювання якості проведення семінарських занять:</vt:lpstr>
      <vt:lpstr>Презентация PowerPoint</vt:lpstr>
      <vt:lpstr>Питання для активізації сприйняття</vt:lpstr>
      <vt:lpstr>Література: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Настя Семибратова</dc:creator>
  <cp:lastModifiedBy>user</cp:lastModifiedBy>
  <cp:revision>40</cp:revision>
  <dcterms:created xsi:type="dcterms:W3CDTF">2017-11-25T06:51:47Z</dcterms:created>
  <dcterms:modified xsi:type="dcterms:W3CDTF">2018-09-18T19:13:57Z</dcterms:modified>
</cp:coreProperties>
</file>