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6"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8" d="100"/>
          <a:sy n="98" d="100"/>
        </p:scale>
        <p:origin x="14" y="-5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5984" y="2519974"/>
            <a:ext cx="8361229" cy="2098226"/>
          </a:xfrm>
        </p:spPr>
        <p:txBody>
          <a:bodyPr/>
          <a:lstStyle/>
          <a:p>
            <a:r>
              <a:rPr lang="uk-UA" dirty="0" smtClean="0"/>
              <a:t/>
            </a:r>
            <a:br>
              <a:rPr lang="uk-UA" dirty="0" smtClean="0"/>
            </a:br>
            <a:r>
              <a:rPr lang="uk-UA" dirty="0"/>
              <a:t/>
            </a:r>
            <a:br>
              <a:rPr lang="uk-UA" dirty="0"/>
            </a:br>
            <a:r>
              <a:rPr lang="uk-UA" dirty="0" smtClean="0"/>
              <a:t/>
            </a:r>
            <a:br>
              <a:rPr lang="uk-UA" dirty="0" smtClean="0"/>
            </a:br>
            <a:r>
              <a:rPr lang="uk-UA" dirty="0" smtClean="0"/>
              <a:t>Спеціальні розділи електродинаміки</a:t>
            </a:r>
            <a:endParaRPr lang="ru-RU" dirty="0"/>
          </a:p>
        </p:txBody>
      </p:sp>
    </p:spTree>
    <p:extLst>
      <p:ext uri="{BB962C8B-B14F-4D97-AF65-F5344CB8AC3E}">
        <p14:creationId xmlns:p14="http://schemas.microsoft.com/office/powerpoint/2010/main" val="758129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1506" y="327398"/>
            <a:ext cx="3823675" cy="369332"/>
          </a:xfrm>
          <a:prstGeom prst="rect">
            <a:avLst/>
          </a:prstGeom>
        </p:spPr>
        <p:txBody>
          <a:bodyPr wrap="none">
            <a:spAutoFit/>
          </a:bodyPr>
          <a:lstStyle/>
          <a:p>
            <a:r>
              <a:rPr lang="ru-RU" b="1" dirty="0" err="1">
                <a:latin typeface="TimesNewRomanPS-BoldMT"/>
                <a:ea typeface="Calibri" panose="020F0502020204030204" pitchFamily="34" charset="0"/>
                <a:cs typeface="TimesNewRomanPS-BoldMT"/>
              </a:rPr>
              <a:t>Рівняння</a:t>
            </a:r>
            <a:r>
              <a:rPr lang="ru-RU" b="1" dirty="0">
                <a:latin typeface="TimesNewRomanPS-BoldMT"/>
                <a:ea typeface="Calibri" panose="020F0502020204030204" pitchFamily="34" charset="0"/>
                <a:cs typeface="TimesNewRomanPS-BoldMT"/>
              </a:rPr>
              <a:t> </a:t>
            </a:r>
            <a:r>
              <a:rPr lang="ru-RU" b="1" dirty="0" err="1">
                <a:latin typeface="TimesNewRomanPS-BoldMT"/>
                <a:ea typeface="Calibri" panose="020F0502020204030204" pitchFamily="34" charset="0"/>
                <a:cs typeface="TimesNewRomanPS-BoldMT"/>
              </a:rPr>
              <a:t>неперервності</a:t>
            </a:r>
            <a:r>
              <a:rPr lang="ru-RU" b="1" dirty="0">
                <a:latin typeface="TimesNewRomanPS-BoldMT"/>
                <a:ea typeface="Calibri" panose="020F0502020204030204" pitchFamily="34" charset="0"/>
                <a:cs typeface="TimesNewRomanPS-BoldMT"/>
              </a:rPr>
              <a:t> заряду</a:t>
            </a:r>
            <a:endParaRPr lang="ru-RU" dirty="0"/>
          </a:p>
        </p:txBody>
      </p:sp>
    </p:spTree>
    <p:extLst>
      <p:ext uri="{BB962C8B-B14F-4D97-AF65-F5344CB8AC3E}">
        <p14:creationId xmlns:p14="http://schemas.microsoft.com/office/powerpoint/2010/main" val="335744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МОДУЛЬ </a:t>
            </a:r>
            <a:r>
              <a:rPr lang="uk-UA" dirty="0"/>
              <a:t>4</a:t>
            </a:r>
            <a:r>
              <a:rPr lang="uk-UA" dirty="0" smtClean="0"/>
              <a:t/>
            </a:r>
            <a:br>
              <a:rPr lang="uk-UA" dirty="0" smtClean="0"/>
            </a:br>
            <a:r>
              <a:rPr lang="ru-RU" b="1" dirty="0"/>
              <a:t>МАГНЕТИЗМ</a:t>
            </a:r>
            <a:endParaRPr lang="ru-RU" dirty="0"/>
          </a:p>
        </p:txBody>
      </p:sp>
      <p:sp>
        <p:nvSpPr>
          <p:cNvPr id="3" name="Объект 2"/>
          <p:cNvSpPr>
            <a:spLocks noGrp="1"/>
          </p:cNvSpPr>
          <p:nvPr>
            <p:ph idx="1"/>
          </p:nvPr>
        </p:nvSpPr>
        <p:spPr/>
        <p:txBody>
          <a:bodyPr>
            <a:normAutofit/>
          </a:bodyPr>
          <a:lstStyle/>
          <a:p>
            <a:r>
              <a:rPr lang="ru-RU" dirty="0" err="1" smtClean="0"/>
              <a:t>Магнітостатика</a:t>
            </a:r>
            <a:endParaRPr lang="ru-RU" dirty="0" smtClean="0"/>
          </a:p>
          <a:p>
            <a:r>
              <a:rPr lang="ru-RU" b="1" dirty="0" err="1" smtClean="0"/>
              <a:t>Густина</a:t>
            </a:r>
            <a:r>
              <a:rPr lang="ru-RU" b="1" dirty="0" smtClean="0"/>
              <a:t> </a:t>
            </a:r>
            <a:r>
              <a:rPr lang="ru-RU" b="1" dirty="0" err="1"/>
              <a:t>електричного</a:t>
            </a:r>
            <a:r>
              <a:rPr lang="ru-RU" b="1" dirty="0"/>
              <a:t> струму</a:t>
            </a:r>
            <a:endParaRPr lang="ru-RU" dirty="0"/>
          </a:p>
          <a:p>
            <a:r>
              <a:rPr lang="ru-RU" b="1" dirty="0" err="1"/>
              <a:t>Рівняння</a:t>
            </a:r>
            <a:r>
              <a:rPr lang="ru-RU" b="1" dirty="0"/>
              <a:t> </a:t>
            </a:r>
            <a:r>
              <a:rPr lang="ru-RU" b="1" dirty="0" err="1"/>
              <a:t>неперервності</a:t>
            </a:r>
            <a:r>
              <a:rPr lang="ru-RU" b="1" dirty="0"/>
              <a:t> заряду</a:t>
            </a:r>
            <a:endParaRPr lang="ru-RU" dirty="0"/>
          </a:p>
          <a:p>
            <a:r>
              <a:rPr lang="ru-RU" b="1" dirty="0"/>
              <a:t> Закон Ома</a:t>
            </a:r>
            <a:endParaRPr lang="ru-RU" dirty="0"/>
          </a:p>
          <a:p>
            <a:pPr marL="0" indent="0">
              <a:buNone/>
            </a:pPr>
            <a:endParaRPr lang="ru-RU" dirty="0"/>
          </a:p>
        </p:txBody>
      </p:sp>
    </p:spTree>
    <p:extLst>
      <p:ext uri="{BB962C8B-B14F-4D97-AF65-F5344CB8AC3E}">
        <p14:creationId xmlns:p14="http://schemas.microsoft.com/office/powerpoint/2010/main" val="184059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0912" y="447847"/>
            <a:ext cx="9601200" cy="1485900"/>
          </a:xfrm>
        </p:spPr>
        <p:txBody>
          <a:bodyPr/>
          <a:lstStyle/>
          <a:p>
            <a:pPr marL="0" indent="0"/>
            <a:r>
              <a:rPr lang="ru-RU" b="1" dirty="0"/>
              <a:t>МАГНЕТИЗМ</a:t>
            </a:r>
            <a:endParaRPr lang="ru-RU" b="1" i="1" dirty="0"/>
          </a:p>
        </p:txBody>
      </p:sp>
      <p:sp>
        <p:nvSpPr>
          <p:cNvPr id="6" name="Прямоугольник 5"/>
          <p:cNvSpPr/>
          <p:nvPr/>
        </p:nvSpPr>
        <p:spPr>
          <a:xfrm>
            <a:off x="899160" y="1568323"/>
            <a:ext cx="6096000" cy="1200329"/>
          </a:xfrm>
          <a:prstGeom prst="rect">
            <a:avLst/>
          </a:prstGeom>
        </p:spPr>
        <p:txBody>
          <a:bodyPr>
            <a:spAutoFit/>
          </a:bodyPr>
          <a:lstStyle/>
          <a:p>
            <a:r>
              <a:rPr lang="ru-RU" dirty="0" err="1">
                <a:latin typeface="Times New Roman" panose="02020603050405020304" pitchFamily="18" charset="0"/>
                <a:cs typeface="Times New Roman" panose="02020603050405020304" pitchFamily="18" charset="0"/>
              </a:rPr>
              <a:t>Провідники</a:t>
            </a:r>
            <a:r>
              <a:rPr lang="ru-RU" dirty="0">
                <a:latin typeface="Times New Roman" panose="02020603050405020304" pitchFamily="18" charset="0"/>
                <a:cs typeface="Times New Roman" panose="02020603050405020304" pitchFamily="18" charset="0"/>
              </a:rPr>
              <a:t>, в яких </a:t>
            </a:r>
            <a:r>
              <a:rPr lang="ru-RU" dirty="0" err="1">
                <a:latin typeface="Times New Roman" panose="02020603050405020304" pitchFamily="18" charset="0"/>
                <a:cs typeface="Times New Roman" panose="02020603050405020304" pitchFamily="18" charset="0"/>
              </a:rPr>
              <a:t>тече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електричний</a:t>
            </a:r>
            <a:r>
              <a:rPr lang="ru-RU" dirty="0">
                <a:latin typeface="Times New Roman" panose="02020603050405020304" pitchFamily="18" charset="0"/>
                <a:cs typeface="Times New Roman" panose="02020603050405020304" pitchFamily="18" charset="0"/>
              </a:rPr>
              <a:t> струм, або </a:t>
            </a:r>
            <a:r>
              <a:rPr lang="ru-RU" dirty="0" err="1">
                <a:latin typeface="Times New Roman" panose="02020603050405020304" pitchFamily="18" charset="0"/>
                <a:cs typeface="Times New Roman" panose="02020603050405020304" pitchFamily="18" charset="0"/>
              </a:rPr>
              <a:t>тверді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тіла</a:t>
            </a:r>
            <a:r>
              <a:rPr lang="ru-RU" dirty="0">
                <a:latin typeface="Times New Roman" panose="02020603050405020304" pitchFamily="18" charset="0"/>
                <a:cs typeface="Times New Roman" panose="02020603050405020304" pitchFamily="18" charset="0"/>
              </a:rPr>
              <a:t> – </a:t>
            </a:r>
            <a:r>
              <a:rPr lang="ru-RU" dirty="0" err="1">
                <a:latin typeface="Times New Roman" panose="02020603050405020304" pitchFamily="18" charset="0"/>
                <a:cs typeface="Times New Roman" panose="02020603050405020304" pitchFamily="18" charset="0"/>
              </a:rPr>
              <a:t>магніти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проявляють</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особливий</a:t>
            </a:r>
            <a:r>
              <a:rPr lang="ru-RU" dirty="0">
                <a:latin typeface="Times New Roman" panose="02020603050405020304" pitchFamily="18" charset="0"/>
                <a:cs typeface="Times New Roman" panose="02020603050405020304" pitchFamily="18" charset="0"/>
              </a:rPr>
              <a:t> характер </a:t>
            </a:r>
            <a:r>
              <a:rPr lang="ru-RU" dirty="0" err="1">
                <a:latin typeface="Times New Roman" panose="02020603050405020304" pitchFamily="18" charset="0"/>
                <a:cs typeface="Times New Roman" panose="02020603050405020304" pitchFamily="18" charset="0"/>
              </a:rPr>
              <a:t>взаємодії</a:t>
            </a:r>
            <a:r>
              <a:rPr lang="ru-RU" dirty="0">
                <a:latin typeface="Times New Roman" panose="02020603050405020304" pitchFamily="18" charset="0"/>
                <a:cs typeface="Times New Roman" panose="02020603050405020304" pitchFamily="18" charset="0"/>
              </a:rPr>
              <a:t>, яку називають </a:t>
            </a:r>
            <a:r>
              <a:rPr lang="ru-RU" i="1" dirty="0" err="1" smtClean="0">
                <a:latin typeface="Times New Roman" panose="02020603050405020304" pitchFamily="18" charset="0"/>
                <a:cs typeface="Times New Roman" panose="02020603050405020304" pitchFamily="18" charset="0"/>
              </a:rPr>
              <a:t>магнітною</a:t>
            </a:r>
            <a:r>
              <a:rPr lang="ru-RU" i="1" dirty="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взаємодією</a:t>
            </a:r>
            <a:r>
              <a:rPr lang="ru-RU" dirty="0">
                <a:latin typeface="Times New Roman" panose="02020603050405020304" pitchFamily="18" charset="0"/>
                <a:cs typeface="Times New Roman" panose="02020603050405020304" pitchFamily="18" charset="0"/>
              </a:rPr>
              <a:t>, і яка </a:t>
            </a:r>
            <a:r>
              <a:rPr lang="ru-RU" dirty="0" err="1">
                <a:latin typeface="Times New Roman" panose="02020603050405020304" pitchFamily="18" charset="0"/>
                <a:cs typeface="Times New Roman" panose="02020603050405020304" pitchFamily="18" charset="0"/>
              </a:rPr>
              <a:t>здійснюється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завдяки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магнітному</a:t>
            </a:r>
            <a:r>
              <a:rPr lang="ru-RU" dirty="0">
                <a:latin typeface="Times New Roman" panose="02020603050405020304" pitchFamily="18" charset="0"/>
                <a:cs typeface="Times New Roman" panose="02020603050405020304" pitchFamily="18" charset="0"/>
              </a:rPr>
              <a:t> полю.</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Picture 2" descr="Магнітне поле Землі » Шкільні Підручники"/>
          <p:cNvPicPr>
            <a:picLocks noChangeAspect="1" noChangeArrowheads="1"/>
          </p:cNvPicPr>
          <p:nvPr/>
        </p:nvPicPr>
        <p:blipFill rotWithShape="1">
          <a:blip r:embed="rId2">
            <a:extLst>
              <a:ext uri="{28A0092B-C50C-407E-A947-70E740481C1C}">
                <a14:useLocalDpi xmlns:a14="http://schemas.microsoft.com/office/drawing/2010/main" val="0"/>
              </a:ext>
            </a:extLst>
          </a:blip>
          <a:srcRect b="15126"/>
          <a:stretch/>
        </p:blipFill>
        <p:spPr bwMode="auto">
          <a:xfrm>
            <a:off x="7580376" y="129209"/>
            <a:ext cx="2950591" cy="287822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99160" y="3183055"/>
            <a:ext cx="6096000" cy="2759602"/>
          </a:xfrm>
          <a:prstGeom prst="rect">
            <a:avLst/>
          </a:prstGeom>
        </p:spPr>
        <p:txBody>
          <a:bodyPr>
            <a:spAutoFit/>
          </a:bodyPr>
          <a:lstStyle/>
          <a:p>
            <a:pPr indent="449580" algn="just">
              <a:lnSpc>
                <a:spcPct val="107000"/>
              </a:lnSpc>
              <a:spcAft>
                <a:spcPts val="800"/>
              </a:spcAft>
            </a:pPr>
            <a:r>
              <a:rPr lang="ru-RU" dirty="0">
                <a:latin typeface="Times New Roman" panose="02020603050405020304" pitchFamily="18" charset="0"/>
                <a:ea typeface="Calibri" panose="020F0502020204030204" pitchFamily="34" charset="0"/>
                <a:cs typeface="Times New Roman" panose="02020603050405020304" pitchFamily="18" charset="0"/>
              </a:rPr>
              <a:t>На Землі та в </a:t>
            </a:r>
            <a:r>
              <a:rPr lang="ru-RU" dirty="0" err="1">
                <a:latin typeface="Times New Roman" panose="02020603050405020304" pitchFamily="18" charset="0"/>
                <a:ea typeface="Calibri" panose="020F0502020204030204" pitchFamily="34" charset="0"/>
                <a:cs typeface="Times New Roman" panose="02020603050405020304" pitchFamily="18" charset="0"/>
              </a:rPr>
              <a:t>просторі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навколо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неї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джерелом</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магнітного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 є </a:t>
            </a:r>
            <a:r>
              <a:rPr lang="ru-RU" dirty="0" err="1">
                <a:latin typeface="Times New Roman" panose="02020603050405020304" pitchFamily="18" charset="0"/>
                <a:ea typeface="Calibri" panose="020F0502020204030204" pitchFamily="34" charset="0"/>
                <a:cs typeface="Times New Roman" panose="02020603050405020304" pitchFamily="18" charset="0"/>
              </a:rPr>
              <a:t>її</a:t>
            </a:r>
            <a:r>
              <a:rPr lang="ru-RU" dirty="0">
                <a:latin typeface="Times New Roman" panose="02020603050405020304" pitchFamily="18" charset="0"/>
                <a:ea typeface="Calibri" panose="020F0502020204030204" pitchFamily="34" charset="0"/>
                <a:cs typeface="Times New Roman" panose="02020603050405020304" pitchFamily="18" charset="0"/>
              </a:rPr>
              <a:t> ядро. </a:t>
            </a:r>
            <a:r>
              <a:rPr lang="ru-RU" dirty="0" err="1">
                <a:latin typeface="Times New Roman" panose="02020603050405020304" pitchFamily="18" charset="0"/>
                <a:ea typeface="Calibri" panose="020F0502020204030204" pitchFamily="34" charset="0"/>
                <a:cs typeface="Times New Roman" panose="02020603050405020304" pitchFamily="18" charset="0"/>
              </a:rPr>
              <a:t>Магнітні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полюси</a:t>
            </a:r>
            <a:r>
              <a:rPr lang="ru-RU" dirty="0">
                <a:latin typeface="Times New Roman" panose="02020603050405020304" pitchFamily="18" charset="0"/>
                <a:ea typeface="Calibri" panose="020F0502020204030204" pitchFamily="34" charset="0"/>
                <a:cs typeface="Times New Roman" panose="02020603050405020304" pitchFamily="18" charset="0"/>
              </a:rPr>
              <a:t> Землі не </a:t>
            </a:r>
            <a:r>
              <a:rPr lang="ru-RU" dirty="0" err="1">
                <a:latin typeface="Times New Roman" panose="02020603050405020304" pitchFamily="18" charset="0"/>
                <a:ea typeface="Calibri" panose="020F0502020204030204" pitchFamily="34" charset="0"/>
                <a:cs typeface="Times New Roman" panose="02020603050405020304" pitchFamily="18" charset="0"/>
              </a:rPr>
              <a:t>співпадають</a:t>
            </a:r>
            <a:r>
              <a:rPr lang="ru-RU" dirty="0">
                <a:latin typeface="Times New Roman" panose="02020603050405020304" pitchFamily="18" charset="0"/>
                <a:ea typeface="Calibri" panose="020F0502020204030204" pitchFamily="34" charset="0"/>
                <a:cs typeface="Times New Roman" panose="02020603050405020304" pitchFamily="18" charset="0"/>
              </a:rPr>
              <a:t> з </a:t>
            </a:r>
            <a:r>
              <a:rPr lang="ru-RU" dirty="0" err="1">
                <a:latin typeface="Times New Roman" panose="02020603050405020304" pitchFamily="18" charset="0"/>
                <a:ea typeface="Calibri" panose="020F0502020204030204" pitchFamily="34" charset="0"/>
                <a:cs typeface="Times New Roman" panose="02020603050405020304" pitchFamily="18" charset="0"/>
              </a:rPr>
              <a:t>географічними</a:t>
            </a:r>
            <a:r>
              <a:rPr lang="ru-RU" dirty="0">
                <a:latin typeface="Times New Roman" panose="02020603050405020304" pitchFamily="18" charset="0"/>
                <a:ea typeface="Calibri" panose="020F0502020204030204" pitchFamily="34" charset="0"/>
                <a:cs typeface="Times New Roman" panose="02020603050405020304" pitchFamily="18" charset="0"/>
              </a:rPr>
              <a:t>, вони </a:t>
            </a:r>
            <a:r>
              <a:rPr lang="ru-RU" dirty="0" err="1">
                <a:latin typeface="Times New Roman" panose="02020603050405020304" pitchFamily="18" charset="0"/>
                <a:ea typeface="Calibri" panose="020F0502020204030204" pitchFamily="34" charset="0"/>
                <a:cs typeface="Times New Roman" panose="02020603050405020304" pitchFamily="18" charset="0"/>
              </a:rPr>
              <a:t>мають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добові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нутації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обертання</a:t>
            </a:r>
            <a:r>
              <a:rPr lang="ru-RU" dirty="0">
                <a:latin typeface="Times New Roman" panose="02020603050405020304" pitchFamily="18" charset="0"/>
                <a:ea typeface="Calibri" panose="020F0502020204030204" pitchFamily="34" charset="0"/>
                <a:cs typeface="Times New Roman" panose="02020603050405020304" pitchFamily="18" charset="0"/>
              </a:rPr>
              <a:t>) і їх </a:t>
            </a:r>
            <a:r>
              <a:rPr lang="ru-RU" dirty="0" err="1">
                <a:latin typeface="Times New Roman" panose="02020603050405020304" pitchFamily="18" charset="0"/>
                <a:ea typeface="Calibri" panose="020F0502020204030204" pitchFamily="34" charset="0"/>
                <a:cs typeface="Times New Roman" panose="02020603050405020304" pitchFamily="18" charset="0"/>
              </a:rPr>
              <a:t>положення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повільно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зміщується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швидкістю</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декілька</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десятків</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кілометрів</a:t>
            </a:r>
            <a:r>
              <a:rPr lang="ru-RU" dirty="0">
                <a:latin typeface="Times New Roman" panose="02020603050405020304" pitchFamily="18" charset="0"/>
                <a:ea typeface="Calibri" panose="020F0502020204030204" pitchFamily="34" charset="0"/>
                <a:cs typeface="Times New Roman" panose="02020603050405020304" pitchFamily="18" charset="0"/>
              </a:rPr>
              <a:t> на </a:t>
            </a:r>
            <a:r>
              <a:rPr lang="ru-RU" dirty="0" err="1">
                <a:latin typeface="Times New Roman" panose="02020603050405020304" pitchFamily="18" charset="0"/>
                <a:ea typeface="Calibri" panose="020F0502020204030204" pitchFamily="34" charset="0"/>
                <a:cs typeface="Times New Roman" panose="02020603050405020304" pitchFamily="18" charset="0"/>
              </a:rPr>
              <a:t>рік</a:t>
            </a:r>
            <a:r>
              <a:rPr lang="ru-RU" dirty="0">
                <a:latin typeface="Times New Roman" panose="02020603050405020304" pitchFamily="18" charset="0"/>
                <a:ea typeface="Calibri" panose="020F0502020204030204" pitchFamily="34" charset="0"/>
                <a:cs typeface="Times New Roman" panose="02020603050405020304" pitchFamily="18" charset="0"/>
              </a:rPr>
              <a:t>. На </a:t>
            </a:r>
            <a:r>
              <a:rPr lang="ru-RU" dirty="0" err="1">
                <a:latin typeface="Times New Roman" panose="02020603050405020304" pitchFamily="18" charset="0"/>
                <a:ea typeface="Calibri" panose="020F0502020204030204" pitchFamily="34" charset="0"/>
                <a:cs typeface="Times New Roman" panose="02020603050405020304" pitchFamily="18" charset="0"/>
              </a:rPr>
              <a:t>поверхні</a:t>
            </a:r>
            <a:r>
              <a:rPr lang="ru-RU" dirty="0">
                <a:latin typeface="Times New Roman" panose="02020603050405020304" pitchFamily="18" charset="0"/>
                <a:ea typeface="Calibri" panose="020F0502020204030204" pitchFamily="34" charset="0"/>
                <a:cs typeface="Times New Roman" panose="02020603050405020304" pitchFamily="18" charset="0"/>
              </a:rPr>
              <a:t> Землі </a:t>
            </a:r>
            <a:r>
              <a:rPr lang="ru-RU" dirty="0" err="1">
                <a:latin typeface="Times New Roman" panose="02020603050405020304" pitchFamily="18" charset="0"/>
                <a:ea typeface="Calibri" panose="020F0502020204030204" pitchFamily="34" charset="0"/>
                <a:cs typeface="Times New Roman" panose="02020603050405020304" pitchFamily="18" charset="0"/>
              </a:rPr>
              <a:t>її</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магнітне</a:t>
            </a:r>
            <a:r>
              <a:rPr lang="ru-RU" dirty="0">
                <a:latin typeface="Times New Roman" panose="02020603050405020304" pitchFamily="18" charset="0"/>
                <a:ea typeface="Calibri" panose="020F0502020204030204" pitchFamily="34" charset="0"/>
                <a:cs typeface="Times New Roman" panose="02020603050405020304" pitchFamily="18" charset="0"/>
              </a:rPr>
              <a:t> поле </a:t>
            </a:r>
            <a:r>
              <a:rPr lang="ru-RU" dirty="0" err="1">
                <a:latin typeface="Times New Roman" panose="02020603050405020304" pitchFamily="18" charset="0"/>
                <a:ea typeface="Calibri" panose="020F0502020204030204" pitchFamily="34" charset="0"/>
                <a:cs typeface="Times New Roman" panose="02020603050405020304" pitchFamily="18" charset="0"/>
              </a:rPr>
              <a:t>орієнтує</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магнітну</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стрілку</a:t>
            </a:r>
            <a:r>
              <a:rPr lang="ru-RU" dirty="0">
                <a:latin typeface="Times New Roman" panose="02020603050405020304" pitchFamily="18" charset="0"/>
                <a:ea typeface="Calibri" panose="020F0502020204030204" pitchFamily="34" charset="0"/>
                <a:cs typeface="Times New Roman" panose="02020603050405020304" pitchFamily="18" charset="0"/>
              </a:rPr>
              <a:t> компаса, </a:t>
            </a:r>
            <a:r>
              <a:rPr lang="ru-RU" dirty="0" err="1">
                <a:latin typeface="Times New Roman" panose="02020603050405020304" pitchFamily="18" charset="0"/>
                <a:ea typeface="Calibri" panose="020F0502020204030204" pitchFamily="34" charset="0"/>
                <a:cs typeface="Times New Roman" panose="02020603050405020304" pitchFamily="18" charset="0"/>
              </a:rPr>
              <a:t>чим</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користувалися</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наприклад</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вікінги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здійснюючи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морські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мандри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Під</a:t>
            </a:r>
            <a:r>
              <a:rPr lang="ru-RU" dirty="0">
                <a:latin typeface="Times New Roman" panose="02020603050405020304" pitchFamily="18" charset="0"/>
                <a:ea typeface="Calibri" panose="020F0502020204030204" pitchFamily="34" charset="0"/>
                <a:cs typeface="Times New Roman" panose="02020603050405020304" pitchFamily="18" charset="0"/>
              </a:rPr>
              <a:t> час </a:t>
            </a:r>
            <a:r>
              <a:rPr lang="ru-RU" dirty="0" err="1">
                <a:latin typeface="Times New Roman" panose="02020603050405020304" pitchFamily="18" charset="0"/>
                <a:ea typeface="Calibri" panose="020F0502020204030204" pitchFamily="34" charset="0"/>
                <a:cs typeface="Times New Roman" panose="02020603050405020304" pitchFamily="18" charset="0"/>
              </a:rPr>
              <a:t>сезонних</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перельотів</a:t>
            </a:r>
            <a:r>
              <a:rPr lang="ru-RU" dirty="0">
                <a:latin typeface="Times New Roman" panose="02020603050405020304" pitchFamily="18" charset="0"/>
                <a:ea typeface="Calibri" panose="020F0502020204030204" pitchFamily="34" charset="0"/>
                <a:cs typeface="Times New Roman" panose="02020603050405020304" pitchFamily="18" charset="0"/>
              </a:rPr>
              <a:t> птахи </a:t>
            </a:r>
            <a:r>
              <a:rPr lang="ru-RU" dirty="0" err="1">
                <a:latin typeface="Times New Roman" panose="02020603050405020304" pitchFamily="18" charset="0"/>
                <a:ea typeface="Calibri" panose="020F0502020204030204" pitchFamily="34" charset="0"/>
                <a:cs typeface="Times New Roman" panose="02020603050405020304" pitchFamily="18" charset="0"/>
              </a:rPr>
              <a:t>також</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орієнтуються</a:t>
            </a:r>
            <a:r>
              <a:rPr lang="ru-RU" dirty="0">
                <a:latin typeface="Times New Roman" panose="02020603050405020304" pitchFamily="18" charset="0"/>
                <a:ea typeface="Calibri" panose="020F0502020204030204" pitchFamily="34" charset="0"/>
                <a:cs typeface="Times New Roman" panose="02020603050405020304" pitchFamily="18" charset="0"/>
              </a:rPr>
              <a:t> за </a:t>
            </a:r>
            <a:r>
              <a:rPr lang="ru-RU" dirty="0" err="1">
                <a:latin typeface="Times New Roman" panose="02020603050405020304" pitchFamily="18" charset="0"/>
                <a:ea typeface="Calibri" panose="020F0502020204030204" pitchFamily="34" charset="0"/>
                <a:cs typeface="Times New Roman" panose="02020603050405020304" pitchFamily="18" charset="0"/>
              </a:rPr>
              <a:t>допомогою</a:t>
            </a:r>
            <a:r>
              <a:rPr lang="ru-RU" dirty="0">
                <a:latin typeface="Times New Roman" panose="02020603050405020304" pitchFamily="18" charset="0"/>
                <a:ea typeface="Calibri" panose="020F0502020204030204" pitchFamily="34" charset="0"/>
                <a:cs typeface="Times New Roman" panose="02020603050405020304" pitchFamily="18" charset="0"/>
              </a:rPr>
              <a:t> земного </a:t>
            </a:r>
            <a:r>
              <a:rPr lang="ru-RU" dirty="0" err="1">
                <a:latin typeface="Times New Roman" panose="02020603050405020304" pitchFamily="18" charset="0"/>
                <a:ea typeface="Calibri" panose="020F0502020204030204" pitchFamily="34" charset="0"/>
                <a:cs typeface="Times New Roman" panose="02020603050405020304" pitchFamily="18" charset="0"/>
              </a:rPr>
              <a:t>магнітного</a:t>
            </a:r>
            <a:r>
              <a:rPr lang="ru-RU" dirty="0">
                <a:latin typeface="Times New Roman" panose="02020603050405020304" pitchFamily="18" charset="0"/>
                <a:ea typeface="Calibri" panose="020F0502020204030204" pitchFamily="34" charset="0"/>
                <a:cs typeface="Times New Roman" panose="02020603050405020304" pitchFamily="18" charset="0"/>
              </a:rPr>
              <a:t> поля.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Почему северный магнитный полюс «убегает» на&amp;nbsp;Таймыр: ученые в&amp;nbsp;недоумени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5160" y="3292631"/>
            <a:ext cx="5074920" cy="3383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60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80715" y="464558"/>
            <a:ext cx="2423997" cy="461665"/>
          </a:xfrm>
          <a:prstGeom prst="rect">
            <a:avLst/>
          </a:prstGeom>
        </p:spPr>
        <p:txBody>
          <a:bodyPr wrap="none">
            <a:spAutoFit/>
          </a:bodyPr>
          <a:lstStyle/>
          <a:p>
            <a:r>
              <a:rPr lang="ru-RU" sz="2400" b="1" dirty="0" err="1" smtClean="0">
                <a:latin typeface="Times New Roman" panose="02020603050405020304" pitchFamily="18" charset="0"/>
                <a:ea typeface="Calibri" panose="020F0502020204030204" pitchFamily="34" charset="0"/>
              </a:rPr>
              <a:t>Магнітостатика</a:t>
            </a:r>
            <a:endParaRPr lang="ru-RU" sz="2400" b="1" dirty="0"/>
          </a:p>
        </p:txBody>
      </p:sp>
      <p:pic>
        <p:nvPicPr>
          <p:cNvPr id="6" name="Рисунок 5"/>
          <p:cNvPicPr/>
          <p:nvPr/>
        </p:nvPicPr>
        <p:blipFill rotWithShape="1">
          <a:blip r:embed="rId2">
            <a:extLst>
              <a:ext uri="{28A0092B-C50C-407E-A947-70E740481C1C}">
                <a14:useLocalDpi xmlns:a14="http://schemas.microsoft.com/office/drawing/2010/main" val="0"/>
              </a:ext>
            </a:extLst>
          </a:blip>
          <a:srcRect b="15304"/>
          <a:stretch/>
        </p:blipFill>
        <p:spPr bwMode="auto">
          <a:xfrm>
            <a:off x="1176654" y="1243901"/>
            <a:ext cx="2874137" cy="2934907"/>
          </a:xfrm>
          <a:prstGeom prst="rect">
            <a:avLst/>
          </a:prstGeom>
          <a:noFill/>
          <a:ln>
            <a:noFill/>
          </a:ln>
        </p:spPr>
      </p:pic>
      <p:pic>
        <p:nvPicPr>
          <p:cNvPr id="7" name="Рисунок 6"/>
          <p:cNvPicPr/>
          <p:nvPr/>
        </p:nvPicPr>
        <p:blipFill>
          <a:blip r:embed="rId3">
            <a:extLst>
              <a:ext uri="{28A0092B-C50C-407E-A947-70E740481C1C}">
                <a14:useLocalDpi xmlns:a14="http://schemas.microsoft.com/office/drawing/2010/main" val="0"/>
              </a:ext>
            </a:extLst>
          </a:blip>
          <a:srcRect/>
          <a:stretch>
            <a:fillRect/>
          </a:stretch>
        </p:blipFill>
        <p:spPr bwMode="auto">
          <a:xfrm>
            <a:off x="5087492" y="813911"/>
            <a:ext cx="2401443" cy="859980"/>
          </a:xfrm>
          <a:prstGeom prst="rect">
            <a:avLst/>
          </a:prstGeom>
          <a:noFill/>
          <a:ln>
            <a:noFill/>
          </a:ln>
        </p:spPr>
      </p:pic>
      <p:sp>
        <p:nvSpPr>
          <p:cNvPr id="4" name="Прямоугольник 3"/>
          <p:cNvSpPr/>
          <p:nvPr/>
        </p:nvSpPr>
        <p:spPr>
          <a:xfrm>
            <a:off x="5013960" y="3086471"/>
            <a:ext cx="6096000" cy="923330"/>
          </a:xfrm>
          <a:prstGeom prst="rect">
            <a:avLst/>
          </a:prstGeom>
        </p:spPr>
        <p:txBody>
          <a:bodyPr>
            <a:spAutoFit/>
          </a:bodyPr>
          <a:lstStyle/>
          <a:p>
            <a:r>
              <a:rPr lang="ru-RU" dirty="0" smtClean="0">
                <a:latin typeface="Times New Roman" panose="02020603050405020304" pitchFamily="18" charset="0"/>
                <a:ea typeface="Calibri" panose="020F0502020204030204" pitchFamily="34" charset="0"/>
              </a:rPr>
              <a:t>	</a:t>
            </a:r>
            <a:r>
              <a:rPr lang="ru-RU" dirty="0" err="1" smtClean="0">
                <a:latin typeface="Times New Roman" panose="02020603050405020304" pitchFamily="18" charset="0"/>
                <a:ea typeface="Calibri" panose="020F0502020204030204" pitchFamily="34" charset="0"/>
              </a:rPr>
              <a:t>Якщо</a:t>
            </a:r>
            <a:r>
              <a:rPr lang="ru-RU" dirty="0" smtClean="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струми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співнаправлені</a:t>
            </a:r>
            <a:r>
              <a:rPr lang="ru-RU" dirty="0">
                <a:latin typeface="Times New Roman" panose="02020603050405020304" pitchFamily="18" charset="0"/>
                <a:ea typeface="Calibri" panose="020F0502020204030204" pitchFamily="34" charset="0"/>
              </a:rPr>
              <a:t>, як на рисунку, то </a:t>
            </a:r>
            <a:r>
              <a:rPr lang="ru-RU" dirty="0" err="1">
                <a:latin typeface="Times New Roman" panose="02020603050405020304" pitchFamily="18" charset="0"/>
                <a:ea typeface="Calibri" panose="020F0502020204030204" pitchFamily="34" charset="0"/>
              </a:rPr>
              <a:t>провідники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притягуються</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якщо</a:t>
            </a:r>
            <a:r>
              <a:rPr lang="ru-RU" dirty="0">
                <a:latin typeface="Times New Roman" panose="02020603050405020304" pitchFamily="18" charset="0"/>
                <a:ea typeface="Calibri" panose="020F0502020204030204" pitchFamily="34" charset="0"/>
              </a:rPr>
              <a:t> ж </a:t>
            </a:r>
            <a:r>
              <a:rPr lang="ru-RU" dirty="0" err="1">
                <a:latin typeface="Times New Roman" panose="02020603050405020304" pitchFamily="18" charset="0"/>
                <a:ea typeface="Calibri" panose="020F0502020204030204" pitchFamily="34" charset="0"/>
              </a:rPr>
              <a:t>струми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направлені</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протилежно</a:t>
            </a:r>
            <a:r>
              <a:rPr lang="ru-RU" dirty="0">
                <a:latin typeface="Times New Roman" panose="02020603050405020304" pitchFamily="18" charset="0"/>
                <a:ea typeface="Calibri" panose="020F0502020204030204" pitchFamily="34" charset="0"/>
              </a:rPr>
              <a:t>, то </a:t>
            </a:r>
            <a:r>
              <a:rPr lang="ru-RU" dirty="0" err="1">
                <a:latin typeface="Times New Roman" panose="02020603050405020304" pitchFamily="18" charset="0"/>
                <a:ea typeface="Calibri" panose="020F0502020204030204" pitchFamily="34" charset="0"/>
              </a:rPr>
              <a:t>провідники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відштовхуються</a:t>
            </a:r>
            <a:endParaRPr lang="ru-RU" dirty="0"/>
          </a:p>
        </p:txBody>
      </p:sp>
      <p:sp>
        <p:nvSpPr>
          <p:cNvPr id="5" name="Прямоугольник 4"/>
          <p:cNvSpPr/>
          <p:nvPr/>
        </p:nvSpPr>
        <p:spPr>
          <a:xfrm>
            <a:off x="5013960" y="2037651"/>
            <a:ext cx="6153912" cy="685059"/>
          </a:xfrm>
          <a:prstGeom prst="rect">
            <a:avLst/>
          </a:prstGeom>
        </p:spPr>
        <p:txBody>
          <a:bodyPr wrap="square">
            <a:spAutoFit/>
          </a:bodyPr>
          <a:lstStyle/>
          <a:p>
            <a:pPr indent="449580" algn="just">
              <a:lnSpc>
                <a:spcPct val="107000"/>
              </a:lnSpc>
              <a:spcAft>
                <a:spcPts val="800"/>
              </a:spcAft>
            </a:pPr>
            <a:r>
              <a:rPr lang="ru-RU" dirty="0" err="1">
                <a:latin typeface="Times New Roman" panose="02020603050405020304" pitchFamily="18" charset="0"/>
                <a:ea typeface="Calibri" panose="020F0502020204030204" pitchFamily="34" charset="0"/>
                <a:cs typeface="Times New Roman" panose="02020603050405020304" pitchFamily="18" charset="0"/>
              </a:rPr>
              <a:t>Провідники</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тонкі</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якщо</a:t>
            </a:r>
            <a:r>
              <a:rPr lang="ru-RU" dirty="0">
                <a:latin typeface="Times New Roman" panose="02020603050405020304" pitchFamily="18" charset="0"/>
                <a:ea typeface="Calibri" panose="020F0502020204030204" pitchFamily="34" charset="0"/>
                <a:cs typeface="Times New Roman" panose="02020603050405020304" pitchFamily="18" charset="0"/>
              </a:rPr>
              <a:t> їх </a:t>
            </a:r>
            <a:r>
              <a:rPr lang="ru-RU" dirty="0" err="1">
                <a:latin typeface="Times New Roman" panose="02020603050405020304" pitchFamily="18" charset="0"/>
                <a:ea typeface="Calibri" panose="020F0502020204030204" pitchFamily="34" charset="0"/>
                <a:cs typeface="Times New Roman" panose="02020603050405020304" pitchFamily="18" charset="0"/>
              </a:rPr>
              <a:t>поперечний</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розмір</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набагато</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менший</a:t>
            </a:r>
            <a:r>
              <a:rPr lang="ru-RU" dirty="0">
                <a:latin typeface="Times New Roman" panose="02020603050405020304" pitchFamily="18" charset="0"/>
                <a:ea typeface="Calibri" panose="020F0502020204030204" pitchFamily="34" charset="0"/>
                <a:cs typeface="Times New Roman" panose="02020603050405020304" pitchFamily="18" charset="0"/>
              </a:rPr>
              <a:t> за </a:t>
            </a:r>
            <a:r>
              <a:rPr lang="ru-RU" dirty="0" err="1">
                <a:latin typeface="Times New Roman" panose="02020603050405020304" pitchFamily="18" charset="0"/>
                <a:ea typeface="Calibri" panose="020F0502020204030204" pitchFamily="34" charset="0"/>
                <a:cs typeface="Times New Roman" panose="02020603050405020304" pitchFamily="18" charset="0"/>
              </a:rPr>
              <a:t>відстань</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між</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err="1">
                <a:latin typeface="Times New Roman" panose="02020603050405020304" pitchFamily="18" charset="0"/>
                <a:ea typeface="Calibri" panose="020F0502020204030204" pitchFamily="34" charset="0"/>
                <a:cs typeface="Times New Roman" panose="02020603050405020304" pitchFamily="18" charset="0"/>
              </a:rPr>
              <a:t>провідниками</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294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15568" y="175314"/>
            <a:ext cx="6096000" cy="461665"/>
          </a:xfrm>
          <a:prstGeom prst="rect">
            <a:avLst/>
          </a:prstGeom>
        </p:spPr>
        <p:txBody>
          <a:bodyPr>
            <a:spAutoFit/>
          </a:bodyPr>
          <a:lstStyle/>
          <a:p>
            <a:r>
              <a:rPr lang="ru-RU" sz="2400" b="1" dirty="0" err="1"/>
              <a:t>Індукція</a:t>
            </a:r>
            <a:r>
              <a:rPr lang="ru-RU" sz="2400" b="1" dirty="0"/>
              <a:t> </a:t>
            </a:r>
            <a:r>
              <a:rPr lang="ru-RU" sz="2400" b="1" dirty="0" err="1"/>
              <a:t>магнітного</a:t>
            </a:r>
            <a:r>
              <a:rPr lang="ru-RU" sz="2400" b="1" dirty="0"/>
              <a:t> поля</a:t>
            </a:r>
            <a:endParaRPr lang="ru-RU" sz="2400" dirty="0"/>
          </a:p>
        </p:txBody>
      </p:sp>
      <p:cxnSp>
        <p:nvCxnSpPr>
          <p:cNvPr id="11" name="Прямая соединительная линия 10"/>
          <p:cNvCxnSpPr/>
          <p:nvPr/>
        </p:nvCxnSpPr>
        <p:spPr>
          <a:xfrm flipV="1">
            <a:off x="1115568" y="1621561"/>
            <a:ext cx="9308592" cy="9144"/>
          </a:xfrm>
          <a:prstGeom prst="line">
            <a:avLst/>
          </a:prstGeom>
        </p:spPr>
        <p:style>
          <a:lnRef idx="1">
            <a:schemeClr val="accent2"/>
          </a:lnRef>
          <a:fillRef idx="0">
            <a:schemeClr val="accent2"/>
          </a:fillRef>
          <a:effectRef idx="0">
            <a:schemeClr val="accent2"/>
          </a:effectRef>
          <a:fontRef idx="minor">
            <a:schemeClr val="tx1"/>
          </a:fontRef>
        </p:style>
      </p:cxnSp>
      <p:cxnSp>
        <p:nvCxnSpPr>
          <p:cNvPr id="14" name="Прямая соединительная линия 13"/>
          <p:cNvCxnSpPr/>
          <p:nvPr/>
        </p:nvCxnSpPr>
        <p:spPr>
          <a:xfrm>
            <a:off x="1207008" y="3316208"/>
            <a:ext cx="0" cy="1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1115568" y="3410448"/>
            <a:ext cx="9467850" cy="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7" name="Прямая соединительная линия 26"/>
          <p:cNvCxnSpPr/>
          <p:nvPr/>
        </p:nvCxnSpPr>
        <p:spPr>
          <a:xfrm>
            <a:off x="1115568" y="5099040"/>
            <a:ext cx="9467850" cy="0"/>
          </a:xfrm>
          <a:prstGeom prst="line">
            <a:avLst/>
          </a:prstGeom>
          <a:ln>
            <a:solidFill>
              <a:srgbClr val="FFC000"/>
            </a:solidFill>
          </a:ln>
        </p:spPr>
        <p:style>
          <a:lnRef idx="1">
            <a:schemeClr val="dk1"/>
          </a:lnRef>
          <a:fillRef idx="0">
            <a:schemeClr val="dk1"/>
          </a:fillRef>
          <a:effectRef idx="0">
            <a:schemeClr val="dk1"/>
          </a:effectRef>
          <a:fontRef idx="minor">
            <a:schemeClr val="tx1"/>
          </a:fontRef>
        </p:style>
      </p:cxnSp>
      <p:sp>
        <p:nvSpPr>
          <p:cNvPr id="3" name="Прямоугольник 2"/>
          <p:cNvSpPr/>
          <p:nvPr/>
        </p:nvSpPr>
        <p:spPr>
          <a:xfrm>
            <a:off x="1115568" y="813912"/>
            <a:ext cx="6096000" cy="646331"/>
          </a:xfrm>
          <a:prstGeom prst="rect">
            <a:avLst/>
          </a:prstGeom>
        </p:spPr>
        <p:txBody>
          <a:bodyPr>
            <a:spAutoFit/>
          </a:bodyPr>
          <a:lstStyle/>
          <a:p>
            <a:r>
              <a:rPr lang="uk-UA" dirty="0">
                <a:latin typeface="Times New Roman" panose="02020603050405020304" pitchFamily="18" charset="0"/>
                <a:ea typeface="Calibri" panose="020F0502020204030204" pitchFamily="34" charset="0"/>
              </a:rPr>
              <a:t>Взаємодія між провідниками зі струмом здійснюється завдяки магнітному полю</a:t>
            </a:r>
            <a:endParaRPr lang="ru-RU" dirty="0"/>
          </a:p>
        </p:txBody>
      </p:sp>
      <p:sp>
        <p:nvSpPr>
          <p:cNvPr id="6" name="Прямоугольник 5"/>
          <p:cNvSpPr/>
          <p:nvPr/>
        </p:nvSpPr>
        <p:spPr>
          <a:xfrm>
            <a:off x="1207008" y="1703624"/>
            <a:ext cx="6096000" cy="1477328"/>
          </a:xfrm>
          <a:prstGeom prst="rect">
            <a:avLst/>
          </a:prstGeom>
        </p:spPr>
        <p:txBody>
          <a:bodyPr>
            <a:spAutoFit/>
          </a:bodyPr>
          <a:lstStyle/>
          <a:p>
            <a:r>
              <a:rPr lang="ru-RU" dirty="0">
                <a:latin typeface="Times New Roman" panose="02020603050405020304" pitchFamily="18" charset="0"/>
                <a:ea typeface="Calibri" panose="020F0502020204030204" pitchFamily="34" charset="0"/>
              </a:rPr>
              <a:t>Вектор </a:t>
            </a:r>
            <a:r>
              <a:rPr lang="ru-RU" dirty="0" err="1">
                <a:latin typeface="Times New Roman" panose="02020603050405020304" pitchFamily="18" charset="0"/>
                <a:ea typeface="Calibri" panose="020F0502020204030204" pitchFamily="34" charset="0"/>
              </a:rPr>
              <a:t>індукції</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магнітного</a:t>
            </a:r>
            <a:r>
              <a:rPr lang="ru-RU" dirty="0">
                <a:latin typeface="Times New Roman" panose="02020603050405020304" pitchFamily="18" charset="0"/>
                <a:ea typeface="Calibri" panose="020F0502020204030204" pitchFamily="34" charset="0"/>
              </a:rPr>
              <a:t> поля є силовою характеристикою </a:t>
            </a:r>
            <a:r>
              <a:rPr lang="ru-RU" dirty="0" err="1">
                <a:latin typeface="Times New Roman" panose="02020603050405020304" pitchFamily="18" charset="0"/>
                <a:ea typeface="Calibri" panose="020F0502020204030204" pitchFamily="34" charset="0"/>
              </a:rPr>
              <a:t>магнітного</a:t>
            </a:r>
            <a:r>
              <a:rPr lang="ru-RU" dirty="0">
                <a:latin typeface="Times New Roman" panose="02020603050405020304" pitchFamily="18" charset="0"/>
                <a:ea typeface="Calibri" panose="020F0502020204030204" pitchFamily="34" charset="0"/>
              </a:rPr>
              <a:t> поля. </a:t>
            </a:r>
            <a:r>
              <a:rPr lang="ru-RU" dirty="0" err="1">
                <a:latin typeface="Times New Roman" panose="02020603050405020304" pitchFamily="18" charset="0"/>
                <a:ea typeface="Calibri" panose="020F0502020204030204" pitchFamily="34" charset="0"/>
              </a:rPr>
              <a:t>Його</a:t>
            </a:r>
            <a:r>
              <a:rPr lang="ru-RU" dirty="0">
                <a:latin typeface="Times New Roman" panose="02020603050405020304" pitchFamily="18" charset="0"/>
                <a:ea typeface="Calibri" panose="020F0502020204030204" pitchFamily="34" charset="0"/>
              </a:rPr>
              <a:t> величину можна </a:t>
            </a:r>
            <a:r>
              <a:rPr lang="ru-RU" dirty="0" err="1">
                <a:latin typeface="Times New Roman" panose="02020603050405020304" pitchFamily="18" charset="0"/>
                <a:ea typeface="Calibri" panose="020F0502020204030204" pitchFamily="34" charset="0"/>
              </a:rPr>
              <a:t>знайти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завдяки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силі</a:t>
            </a:r>
            <a:r>
              <a:rPr lang="ru-RU" dirty="0">
                <a:latin typeface="Times New Roman" panose="02020603050405020304" pitchFamily="18" charset="0"/>
                <a:ea typeface="Calibri" panose="020F0502020204030204" pitchFamily="34" charset="0"/>
              </a:rPr>
              <a:t>, з </a:t>
            </a:r>
            <a:r>
              <a:rPr lang="ru-RU" dirty="0" err="1">
                <a:latin typeface="Times New Roman" panose="02020603050405020304" pitchFamily="18" charset="0"/>
                <a:ea typeface="Calibri" panose="020F0502020204030204" pitchFamily="34" charset="0"/>
              </a:rPr>
              <a:t>якою</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магнітне</a:t>
            </a:r>
            <a:r>
              <a:rPr lang="ru-RU" dirty="0">
                <a:latin typeface="Times New Roman" panose="02020603050405020304" pitchFamily="18" charset="0"/>
                <a:ea typeface="Calibri" panose="020F0502020204030204" pitchFamily="34" charset="0"/>
              </a:rPr>
              <a:t> поле </a:t>
            </a:r>
            <a:r>
              <a:rPr lang="ru-RU" dirty="0" err="1">
                <a:latin typeface="Times New Roman" panose="02020603050405020304" pitchFamily="18" charset="0"/>
                <a:ea typeface="Calibri" panose="020F0502020204030204" pitchFamily="34" charset="0"/>
              </a:rPr>
              <a:t>діє</a:t>
            </a:r>
            <a:r>
              <a:rPr lang="ru-RU" dirty="0">
                <a:latin typeface="Times New Roman" panose="02020603050405020304" pitchFamily="18" charset="0"/>
                <a:ea typeface="Calibri" panose="020F0502020204030204" pitchFamily="34" charset="0"/>
              </a:rPr>
              <a:t> на </a:t>
            </a:r>
            <a:r>
              <a:rPr lang="ru-RU" dirty="0" err="1">
                <a:latin typeface="Times New Roman" panose="02020603050405020304" pitchFamily="18" charset="0"/>
                <a:ea typeface="Calibri" panose="020F0502020204030204" pitchFamily="34" charset="0"/>
              </a:rPr>
              <a:t>провідник</a:t>
            </a:r>
            <a:r>
              <a:rPr lang="ru-RU" dirty="0">
                <a:latin typeface="Times New Roman" panose="02020603050405020304" pitchFamily="18" charset="0"/>
                <a:ea typeface="Calibri" panose="020F0502020204030204" pitchFamily="34" charset="0"/>
              </a:rPr>
              <a:t>, в </a:t>
            </a:r>
            <a:r>
              <a:rPr lang="ru-RU" dirty="0" err="1">
                <a:latin typeface="Times New Roman" panose="02020603050405020304" pitchFamily="18" charset="0"/>
                <a:ea typeface="Calibri" panose="020F0502020204030204" pitchFamily="34" charset="0"/>
              </a:rPr>
              <a:t>якому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тече</a:t>
            </a:r>
            <a:r>
              <a:rPr lang="ru-RU" dirty="0">
                <a:latin typeface="Times New Roman" panose="02020603050405020304" pitchFamily="18" charset="0"/>
                <a:ea typeface="Calibri" panose="020F0502020204030204" pitchFamily="34" charset="0"/>
              </a:rPr>
              <a:t> струм, або </a:t>
            </a:r>
            <a:r>
              <a:rPr lang="ru-RU" dirty="0" err="1">
                <a:latin typeface="Times New Roman" panose="02020603050405020304" pitchFamily="18" charset="0"/>
                <a:ea typeface="Calibri" panose="020F0502020204030204" pitchFamily="34" charset="0"/>
              </a:rPr>
              <a:t>завдяки</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крутному</a:t>
            </a:r>
            <a:r>
              <a:rPr lang="ru-RU" dirty="0">
                <a:latin typeface="Times New Roman" panose="02020603050405020304" pitchFamily="18" charset="0"/>
                <a:ea typeface="Calibri" panose="020F0502020204030204" pitchFamily="34" charset="0"/>
              </a:rPr>
              <a:t> моменту сил, з </a:t>
            </a:r>
            <a:r>
              <a:rPr lang="ru-RU" dirty="0" err="1">
                <a:latin typeface="Times New Roman" panose="02020603050405020304" pitchFamily="18" charset="0"/>
                <a:ea typeface="Calibri" panose="020F0502020204030204" pitchFamily="34" charset="0"/>
              </a:rPr>
              <a:t>яким</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магнітне</a:t>
            </a:r>
            <a:r>
              <a:rPr lang="ru-RU" dirty="0">
                <a:latin typeface="Times New Roman" panose="02020603050405020304" pitchFamily="18" charset="0"/>
                <a:ea typeface="Calibri" panose="020F0502020204030204" pitchFamily="34" charset="0"/>
              </a:rPr>
              <a:t> поле </a:t>
            </a:r>
            <a:r>
              <a:rPr lang="ru-RU" dirty="0" err="1">
                <a:latin typeface="Times New Roman" panose="02020603050405020304" pitchFamily="18" charset="0"/>
                <a:ea typeface="Calibri" panose="020F0502020204030204" pitchFamily="34" charset="0"/>
              </a:rPr>
              <a:t>діє</a:t>
            </a:r>
            <a:r>
              <a:rPr lang="ru-RU" dirty="0">
                <a:latin typeface="Times New Roman" panose="02020603050405020304" pitchFamily="18" charset="0"/>
                <a:ea typeface="Calibri" panose="020F0502020204030204" pitchFamily="34" charset="0"/>
              </a:rPr>
              <a:t> на </a:t>
            </a:r>
            <a:r>
              <a:rPr lang="ru-RU" dirty="0" err="1">
                <a:latin typeface="Times New Roman" panose="02020603050405020304" pitchFamily="18" charset="0"/>
                <a:ea typeface="Calibri" panose="020F0502020204030204" pitchFamily="34" charset="0"/>
              </a:rPr>
              <a:t>магнітну</a:t>
            </a:r>
            <a:r>
              <a:rPr lang="ru-RU" dirty="0">
                <a:latin typeface="Times New Roman" panose="02020603050405020304" pitchFamily="18" charset="0"/>
                <a:ea typeface="Calibri" panose="020F0502020204030204" pitchFamily="34" charset="0"/>
              </a:rPr>
              <a:t> </a:t>
            </a:r>
            <a:r>
              <a:rPr lang="ru-RU" dirty="0" err="1">
                <a:latin typeface="Times New Roman" panose="02020603050405020304" pitchFamily="18" charset="0"/>
                <a:ea typeface="Calibri" panose="020F0502020204030204" pitchFamily="34" charset="0"/>
              </a:rPr>
              <a:t>стрілку</a:t>
            </a:r>
            <a:r>
              <a:rPr lang="ru-RU" dirty="0">
                <a:latin typeface="Times New Roman" panose="02020603050405020304" pitchFamily="18" charset="0"/>
                <a:ea typeface="Calibri" panose="020F0502020204030204" pitchFamily="34" charset="0"/>
              </a:rPr>
              <a:t>.</a:t>
            </a:r>
            <a:endParaRPr lang="ru-RU" dirty="0"/>
          </a:p>
        </p:txBody>
      </p:sp>
      <p:sp>
        <p:nvSpPr>
          <p:cNvPr id="7" name="Прямоугольник 6"/>
          <p:cNvSpPr/>
          <p:nvPr/>
        </p:nvSpPr>
        <p:spPr>
          <a:xfrm>
            <a:off x="1207008" y="3545705"/>
            <a:ext cx="6096000" cy="1277786"/>
          </a:xfrm>
          <a:prstGeom prst="rect">
            <a:avLst/>
          </a:prstGeom>
        </p:spPr>
        <p:txBody>
          <a:bodyPr>
            <a:spAutoFit/>
          </a:bodyPr>
          <a:lstStyle/>
          <a:p>
            <a:pPr indent="449580" algn="just">
              <a:lnSpc>
                <a:spcPct val="107000"/>
              </a:lnSpc>
              <a:spcAft>
                <a:spcPts val="800"/>
              </a:spcAft>
            </a:pPr>
            <a:r>
              <a:rPr lang="uk-UA">
                <a:latin typeface="Times New Roman" panose="02020603050405020304" pitchFamily="18" charset="0"/>
                <a:ea typeface="Calibri" panose="020F0502020204030204" pitchFamily="34" charset="0"/>
                <a:cs typeface="Times New Roman" panose="02020603050405020304" pitchFamily="18" charset="0"/>
              </a:rPr>
              <a:t>Для індукції магнітного поля виконується принцип суперпозиції, за яким вектор індукції магнітного поля дорівнює геометричній сумі індукцій магнітного поля від кожного з джерел магнітного поля: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7" name="Рисунок 16"/>
          <p:cNvPicPr/>
          <p:nvPr/>
        </p:nvPicPr>
        <p:blipFill rotWithShape="1">
          <a:blip r:embed="rId2">
            <a:extLst>
              <a:ext uri="{28A0092B-C50C-407E-A947-70E740481C1C}">
                <a14:useLocalDpi xmlns:a14="http://schemas.microsoft.com/office/drawing/2010/main" val="0"/>
              </a:ext>
            </a:extLst>
          </a:blip>
          <a:srcRect b="11078"/>
          <a:stretch/>
        </p:blipFill>
        <p:spPr bwMode="auto">
          <a:xfrm>
            <a:off x="7739951" y="484949"/>
            <a:ext cx="2843467" cy="2625830"/>
          </a:xfrm>
          <a:prstGeom prst="rect">
            <a:avLst/>
          </a:prstGeom>
          <a:noFill/>
          <a:ln>
            <a:noFill/>
          </a:ln>
        </p:spPr>
      </p:pic>
      <p:pic>
        <p:nvPicPr>
          <p:cNvPr id="18" name="Рисунок 17"/>
          <p:cNvPicPr/>
          <p:nvPr/>
        </p:nvPicPr>
        <p:blipFill>
          <a:blip r:embed="rId3">
            <a:extLst>
              <a:ext uri="{28A0092B-C50C-407E-A947-70E740481C1C}">
                <a14:useLocalDpi xmlns:a14="http://schemas.microsoft.com/office/drawing/2010/main" val="0"/>
              </a:ext>
            </a:extLst>
          </a:blip>
          <a:srcRect/>
          <a:stretch>
            <a:fillRect/>
          </a:stretch>
        </p:blipFill>
        <p:spPr bwMode="auto">
          <a:xfrm>
            <a:off x="7739951" y="3758557"/>
            <a:ext cx="1452753" cy="673608"/>
          </a:xfrm>
          <a:prstGeom prst="rect">
            <a:avLst/>
          </a:prstGeom>
          <a:noFill/>
          <a:ln>
            <a:noFill/>
          </a:ln>
        </p:spPr>
      </p:pic>
      <p:sp>
        <p:nvSpPr>
          <p:cNvPr id="8" name="Прямоугольник 7"/>
          <p:cNvSpPr/>
          <p:nvPr/>
        </p:nvSpPr>
        <p:spPr>
          <a:xfrm>
            <a:off x="1277493" y="5237603"/>
            <a:ext cx="4572000" cy="1477328"/>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Просторовий</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розподіл</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магнітного</a:t>
            </a:r>
            <a:r>
              <a:rPr lang="ru-RU" dirty="0">
                <a:latin typeface="Times New Roman" panose="02020603050405020304" pitchFamily="18" charset="0"/>
                <a:cs typeface="Times New Roman" panose="02020603050405020304" pitchFamily="18" charset="0"/>
              </a:rPr>
              <a:t> поля </a:t>
            </a:r>
            <a:r>
              <a:rPr lang="ru-RU" dirty="0" err="1">
                <a:latin typeface="Times New Roman" panose="02020603050405020304" pitchFamily="18" charset="0"/>
                <a:cs typeface="Times New Roman" panose="02020603050405020304" pitchFamily="18" charset="0"/>
              </a:rPr>
              <a:t>ілюструють</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допомогою</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ліній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індукції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магнітного</a:t>
            </a:r>
            <a:r>
              <a:rPr lang="ru-RU" dirty="0">
                <a:latin typeface="Times New Roman" panose="02020603050405020304" pitchFamily="18" charset="0"/>
                <a:cs typeface="Times New Roman" panose="02020603050405020304" pitchFamily="18" charset="0"/>
              </a:rPr>
              <a:t> поля. </a:t>
            </a:r>
            <a:r>
              <a:rPr lang="ru-RU" dirty="0" err="1">
                <a:latin typeface="Times New Roman" panose="02020603050405020304" pitchFamily="18" charset="0"/>
                <a:cs typeface="Times New Roman" panose="02020603050405020304" pitchFamily="18" charset="0"/>
              </a:rPr>
              <a:t>Лінії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магнітного</a:t>
            </a:r>
            <a:r>
              <a:rPr lang="ru-RU" dirty="0">
                <a:latin typeface="Times New Roman" panose="02020603050405020304" pitchFamily="18" charset="0"/>
                <a:cs typeface="Times New Roman" panose="02020603050405020304" pitchFamily="18" charset="0"/>
              </a:rPr>
              <a:t> поля </a:t>
            </a:r>
            <a:r>
              <a:rPr lang="ru-RU" dirty="0" err="1" smtClean="0">
                <a:latin typeface="Times New Roman" panose="02020603050405020304" pitchFamily="18" charset="0"/>
                <a:cs typeface="Times New Roman" panose="02020603050405020304" pitchFamily="18" charset="0"/>
              </a:rPr>
              <a:t>замкнуті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Вектори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магнітного</a:t>
            </a:r>
            <a:r>
              <a:rPr lang="ru-RU" dirty="0">
                <a:latin typeface="Times New Roman" panose="02020603050405020304" pitchFamily="18" charset="0"/>
                <a:cs typeface="Times New Roman" panose="02020603050405020304" pitchFamily="18" charset="0"/>
              </a:rPr>
              <a:t> поля </a:t>
            </a:r>
            <a:r>
              <a:rPr lang="ru-RU" dirty="0" err="1">
                <a:latin typeface="Times New Roman" panose="02020603050405020304" pitchFamily="18" charset="0"/>
                <a:cs typeface="Times New Roman" panose="02020603050405020304" pitchFamily="18" charset="0"/>
              </a:rPr>
              <a:t>дотичні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ліній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a:t>
            </a:r>
          </a:p>
        </p:txBody>
      </p:sp>
      <p:sp>
        <p:nvSpPr>
          <p:cNvPr id="9" name="Прямоугольник 8"/>
          <p:cNvSpPr/>
          <p:nvPr/>
        </p:nvSpPr>
        <p:spPr>
          <a:xfrm>
            <a:off x="6065520" y="5237603"/>
            <a:ext cx="5687568" cy="1574149"/>
          </a:xfrm>
          <a:prstGeom prst="rect">
            <a:avLst/>
          </a:prstGeom>
        </p:spPr>
        <p:txBody>
          <a:bodyPr wrap="square">
            <a:spAutoFit/>
          </a:bodyPr>
          <a:lstStyle/>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Напрямок ліній індукції магнітного поля лінійного провідника зі струмом визначається за допомогою правила свердлика, поступальний рух якого суміщають з напрямком струму, а обертальний рух відповідає напрямку </a:t>
            </a:r>
            <a:r>
              <a:rPr lang="uk-UA" dirty="0" err="1">
                <a:latin typeface="Times New Roman" panose="02020603050405020304" pitchFamily="18" charset="0"/>
                <a:ea typeface="Calibri" panose="020F0502020204030204" pitchFamily="34" charset="0"/>
                <a:cs typeface="Times New Roman" panose="02020603050405020304" pitchFamily="18" charset="0"/>
              </a:rPr>
              <a:t>вектора</a:t>
            </a:r>
            <a:r>
              <a:rPr lang="uk-UA" dirty="0">
                <a:latin typeface="Times New Roman" panose="02020603050405020304" pitchFamily="18" charset="0"/>
                <a:ea typeface="Calibri" panose="020F0502020204030204" pitchFamily="34" charset="0"/>
                <a:cs typeface="Times New Roman" panose="02020603050405020304" pitchFamily="18" charset="0"/>
              </a:rPr>
              <a:t> індукції і ліній індукції.</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Рисунок 21"/>
          <p:cNvPicPr/>
          <p:nvPr/>
        </p:nvPicPr>
        <p:blipFill>
          <a:blip r:embed="rId4">
            <a:extLst>
              <a:ext uri="{28A0092B-C50C-407E-A947-70E740481C1C}">
                <a14:useLocalDpi xmlns:a14="http://schemas.microsoft.com/office/drawing/2010/main" val="0"/>
              </a:ext>
            </a:extLst>
          </a:blip>
          <a:srcRect/>
          <a:stretch>
            <a:fillRect/>
          </a:stretch>
        </p:blipFill>
        <p:spPr bwMode="auto">
          <a:xfrm>
            <a:off x="9696132" y="3718898"/>
            <a:ext cx="1816164" cy="713267"/>
          </a:xfrm>
          <a:prstGeom prst="rect">
            <a:avLst/>
          </a:prstGeom>
          <a:noFill/>
          <a:ln>
            <a:noFill/>
          </a:ln>
        </p:spPr>
      </p:pic>
    </p:spTree>
    <p:extLst>
      <p:ext uri="{BB962C8B-B14F-4D97-AF65-F5344CB8AC3E}">
        <p14:creationId xmlns:p14="http://schemas.microsoft.com/office/powerpoint/2010/main" val="4282754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611618" y="281140"/>
            <a:ext cx="3909596" cy="388696"/>
          </a:xfrm>
          <a:prstGeom prst="rect">
            <a:avLst/>
          </a:prstGeom>
        </p:spPr>
        <p:txBody>
          <a:bodyPr wrap="none">
            <a:spAutoFit/>
          </a:bodyPr>
          <a:lstStyle/>
          <a:p>
            <a:pPr indent="449580" algn="just">
              <a:lnSpc>
                <a:spcPct val="107000"/>
              </a:lnSpc>
              <a:spcAft>
                <a:spcPts val="800"/>
              </a:spcAft>
            </a:pPr>
            <a:r>
              <a:rPr lang="ru-RU" b="1" dirty="0" err="1">
                <a:latin typeface="Times New Roman" panose="02020603050405020304" pitchFamily="18" charset="0"/>
                <a:ea typeface="Calibri" panose="020F0502020204030204" pitchFamily="34" charset="0"/>
                <a:cs typeface="Times New Roman" panose="02020603050405020304" pitchFamily="18" charset="0"/>
              </a:rPr>
              <a:t>Магнітне</a:t>
            </a:r>
            <a:r>
              <a:rPr lang="ru-RU" b="1" dirty="0">
                <a:latin typeface="Times New Roman" panose="02020603050405020304" pitchFamily="18" charset="0"/>
                <a:ea typeface="Calibri" panose="020F0502020204030204" pitchFamily="34" charset="0"/>
                <a:cs typeface="Times New Roman" panose="02020603050405020304" pitchFamily="18" charset="0"/>
              </a:rPr>
              <a:t> поле </a:t>
            </a:r>
            <a:r>
              <a:rPr lang="ru-RU" b="1" dirty="0" err="1">
                <a:latin typeface="Times New Roman" panose="02020603050405020304" pitchFamily="18" charset="0"/>
                <a:ea typeface="Calibri" panose="020F0502020204030204" pitchFamily="34" charset="0"/>
                <a:cs typeface="Times New Roman" panose="02020603050405020304" pitchFamily="18" charset="0"/>
              </a:rPr>
              <a:t>рухомого</a:t>
            </a:r>
            <a:r>
              <a:rPr lang="ru-RU" b="1" dirty="0">
                <a:latin typeface="Times New Roman" panose="02020603050405020304" pitchFamily="18" charset="0"/>
                <a:ea typeface="Calibri" panose="020F0502020204030204" pitchFamily="34" charset="0"/>
                <a:cs typeface="Times New Roman" panose="02020603050405020304" pitchFamily="18" charset="0"/>
              </a:rPr>
              <a:t> заряду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угольник 5"/>
          <p:cNvSpPr/>
          <p:nvPr/>
        </p:nvSpPr>
        <p:spPr>
          <a:xfrm>
            <a:off x="850392" y="1011928"/>
            <a:ext cx="11045952" cy="2759602"/>
          </a:xfrm>
          <a:prstGeom prst="rect">
            <a:avLst/>
          </a:prstGeom>
        </p:spPr>
        <p:txBody>
          <a:bodyPr wrap="square">
            <a:spAutoFit/>
          </a:bodyPr>
          <a:lstStyle/>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За законом Ампера на ділянку провідника діє сила, величина якої обернено пропорційна відстані між струмами. Тому величина індукції магнітного поля, яке утворене струмом, і яке чинить силову дію на інший провідник, також обернено пропорційна відстані між провідниками. Індукція магнітного поля, утвореного струмом провідника, є рівнодійною полів, створених рухомими носіями струму, тобто вона дорівнює сумі індукцій полів, утворених від всіх рухомих зарядів в провіднику. Отже, індукція магнітного поля струму визначається як сумарна (інтегральна) величина індукцій рухомих носіїв струму. Якщо поле одного заряду буде обернено пропорційне квадрату відстані, то після інтегрування по всім рухомим зарядам провідника (по довжині) провідника, сумарне (інтегральне) поле буде обернено пропорційне відстані до провідника, як в законі Ампера.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угольник 6"/>
          <p:cNvSpPr/>
          <p:nvPr/>
        </p:nvSpPr>
        <p:spPr>
          <a:xfrm>
            <a:off x="963168" y="3771530"/>
            <a:ext cx="6096000" cy="1277786"/>
          </a:xfrm>
          <a:prstGeom prst="rect">
            <a:avLst/>
          </a:prstGeom>
        </p:spPr>
        <p:txBody>
          <a:bodyPr>
            <a:spAutoFit/>
          </a:bodyPr>
          <a:lstStyle/>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Таким чином, з закону Ампера слідує, що індукція рухомого точкового заряду пропорційна величині заряду, B </a:t>
            </a:r>
            <a:r>
              <a:rPr lang="uk-UA" dirty="0">
                <a:latin typeface="Calibri" panose="020F0502020204030204" pitchFamily="34" charset="0"/>
                <a:ea typeface="Calibri" panose="020F0502020204030204" pitchFamily="34" charset="0"/>
                <a:cs typeface="Calibri" panose="020F0502020204030204" pitchFamily="34" charset="0"/>
              </a:rPr>
              <a:t>~</a:t>
            </a:r>
            <a:r>
              <a:rPr lang="uk-UA" dirty="0">
                <a:latin typeface="Times New Roman" panose="02020603050405020304" pitchFamily="18" charset="0"/>
                <a:ea typeface="Calibri" panose="020F0502020204030204" pitchFamily="34" charset="0"/>
                <a:cs typeface="Times New Roman" panose="02020603050405020304" pitchFamily="18" charset="0"/>
              </a:rPr>
              <a:t> q</a:t>
            </a:r>
            <a:r>
              <a:rPr lang="uk-UA"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dirty="0">
                <a:latin typeface="Times New Roman" panose="02020603050405020304" pitchFamily="18" charset="0"/>
                <a:ea typeface="Calibri" panose="020F0502020204030204" pitchFamily="34" charset="0"/>
                <a:cs typeface="Times New Roman" panose="02020603050405020304" pitchFamily="18" charset="0"/>
              </a:rPr>
              <a:t> , пропорційна швидкості руху заряду, B </a:t>
            </a:r>
            <a:r>
              <a:rPr lang="uk-UA" dirty="0">
                <a:latin typeface="Calibri" panose="020F0502020204030204" pitchFamily="34" charset="0"/>
                <a:ea typeface="Calibri" panose="020F0502020204030204" pitchFamily="34" charset="0"/>
                <a:cs typeface="Calibri" panose="020F0502020204030204" pitchFamily="34" charset="0"/>
              </a:rPr>
              <a:t>~</a:t>
            </a:r>
            <a:r>
              <a:rPr lang="uk-UA" dirty="0">
                <a:latin typeface="Times New Roman" panose="02020603050405020304" pitchFamily="18" charset="0"/>
                <a:ea typeface="Calibri" panose="020F0502020204030204" pitchFamily="34" charset="0"/>
                <a:cs typeface="Times New Roman" panose="02020603050405020304" pitchFamily="18" charset="0"/>
              </a:rPr>
              <a:t> v , і обернено пропорційна квадрату відстані від заряду, B </a:t>
            </a:r>
            <a:r>
              <a:rPr lang="uk-UA" dirty="0">
                <a:latin typeface="Calibri" panose="020F0502020204030204" pitchFamily="34" charset="0"/>
                <a:ea typeface="Calibri" panose="020F0502020204030204" pitchFamily="34" charset="0"/>
                <a:cs typeface="Calibri" panose="020F0502020204030204" pitchFamily="34" charset="0"/>
              </a:rPr>
              <a:t>~</a:t>
            </a:r>
            <a:r>
              <a:rPr lang="uk-UA" dirty="0">
                <a:latin typeface="Times New Roman" panose="02020603050405020304" pitchFamily="18" charset="0"/>
                <a:ea typeface="Calibri" panose="020F0502020204030204" pitchFamily="34" charset="0"/>
                <a:cs typeface="Times New Roman" panose="02020603050405020304" pitchFamily="18" charset="0"/>
              </a:rPr>
              <a:t> 1 / r</a:t>
            </a:r>
            <a:r>
              <a:rPr lang="uk-UA" baseline="30000" dirty="0">
                <a:latin typeface="Times New Roman" panose="02020603050405020304" pitchFamily="18" charset="0"/>
                <a:ea typeface="Calibri" panose="020F0502020204030204" pitchFamily="34" charset="0"/>
                <a:cs typeface="Times New Roman" panose="02020603050405020304" pitchFamily="18" charset="0"/>
              </a:rPr>
              <a:t>2</a:t>
            </a: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2" name="Picture 4" descr="Магнитное поле движущегося заряд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4783" y="3764214"/>
            <a:ext cx="3476625" cy="2019301"/>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p:cNvPicPr/>
          <p:nvPr/>
        </p:nvPicPr>
        <p:blipFill>
          <a:blip r:embed="rId3">
            <a:extLst>
              <a:ext uri="{28A0092B-C50C-407E-A947-70E740481C1C}">
                <a14:useLocalDpi xmlns:a14="http://schemas.microsoft.com/office/drawing/2010/main" val="0"/>
              </a:ext>
            </a:extLst>
          </a:blip>
          <a:srcRect/>
          <a:stretch>
            <a:fillRect/>
          </a:stretch>
        </p:blipFill>
        <p:spPr bwMode="auto">
          <a:xfrm>
            <a:off x="2910522" y="5361178"/>
            <a:ext cx="1793571" cy="422337"/>
          </a:xfrm>
          <a:prstGeom prst="rect">
            <a:avLst/>
          </a:prstGeom>
          <a:noFill/>
          <a:ln>
            <a:noFill/>
          </a:ln>
        </p:spPr>
      </p:pic>
    </p:spTree>
    <p:extLst>
      <p:ext uri="{BB962C8B-B14F-4D97-AF65-F5344CB8AC3E}">
        <p14:creationId xmlns:p14="http://schemas.microsoft.com/office/powerpoint/2010/main" val="3644411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054608" y="367760"/>
            <a:ext cx="8290560" cy="923330"/>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Врахуємо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індукція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магнітного</a:t>
            </a:r>
            <a:r>
              <a:rPr lang="ru-RU" dirty="0">
                <a:latin typeface="Times New Roman" panose="02020603050405020304" pitchFamily="18" charset="0"/>
                <a:cs typeface="Times New Roman" panose="02020603050405020304" pitchFamily="18" charset="0"/>
              </a:rPr>
              <a:t> поля, </a:t>
            </a:r>
            <a:r>
              <a:rPr lang="ru-RU" dirty="0" err="1">
                <a:latin typeface="Times New Roman" panose="02020603050405020304" pitchFamily="18" charset="0"/>
                <a:cs typeface="Times New Roman" panose="02020603050405020304" pitchFamily="18" charset="0"/>
              </a:rPr>
              <a:t>швидкість</a:t>
            </a:r>
            <a:r>
              <a:rPr lang="ru-RU" dirty="0">
                <a:latin typeface="Times New Roman" panose="02020603050405020304" pitchFamily="18" charset="0"/>
                <a:cs typeface="Times New Roman" panose="02020603050405020304" pitchFamily="18" charset="0"/>
              </a:rPr>
              <a:t> і </a:t>
            </a:r>
            <a:r>
              <a:rPr lang="ru-RU" dirty="0" err="1" smtClean="0">
                <a:latin typeface="Times New Roman" panose="02020603050405020304" pitchFamily="18" charset="0"/>
                <a:cs typeface="Times New Roman" panose="02020603050405020304" pitchFamily="18" charset="0"/>
              </a:rPr>
              <a:t>радіус</a:t>
            </a:r>
            <a:r>
              <a:rPr lang="ru-RU" dirty="0" smtClean="0">
                <a:latin typeface="Times New Roman" panose="02020603050405020304" pitchFamily="18" charset="0"/>
                <a:cs typeface="Times New Roman" panose="02020603050405020304" pitchFamily="18" charset="0"/>
              </a:rPr>
              <a:t>-вектор</a:t>
            </a:r>
            <a:r>
              <a:rPr lang="uk-UA" sz="1400"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точки простору, </a:t>
            </a:r>
            <a:r>
              <a:rPr lang="ru-RU" dirty="0">
                <a:latin typeface="Times New Roman" panose="02020603050405020304" pitchFamily="18" charset="0"/>
                <a:cs typeface="Times New Roman" panose="02020603050405020304" pitchFamily="18" charset="0"/>
              </a:rPr>
              <a:t>в </a:t>
            </a:r>
            <a:r>
              <a:rPr lang="ru-RU" dirty="0" err="1">
                <a:latin typeface="Times New Roman" panose="02020603050405020304" pitchFamily="18" charset="0"/>
                <a:cs typeface="Times New Roman" panose="02020603050405020304" pitchFamily="18" charset="0"/>
              </a:rPr>
              <a:t>якій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рухомий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точковий</a:t>
            </a:r>
            <a:r>
              <a:rPr lang="ru-RU" dirty="0">
                <a:latin typeface="Times New Roman" panose="02020603050405020304" pitchFamily="18" charset="0"/>
                <a:cs typeface="Times New Roman" panose="02020603050405020304" pitchFamily="18" charset="0"/>
              </a:rPr>
              <a:t> заряд </a:t>
            </a:r>
            <a:r>
              <a:rPr lang="ru-RU" dirty="0" err="1">
                <a:latin typeface="Times New Roman" panose="02020603050405020304" pitchFamily="18" charset="0"/>
                <a:cs typeface="Times New Roman" panose="02020603050405020304" pitchFamily="18" charset="0"/>
              </a:rPr>
              <a:t>утворює</a:t>
            </a:r>
            <a:r>
              <a:rPr lang="ru-RU" dirty="0">
                <a:latin typeface="Times New Roman" panose="02020603050405020304" pitchFamily="18" charset="0"/>
                <a:cs typeface="Times New Roman" panose="02020603050405020304" pitchFamily="18" charset="0"/>
              </a:rPr>
              <a:t> поле, </a:t>
            </a:r>
            <a:r>
              <a:rPr lang="ru-RU" dirty="0" smtClean="0">
                <a:latin typeface="Times New Roman" panose="02020603050405020304" pitchFamily="18" charset="0"/>
                <a:cs typeface="Times New Roman" panose="02020603050405020304" pitchFamily="18" charset="0"/>
              </a:rPr>
              <a:t>є </a:t>
            </a:r>
            <a:r>
              <a:rPr lang="ru-RU" dirty="0" err="1" smtClean="0">
                <a:latin typeface="Times New Roman" panose="02020603050405020304" pitchFamily="18" charset="0"/>
                <a:cs typeface="Times New Roman" panose="02020603050405020304" pitchFamily="18" charset="0"/>
              </a:rPr>
              <a:t>векторними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величинами. </a:t>
            </a:r>
            <a:r>
              <a:rPr lang="ru-RU" dirty="0" err="1">
                <a:latin typeface="Times New Roman" panose="02020603050405020304" pitchFamily="18" charset="0"/>
                <a:cs typeface="Times New Roman" panose="02020603050405020304" pitchFamily="18" charset="0"/>
              </a:rPr>
              <a:t>Отримаємо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вираз</a:t>
            </a:r>
            <a:endParaRPr lang="ru-RU"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2"/>
          <a:stretch>
            <a:fillRect/>
          </a:stretch>
        </p:blipFill>
        <p:spPr>
          <a:xfrm>
            <a:off x="1204150" y="1436751"/>
            <a:ext cx="2047875" cy="857250"/>
          </a:xfrm>
          <a:prstGeom prst="rect">
            <a:avLst/>
          </a:prstGeom>
        </p:spPr>
      </p:pic>
      <p:sp>
        <p:nvSpPr>
          <p:cNvPr id="8" name="Прямоугольник 7"/>
          <p:cNvSpPr/>
          <p:nvPr/>
        </p:nvSpPr>
        <p:spPr>
          <a:xfrm>
            <a:off x="1204150" y="2439662"/>
            <a:ext cx="10317290" cy="1200329"/>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де в </a:t>
            </a:r>
            <a:r>
              <a:rPr lang="ru-RU" dirty="0" err="1">
                <a:latin typeface="Times New Roman" panose="02020603050405020304" pitchFamily="18" charset="0"/>
                <a:cs typeface="Times New Roman" panose="02020603050405020304" pitchFamily="18" charset="0"/>
              </a:rPr>
              <a:t>чисельнику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стоїть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векторний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добуток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швидкості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заряду на </a:t>
            </a:r>
            <a:r>
              <a:rPr lang="ru-RU" dirty="0" err="1">
                <a:latin typeface="Times New Roman" panose="02020603050405020304" pitchFamily="18" charset="0"/>
                <a:cs typeface="Times New Roman" panose="02020603050405020304" pitchFamily="18" charset="0"/>
              </a:rPr>
              <a:t>радіус</a:t>
            </a:r>
            <a:r>
              <a:rPr lang="ru-RU" dirty="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вектор, </a:t>
            </a:r>
            <a:r>
              <a:rPr lang="ru-RU" dirty="0">
                <a:latin typeface="Times New Roman" panose="02020603050405020304" pitchFamily="18" charset="0"/>
                <a:cs typeface="Times New Roman" panose="02020603050405020304" pitchFamily="18" charset="0"/>
              </a:rPr>
              <a:t>початок </a:t>
            </a:r>
            <a:r>
              <a:rPr lang="ru-RU" dirty="0" err="1">
                <a:latin typeface="Times New Roman" panose="02020603050405020304" pitchFamily="18" charset="0"/>
                <a:cs typeface="Times New Roman" panose="02020603050405020304" pitchFamily="18" charset="0"/>
              </a:rPr>
              <a:t>якого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знаходиться</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заряді</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кінець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знаходиться</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точці</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простору, в </a:t>
            </a:r>
            <a:r>
              <a:rPr lang="ru-RU" dirty="0" err="1">
                <a:latin typeface="Times New Roman" panose="02020603050405020304" pitchFamily="18" charset="0"/>
                <a:cs typeface="Times New Roman" panose="02020603050405020304" pitchFamily="18" charset="0"/>
              </a:rPr>
              <a:t>якій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рухомий</a:t>
            </a:r>
            <a:r>
              <a:rPr lang="ru-RU" dirty="0">
                <a:latin typeface="Times New Roman" panose="02020603050405020304" pitchFamily="18" charset="0"/>
                <a:cs typeface="Times New Roman" panose="02020603050405020304" pitchFamily="18" charset="0"/>
              </a:rPr>
              <a:t> заряд </a:t>
            </a:r>
            <a:r>
              <a:rPr lang="ru-RU" dirty="0" err="1">
                <a:latin typeface="Times New Roman" panose="02020603050405020304" pitchFamily="18" charset="0"/>
                <a:cs typeface="Times New Roman" panose="02020603050405020304" pitchFamily="18" charset="0"/>
              </a:rPr>
              <a:t>створює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магнітне</a:t>
            </a:r>
            <a:r>
              <a:rPr lang="ru-RU" dirty="0">
                <a:latin typeface="Times New Roman" panose="02020603050405020304" pitchFamily="18" charset="0"/>
                <a:cs typeface="Times New Roman" panose="02020603050405020304" pitchFamily="18" charset="0"/>
              </a:rPr>
              <a:t> поле з </a:t>
            </a:r>
            <a:r>
              <a:rPr lang="ru-RU" dirty="0" err="1">
                <a:latin typeface="Times New Roman" panose="02020603050405020304" pitchFamily="18" charset="0"/>
                <a:cs typeface="Times New Roman" panose="02020603050405020304" pitchFamily="18" charset="0"/>
              </a:rPr>
              <a:t>індукцією</a:t>
            </a:r>
            <a:r>
              <a:rPr lang="ru-RU" dirty="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B</a:t>
            </a: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r </a:t>
            </a:r>
            <a:r>
              <a:rPr lang="en-US" dirty="0">
                <a:latin typeface="Times New Roman" panose="02020603050405020304" pitchFamily="18" charset="0"/>
                <a:cs typeface="Times New Roman" panose="02020603050405020304" pitchFamily="18" charset="0"/>
              </a:rPr>
              <a:t>–</a:t>
            </a:r>
          </a:p>
          <a:p>
            <a:r>
              <a:rPr lang="ru-RU" dirty="0" err="1">
                <a:latin typeface="Times New Roman" panose="02020603050405020304" pitchFamily="18" charset="0"/>
                <a:cs typeface="Times New Roman" panose="02020603050405020304" pitchFamily="18" charset="0"/>
              </a:rPr>
              <a:t>відстань</a:t>
            </a:r>
            <a:r>
              <a:rPr lang="ru-RU" dirty="0">
                <a:latin typeface="Times New Roman" panose="02020603050405020304" pitchFamily="18" charset="0"/>
                <a:cs typeface="Times New Roman" panose="02020603050405020304" pitchFamily="18" charset="0"/>
              </a:rPr>
              <a:t> від заряду до точки</a:t>
            </a:r>
          </a:p>
        </p:txBody>
      </p:sp>
      <p:pic>
        <p:nvPicPr>
          <p:cNvPr id="9" name="Рисунок 8"/>
          <p:cNvPicPr>
            <a:picLocks noChangeAspect="1"/>
          </p:cNvPicPr>
          <p:nvPr/>
        </p:nvPicPr>
        <p:blipFill>
          <a:blip r:embed="rId3"/>
          <a:stretch>
            <a:fillRect/>
          </a:stretch>
        </p:blipFill>
        <p:spPr>
          <a:xfrm>
            <a:off x="4178046" y="3266166"/>
            <a:ext cx="640842" cy="373825"/>
          </a:xfrm>
          <a:prstGeom prst="rect">
            <a:avLst/>
          </a:prstGeom>
        </p:spPr>
      </p:pic>
      <p:sp>
        <p:nvSpPr>
          <p:cNvPr id="13" name="Прямоугольник 12"/>
          <p:cNvSpPr/>
          <p:nvPr/>
        </p:nvSpPr>
        <p:spPr>
          <a:xfrm>
            <a:off x="1204150" y="3639991"/>
            <a:ext cx="10317290" cy="923330"/>
          </a:xfrm>
          <a:prstGeom prst="rect">
            <a:avLst/>
          </a:prstGeom>
        </p:spPr>
        <p:txBody>
          <a:bodyPr wrap="square">
            <a:spAutoFit/>
          </a:bodyPr>
          <a:lstStyle/>
          <a:p>
            <a:r>
              <a:rPr lang="ru-RU" dirty="0" smtClean="0">
                <a:latin typeface="TimesNewRomanPSMT"/>
              </a:rPr>
              <a:t>	</a:t>
            </a:r>
            <a:r>
              <a:rPr lang="ru-RU" dirty="0" err="1" smtClean="0">
                <a:latin typeface="Times New Roman" panose="02020603050405020304" pitchFamily="18" charset="0"/>
                <a:cs typeface="Times New Roman" panose="02020603050405020304" pitchFamily="18" charset="0"/>
              </a:rPr>
              <a:t>Лініями</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рухомого</a:t>
            </a:r>
            <a:r>
              <a:rPr lang="ru-RU" dirty="0">
                <a:latin typeface="Times New Roman" panose="02020603050405020304" pitchFamily="18" charset="0"/>
                <a:cs typeface="Times New Roman" panose="02020603050405020304" pitchFamily="18" charset="0"/>
              </a:rPr>
              <a:t> заряду є кола з центром на </a:t>
            </a:r>
            <a:r>
              <a:rPr lang="ru-RU" dirty="0" err="1">
                <a:latin typeface="Times New Roman" panose="02020603050405020304" pitchFamily="18" charset="0"/>
                <a:cs typeface="Times New Roman" panose="02020603050405020304" pitchFamily="18" charset="0"/>
              </a:rPr>
              <a:t>прямій</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вздовж</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якої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рухається</a:t>
            </a:r>
            <a:r>
              <a:rPr lang="ru-RU" dirty="0">
                <a:latin typeface="Times New Roman" panose="02020603050405020304" pitchFamily="18" charset="0"/>
                <a:cs typeface="Times New Roman" panose="02020603050405020304" pitchFamily="18" charset="0"/>
              </a:rPr>
              <a:t> заряд, і </a:t>
            </a:r>
            <a:r>
              <a:rPr lang="ru-RU" dirty="0" err="1">
                <a:latin typeface="Times New Roman" panose="02020603050405020304" pitchFamily="18" charset="0"/>
                <a:cs typeface="Times New Roman" panose="02020603050405020304" pitchFamily="18" charset="0"/>
              </a:rPr>
              <a:t>площини</a:t>
            </a:r>
            <a:r>
              <a:rPr lang="ru-RU" dirty="0">
                <a:latin typeface="Times New Roman" panose="02020603050405020304" pitchFamily="18" charset="0"/>
                <a:cs typeface="Times New Roman" panose="02020603050405020304" pitchFamily="18" charset="0"/>
              </a:rPr>
              <a:t> яких </a:t>
            </a:r>
            <a:r>
              <a:rPr lang="ru-RU" dirty="0" err="1">
                <a:latin typeface="Times New Roman" panose="02020603050405020304" pitchFamily="18" charset="0"/>
                <a:cs typeface="Times New Roman" panose="02020603050405020304" pitchFamily="18" charset="0"/>
              </a:rPr>
              <a:t>перпендикулярні</a:t>
            </a:r>
            <a:r>
              <a:rPr lang="ru-RU" dirty="0">
                <a:latin typeface="Times New Roman" panose="02020603050405020304" pitchFamily="18" charset="0"/>
                <a:cs typeface="Times New Roman" panose="02020603050405020304" pitchFamily="18" charset="0"/>
              </a:rPr>
              <a:t> до </a:t>
            </a:r>
            <a:r>
              <a:rPr lang="ru-RU" dirty="0" err="1">
                <a:latin typeface="Times New Roman" panose="02020603050405020304" pitchFamily="18" charset="0"/>
                <a:cs typeface="Times New Roman" panose="02020603050405020304" pitchFamily="18" charset="0"/>
              </a:rPr>
              <a:t>прямої</a:t>
            </a:r>
            <a:r>
              <a:rPr lang="ru-RU" dirty="0">
                <a:latin typeface="Times New Roman" panose="02020603050405020304" pitchFamily="18" charset="0"/>
                <a:cs typeface="Times New Roman" panose="02020603050405020304" pitchFamily="18" charset="0"/>
              </a:rPr>
              <a:t>, як </a:t>
            </a:r>
            <a:r>
              <a:rPr lang="ru-RU" dirty="0" smtClean="0">
                <a:latin typeface="Times New Roman" panose="02020603050405020304" pitchFamily="18" charset="0"/>
                <a:cs typeface="Times New Roman" panose="02020603050405020304" pitchFamily="18" charset="0"/>
              </a:rPr>
              <a:t>показано. </a:t>
            </a:r>
            <a:r>
              <a:rPr lang="ru-RU" dirty="0" err="1">
                <a:latin typeface="Times New Roman" panose="02020603050405020304" pitchFamily="18" charset="0"/>
                <a:cs typeface="Times New Roman" panose="02020603050405020304" pitchFamily="18" charset="0"/>
              </a:rPr>
              <a:t>Кількість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ліній</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найбільшою</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площині</a:t>
            </a:r>
            <a:r>
              <a:rPr lang="ru-RU" dirty="0">
                <a:latin typeface="Times New Roman" panose="02020603050405020304" pitchFamily="18" charset="0"/>
                <a:cs typeface="Times New Roman" panose="02020603050405020304" pitchFamily="18" charset="0"/>
              </a:rPr>
              <a:t>, центр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співпадає</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 зарядом</a:t>
            </a:r>
            <a:r>
              <a:rPr lang="ru-RU" dirty="0">
                <a:latin typeface="Times New Roman" panose="02020603050405020304" pitchFamily="18" charset="0"/>
                <a:cs typeface="Times New Roman" panose="02020603050405020304" pitchFamily="18" charset="0"/>
              </a:rPr>
              <a:t>, і для </a:t>
            </a:r>
            <a:r>
              <a:rPr lang="ru-RU" dirty="0" err="1">
                <a:latin typeface="Times New Roman" panose="02020603050405020304" pitchFamily="18" charset="0"/>
                <a:cs typeface="Times New Roman" panose="02020603050405020304" pitchFamily="18" charset="0"/>
              </a:rPr>
              <a:t>неї</a:t>
            </a:r>
            <a:endParaRPr lang="ru-RU" dirty="0">
              <a:latin typeface="Times New Roman" panose="02020603050405020304" pitchFamily="18" charset="0"/>
              <a:cs typeface="Times New Roman" panose="02020603050405020304" pitchFamily="18" charset="0"/>
            </a:endParaRPr>
          </a:p>
        </p:txBody>
      </p:sp>
      <p:pic>
        <p:nvPicPr>
          <p:cNvPr id="14" name="Рисунок 13"/>
          <p:cNvPicPr>
            <a:picLocks noChangeAspect="1"/>
          </p:cNvPicPr>
          <p:nvPr/>
        </p:nvPicPr>
        <p:blipFill>
          <a:blip r:embed="rId4"/>
          <a:stretch>
            <a:fillRect/>
          </a:stretch>
        </p:blipFill>
        <p:spPr>
          <a:xfrm>
            <a:off x="4681728" y="4276185"/>
            <a:ext cx="676656" cy="380619"/>
          </a:xfrm>
          <a:prstGeom prst="rect">
            <a:avLst/>
          </a:prstGeom>
        </p:spPr>
      </p:pic>
      <p:sp>
        <p:nvSpPr>
          <p:cNvPr id="15" name="Прямоугольник 14"/>
          <p:cNvSpPr/>
          <p:nvPr/>
        </p:nvSpPr>
        <p:spPr>
          <a:xfrm>
            <a:off x="1204150" y="4840320"/>
            <a:ext cx="6096000" cy="1200329"/>
          </a:xfrm>
          <a:prstGeom prst="rect">
            <a:avLst/>
          </a:prstGeom>
        </p:spPr>
        <p:txBody>
          <a:bodyPr>
            <a:spAutoFit/>
          </a:bodyPr>
          <a:lstStyle/>
          <a:p>
            <a:r>
              <a:rPr lang="ru-RU" dirty="0" smtClean="0">
                <a:latin typeface="TimesNewRomanPSMT"/>
              </a:rPr>
              <a:t>	</a:t>
            </a:r>
            <a:r>
              <a:rPr lang="ru-RU" dirty="0" smtClean="0">
                <a:latin typeface="Times New Roman" panose="02020603050405020304" pitchFamily="18" charset="0"/>
                <a:cs typeface="Times New Roman" panose="02020603050405020304" pitchFamily="18" charset="0"/>
              </a:rPr>
              <a:t>На </a:t>
            </a:r>
            <a:r>
              <a:rPr lang="ru-RU" dirty="0" err="1" smtClean="0">
                <a:latin typeface="Times New Roman" panose="02020603050405020304" pitchFamily="18" charset="0"/>
                <a:cs typeface="Times New Roman" panose="02020603050405020304" pitchFamily="18" charset="0"/>
              </a:rPr>
              <a:t>нескінченності</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від </a:t>
            </a:r>
            <a:r>
              <a:rPr lang="ru-RU" dirty="0" err="1">
                <a:latin typeface="Times New Roman" panose="02020603050405020304" pitchFamily="18" charset="0"/>
                <a:cs typeface="Times New Roman" panose="02020603050405020304" pitchFamily="18" charset="0"/>
              </a:rPr>
              <a:t>рухомого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заряду </a:t>
            </a:r>
            <a:r>
              <a:rPr lang="ru-RU" dirty="0" err="1" smtClean="0">
                <a:latin typeface="Times New Roman" panose="02020603050405020304" pitchFamily="18" charset="0"/>
                <a:cs typeface="Times New Roman" panose="02020603050405020304" pitchFamily="18" charset="0"/>
              </a:rPr>
              <a:t>індукція</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утвореного</a:t>
            </a:r>
            <a:r>
              <a:rPr lang="ru-RU" dirty="0">
                <a:latin typeface="Times New Roman" panose="02020603050405020304" pitchFamily="18" charset="0"/>
                <a:cs typeface="Times New Roman" panose="02020603050405020304" pitchFamily="18" charset="0"/>
              </a:rPr>
              <a:t> ним </a:t>
            </a:r>
            <a:r>
              <a:rPr lang="ru-RU" dirty="0" err="1" smtClean="0">
                <a:latin typeface="Times New Roman" panose="02020603050405020304" pitchFamily="18" charset="0"/>
                <a:cs typeface="Times New Roman" panose="02020603050405020304" pitchFamily="18" charset="0"/>
              </a:rPr>
              <a:t>магнітного</a:t>
            </a:r>
            <a:r>
              <a:rPr lang="ru-RU" dirty="0" smtClean="0">
                <a:latin typeface="Times New Roman" panose="02020603050405020304" pitchFamily="18" charset="0"/>
                <a:cs typeface="Times New Roman" panose="02020603050405020304" pitchFamily="18" charset="0"/>
              </a:rPr>
              <a:t> поля </a:t>
            </a:r>
            <a:r>
              <a:rPr lang="ru-RU" dirty="0" err="1">
                <a:latin typeface="Times New Roman" panose="02020603050405020304" pitchFamily="18" charset="0"/>
                <a:cs typeface="Times New Roman" panose="02020603050405020304" pitchFamily="18" charset="0"/>
              </a:rPr>
              <a:t>прямує</a:t>
            </a:r>
            <a:r>
              <a:rPr lang="ru-RU" dirty="0">
                <a:latin typeface="Times New Roman" panose="02020603050405020304" pitchFamily="18" charset="0"/>
                <a:cs typeface="Times New Roman" panose="02020603050405020304" pitchFamily="18" charset="0"/>
              </a:rPr>
              <a:t> до нуля. </a:t>
            </a:r>
            <a:r>
              <a:rPr lang="ru-RU" dirty="0" smtClean="0">
                <a:latin typeface="Times New Roman" panose="02020603050405020304" pitchFamily="18" charset="0"/>
                <a:cs typeface="Times New Roman" panose="02020603050405020304" pitchFamily="18" charset="0"/>
              </a:rPr>
              <a:t>В точках </a:t>
            </a:r>
            <a:r>
              <a:rPr lang="ru-RU" dirty="0" err="1" smtClean="0">
                <a:latin typeface="Times New Roman" panose="02020603050405020304" pitchFamily="18" charset="0"/>
                <a:cs typeface="Times New Roman" panose="02020603050405020304" pitchFamily="18" charset="0"/>
              </a:rPr>
              <a:t>прямої</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вздовж</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якої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рухається</a:t>
            </a:r>
            <a:r>
              <a:rPr lang="ru-RU" dirty="0">
                <a:latin typeface="Times New Roman" panose="02020603050405020304" pitchFamily="18" charset="0"/>
                <a:cs typeface="Times New Roman" panose="02020603050405020304" pitchFamily="18" charset="0"/>
              </a:rPr>
              <a:t> заряд, </a:t>
            </a:r>
            <a:r>
              <a:rPr lang="ru-RU" dirty="0" smtClean="0">
                <a:latin typeface="Times New Roman" panose="02020603050405020304" pitchFamily="18" charset="0"/>
                <a:cs typeface="Times New Roman" panose="02020603050405020304" pitchFamily="18" charset="0"/>
              </a:rPr>
              <a:t>вектор </a:t>
            </a:r>
            <a:r>
              <a:rPr lang="ru-RU" dirty="0" err="1" smtClean="0">
                <a:latin typeface="Times New Roman" panose="02020603050405020304" pitchFamily="18" charset="0"/>
                <a:cs typeface="Times New Roman" panose="02020603050405020304" pitchFamily="18" charset="0"/>
              </a:rPr>
              <a:t>індукції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дорівнює</a:t>
            </a:r>
            <a:r>
              <a:rPr lang="ru-RU" dirty="0">
                <a:latin typeface="Times New Roman" panose="02020603050405020304" pitchFamily="18" charset="0"/>
                <a:cs typeface="Times New Roman" panose="02020603050405020304" pitchFamily="18" charset="0"/>
              </a:rPr>
              <a:t> нулю</a:t>
            </a:r>
          </a:p>
        </p:txBody>
      </p:sp>
      <p:pic>
        <p:nvPicPr>
          <p:cNvPr id="16" name="Рисунок 15"/>
          <p:cNvPicPr>
            <a:picLocks noChangeAspect="1"/>
          </p:cNvPicPr>
          <p:nvPr/>
        </p:nvPicPr>
        <p:blipFill>
          <a:blip r:embed="rId5"/>
          <a:stretch>
            <a:fillRect/>
          </a:stretch>
        </p:blipFill>
        <p:spPr>
          <a:xfrm>
            <a:off x="7562088" y="4291132"/>
            <a:ext cx="3959352" cy="2566868"/>
          </a:xfrm>
          <a:prstGeom prst="rect">
            <a:avLst/>
          </a:prstGeom>
        </p:spPr>
      </p:pic>
    </p:spTree>
    <p:extLst>
      <p:ext uri="{BB962C8B-B14F-4D97-AF65-F5344CB8AC3E}">
        <p14:creationId xmlns:p14="http://schemas.microsoft.com/office/powerpoint/2010/main" val="347713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005840" y="148563"/>
            <a:ext cx="10780776" cy="3067378"/>
          </a:xfrm>
          <a:prstGeom prst="rect">
            <a:avLst/>
          </a:prstGeom>
        </p:spPr>
        <p:txBody>
          <a:bodyPr wrap="square">
            <a:spAutoFit/>
          </a:bodyPr>
          <a:lstStyle/>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За законом Ампера, сила, яка діє на провідник, прямо пропорційна </a:t>
            </a:r>
            <a:r>
              <a:rPr lang="uk-UA" dirty="0" smtClean="0">
                <a:latin typeface="Times New Roman" panose="02020603050405020304" pitchFamily="18" charset="0"/>
                <a:ea typeface="Calibri" panose="020F0502020204030204" pitchFamily="34" charset="0"/>
                <a:cs typeface="Times New Roman" panose="02020603050405020304" pitchFamily="18" charset="0"/>
              </a:rPr>
              <a:t>силі</a:t>
            </a:r>
            <a:r>
              <a:rPr lang="ru-RU" sz="1400" dirty="0" smtClean="0">
                <a:latin typeface="Calibri" panose="020F0502020204030204" pitchFamily="34"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струму </a:t>
            </a:r>
            <a:r>
              <a:rPr lang="uk-UA" dirty="0">
                <a:latin typeface="Times New Roman" panose="02020603050405020304" pitchFamily="18" charset="0"/>
                <a:ea typeface="Calibri" panose="020F0502020204030204" pitchFamily="34" charset="0"/>
                <a:cs typeface="Times New Roman" panose="02020603050405020304" pitchFamily="18" charset="0"/>
              </a:rPr>
              <a:t>в ньому. Струм утворюють рухомі заряди, і його величина пропорційна добутку заряду носія на його швидкість. Отже, можна припустити, що на рухомий заряд в магнітному полі діє сила, величина якої пропорційна добутку заряду на його швидкість. Величина цієї сили також має залежати від </a:t>
            </a:r>
            <a:r>
              <a:rPr lang="uk-UA" dirty="0" err="1">
                <a:latin typeface="Times New Roman" panose="02020603050405020304" pitchFamily="18" charset="0"/>
                <a:ea typeface="Calibri" panose="020F0502020204030204" pitchFamily="34" charset="0"/>
                <a:cs typeface="Times New Roman" panose="02020603050405020304" pitchFamily="18" charset="0"/>
              </a:rPr>
              <a:t>вектора</a:t>
            </a:r>
            <a:r>
              <a:rPr lang="uk-UA" dirty="0">
                <a:latin typeface="Times New Roman" panose="02020603050405020304" pitchFamily="18" charset="0"/>
                <a:ea typeface="Calibri" panose="020F0502020204030204" pitchFamily="34" charset="0"/>
                <a:cs typeface="Times New Roman" panose="02020603050405020304" pitchFamily="18" charset="0"/>
              </a:rPr>
              <a:t> індукції зовнішнього магнітного поля.</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Розглянемо точковий заряд, величину якого позначимо q, і який рухається з швидкістю </a:t>
            </a:r>
            <a:r>
              <a:rPr lang="uk-UA" dirty="0" smtClean="0">
                <a:latin typeface="Times New Roman" panose="02020603050405020304" pitchFamily="18" charset="0"/>
                <a:ea typeface="Calibri" panose="020F0502020204030204" pitchFamily="34" charset="0"/>
                <a:cs typeface="Times New Roman" panose="02020603050405020304" pitchFamily="18" charset="0"/>
              </a:rPr>
              <a:t>v. </a:t>
            </a:r>
            <a:r>
              <a:rPr lang="uk-UA" dirty="0">
                <a:latin typeface="Times New Roman" panose="02020603050405020304" pitchFamily="18" charset="0"/>
                <a:ea typeface="Calibri" panose="020F0502020204030204" pitchFamily="34" charset="0"/>
                <a:cs typeface="Times New Roman" panose="02020603050405020304" pitchFamily="18" charset="0"/>
              </a:rPr>
              <a:t>Вектор індукції магнітного поля, в якому рухається заряд, позначимо B.</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На рухомий точковий заряд зі сторони магнітного поля діє сила Лоренца, величина якої визначається за формулою:</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Рисунок 7"/>
          <p:cNvPicPr>
            <a:picLocks noChangeAspect="1"/>
          </p:cNvPicPr>
          <p:nvPr/>
        </p:nvPicPr>
        <p:blipFill>
          <a:blip r:embed="rId2"/>
          <a:stretch>
            <a:fillRect/>
          </a:stretch>
        </p:blipFill>
        <p:spPr>
          <a:xfrm>
            <a:off x="1508950" y="3215941"/>
            <a:ext cx="1438275" cy="581025"/>
          </a:xfrm>
          <a:prstGeom prst="rect">
            <a:avLst/>
          </a:prstGeom>
        </p:spPr>
      </p:pic>
      <p:pic>
        <p:nvPicPr>
          <p:cNvPr id="9" name="Рисунок 8"/>
          <p:cNvPicPr>
            <a:picLocks noChangeAspect="1"/>
          </p:cNvPicPr>
          <p:nvPr/>
        </p:nvPicPr>
        <p:blipFill>
          <a:blip r:embed="rId3"/>
          <a:stretch>
            <a:fillRect/>
          </a:stretch>
        </p:blipFill>
        <p:spPr>
          <a:xfrm>
            <a:off x="1156335" y="4010025"/>
            <a:ext cx="2838450" cy="2495550"/>
          </a:xfrm>
          <a:prstGeom prst="rect">
            <a:avLst/>
          </a:prstGeom>
        </p:spPr>
      </p:pic>
      <p:sp>
        <p:nvSpPr>
          <p:cNvPr id="16" name="Прямоугольник 15"/>
          <p:cNvSpPr/>
          <p:nvPr/>
        </p:nvSpPr>
        <p:spPr>
          <a:xfrm>
            <a:off x="4693920" y="2874319"/>
            <a:ext cx="7028688" cy="120032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	Сила </a:t>
            </a:r>
            <a:r>
              <a:rPr lang="ru-RU" dirty="0">
                <a:latin typeface="Times New Roman" panose="02020603050405020304" pitchFamily="18" charset="0"/>
                <a:cs typeface="Times New Roman" panose="02020603050405020304" pitchFamily="18" charset="0"/>
              </a:rPr>
              <a:t>Лоренца </a:t>
            </a:r>
            <a:r>
              <a:rPr lang="ru-RU" dirty="0" err="1">
                <a:latin typeface="Times New Roman" panose="02020603050405020304" pitchFamily="18" charset="0"/>
                <a:cs typeface="Times New Roman" panose="02020603050405020304" pitchFamily="18" charset="0"/>
              </a:rPr>
              <a:t>дорівнює</a:t>
            </a:r>
            <a:r>
              <a:rPr lang="ru-RU" dirty="0">
                <a:latin typeface="Times New Roman" panose="02020603050405020304" pitchFamily="18" charset="0"/>
                <a:cs typeface="Times New Roman" panose="02020603050405020304" pitchFamily="18" charset="0"/>
              </a:rPr>
              <a:t> векторному </a:t>
            </a:r>
            <a:r>
              <a:rPr lang="ru-RU" dirty="0" err="1">
                <a:latin typeface="Times New Roman" panose="02020603050405020304" pitchFamily="18" charset="0"/>
                <a:cs typeface="Times New Roman" panose="02020603050405020304" pitchFamily="18" charset="0"/>
              </a:rPr>
              <a:t>добутку</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вектора </a:t>
            </a:r>
            <a:r>
              <a:rPr lang="ru-RU" dirty="0" err="1" smtClean="0">
                <a:latin typeface="Times New Roman" panose="02020603050405020304" pitchFamily="18" charset="0"/>
                <a:cs typeface="Times New Roman" panose="02020603050405020304" pitchFamily="18" charset="0"/>
              </a:rPr>
              <a:t>швидкості</a:t>
            </a:r>
            <a:r>
              <a:rPr lang="ru-RU" dirty="0" smtClean="0">
                <a:latin typeface="Times New Roman" panose="02020603050405020304" pitchFamily="18" charset="0"/>
                <a:cs typeface="Times New Roman" panose="02020603050405020304" pitchFamily="18" charset="0"/>
              </a:rPr>
              <a:t> заряду на </a:t>
            </a:r>
            <a:r>
              <a:rPr lang="ru-RU" dirty="0">
                <a:latin typeface="Times New Roman" panose="02020603050405020304" pitchFamily="18" charset="0"/>
                <a:cs typeface="Times New Roman" panose="02020603050405020304" pitchFamily="18" charset="0"/>
              </a:rPr>
              <a:t>вектор </a:t>
            </a:r>
            <a:r>
              <a:rPr lang="ru-RU" dirty="0" err="1">
                <a:latin typeface="Times New Roman" panose="02020603050405020304" pitchFamily="18" charset="0"/>
                <a:cs typeface="Times New Roman" panose="02020603050405020304" pitchFamily="18" charset="0"/>
              </a:rPr>
              <a:t>індукції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поля, </a:t>
            </a:r>
            <a:r>
              <a:rPr lang="ru-RU" dirty="0" err="1" smtClean="0">
                <a:latin typeface="Times New Roman" panose="02020603050405020304" pitchFamily="18" charset="0"/>
                <a:cs typeface="Times New Roman" panose="02020603050405020304" pitchFamily="18" charset="0"/>
              </a:rPr>
              <a:t>помноженому</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на заряд. </a:t>
            </a:r>
            <a:r>
              <a:rPr lang="ru-RU" dirty="0" smtClean="0">
                <a:latin typeface="Times New Roman" panose="02020603050405020304" pitchFamily="18" charset="0"/>
                <a:cs typeface="Times New Roman" panose="02020603050405020304" pitchFamily="18" charset="0"/>
              </a:rPr>
              <a:t>Вона перпендикулярна </a:t>
            </a:r>
            <a:r>
              <a:rPr lang="ru-RU" dirty="0">
                <a:latin typeface="Times New Roman" panose="02020603050405020304" pitchFamily="18" charset="0"/>
                <a:cs typeface="Times New Roman" panose="02020603050405020304" pitchFamily="18" charset="0"/>
              </a:rPr>
              <a:t>до </a:t>
            </a:r>
            <a:r>
              <a:rPr lang="ru-RU" dirty="0" err="1" smtClean="0">
                <a:latin typeface="Times New Roman" panose="02020603050405020304" pitchFamily="18" charset="0"/>
                <a:cs typeface="Times New Roman" panose="02020603050405020304" pitchFamily="18" charset="0"/>
              </a:rPr>
              <a:t>швидкості</a:t>
            </a:r>
            <a:r>
              <a:rPr lang="ru-RU" dirty="0" smtClean="0">
                <a:latin typeface="Times New Roman" panose="02020603050405020304" pitchFamily="18" charset="0"/>
                <a:cs typeface="Times New Roman" panose="02020603050405020304" pitchFamily="18" charset="0"/>
              </a:rPr>
              <a:t> і перпендикулярна </a:t>
            </a:r>
            <a:r>
              <a:rPr lang="ru-RU" dirty="0">
                <a:latin typeface="Times New Roman" panose="02020603050405020304" pitchFamily="18" charset="0"/>
                <a:cs typeface="Times New Roman" panose="02020603050405020304" pitchFamily="18" charset="0"/>
              </a:rPr>
              <a:t>до вектора </a:t>
            </a:r>
            <a:r>
              <a:rPr lang="ru-RU" dirty="0" err="1">
                <a:latin typeface="Times New Roman" panose="02020603050405020304" pitchFamily="18" charset="0"/>
                <a:cs typeface="Times New Roman" panose="02020603050405020304" pitchFamily="18" charset="0"/>
              </a:rPr>
              <a:t>магнітної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індукції</a:t>
            </a:r>
            <a:endParaRPr lang="ru-RU" dirty="0">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4634864" y="4074648"/>
            <a:ext cx="6987159" cy="646331"/>
          </a:xfrm>
          <a:prstGeom prst="rect">
            <a:avLst/>
          </a:prstGeom>
        </p:spPr>
        <p:txBody>
          <a:bodyPr wrap="square">
            <a:spAutoFit/>
          </a:bodyPr>
          <a:lstStyle/>
          <a:p>
            <a:r>
              <a:rPr lang="ru-RU" dirty="0" smtClean="0">
                <a:latin typeface="TimesNewRomanPSMT"/>
              </a:rPr>
              <a:t>	</a:t>
            </a:r>
            <a:r>
              <a:rPr lang="ru-RU" dirty="0" err="1" smtClean="0">
                <a:latin typeface="Times New Roman" panose="02020603050405020304" pitchFamily="18" charset="0"/>
                <a:cs typeface="Times New Roman" panose="02020603050405020304" pitchFamily="18" charset="0"/>
              </a:rPr>
              <a:t>Потужність</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сили</a:t>
            </a:r>
            <a:r>
              <a:rPr lang="ru-RU" dirty="0">
                <a:latin typeface="Times New Roman" panose="02020603050405020304" pitchFamily="18" charset="0"/>
                <a:cs typeface="Times New Roman" panose="02020603050405020304" pitchFamily="18" charset="0"/>
              </a:rPr>
              <a:t> Лоренца </a:t>
            </a:r>
            <a:r>
              <a:rPr lang="ru-RU" dirty="0" err="1">
                <a:latin typeface="Times New Roman" panose="02020603050405020304" pitchFamily="18" charset="0"/>
                <a:cs typeface="Times New Roman" panose="02020603050405020304" pitchFamily="18" charset="0"/>
              </a:rPr>
              <a:t>дорівнює</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нулю, </a:t>
            </a:r>
            <a:r>
              <a:rPr lang="ru-RU" dirty="0" err="1" smtClean="0">
                <a:latin typeface="Times New Roman" panose="02020603050405020304" pitchFamily="18" charset="0"/>
                <a:cs typeface="Times New Roman" panose="02020603050405020304" pitchFamily="18" charset="0"/>
              </a:rPr>
              <a:t>оскільки</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нулю </a:t>
            </a:r>
            <a:r>
              <a:rPr lang="ru-RU" dirty="0" err="1">
                <a:latin typeface="Times New Roman" panose="02020603050405020304" pitchFamily="18" charset="0"/>
                <a:cs typeface="Times New Roman" panose="02020603050405020304" pitchFamily="18" charset="0"/>
              </a:rPr>
              <a:t>дорівнює</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скалярний</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добуток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сили</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 </a:t>
            </a:r>
            <a:r>
              <a:rPr lang="ru-RU" dirty="0" err="1" smtClean="0">
                <a:latin typeface="Times New Roman" panose="02020603050405020304" pitchFamily="18" charset="0"/>
                <a:cs typeface="Times New Roman" panose="02020603050405020304" pitchFamily="18" charset="0"/>
              </a:rPr>
              <a:t>швидкість</a:t>
            </a:r>
            <a:endParaRPr lang="ru-RU"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4803648" y="4720979"/>
            <a:ext cx="7110984" cy="1477328"/>
          </a:xfrm>
          <a:prstGeom prst="rect">
            <a:avLst/>
          </a:prstGeom>
        </p:spPr>
        <p:txBody>
          <a:bodyPr wrap="square">
            <a:spAutoFit/>
          </a:bodyPr>
          <a:lstStyle/>
          <a:p>
            <a:r>
              <a:rPr lang="ru-RU" dirty="0" smtClean="0">
                <a:latin typeface="TimesNewRomanPSMT"/>
              </a:rPr>
              <a:t>	</a:t>
            </a:r>
            <a:r>
              <a:rPr lang="ru-RU" dirty="0" err="1" smtClean="0">
                <a:latin typeface="Times New Roman" panose="02020603050405020304" pitchFamily="18" charset="0"/>
                <a:cs typeface="Times New Roman" panose="02020603050405020304" pitchFamily="18" charset="0"/>
              </a:rPr>
              <a:t>Отже</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сила Лоренца не </a:t>
            </a:r>
            <a:r>
              <a:rPr lang="ru-RU" dirty="0" err="1" smtClean="0">
                <a:latin typeface="Times New Roman" panose="02020603050405020304" pitchFamily="18" charset="0"/>
                <a:cs typeface="Times New Roman" panose="02020603050405020304" pitchFamily="18" charset="0"/>
              </a:rPr>
              <a:t>виконує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роботи</a:t>
            </a:r>
            <a:r>
              <a:rPr lang="ru-RU" dirty="0">
                <a:latin typeface="Times New Roman" panose="02020603050405020304" pitchFamily="18" charset="0"/>
                <a:cs typeface="Times New Roman" panose="02020603050405020304" pitchFamily="18" charset="0"/>
              </a:rPr>
              <a:t>, не </a:t>
            </a:r>
            <a:r>
              <a:rPr lang="ru-RU" dirty="0" err="1" smtClean="0">
                <a:latin typeface="Times New Roman" panose="02020603050405020304" pitchFamily="18" charset="0"/>
                <a:cs typeface="Times New Roman" panose="02020603050405020304" pitchFamily="18" charset="0"/>
              </a:rPr>
              <a:t>змінює</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кінетичної</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енергії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рухомого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заряду, </a:t>
            </a:r>
            <a:r>
              <a:rPr lang="ru-RU" dirty="0" err="1" smtClean="0">
                <a:latin typeface="Times New Roman" panose="02020603050405020304" pitchFamily="18" charset="0"/>
                <a:cs typeface="Times New Roman" panose="02020603050405020304" pitchFamily="18" charset="0"/>
              </a:rPr>
              <a:t>залишає</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модуль </a:t>
            </a:r>
            <a:r>
              <a:rPr lang="ru-RU" dirty="0" err="1">
                <a:latin typeface="Times New Roman" panose="02020603050405020304" pitchFamily="18" charset="0"/>
                <a:cs typeface="Times New Roman" panose="02020603050405020304" pitchFamily="18" charset="0"/>
              </a:rPr>
              <a:t>швидкості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незмінним</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Під</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дією</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сили</a:t>
            </a:r>
            <a:r>
              <a:rPr lang="ru-RU" dirty="0">
                <a:latin typeface="Times New Roman" panose="02020603050405020304" pitchFamily="18" charset="0"/>
                <a:cs typeface="Times New Roman" panose="02020603050405020304" pitchFamily="18" charset="0"/>
              </a:rPr>
              <a:t> Лоренца </a:t>
            </a:r>
            <a:r>
              <a:rPr lang="ru-RU" dirty="0" err="1">
                <a:latin typeface="Times New Roman" panose="02020603050405020304" pitchFamily="18" charset="0"/>
                <a:cs typeface="Times New Roman" panose="02020603050405020304" pitchFamily="18" charset="0"/>
              </a:rPr>
              <a:t>змінюється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напрямок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руху</a:t>
            </a:r>
            <a:r>
              <a:rPr lang="ru-RU" dirty="0">
                <a:latin typeface="Times New Roman" panose="02020603050405020304" pitchFamily="18" charset="0"/>
                <a:cs typeface="Times New Roman" panose="02020603050405020304" pitchFamily="18" charset="0"/>
              </a:rPr>
              <a:t> заряду.</a:t>
            </a:r>
          </a:p>
          <a:p>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Напрямок</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сили</a:t>
            </a:r>
            <a:r>
              <a:rPr lang="ru-RU" dirty="0">
                <a:latin typeface="Times New Roman" panose="02020603050405020304" pitchFamily="18" charset="0"/>
                <a:cs typeface="Times New Roman" panose="02020603050405020304" pitchFamily="18" charset="0"/>
              </a:rPr>
              <a:t> Лоренца можна </a:t>
            </a:r>
            <a:r>
              <a:rPr lang="ru-RU" dirty="0" err="1">
                <a:latin typeface="Times New Roman" panose="02020603050405020304" pitchFamily="18" charset="0"/>
                <a:cs typeface="Times New Roman" panose="02020603050405020304" pitchFamily="18" charset="0"/>
              </a:rPr>
              <a:t>визначити</a:t>
            </a:r>
            <a:r>
              <a:rPr lang="ru-RU" dirty="0">
                <a:latin typeface="Times New Roman" panose="02020603050405020304" pitchFamily="18" charset="0"/>
                <a:cs typeface="Times New Roman" panose="02020603050405020304" pitchFamily="18" charset="0"/>
              </a:rPr>
              <a:t> за </a:t>
            </a:r>
            <a:r>
              <a:rPr lang="ru-RU" dirty="0" err="1">
                <a:latin typeface="Times New Roman" panose="02020603050405020304" pitchFamily="18" charset="0"/>
                <a:cs typeface="Times New Roman" panose="02020603050405020304" pitchFamily="18" charset="0"/>
              </a:rPr>
              <a:t>допомогою</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правила </a:t>
            </a:r>
            <a:r>
              <a:rPr lang="ru-RU" i="1" dirty="0" err="1" smtClean="0">
                <a:latin typeface="Times New Roman" panose="02020603050405020304" pitchFamily="18" charset="0"/>
                <a:cs typeface="Times New Roman" panose="02020603050405020304" pitchFamily="18" charset="0"/>
              </a:rPr>
              <a:t>лівої</a:t>
            </a:r>
            <a:r>
              <a:rPr lang="ru-RU" i="1" dirty="0" smtClean="0">
                <a:latin typeface="Times New Roman" panose="02020603050405020304" pitchFamily="18" charset="0"/>
                <a:cs typeface="Times New Roman" panose="02020603050405020304" pitchFamily="18" charset="0"/>
              </a:rPr>
              <a:t> руки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86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32468" y="473164"/>
            <a:ext cx="2515753" cy="468077"/>
          </a:xfrm>
          <a:prstGeom prst="rect">
            <a:avLst/>
          </a:prstGeom>
        </p:spPr>
        <p:txBody>
          <a:bodyPr wrap="none">
            <a:spAutoFit/>
          </a:bodyPr>
          <a:lstStyle/>
          <a:p>
            <a:pPr indent="449580" algn="just">
              <a:lnSpc>
                <a:spcPct val="107000"/>
              </a:lnSpc>
              <a:spcAft>
                <a:spcPts val="800"/>
              </a:spcAft>
            </a:pPr>
            <a:r>
              <a:rPr lang="uk-UA" sz="2400" b="1" dirty="0">
                <a:latin typeface="Times New Roman" panose="02020603050405020304" pitchFamily="18" charset="0"/>
                <a:ea typeface="Calibri" panose="020F0502020204030204" pitchFamily="34" charset="0"/>
                <a:cs typeface="Times New Roman" panose="02020603050405020304" pitchFamily="18" charset="0"/>
              </a:rPr>
              <a:t>Сила Ампера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027176" y="1127777"/>
            <a:ext cx="9872472" cy="685059"/>
          </a:xfrm>
          <a:prstGeom prst="rect">
            <a:avLst/>
          </a:prstGeom>
        </p:spPr>
        <p:txBody>
          <a:bodyPr wrap="square">
            <a:spAutoFit/>
          </a:bodyPr>
          <a:lstStyle/>
          <a:p>
            <a:pPr indent="449580" algn="just">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Розглянемо провідник, в якому тече струм, і який розташований в магнітному полі з індукцією </a:t>
            </a:r>
            <a:r>
              <a:rPr lang="uk-UA" dirty="0" smtClean="0">
                <a:latin typeface="Times New Roman" panose="02020603050405020304" pitchFamily="18" charset="0"/>
                <a:ea typeface="Calibri" panose="020F0502020204030204" pitchFamily="34" charset="0"/>
                <a:cs typeface="Times New Roman" panose="02020603050405020304" pitchFamily="18" charset="0"/>
              </a:rPr>
              <a:t>B. </a:t>
            </a:r>
            <a:r>
              <a:rPr lang="uk-UA" dirty="0">
                <a:latin typeface="Times New Roman" panose="02020603050405020304" pitchFamily="18" charset="0"/>
                <a:ea typeface="Calibri" panose="020F0502020204030204" pitchFamily="34" charset="0"/>
                <a:cs typeface="Times New Roman" panose="02020603050405020304" pitchFamily="18" charset="0"/>
              </a:rPr>
              <a:t>На кожний рухомий носій струму</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518094" y="1812836"/>
            <a:ext cx="1438275" cy="559308"/>
          </a:xfrm>
          <a:prstGeom prst="rect">
            <a:avLst/>
          </a:prstGeom>
        </p:spPr>
      </p:pic>
      <p:pic>
        <p:nvPicPr>
          <p:cNvPr id="5" name="Рисунок 4"/>
          <p:cNvPicPr>
            <a:picLocks noChangeAspect="1"/>
          </p:cNvPicPr>
          <p:nvPr/>
        </p:nvPicPr>
        <p:blipFill>
          <a:blip r:embed="rId3"/>
          <a:stretch>
            <a:fillRect/>
          </a:stretch>
        </p:blipFill>
        <p:spPr>
          <a:xfrm>
            <a:off x="1518093" y="2509360"/>
            <a:ext cx="3000375" cy="561975"/>
          </a:xfrm>
          <a:prstGeom prst="rect">
            <a:avLst/>
          </a:prstGeom>
        </p:spPr>
      </p:pic>
      <p:pic>
        <p:nvPicPr>
          <p:cNvPr id="6" name="Рисунок 5"/>
          <p:cNvPicPr>
            <a:picLocks noChangeAspect="1"/>
          </p:cNvPicPr>
          <p:nvPr/>
        </p:nvPicPr>
        <p:blipFill>
          <a:blip r:embed="rId4"/>
          <a:stretch>
            <a:fillRect/>
          </a:stretch>
        </p:blipFill>
        <p:spPr>
          <a:xfrm>
            <a:off x="1512431" y="3165353"/>
            <a:ext cx="2524125" cy="2286000"/>
          </a:xfrm>
          <a:prstGeom prst="rect">
            <a:avLst/>
          </a:prstGeom>
        </p:spPr>
      </p:pic>
      <p:pic>
        <p:nvPicPr>
          <p:cNvPr id="7" name="Рисунок 6"/>
          <p:cNvPicPr>
            <a:picLocks noChangeAspect="1"/>
          </p:cNvPicPr>
          <p:nvPr/>
        </p:nvPicPr>
        <p:blipFill>
          <a:blip r:embed="rId5"/>
          <a:stretch>
            <a:fillRect/>
          </a:stretch>
        </p:blipFill>
        <p:spPr>
          <a:xfrm>
            <a:off x="6175438" y="2580360"/>
            <a:ext cx="1743075" cy="685800"/>
          </a:xfrm>
          <a:prstGeom prst="rect">
            <a:avLst/>
          </a:prstGeom>
        </p:spPr>
      </p:pic>
      <p:sp>
        <p:nvSpPr>
          <p:cNvPr id="8" name="Прямоугольник 7"/>
          <p:cNvSpPr/>
          <p:nvPr/>
        </p:nvSpPr>
        <p:spPr>
          <a:xfrm>
            <a:off x="4518468" y="3363542"/>
            <a:ext cx="7240715" cy="923330"/>
          </a:xfrm>
          <a:prstGeom prst="rect">
            <a:avLst/>
          </a:prstGeom>
        </p:spPr>
        <p:txBody>
          <a:bodyPr wrap="square">
            <a:spAutoFit/>
          </a:bodyPr>
          <a:lstStyle/>
          <a:p>
            <a:r>
              <a:rPr lang="ru-RU" dirty="0">
                <a:latin typeface="Times New Roman" panose="02020603050405020304" pitchFamily="18" charset="0"/>
                <a:cs typeface="Times New Roman" panose="02020603050405020304" pitchFamily="18" charset="0"/>
              </a:rPr>
              <a:t>Сила Ампера – </a:t>
            </a:r>
            <a:r>
              <a:rPr lang="ru-RU" dirty="0" err="1">
                <a:latin typeface="Times New Roman" panose="02020603050405020304" pitchFamily="18" charset="0"/>
                <a:cs typeface="Times New Roman" panose="02020603050405020304" pitchFamily="18" charset="0"/>
              </a:rPr>
              <a:t>це</a:t>
            </a:r>
            <a:r>
              <a:rPr lang="ru-RU" dirty="0">
                <a:latin typeface="Times New Roman" panose="02020603050405020304" pitchFamily="18" charset="0"/>
                <a:cs typeface="Times New Roman" panose="02020603050405020304" pitchFamily="18" charset="0"/>
              </a:rPr>
              <a:t> сила з </a:t>
            </a:r>
            <a:r>
              <a:rPr lang="ru-RU" dirty="0" err="1">
                <a:latin typeface="Times New Roman" panose="02020603050405020304" pitchFamily="18" charset="0"/>
                <a:cs typeface="Times New Roman" panose="02020603050405020304" pitchFamily="18" charset="0"/>
              </a:rPr>
              <a:t>якою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магнітне</a:t>
            </a:r>
            <a:r>
              <a:rPr lang="ru-RU" dirty="0">
                <a:latin typeface="Times New Roman" panose="02020603050405020304" pitchFamily="18" charset="0"/>
                <a:cs typeface="Times New Roman" panose="02020603050405020304" pitchFamily="18" charset="0"/>
              </a:rPr>
              <a:t> поле </a:t>
            </a:r>
            <a:r>
              <a:rPr lang="ru-RU" dirty="0" err="1">
                <a:latin typeface="Times New Roman" panose="02020603050405020304" pitchFamily="18" charset="0"/>
                <a:cs typeface="Times New Roman" panose="02020603050405020304" pitchFamily="18" charset="0"/>
              </a:rPr>
              <a:t>діє</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провідник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зі</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струмом</a:t>
            </a:r>
            <a:r>
              <a:rPr lang="ru-RU" dirty="0" smtClean="0">
                <a:latin typeface="Times New Roman" panose="02020603050405020304" pitchFamily="18" charset="0"/>
                <a:cs typeface="Times New Roman" panose="02020603050405020304" pitchFamily="18" charset="0"/>
              </a:rPr>
              <a:t>. Вона </a:t>
            </a:r>
            <a:r>
              <a:rPr lang="ru-RU" dirty="0">
                <a:latin typeface="Times New Roman" panose="02020603050405020304" pitchFamily="18" charset="0"/>
                <a:cs typeface="Times New Roman" panose="02020603050405020304" pitchFamily="18" charset="0"/>
              </a:rPr>
              <a:t>перпендикулярна до </a:t>
            </a:r>
            <a:r>
              <a:rPr lang="ru-RU" dirty="0" err="1">
                <a:latin typeface="Times New Roman" panose="02020603050405020304" pitchFamily="18" charset="0"/>
                <a:cs typeface="Times New Roman" panose="02020603050405020304" pitchFamily="18" charset="0"/>
              </a:rPr>
              <a:t>ділянки</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провідника</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і </a:t>
            </a:r>
            <a:r>
              <a:rPr lang="ru-RU" dirty="0" smtClean="0">
                <a:latin typeface="Times New Roman" panose="02020603050405020304" pitchFamily="18" charset="0"/>
                <a:cs typeface="Times New Roman" panose="02020603050405020304" pitchFamily="18" charset="0"/>
              </a:rPr>
              <a:t>перпендикулярна до </a:t>
            </a:r>
            <a:r>
              <a:rPr lang="ru-RU" dirty="0">
                <a:latin typeface="Times New Roman" panose="02020603050405020304" pitchFamily="18" charset="0"/>
                <a:cs typeface="Times New Roman" panose="02020603050405020304" pitchFamily="18" charset="0"/>
              </a:rPr>
              <a:t>вектора </a:t>
            </a:r>
            <a:r>
              <a:rPr lang="ru-RU" dirty="0" err="1">
                <a:latin typeface="Times New Roman" panose="02020603050405020304" pitchFamily="18" charset="0"/>
                <a:cs typeface="Times New Roman" panose="02020603050405020304" pitchFamily="18" charset="0"/>
              </a:rPr>
              <a:t>індукції</a:t>
            </a:r>
            <a:endParaRPr lang="ru-RU"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4518468" y="4286872"/>
            <a:ext cx="6096000" cy="923330"/>
          </a:xfrm>
          <a:prstGeom prst="rect">
            <a:avLst/>
          </a:prstGeom>
        </p:spPr>
        <p:txBody>
          <a:bodyPr>
            <a:spAutoFit/>
          </a:bodyPr>
          <a:lstStyle/>
          <a:p>
            <a:r>
              <a:rPr lang="ru-RU" dirty="0" err="1">
                <a:latin typeface="Times New Roman" panose="02020603050405020304" pitchFamily="18" charset="0"/>
                <a:cs typeface="Times New Roman" panose="02020603050405020304" pitchFamily="18" charset="0"/>
              </a:rPr>
              <a:t>Якщо</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провідник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прямолінійний</a:t>
            </a:r>
            <a:r>
              <a:rPr lang="ru-RU" dirty="0">
                <a:latin typeface="Times New Roman" panose="02020603050405020304" pitchFamily="18" charset="0"/>
                <a:cs typeface="Times New Roman" panose="02020603050405020304" pitchFamily="18" charset="0"/>
              </a:rPr>
              <a:t>, а </a:t>
            </a:r>
            <a:r>
              <a:rPr lang="ru-RU" dirty="0" err="1">
                <a:latin typeface="Times New Roman" panose="02020603050405020304" pitchFamily="18" charset="0"/>
                <a:cs typeface="Times New Roman" panose="02020603050405020304" pitchFamily="18" charset="0"/>
              </a:rPr>
              <a:t>магнітне</a:t>
            </a:r>
            <a:r>
              <a:rPr lang="ru-RU" dirty="0">
                <a:latin typeface="Times New Roman" panose="02020603050405020304" pitchFamily="18" charset="0"/>
                <a:cs typeface="Times New Roman" panose="02020603050405020304" pitchFamily="18" charset="0"/>
              </a:rPr>
              <a:t> поле </a:t>
            </a:r>
            <a:r>
              <a:rPr lang="ru-RU" dirty="0" err="1">
                <a:latin typeface="Times New Roman" panose="02020603050405020304" pitchFamily="18" charset="0"/>
                <a:cs typeface="Times New Roman" panose="02020603050405020304" pitchFamily="18" charset="0"/>
              </a:rPr>
              <a:t>однорідне</a:t>
            </a:r>
            <a:r>
              <a:rPr lang="ru-RU"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B </a:t>
            </a:r>
            <a:r>
              <a:rPr lang="ru-RU" dirty="0" smtClean="0">
                <a:latin typeface="Times New Roman" panose="02020603050405020304" pitchFamily="18" charset="0"/>
                <a:cs typeface="Times New Roman" panose="02020603050405020304" pitchFamily="18" charset="0"/>
              </a:rPr>
              <a:t>= </a:t>
            </a:r>
            <a:r>
              <a:rPr lang="ru-RU" i="1" dirty="0" err="1" smtClean="0">
                <a:latin typeface="Times New Roman" panose="02020603050405020304" pitchFamily="18" charset="0"/>
                <a:cs typeface="Times New Roman" panose="02020603050405020304" pitchFamily="18" charset="0"/>
              </a:rPr>
              <a:t>const</a:t>
            </a:r>
            <a:r>
              <a:rPr lang="ru-RU" dirty="0" smtClean="0">
                <a:latin typeface="Times New Roman" panose="02020603050405020304" pitchFamily="18" charset="0"/>
                <a:cs typeface="Times New Roman" panose="02020603050405020304" pitchFamily="18" charset="0"/>
              </a:rPr>
              <a:t> то величина </a:t>
            </a:r>
            <a:r>
              <a:rPr lang="ru-RU" dirty="0" err="1" smtClean="0">
                <a:latin typeface="Times New Roman" panose="02020603050405020304" pitchFamily="18" charset="0"/>
                <a:cs typeface="Times New Roman" panose="02020603050405020304" pitchFamily="18" charset="0"/>
              </a:rPr>
              <a:t>сили</a:t>
            </a:r>
            <a:r>
              <a:rPr lang="ru-RU" dirty="0" smtClean="0">
                <a:latin typeface="Times New Roman" panose="02020603050405020304" pitchFamily="18" charset="0"/>
                <a:cs typeface="Times New Roman" panose="02020603050405020304" pitchFamily="18" charset="0"/>
              </a:rPr>
              <a:t> Ампера, </a:t>
            </a:r>
            <a:r>
              <a:rPr lang="ru-RU" dirty="0" err="1" smtClean="0">
                <a:latin typeface="Times New Roman" panose="02020603050405020304" pitchFamily="18" charset="0"/>
                <a:cs typeface="Times New Roman" panose="02020603050405020304" pitchFamily="18" charset="0"/>
              </a:rPr>
              <a:t>що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діє</a:t>
            </a:r>
            <a:r>
              <a:rPr lang="ru-RU" dirty="0" smtClean="0">
                <a:latin typeface="Times New Roman" panose="02020603050405020304" pitchFamily="18" charset="0"/>
                <a:cs typeface="Times New Roman" panose="02020603050405020304" pitchFamily="18" charset="0"/>
              </a:rPr>
              <a:t> на </a:t>
            </a:r>
            <a:r>
              <a:rPr lang="ru-RU" dirty="0" err="1" smtClean="0">
                <a:latin typeface="Times New Roman" panose="02020603050405020304" pitchFamily="18" charset="0"/>
                <a:cs typeface="Times New Roman" panose="02020603050405020304" pitchFamily="18" charset="0"/>
              </a:rPr>
              <a:t>довжину</a:t>
            </a:r>
            <a:r>
              <a:rPr lang="ru-RU"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l </a:t>
            </a:r>
            <a:r>
              <a:rPr lang="ru-RU" dirty="0" err="1" smtClean="0">
                <a:latin typeface="Times New Roman" panose="02020603050405020304" pitchFamily="18" charset="0"/>
                <a:cs typeface="Times New Roman" panose="02020603050405020304" pitchFamily="18" charset="0"/>
              </a:rPr>
              <a:t>ділянки</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провідника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дорівнює</a:t>
            </a:r>
            <a:endParaRPr lang="ru-RU" dirty="0">
              <a:latin typeface="Times New Roman" panose="02020603050405020304" pitchFamily="18" charset="0"/>
              <a:cs typeface="Times New Roman" panose="02020603050405020304" pitchFamily="18" charset="0"/>
            </a:endParaRPr>
          </a:p>
        </p:txBody>
      </p:sp>
      <p:pic>
        <p:nvPicPr>
          <p:cNvPr id="14" name="Рисунок 13"/>
          <p:cNvPicPr>
            <a:picLocks noChangeAspect="1"/>
          </p:cNvPicPr>
          <p:nvPr/>
        </p:nvPicPr>
        <p:blipFill>
          <a:blip r:embed="rId6"/>
          <a:stretch>
            <a:fillRect/>
          </a:stretch>
        </p:blipFill>
        <p:spPr>
          <a:xfrm>
            <a:off x="4601552" y="5213764"/>
            <a:ext cx="1847850" cy="485775"/>
          </a:xfrm>
          <a:prstGeom prst="rect">
            <a:avLst/>
          </a:prstGeom>
        </p:spPr>
      </p:pic>
      <p:sp>
        <p:nvSpPr>
          <p:cNvPr id="15" name="Прямоугольник 14"/>
          <p:cNvSpPr/>
          <p:nvPr/>
        </p:nvSpPr>
        <p:spPr>
          <a:xfrm>
            <a:off x="4626708" y="5903893"/>
            <a:ext cx="7565292" cy="954107"/>
          </a:xfrm>
          <a:prstGeom prst="rect">
            <a:avLst/>
          </a:prstGeom>
        </p:spPr>
        <p:txBody>
          <a:bodyPr wrap="square">
            <a:spAutoFit/>
          </a:bodyPr>
          <a:lstStyle/>
          <a:p>
            <a:r>
              <a:rPr lang="ru-RU" dirty="0">
                <a:latin typeface="TimesNewRomanPSMT"/>
              </a:rPr>
              <a:t>У </a:t>
            </a:r>
            <a:r>
              <a:rPr lang="ru-RU" dirty="0" err="1">
                <a:latin typeface="TimesNewRomanPSMT"/>
              </a:rPr>
              <a:t>випадку</a:t>
            </a:r>
            <a:r>
              <a:rPr lang="ru-RU" dirty="0">
                <a:latin typeface="TimesNewRomanPSMT"/>
              </a:rPr>
              <a:t> замкнутого </a:t>
            </a:r>
            <a:r>
              <a:rPr lang="ru-RU" dirty="0" err="1">
                <a:latin typeface="TimesNewRomanPSMT"/>
              </a:rPr>
              <a:t>провідника</a:t>
            </a:r>
            <a:r>
              <a:rPr lang="ru-RU" dirty="0">
                <a:latin typeface="TimesNewRomanPSMT"/>
              </a:rPr>
              <a:t>, </a:t>
            </a:r>
            <a:r>
              <a:rPr lang="ru-RU" dirty="0" err="1">
                <a:latin typeface="TimesNewRomanPSMT"/>
              </a:rPr>
              <a:t>що</a:t>
            </a:r>
            <a:r>
              <a:rPr lang="ru-RU" dirty="0">
                <a:latin typeface="TimesNewRomanPSMT"/>
              </a:rPr>
              <a:t> </a:t>
            </a:r>
            <a:r>
              <a:rPr lang="ru-RU" dirty="0" err="1">
                <a:latin typeface="TimesNewRomanPSMT"/>
              </a:rPr>
              <a:t>знаходиться</a:t>
            </a:r>
            <a:r>
              <a:rPr lang="ru-RU" dirty="0">
                <a:latin typeface="TimesNewRomanPSMT"/>
              </a:rPr>
              <a:t> в </a:t>
            </a:r>
            <a:r>
              <a:rPr lang="ru-RU" dirty="0" err="1" smtClean="0">
                <a:latin typeface="TimesNewRomanPSMT"/>
              </a:rPr>
              <a:t>однорідному</a:t>
            </a:r>
            <a:r>
              <a:rPr lang="ru-RU" dirty="0" smtClean="0">
                <a:latin typeface="TimesNewRomanPSMT"/>
              </a:rPr>
              <a:t> </a:t>
            </a:r>
            <a:r>
              <a:rPr lang="ru-RU" dirty="0" err="1" smtClean="0">
                <a:latin typeface="TimesNewRomanPSMT"/>
              </a:rPr>
              <a:t>магнітному</a:t>
            </a:r>
            <a:r>
              <a:rPr lang="ru-RU" dirty="0" smtClean="0">
                <a:latin typeface="TimesNewRomanPSMT"/>
              </a:rPr>
              <a:t> </a:t>
            </a:r>
            <a:r>
              <a:rPr lang="ru-RU" dirty="0" err="1">
                <a:latin typeface="TimesNewRomanPSMT"/>
              </a:rPr>
              <a:t>полі</a:t>
            </a:r>
            <a:r>
              <a:rPr lang="ru-RU" dirty="0">
                <a:latin typeface="TimesNewRomanPSMT"/>
              </a:rPr>
              <a:t>, </a:t>
            </a:r>
            <a:r>
              <a:rPr lang="en-US" i="1" dirty="0">
                <a:latin typeface="TimesNewRomanPS-ItalicMT"/>
              </a:rPr>
              <a:t>B </a:t>
            </a:r>
            <a:r>
              <a:rPr lang="uk-UA" dirty="0" smtClean="0">
                <a:latin typeface="SymbolMT"/>
              </a:rPr>
              <a:t>=</a:t>
            </a:r>
            <a:r>
              <a:rPr lang="en-US" dirty="0" smtClean="0">
                <a:latin typeface="SymbolMT"/>
              </a:rPr>
              <a:t> </a:t>
            </a:r>
            <a:r>
              <a:rPr lang="en-US" i="1" dirty="0" err="1" smtClean="0">
                <a:latin typeface="TimesNewRomanPS-ItalicMT"/>
              </a:rPr>
              <a:t>const</a:t>
            </a:r>
            <a:r>
              <a:rPr lang="ru-RU" sz="2000" dirty="0" smtClean="0">
                <a:latin typeface="TimesNewRomanPSMT"/>
              </a:rPr>
              <a:t>, </a:t>
            </a:r>
            <a:r>
              <a:rPr lang="ru-RU" dirty="0">
                <a:latin typeface="TimesNewRomanPSMT"/>
              </a:rPr>
              <a:t>сила Ампера </a:t>
            </a:r>
            <a:r>
              <a:rPr lang="ru-RU" dirty="0" err="1">
                <a:latin typeface="TimesNewRomanPSMT"/>
              </a:rPr>
              <a:t>дорівнює</a:t>
            </a:r>
            <a:r>
              <a:rPr lang="ru-RU" dirty="0">
                <a:latin typeface="TimesNewRomanPSMT"/>
              </a:rPr>
              <a:t> нулю. </a:t>
            </a:r>
            <a:r>
              <a:rPr lang="ru-RU" dirty="0" err="1">
                <a:latin typeface="TimesNewRomanPSMT"/>
              </a:rPr>
              <a:t>Дійсно</a:t>
            </a:r>
            <a:r>
              <a:rPr lang="ru-RU" dirty="0">
                <a:latin typeface="TimesNewRomanPSMT"/>
              </a:rPr>
              <a:t>, </a:t>
            </a:r>
            <a:r>
              <a:rPr lang="ru-RU" dirty="0" smtClean="0">
                <a:latin typeface="TimesNewRomanPSMT"/>
              </a:rPr>
              <a:t>вектор </a:t>
            </a:r>
            <a:r>
              <a:rPr lang="ru-RU" dirty="0" err="1" smtClean="0">
                <a:latin typeface="TimesNewRomanPSMT"/>
              </a:rPr>
              <a:t>індукції</a:t>
            </a:r>
            <a:r>
              <a:rPr lang="ru-RU" dirty="0" smtClean="0">
                <a:latin typeface="TimesNewRomanPSMT"/>
              </a:rPr>
              <a:t> </a:t>
            </a:r>
            <a:r>
              <a:rPr lang="ru-RU" dirty="0" err="1">
                <a:latin typeface="TimesNewRomanPSMT"/>
              </a:rPr>
              <a:t>магнітного</a:t>
            </a:r>
            <a:r>
              <a:rPr lang="ru-RU" dirty="0">
                <a:latin typeface="TimesNewRomanPSMT"/>
              </a:rPr>
              <a:t> поля можна </a:t>
            </a:r>
            <a:r>
              <a:rPr lang="ru-RU" dirty="0" err="1">
                <a:latin typeface="TimesNewRomanPSMT"/>
              </a:rPr>
              <a:t>винести</a:t>
            </a:r>
            <a:r>
              <a:rPr lang="ru-RU" dirty="0">
                <a:latin typeface="TimesNewRomanPSMT"/>
              </a:rPr>
              <a:t> з </a:t>
            </a:r>
            <a:r>
              <a:rPr lang="ru-RU" dirty="0" err="1">
                <a:latin typeface="TimesNewRomanPSMT"/>
              </a:rPr>
              <a:t>під</a:t>
            </a:r>
            <a:r>
              <a:rPr lang="ru-RU" dirty="0">
                <a:latin typeface="TimesNewRomanPSMT"/>
              </a:rPr>
              <a:t> знаку </a:t>
            </a:r>
            <a:r>
              <a:rPr lang="ru-RU" dirty="0" err="1">
                <a:latin typeface="TimesNewRomanPSMT"/>
              </a:rPr>
              <a:t>інтеграла</a:t>
            </a:r>
            <a:r>
              <a:rPr lang="ru-RU" dirty="0">
                <a:latin typeface="TimesNewRomanPSMT"/>
              </a:rPr>
              <a:t>:</a:t>
            </a:r>
            <a:endParaRPr lang="ru-RU" dirty="0"/>
          </a:p>
        </p:txBody>
      </p:sp>
      <p:pic>
        <p:nvPicPr>
          <p:cNvPr id="16" name="Рисунок 15"/>
          <p:cNvPicPr>
            <a:picLocks noChangeAspect="1"/>
          </p:cNvPicPr>
          <p:nvPr/>
        </p:nvPicPr>
        <p:blipFill>
          <a:blip r:embed="rId7"/>
          <a:stretch>
            <a:fillRect/>
          </a:stretch>
        </p:blipFill>
        <p:spPr>
          <a:xfrm>
            <a:off x="905364" y="5822684"/>
            <a:ext cx="3409950" cy="981075"/>
          </a:xfrm>
          <a:prstGeom prst="rect">
            <a:avLst/>
          </a:prstGeom>
        </p:spPr>
      </p:pic>
    </p:spTree>
    <p:extLst>
      <p:ext uri="{BB962C8B-B14F-4D97-AF65-F5344CB8AC3E}">
        <p14:creationId xmlns:p14="http://schemas.microsoft.com/office/powerpoint/2010/main" val="209581426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Уголки</Template>
  <TotalTime>1945</TotalTime>
  <Words>708</Words>
  <Application>Microsoft Office PowerPoint</Application>
  <PresentationFormat>Широкоэкранный</PresentationFormat>
  <Paragraphs>41</Paragraphs>
  <Slides>10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10</vt:i4>
      </vt:variant>
    </vt:vector>
  </HeadingPairs>
  <TitlesOfParts>
    <vt:vector size="19" baseType="lpstr">
      <vt:lpstr>Arial</vt:lpstr>
      <vt:lpstr>Calibri</vt:lpstr>
      <vt:lpstr>Franklin Gothic Book</vt:lpstr>
      <vt:lpstr>SymbolMT</vt:lpstr>
      <vt:lpstr>Times New Roman</vt:lpstr>
      <vt:lpstr>TimesNewRomanPS-BoldMT</vt:lpstr>
      <vt:lpstr>TimesNewRomanPS-ItalicMT</vt:lpstr>
      <vt:lpstr>TimesNewRomanPSMT</vt:lpstr>
      <vt:lpstr>Crop</vt:lpstr>
      <vt:lpstr>   Спеціальні розділи електродинаміки</vt:lpstr>
      <vt:lpstr>МОДУЛЬ 4 МАГНЕТИЗМ</vt:lpstr>
      <vt:lpstr>МАГНЕТИЗМ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Спеціальні розділи електродинаміки</dc:title>
  <dc:creator>Алина</dc:creator>
  <cp:lastModifiedBy>Алина</cp:lastModifiedBy>
  <cp:revision>63</cp:revision>
  <dcterms:created xsi:type="dcterms:W3CDTF">2021-09-05T15:12:34Z</dcterms:created>
  <dcterms:modified xsi:type="dcterms:W3CDTF">2021-11-01T23:00:38Z</dcterms:modified>
</cp:coreProperties>
</file>