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56" r:id="rId2"/>
    <p:sldId id="257" r:id="rId3"/>
    <p:sldId id="258" r:id="rId4"/>
    <p:sldId id="266" r:id="rId5"/>
    <p:sldId id="267" r:id="rId6"/>
    <p:sldId id="268" r:id="rId7"/>
    <p:sldId id="259" r:id="rId8"/>
    <p:sldId id="269" r:id="rId9"/>
    <p:sldId id="270" r:id="rId10"/>
    <p:sldId id="271" r:id="rId11"/>
    <p:sldId id="260" r:id="rId12"/>
    <p:sldId id="261" r:id="rId13"/>
    <p:sldId id="262" r:id="rId14"/>
    <p:sldId id="272" r:id="rId15"/>
    <p:sldId id="263" r:id="rId16"/>
    <p:sldId id="264" r:id="rId17"/>
    <p:sldId id="265" r:id="rId18"/>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33" autoAdjust="0"/>
    <p:restoredTop sz="94660"/>
  </p:normalViewPr>
  <p:slideViewPr>
    <p:cSldViewPr snapToGrid="0">
      <p:cViewPr varScale="1">
        <p:scale>
          <a:sx n="83" d="100"/>
          <a:sy n="83" d="100"/>
        </p:scale>
        <p:origin x="667"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F0FDAF-ECD7-4173-8DF5-A0C5BC6A60C9}" type="datetimeFigureOut">
              <a:rPr lang="uk-UA" smtClean="0"/>
              <a:t>27.01.2023</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00D94B-BC32-42D9-8C5D-3C4F464F52FA}" type="slidenum">
              <a:rPr lang="uk-UA" smtClean="0"/>
              <a:t>‹#›</a:t>
            </a:fld>
            <a:endParaRPr lang="uk-UA"/>
          </a:p>
        </p:txBody>
      </p:sp>
    </p:spTree>
    <p:extLst>
      <p:ext uri="{BB962C8B-B14F-4D97-AF65-F5344CB8AC3E}">
        <p14:creationId xmlns:p14="http://schemas.microsoft.com/office/powerpoint/2010/main" val="2155899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4800D94B-BC32-42D9-8C5D-3C4F464F52FA}" type="slidenum">
              <a:rPr lang="uk-UA" smtClean="0"/>
              <a:t>12</a:t>
            </a:fld>
            <a:endParaRPr lang="uk-UA"/>
          </a:p>
        </p:txBody>
      </p:sp>
    </p:spTree>
    <p:extLst>
      <p:ext uri="{BB962C8B-B14F-4D97-AF65-F5344CB8AC3E}">
        <p14:creationId xmlns:p14="http://schemas.microsoft.com/office/powerpoint/2010/main" val="1047928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E7DD7E6D-A8BA-4018-BB01-14089474483E}" type="datetimeFigureOut">
              <a:rPr lang="uk-UA" smtClean="0"/>
              <a:t>27.01.2023</a:t>
            </a:fld>
            <a:endParaRPr lang="uk-UA"/>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uk-UA"/>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92F460D2-D158-4644-B63D-93D12BC15AFF}" type="slidenum">
              <a:rPr lang="uk-UA" smtClean="0"/>
              <a:t>‹#›</a:t>
            </a:fld>
            <a:endParaRPr lang="uk-UA"/>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55393449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7DD7E6D-A8BA-4018-BB01-14089474483E}" type="datetimeFigureOut">
              <a:rPr lang="uk-UA" smtClean="0"/>
              <a:t>27.01.2023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2F460D2-D158-4644-B63D-93D12BC15AFF}" type="slidenum">
              <a:rPr lang="uk-UA" smtClean="0"/>
              <a:t>‹#›</a:t>
            </a:fld>
            <a:endParaRPr lang="uk-UA"/>
          </a:p>
        </p:txBody>
      </p:sp>
    </p:spTree>
    <p:extLst>
      <p:ext uri="{BB962C8B-B14F-4D97-AF65-F5344CB8AC3E}">
        <p14:creationId xmlns:p14="http://schemas.microsoft.com/office/powerpoint/2010/main" val="1100744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7DD7E6D-A8BA-4018-BB01-14089474483E}" type="datetimeFigureOut">
              <a:rPr lang="uk-UA" smtClean="0"/>
              <a:t>27.01.2023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2F460D2-D158-4644-B63D-93D12BC15AFF}" type="slidenum">
              <a:rPr lang="uk-UA" smtClean="0"/>
              <a:t>‹#›</a:t>
            </a:fld>
            <a:endParaRPr lang="uk-UA"/>
          </a:p>
        </p:txBody>
      </p:sp>
    </p:spTree>
    <p:extLst>
      <p:ext uri="{BB962C8B-B14F-4D97-AF65-F5344CB8AC3E}">
        <p14:creationId xmlns:p14="http://schemas.microsoft.com/office/powerpoint/2010/main" val="593747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7DD7E6D-A8BA-4018-BB01-14089474483E}" type="datetimeFigureOut">
              <a:rPr lang="uk-UA" smtClean="0"/>
              <a:t>27.01.2023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2F460D2-D158-4644-B63D-93D12BC15AFF}" type="slidenum">
              <a:rPr lang="uk-UA" smtClean="0"/>
              <a:t>‹#›</a:t>
            </a:fld>
            <a:endParaRPr lang="uk-UA"/>
          </a:p>
        </p:txBody>
      </p:sp>
    </p:spTree>
    <p:extLst>
      <p:ext uri="{BB962C8B-B14F-4D97-AF65-F5344CB8AC3E}">
        <p14:creationId xmlns:p14="http://schemas.microsoft.com/office/powerpoint/2010/main" val="2150775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E7DD7E6D-A8BA-4018-BB01-14089474483E}" type="datetimeFigureOut">
              <a:rPr lang="uk-UA" smtClean="0"/>
              <a:t>27.01.2023</a:t>
            </a:fld>
            <a:endParaRPr lang="uk-UA"/>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uk-UA"/>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92F460D2-D158-4644-B63D-93D12BC15AFF}" type="slidenum">
              <a:rPr lang="uk-UA" smtClean="0"/>
              <a:t>‹#›</a:t>
            </a:fld>
            <a:endParaRPr lang="uk-UA"/>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43316825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7DD7E6D-A8BA-4018-BB01-14089474483E}" type="datetimeFigureOut">
              <a:rPr lang="uk-UA" smtClean="0"/>
              <a:t>27.01.2023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92F460D2-D158-4644-B63D-93D12BC15AFF}" type="slidenum">
              <a:rPr lang="uk-UA" smtClean="0"/>
              <a:t>‹#›</a:t>
            </a:fld>
            <a:endParaRPr lang="uk-UA"/>
          </a:p>
        </p:txBody>
      </p:sp>
    </p:spTree>
    <p:extLst>
      <p:ext uri="{BB962C8B-B14F-4D97-AF65-F5344CB8AC3E}">
        <p14:creationId xmlns:p14="http://schemas.microsoft.com/office/powerpoint/2010/main" val="1257409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7DD7E6D-A8BA-4018-BB01-14089474483E}" type="datetimeFigureOut">
              <a:rPr lang="uk-UA" smtClean="0"/>
              <a:t>27.01.2023</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92F460D2-D158-4644-B63D-93D12BC15AFF}" type="slidenum">
              <a:rPr lang="uk-UA" smtClean="0"/>
              <a:t>‹#›</a:t>
            </a:fld>
            <a:endParaRPr lang="uk-UA"/>
          </a:p>
        </p:txBody>
      </p:sp>
    </p:spTree>
    <p:extLst>
      <p:ext uri="{BB962C8B-B14F-4D97-AF65-F5344CB8AC3E}">
        <p14:creationId xmlns:p14="http://schemas.microsoft.com/office/powerpoint/2010/main" val="3982346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7DD7E6D-A8BA-4018-BB01-14089474483E}" type="datetimeFigureOut">
              <a:rPr lang="uk-UA" smtClean="0"/>
              <a:t>27.01.2023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92F460D2-D158-4644-B63D-93D12BC15AFF}" type="slidenum">
              <a:rPr lang="uk-UA" smtClean="0"/>
              <a:t>‹#›</a:t>
            </a:fld>
            <a:endParaRPr lang="uk-UA"/>
          </a:p>
        </p:txBody>
      </p:sp>
    </p:spTree>
    <p:extLst>
      <p:ext uri="{BB962C8B-B14F-4D97-AF65-F5344CB8AC3E}">
        <p14:creationId xmlns:p14="http://schemas.microsoft.com/office/powerpoint/2010/main" val="3517674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DD7E6D-A8BA-4018-BB01-14089474483E}" type="datetimeFigureOut">
              <a:rPr lang="uk-UA" smtClean="0"/>
              <a:t>27.01.2023</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92F460D2-D158-4644-B63D-93D12BC15AFF}" type="slidenum">
              <a:rPr lang="uk-UA" smtClean="0"/>
              <a:t>‹#›</a:t>
            </a:fld>
            <a:endParaRPr lang="uk-UA"/>
          </a:p>
        </p:txBody>
      </p:sp>
    </p:spTree>
    <p:extLst>
      <p:ext uri="{BB962C8B-B14F-4D97-AF65-F5344CB8AC3E}">
        <p14:creationId xmlns:p14="http://schemas.microsoft.com/office/powerpoint/2010/main" val="2074496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E7DD7E6D-A8BA-4018-BB01-14089474483E}" type="datetimeFigureOut">
              <a:rPr lang="uk-UA" smtClean="0"/>
              <a:t>27.01.2023</a:t>
            </a:fld>
            <a:endParaRPr lang="uk-UA"/>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uk-UA"/>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2F460D2-D158-4644-B63D-93D12BC15AFF}" type="slidenum">
              <a:rPr lang="uk-UA" smtClean="0"/>
              <a:t>‹#›</a:t>
            </a:fld>
            <a:endParaRPr lang="uk-UA"/>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83691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E7DD7E6D-A8BA-4018-BB01-14089474483E}" type="datetimeFigureOut">
              <a:rPr lang="uk-UA" smtClean="0"/>
              <a:t>27.01.2023</a:t>
            </a:fld>
            <a:endParaRPr lang="uk-UA"/>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uk-UA"/>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2F460D2-D158-4644-B63D-93D12BC15AFF}" type="slidenum">
              <a:rPr lang="uk-UA" smtClean="0"/>
              <a:t>‹#›</a:t>
            </a:fld>
            <a:endParaRPr lang="uk-UA"/>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64668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E7DD7E6D-A8BA-4018-BB01-14089474483E}" type="datetimeFigureOut">
              <a:rPr lang="uk-UA" smtClean="0"/>
              <a:t>27.01.2023</a:t>
            </a:fld>
            <a:endParaRPr lang="uk-UA"/>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uk-UA"/>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92F460D2-D158-4644-B63D-93D12BC15AFF}" type="slidenum">
              <a:rPr lang="uk-UA" smtClean="0"/>
              <a:t>‹#›</a:t>
            </a:fld>
            <a:endParaRPr lang="uk-UA"/>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0279752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39191" y="3111928"/>
            <a:ext cx="8361229" cy="2098226"/>
          </a:xfrm>
        </p:spPr>
        <p:txBody>
          <a:bodyPr/>
          <a:lstStyle/>
          <a:p>
            <a:r>
              <a:rPr lang="en-US" dirty="0" smtClean="0"/>
              <a:t>The Verb. Grammatical Categories of the Verb.</a:t>
            </a:r>
            <a:endParaRPr lang="uk-UA" dirty="0"/>
          </a:p>
        </p:txBody>
      </p:sp>
    </p:spTree>
    <p:extLst>
      <p:ext uri="{BB962C8B-B14F-4D97-AF65-F5344CB8AC3E}">
        <p14:creationId xmlns:p14="http://schemas.microsoft.com/office/powerpoint/2010/main" val="1038937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96452" y="1708484"/>
            <a:ext cx="9601200" cy="3581400"/>
          </a:xfrm>
        </p:spPr>
        <p:txBody>
          <a:bodyPr/>
          <a:lstStyle/>
          <a:p>
            <a:r>
              <a:rPr lang="en-US" b="1" dirty="0">
                <a:solidFill>
                  <a:srgbClr val="00B0F0"/>
                </a:solidFill>
                <a:latin typeface="Times New Roman" panose="02020603050405020304" pitchFamily="18" charset="0"/>
                <a:cs typeface="Times New Roman" panose="02020603050405020304" pitchFamily="18" charset="0"/>
              </a:rPr>
              <a:t>Functional classification.</a:t>
            </a:r>
          </a:p>
          <a:p>
            <a:r>
              <a:rPr lang="en-US" sz="2400" dirty="0">
                <a:latin typeface="Times New Roman" panose="02020603050405020304" pitchFamily="18" charset="0"/>
                <a:cs typeface="Times New Roman" panose="02020603050405020304" pitchFamily="18" charset="0"/>
              </a:rPr>
              <a:t>1. According to their functional significance verbs can be notional (with the full lexical meaning</a:t>
            </a:r>
            <a:r>
              <a:rPr lang="en-US" sz="2400" dirty="0" smtClean="0">
                <a:latin typeface="Times New Roman" panose="02020603050405020304" pitchFamily="18" charset="0"/>
                <a:cs typeface="Times New Roman" panose="02020603050405020304" pitchFamily="18" charset="0"/>
              </a:rPr>
              <a:t>), semi-notional </a:t>
            </a:r>
            <a:r>
              <a:rPr lang="en-US" sz="2400" dirty="0">
                <a:latin typeface="Times New Roman" panose="02020603050405020304" pitchFamily="18" charset="0"/>
                <a:cs typeface="Times New Roman" panose="02020603050405020304" pitchFamily="18" charset="0"/>
              </a:rPr>
              <a:t>(modal verbs, link-verbs), auxiliaries.</a:t>
            </a:r>
          </a:p>
          <a:p>
            <a:endParaRPr lang="uk-UA" dirty="0"/>
          </a:p>
        </p:txBody>
      </p:sp>
    </p:spTree>
    <p:extLst>
      <p:ext uri="{BB962C8B-B14F-4D97-AF65-F5344CB8AC3E}">
        <p14:creationId xmlns:p14="http://schemas.microsoft.com/office/powerpoint/2010/main" val="5608375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de-DE" dirty="0">
                <a:latin typeface="Arial" panose="020B0604020202020204" pitchFamily="34" charset="0"/>
                <a:cs typeface="Arial" panose="020B0604020202020204" pitchFamily="34" charset="0"/>
              </a:rPr>
              <a:t>The </a:t>
            </a:r>
            <a:r>
              <a:rPr lang="de-DE" dirty="0" err="1">
                <a:latin typeface="Arial" panose="020B0604020202020204" pitchFamily="34" charset="0"/>
                <a:cs typeface="Arial" panose="020B0604020202020204" pitchFamily="34" charset="0"/>
              </a:rPr>
              <a:t>category</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of</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voice</a:t>
            </a:r>
            <a:r>
              <a:rPr lang="de-DE" dirty="0">
                <a:latin typeface="Arial" panose="020B0604020202020204" pitchFamily="34" charset="0"/>
                <a:cs typeface="Arial" panose="020B0604020202020204" pitchFamily="34" charset="0"/>
              </a:rPr>
              <a:t/>
            </a:r>
            <a:br>
              <a:rPr lang="de-DE" dirty="0">
                <a:latin typeface="Arial" panose="020B0604020202020204" pitchFamily="34" charset="0"/>
                <a:cs typeface="Arial" panose="020B0604020202020204" pitchFamily="34" charset="0"/>
              </a:rPr>
            </a:br>
            <a:endParaRPr lang="uk-UA"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pPr marL="0" indent="0">
              <a:buNone/>
            </a:pPr>
            <a:r>
              <a:rPr lang="en-US" sz="2400" dirty="0" smtClean="0">
                <a:latin typeface="Times New Roman" panose="02020603050405020304" pitchFamily="18" charset="0"/>
                <a:cs typeface="Times New Roman" panose="02020603050405020304" pitchFamily="18" charset="0"/>
              </a:rPr>
              <a:t>The form of the verb may show whether the agent expressed by the subject is the doer of the action or the recipient of the action (John broke the vase - the vase was broken). The objective relations between the action and the subject or object of the action find their expression in language as the grammatical category of voice. Therefore, the category of voice reflects the objective relations between the action itself and the subject or object of the action.</a:t>
            </a:r>
          </a:p>
          <a:p>
            <a:endParaRPr lang="en-US" sz="2400" dirty="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30824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24264" y="1347537"/>
            <a:ext cx="9601200" cy="3581400"/>
          </a:xfrm>
        </p:spPr>
        <p:txBody>
          <a:bodyPr>
            <a:normAutofit/>
          </a:bodyPr>
          <a:lstStyle/>
          <a:p>
            <a:r>
              <a:rPr lang="en-US" sz="2400" dirty="0" smtClean="0">
                <a:latin typeface="Times New Roman" panose="02020603050405020304" pitchFamily="18" charset="0"/>
                <a:cs typeface="Times New Roman" panose="02020603050405020304" pitchFamily="18" charset="0"/>
              </a:rPr>
              <a:t>The category of voice is realized through the opposition Active voice. Passive voice. The realization of the voice category is restricted because of the implicit grammatical meaning of transitivity/intransitivity. In accordance with this meaning, all English verbs should fall into transitive and intransitive. However, the classification turns out to be more complex and comprises 6 groups.</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1377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156411"/>
            <a:ext cx="9601200" cy="1485900"/>
          </a:xfrm>
        </p:spPr>
        <p:txBody>
          <a:bodyPr>
            <a:normAutofit fontScale="90000"/>
          </a:bodyPr>
          <a:lstStyle/>
          <a:p>
            <a:r>
              <a:rPr lang="fr-FR" dirty="0">
                <a:latin typeface="Arial" panose="020B0604020202020204" pitchFamily="34" charset="0"/>
                <a:cs typeface="Arial" panose="020B0604020202020204" pitchFamily="34" charset="0"/>
              </a:rPr>
              <a:t>The classification comprises 6 groups:</a:t>
            </a:r>
            <a:br>
              <a:rPr lang="fr-FR" dirty="0">
                <a:latin typeface="Arial" panose="020B0604020202020204" pitchFamily="34" charset="0"/>
                <a:cs typeface="Arial" panose="020B0604020202020204" pitchFamily="34" charset="0"/>
              </a:rPr>
            </a:br>
            <a:endParaRPr lang="uk-UA"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098883" y="1191126"/>
            <a:ext cx="11093117" cy="6087979"/>
          </a:xfrm>
        </p:spPr>
        <p:txBody>
          <a:bodyPr>
            <a:noAutofit/>
          </a:bodyPr>
          <a:lstStyle/>
          <a:p>
            <a:pPr marL="0" indent="0">
              <a:buNone/>
            </a:pPr>
            <a:r>
              <a:rPr lang="en-US" sz="2400" dirty="0" smtClean="0">
                <a:latin typeface="Times New Roman" panose="02020603050405020304" pitchFamily="18" charset="0"/>
                <a:cs typeface="Times New Roman" panose="02020603050405020304" pitchFamily="18" charset="0"/>
              </a:rPr>
              <a:t>1. Verbs used only transitively: to mark, to raise;</a:t>
            </a:r>
          </a:p>
          <a:p>
            <a:pPr marL="0" indent="0">
              <a:buNone/>
            </a:pPr>
            <a:r>
              <a:rPr lang="en-US" sz="2400" dirty="0" smtClean="0">
                <a:latin typeface="Times New Roman" panose="02020603050405020304" pitchFamily="18" charset="0"/>
                <a:cs typeface="Times New Roman" panose="02020603050405020304" pitchFamily="18" charset="0"/>
              </a:rPr>
              <a:t>2. Verbs with the main transitive meaning: to see, to make, to build;</a:t>
            </a:r>
          </a:p>
          <a:p>
            <a:pPr marL="0" indent="0">
              <a:buNone/>
            </a:pPr>
            <a:r>
              <a:rPr lang="en-US" sz="2400" dirty="0" smtClean="0">
                <a:latin typeface="Times New Roman" panose="02020603050405020304" pitchFamily="18" charset="0"/>
                <a:cs typeface="Times New Roman" panose="02020603050405020304" pitchFamily="18" charset="0"/>
              </a:rPr>
              <a:t>3. Verbs of intransitive meaning and secondary transitive meaning. A lot of intransitive verbs may develop a secondary transitive meaning: They laughed me into agreement; He danced the girl out of the room;</a:t>
            </a:r>
          </a:p>
          <a:p>
            <a:pPr marL="0" indent="0">
              <a:buNone/>
            </a:pPr>
            <a:r>
              <a:rPr lang="en-US" sz="2400" dirty="0" smtClean="0">
                <a:latin typeface="Times New Roman" panose="02020603050405020304" pitchFamily="18" charset="0"/>
                <a:cs typeface="Times New Roman" panose="02020603050405020304" pitchFamily="18" charset="0"/>
              </a:rPr>
              <a:t>4. Verbs of a double nature, neither of the meanings are the leading one, the verbs can be used both transitively and intransitively: to drive home - to drive a car;</a:t>
            </a:r>
          </a:p>
          <a:p>
            <a:pPr marL="0" indent="0">
              <a:buNone/>
            </a:pPr>
            <a:r>
              <a:rPr lang="en-US" sz="2400" dirty="0" smtClean="0">
                <a:latin typeface="Times New Roman" panose="02020603050405020304" pitchFamily="18" charset="0"/>
                <a:cs typeface="Times New Roman" panose="02020603050405020304" pitchFamily="18" charset="0"/>
              </a:rPr>
              <a:t>5. Verbs that are never used in the Passive Voice: to seem, to become;</a:t>
            </a:r>
          </a:p>
          <a:p>
            <a:pPr marL="0" indent="0">
              <a:buNone/>
            </a:pPr>
            <a:r>
              <a:rPr lang="en-US" sz="2400" dirty="0" smtClean="0">
                <a:latin typeface="Times New Roman" panose="02020603050405020304" pitchFamily="18" charset="0"/>
                <a:cs typeface="Times New Roman" panose="02020603050405020304" pitchFamily="18" charset="0"/>
              </a:rPr>
              <a:t>6. Verbs that realize their passive meaning only in special contexts: to live, to sleep, to sit, to walk, to jump.</a:t>
            </a:r>
          </a:p>
        </p:txBody>
      </p:sp>
    </p:spTree>
    <p:extLst>
      <p:ext uri="{BB962C8B-B14F-4D97-AF65-F5344CB8AC3E}">
        <p14:creationId xmlns:p14="http://schemas.microsoft.com/office/powerpoint/2010/main" val="1705143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88957" y="1540042"/>
            <a:ext cx="9601200" cy="3581400"/>
          </a:xfrm>
        </p:spPr>
        <p:txBody>
          <a:bodyPr>
            <a:normAutofit lnSpcReduction="10000"/>
          </a:bodyPr>
          <a:lstStyle/>
          <a:p>
            <a:r>
              <a:rPr lang="en-US" dirty="0"/>
              <a:t>Some scholars admit the existence of Middle, Reflexive and Reciprocal voices. Middle Voice" - the verbs primarily transitive may develop an intransitive middle meaning: That adds a lot; </a:t>
            </a:r>
            <a:br>
              <a:rPr lang="en-US" dirty="0"/>
            </a:br>
            <a:r>
              <a:rPr lang="en-US" dirty="0"/>
              <a:t>The door opened; The book sells easily; The dress washes well. "Reflexive Voice": He dressed;</a:t>
            </a:r>
            <a:br>
              <a:rPr lang="en-US" dirty="0"/>
            </a:br>
            <a:r>
              <a:rPr lang="en-US" dirty="0"/>
              <a:t>He washed - the subject is both the agent and the recipient of the action at the same time. It is always possible to use a reflexive pronoun in this case: He washed himself. "Reciprocal voice”:</a:t>
            </a:r>
            <a:br>
              <a:rPr lang="en-US" dirty="0"/>
            </a:br>
            <a:r>
              <a:rPr lang="en-US" dirty="0"/>
              <a:t>They met; They kissed - it is always possible to use a reciprocal pronoun here: They kissed each other.</a:t>
            </a:r>
          </a:p>
          <a:p>
            <a:r>
              <a:rPr lang="en-US" dirty="0"/>
              <a:t>We cannot, however, speak of different voices, because all these meanings are not </a:t>
            </a:r>
            <a:r>
              <a:rPr lang="en-US" dirty="0" smtClean="0"/>
              <a:t>expressed morphologically</a:t>
            </a:r>
            <a:r>
              <a:rPr lang="en-US" dirty="0"/>
              <a:t>.</a:t>
            </a:r>
          </a:p>
          <a:p>
            <a:endParaRPr lang="uk-UA" dirty="0"/>
          </a:p>
        </p:txBody>
      </p:sp>
    </p:spTree>
    <p:extLst>
      <p:ext uri="{BB962C8B-B14F-4D97-AF65-F5344CB8AC3E}">
        <p14:creationId xmlns:p14="http://schemas.microsoft.com/office/powerpoint/2010/main" val="28175262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0"/>
            <a:ext cx="9601200" cy="1485900"/>
          </a:xfrm>
        </p:spPr>
        <p:txBody>
          <a:bodyPr/>
          <a:lstStyle/>
          <a:p>
            <a:pPr algn="ctr"/>
            <a:r>
              <a:rPr lang="en-US" dirty="0" smtClean="0">
                <a:latin typeface="Times New Roman" panose="02020603050405020304" pitchFamily="18" charset="0"/>
                <a:cs typeface="Times New Roman" panose="02020603050405020304" pitchFamily="18" charset="0"/>
              </a:rPr>
              <a:t>The category of tense</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515979" y="1191126"/>
            <a:ext cx="9601200" cy="3581400"/>
          </a:xfrm>
        </p:spPr>
        <p:txBody>
          <a:bodyPr>
            <a:noAutofit/>
          </a:bodyPr>
          <a:lstStyle/>
          <a:p>
            <a:r>
              <a:rPr lang="en-US" sz="2400" dirty="0" smtClean="0">
                <a:latin typeface="Times New Roman" panose="02020603050405020304" pitchFamily="18" charset="0"/>
                <a:cs typeface="Times New Roman" panose="02020603050405020304" pitchFamily="18" charset="0"/>
              </a:rPr>
              <a:t>The category of tense is a verbal category that reflects the objective category of time. The essential characteristic of the category of tense is that it relates the time of the action, event or state of affairs referred to in the sentence to the time of the utterance (the time of the utterance being "now" or the present moment). The tense category is realized through the oppositions. The binary principle of oppositions remains the basic one in the correlation of the forms that represent the grammatical category of tense. The present moment is the main temporal plane of verbal actions. Therefore, the temporal dichotomy may be illustrated by the following graphic representation (the arrows show the binary opposition):</a:t>
            </a:r>
          </a:p>
          <a:p>
            <a:endParaRPr lang="en-US" sz="2400" dirty="0" smtClean="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uk-UA" sz="24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3260559" y="5029200"/>
            <a:ext cx="4828920" cy="1754326"/>
          </a:xfrm>
          <a:prstGeom prst="rect">
            <a:avLst/>
          </a:prstGeom>
          <a:noFill/>
        </p:spPr>
        <p:txBody>
          <a:bodyPr wrap="square" rtlCol="0">
            <a:spAutoFit/>
          </a:bodyPr>
          <a:lstStyle/>
          <a:p>
            <a:r>
              <a:rPr lang="en-US" dirty="0" smtClean="0"/>
              <a:t>Present                                           Past</a:t>
            </a:r>
          </a:p>
          <a:p>
            <a:endParaRPr lang="en-US" dirty="0" smtClean="0"/>
          </a:p>
          <a:p>
            <a:endParaRPr lang="en-US" dirty="0"/>
          </a:p>
          <a:p>
            <a:endParaRPr lang="en-US" dirty="0" smtClean="0"/>
          </a:p>
          <a:p>
            <a:endParaRPr lang="en-US" dirty="0"/>
          </a:p>
          <a:p>
            <a:r>
              <a:rPr lang="en-US" dirty="0" smtClean="0"/>
              <a:t>Future I                                             Future II</a:t>
            </a:r>
            <a:endParaRPr lang="uk-UA" dirty="0"/>
          </a:p>
        </p:txBody>
      </p:sp>
      <p:cxnSp>
        <p:nvCxnSpPr>
          <p:cNvPr id="10" name="Прямая со стрелкой 9"/>
          <p:cNvCxnSpPr/>
          <p:nvPr/>
        </p:nvCxnSpPr>
        <p:spPr>
          <a:xfrm>
            <a:off x="4199021" y="5209674"/>
            <a:ext cx="2117558" cy="12031"/>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a:off x="3633537" y="5378116"/>
            <a:ext cx="12031" cy="818147"/>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flipV="1">
            <a:off x="4199021" y="6545179"/>
            <a:ext cx="2117558" cy="12032"/>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flipV="1">
            <a:off x="6689558" y="5462337"/>
            <a:ext cx="0" cy="830179"/>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75852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18146" y="421106"/>
            <a:ext cx="11237495" cy="6436894"/>
          </a:xfrm>
        </p:spPr>
        <p:txBody>
          <a:bodyPr>
            <a:noAutofit/>
          </a:bodyPr>
          <a:lstStyle/>
          <a:p>
            <a:r>
              <a:rPr lang="en-US" sz="2400" dirty="0" smtClean="0">
                <a:latin typeface="Times New Roman" panose="02020603050405020304" pitchFamily="18" charset="0"/>
                <a:cs typeface="Times New Roman" panose="02020603050405020304" pitchFamily="18" charset="0"/>
              </a:rPr>
              <a:t>Generally speaking, the major tense-distinction in English is undoubtedly that which is traditionally described as an opposition of past::present. But this is best regarded as a contrast of past:: non-past. Quite a lot of scholars do not recognize the existence of future tenses, because what is described as the 'future' tense in English is realized by means of auxiliary verbs will and shall. Although it is undeniable that will and shall occur in many sentences that refer to the future, they also occur in sentences that do not. And they do not necessarily occur in sentences with a future time reference. That is why future tenses are often treated as partly modal.</a:t>
            </a:r>
          </a:p>
          <a:p>
            <a:r>
              <a:rPr lang="en-US" sz="2400" dirty="0" smtClean="0">
                <a:latin typeface="Times New Roman" panose="02020603050405020304" pitchFamily="18" charset="0"/>
                <a:cs typeface="Times New Roman" panose="02020603050405020304" pitchFamily="18" charset="0"/>
              </a:rPr>
              <a:t> In Ukrainian, with the exception of non-perfective future, which is rendered analytically, the category of tense is expressed synthetically: by a system of inflexions, different for the 1st, 2nd and 3d person and singular/plural number in the present and perfective future, and for the singular (masculine, feminine and neuter gender) and plural number in the past, cf. </a:t>
            </a:r>
            <a:r>
              <a:rPr lang="en-US" sz="2400" dirty="0" err="1" smtClean="0">
                <a:latin typeface="Times New Roman" panose="02020603050405020304" pitchFamily="18" charset="0"/>
                <a:cs typeface="Times New Roman" panose="02020603050405020304" pitchFamily="18" charset="0"/>
              </a:rPr>
              <a:t>нес</a:t>
            </a:r>
            <a:r>
              <a:rPr lang="en-US" sz="2400" dirty="0" smtClean="0">
                <a:latin typeface="Times New Roman" panose="02020603050405020304" pitchFamily="18" charset="0"/>
                <a:cs typeface="Times New Roman" panose="02020603050405020304" pitchFamily="18" charset="0"/>
              </a:rPr>
              <a:t>-у/</a:t>
            </a:r>
            <a:r>
              <a:rPr lang="en-US" sz="2400" dirty="0" err="1" smtClean="0">
                <a:latin typeface="Times New Roman" panose="02020603050405020304" pitchFamily="18" charset="0"/>
                <a:cs typeface="Times New Roman" panose="02020603050405020304" pitchFamily="18" charset="0"/>
              </a:rPr>
              <a:t>нес-еш</a:t>
            </a:r>
            <a:r>
              <a:rPr lang="en-US" sz="2400" dirty="0" smtClean="0">
                <a:latin typeface="Times New Roman" panose="02020603050405020304" pitchFamily="18" charset="0"/>
                <a:cs typeface="Times New Roman" panose="02020603050405020304" pitchFamily="18" charset="0"/>
              </a:rPr>
              <a:t>/</a:t>
            </a:r>
            <a:r>
              <a:rPr lang="en-US" sz="2400" dirty="0" err="1" smtClean="0">
                <a:latin typeface="Times New Roman" panose="02020603050405020304" pitchFamily="18" charset="0"/>
                <a:cs typeface="Times New Roman" panose="02020603050405020304" pitchFamily="18" charset="0"/>
              </a:rPr>
              <a:t>нес</a:t>
            </a:r>
            <a:r>
              <a:rPr lang="en-US" sz="2400" dirty="0" smtClean="0">
                <a:latin typeface="Times New Roman" panose="02020603050405020304" pitchFamily="18" charset="0"/>
                <a:cs typeface="Times New Roman" panose="02020603050405020304" pitchFamily="18" charset="0"/>
              </a:rPr>
              <a:t>-е/</a:t>
            </a:r>
            <a:r>
              <a:rPr lang="en-US" sz="2400" dirty="0" err="1" smtClean="0">
                <a:latin typeface="Times New Roman" panose="02020603050405020304" pitchFamily="18" charset="0"/>
                <a:cs typeface="Times New Roman" panose="02020603050405020304" pitchFamily="18" charset="0"/>
              </a:rPr>
              <a:t>нес-емо</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нес-ете</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нес-уть</a:t>
            </a:r>
            <a:r>
              <a:rPr lang="en-US" sz="2400" dirty="0" smtClean="0">
                <a:latin typeface="Times New Roman" panose="02020603050405020304" pitchFamily="18" charset="0"/>
                <a:cs typeface="Times New Roman" panose="02020603050405020304" pitchFamily="18" charset="0"/>
              </a:rPr>
              <a:t> // </a:t>
            </a:r>
            <a:r>
              <a:rPr lang="en-US" sz="2400" dirty="0" err="1" smtClean="0">
                <a:latin typeface="Times New Roman" panose="02020603050405020304" pitchFamily="18" charset="0"/>
                <a:cs typeface="Times New Roman" panose="02020603050405020304" pitchFamily="18" charset="0"/>
              </a:rPr>
              <a:t>хвал</a:t>
            </a:r>
            <a:r>
              <a:rPr lang="en-US" sz="2400" dirty="0" smtClean="0">
                <a:latin typeface="Times New Roman" panose="02020603050405020304" pitchFamily="18" charset="0"/>
                <a:cs typeface="Times New Roman" panose="02020603050405020304" pitchFamily="18" charset="0"/>
              </a:rPr>
              <a:t>-ю/</a:t>
            </a:r>
            <a:r>
              <a:rPr lang="en-US" sz="2400" dirty="0" err="1" smtClean="0">
                <a:latin typeface="Times New Roman" panose="02020603050405020304" pitchFamily="18" charset="0"/>
                <a:cs typeface="Times New Roman" panose="02020603050405020304" pitchFamily="18" charset="0"/>
              </a:rPr>
              <a:t>хвал-иш</a:t>
            </a:r>
            <a:r>
              <a:rPr lang="en-US" sz="2400" dirty="0" smtClean="0">
                <a:latin typeface="Times New Roman" panose="02020603050405020304" pitchFamily="18" charset="0"/>
                <a:cs typeface="Times New Roman" panose="02020603050405020304" pitchFamily="18" charset="0"/>
              </a:rPr>
              <a:t>/</a:t>
            </a:r>
            <a:r>
              <a:rPr lang="en-US" sz="2400" dirty="0" err="1" smtClean="0">
                <a:latin typeface="Times New Roman" panose="02020603050405020304" pitchFamily="18" charset="0"/>
                <a:cs typeface="Times New Roman" panose="02020603050405020304" pitchFamily="18" charset="0"/>
              </a:rPr>
              <a:t>хвал-ить</a:t>
            </a:r>
            <a:r>
              <a:rPr lang="en-US" sz="2400" dirty="0" smtClean="0">
                <a:latin typeface="Times New Roman" panose="02020603050405020304" pitchFamily="18" charset="0"/>
                <a:cs typeface="Times New Roman" panose="02020603050405020304" pitchFamily="18" charset="0"/>
              </a:rPr>
              <a:t>/</a:t>
            </a:r>
            <a:r>
              <a:rPr lang="en-US" sz="2400" dirty="0" err="1" smtClean="0">
                <a:latin typeface="Times New Roman" panose="02020603050405020304" pitchFamily="18" charset="0"/>
                <a:cs typeface="Times New Roman" panose="02020603050405020304" pitchFamily="18" charset="0"/>
              </a:rPr>
              <a:t>хвал-имо</a:t>
            </a:r>
            <a:r>
              <a:rPr lang="en-US" sz="2400" dirty="0" smtClean="0">
                <a:latin typeface="Times New Roman" panose="02020603050405020304" pitchFamily="18" charset="0"/>
                <a:cs typeface="Times New Roman" panose="02020603050405020304" pitchFamily="18" charset="0"/>
              </a:rPr>
              <a:t>/</a:t>
            </a:r>
            <a:r>
              <a:rPr lang="en-US" sz="2400" dirty="0" err="1" smtClean="0">
                <a:latin typeface="Times New Roman" panose="02020603050405020304" pitchFamily="18" charset="0"/>
                <a:cs typeface="Times New Roman" panose="02020603050405020304" pitchFamily="18" charset="0"/>
              </a:rPr>
              <a:t>хвал-ите</a:t>
            </a:r>
            <a:r>
              <a:rPr lang="en-US" sz="2400" dirty="0" smtClean="0">
                <a:latin typeface="Times New Roman" panose="02020603050405020304" pitchFamily="18" charset="0"/>
                <a:cs typeface="Times New Roman" panose="02020603050405020304" pitchFamily="18" charset="0"/>
              </a:rPr>
              <a:t>/</a:t>
            </a:r>
            <a:r>
              <a:rPr lang="en-US" sz="2400" dirty="0" err="1" smtClean="0">
                <a:latin typeface="Times New Roman" panose="02020603050405020304" pitchFamily="18" charset="0"/>
                <a:cs typeface="Times New Roman" panose="02020603050405020304" pitchFamily="18" charset="0"/>
              </a:rPr>
              <a:t>хвал-ять</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нес</a:t>
            </a:r>
            <a:r>
              <a:rPr lang="en-US" sz="2400" dirty="0" smtClean="0">
                <a:latin typeface="Times New Roman" panose="02020603050405020304" pitchFamily="18" charset="0"/>
                <a:cs typeface="Times New Roman" panose="02020603050405020304" pitchFamily="18" charset="0"/>
              </a:rPr>
              <a:t>-е :: </a:t>
            </a:r>
            <a:r>
              <a:rPr lang="en-US" sz="2400" dirty="0" err="1" smtClean="0">
                <a:latin typeface="Times New Roman" panose="02020603050405020304" pitchFamily="18" charset="0"/>
                <a:cs typeface="Times New Roman" panose="02020603050405020304" pitchFamily="18" charset="0"/>
              </a:rPr>
              <a:t>ніс</a:t>
            </a:r>
            <a:r>
              <a:rPr lang="en-US" sz="2400" dirty="0" smtClean="0">
                <a:latin typeface="Times New Roman" panose="02020603050405020304" pitchFamily="18" charset="0"/>
                <a:cs typeface="Times New Roman" panose="02020603050405020304" pitchFamily="18" charset="0"/>
              </a:rPr>
              <a:t>/</a:t>
            </a:r>
            <a:r>
              <a:rPr lang="en-US" sz="2400" dirty="0" err="1" smtClean="0">
                <a:latin typeface="Times New Roman" panose="02020603050405020304" pitchFamily="18" charset="0"/>
                <a:cs typeface="Times New Roman" panose="02020603050405020304" pitchFamily="18" charset="0"/>
              </a:rPr>
              <a:t>несл</a:t>
            </a:r>
            <a:r>
              <a:rPr lang="en-US" sz="2400" dirty="0" smtClean="0">
                <a:latin typeface="Times New Roman" panose="02020603050405020304" pitchFamily="18" charset="0"/>
                <a:cs typeface="Times New Roman" panose="02020603050405020304" pitchFamily="18" charset="0"/>
              </a:rPr>
              <a:t>-а/</a:t>
            </a:r>
            <a:r>
              <a:rPr lang="en-US" sz="2400" dirty="0" err="1" smtClean="0">
                <a:latin typeface="Times New Roman" panose="02020603050405020304" pitchFamily="18" charset="0"/>
                <a:cs typeface="Times New Roman" panose="02020603050405020304" pitchFamily="18" charset="0"/>
              </a:rPr>
              <a:t>несл</a:t>
            </a:r>
            <a:r>
              <a:rPr lang="en-US" sz="2400" dirty="0" smtClean="0">
                <a:latin typeface="Times New Roman" panose="02020603050405020304" pitchFamily="18" charset="0"/>
                <a:cs typeface="Times New Roman" panose="02020603050405020304" pitchFamily="18" charset="0"/>
              </a:rPr>
              <a:t>-о :: </a:t>
            </a:r>
            <a:r>
              <a:rPr lang="en-US" sz="2400" dirty="0" err="1" smtClean="0">
                <a:latin typeface="Times New Roman" panose="02020603050405020304" pitchFamily="18" charset="0"/>
                <a:cs typeface="Times New Roman" panose="02020603050405020304" pitchFamily="18" charset="0"/>
              </a:rPr>
              <a:t>нес-тиме</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при-несе</a:t>
            </a:r>
            <a:r>
              <a:rPr lang="en-US" sz="2400" dirty="0" smtClean="0">
                <a:latin typeface="Times New Roman" panose="02020603050405020304" pitchFamily="18" charset="0"/>
                <a:cs typeface="Times New Roman" panose="02020603050405020304" pitchFamily="18" charset="0"/>
              </a:rPr>
              <a:t>/</a:t>
            </a:r>
            <a:r>
              <a:rPr lang="en-US" sz="2400" dirty="0" err="1" smtClean="0">
                <a:latin typeface="Times New Roman" panose="02020603050405020304" pitchFamily="18" charset="0"/>
                <a:cs typeface="Times New Roman" panose="02020603050405020304" pitchFamily="18" charset="0"/>
              </a:rPr>
              <a:t>буде</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нести</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хвал</a:t>
            </a:r>
            <a:r>
              <a:rPr lang="en-US" sz="2400" dirty="0" smtClean="0">
                <a:latin typeface="Times New Roman" panose="02020603050405020304" pitchFamily="18" charset="0"/>
                <a:cs typeface="Times New Roman" panose="02020603050405020304" pitchFamily="18" charset="0"/>
              </a:rPr>
              <a:t>-и-</a:t>
            </a:r>
            <a:r>
              <a:rPr lang="en-US" sz="2400" dirty="0" err="1" smtClean="0">
                <a:latin typeface="Times New Roman" panose="02020603050405020304" pitchFamily="18" charset="0"/>
                <a:cs typeface="Times New Roman" panose="02020603050405020304" pitchFamily="18" charset="0"/>
              </a:rPr>
              <a:t>тиме</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похвал-ить</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буде</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хвалити</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89708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15979" y="84221"/>
            <a:ext cx="9601200" cy="1485900"/>
          </a:xfrm>
        </p:spPr>
        <p:txBody>
          <a:bodyPr/>
          <a:lstStyle/>
          <a:p>
            <a:pPr algn="ctr"/>
            <a:r>
              <a:rPr lang="de-DE" dirty="0">
                <a:latin typeface="Arial" panose="020B0604020202020204" pitchFamily="34" charset="0"/>
                <a:cs typeface="Arial" panose="020B0604020202020204" pitchFamily="34" charset="0"/>
              </a:rPr>
              <a:t>The </a:t>
            </a:r>
            <a:r>
              <a:rPr lang="de-DE" dirty="0" err="1">
                <a:latin typeface="Arial" panose="020B0604020202020204" pitchFamily="34" charset="0"/>
                <a:cs typeface="Arial" panose="020B0604020202020204" pitchFamily="34" charset="0"/>
              </a:rPr>
              <a:t>Category</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of</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Aspect</a:t>
            </a:r>
            <a:r>
              <a:rPr lang="de-DE" dirty="0">
                <a:latin typeface="Arial" panose="020B0604020202020204" pitchFamily="34" charset="0"/>
                <a:cs typeface="Arial" panose="020B0604020202020204" pitchFamily="34" charset="0"/>
              </a:rPr>
              <a:t/>
            </a:r>
            <a:br>
              <a:rPr lang="de-DE" dirty="0">
                <a:latin typeface="Arial" panose="020B0604020202020204" pitchFamily="34" charset="0"/>
                <a:cs typeface="Arial" panose="020B0604020202020204" pitchFamily="34" charset="0"/>
              </a:rPr>
            </a:br>
            <a:endParaRPr lang="uk-UA"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33137" y="974557"/>
            <a:ext cx="11758863" cy="5751095"/>
          </a:xfrm>
        </p:spPr>
        <p:txBody>
          <a:bodyPr>
            <a:noAutofit/>
          </a:bodyPr>
          <a:lstStyle/>
          <a:p>
            <a:r>
              <a:rPr lang="en-US" dirty="0" smtClean="0">
                <a:latin typeface="Times New Roman" panose="02020603050405020304" pitchFamily="18" charset="0"/>
                <a:cs typeface="Times New Roman" panose="02020603050405020304" pitchFamily="18" charset="0"/>
              </a:rPr>
              <a:t>The category of aspect is a linguistic representation of the objective category of Manner of Action. It is realized through the opposition Continuous::Non-Continuous (Progressive::Non-Progressive). The realization of the category of aspect is closely connected with the lexical meaning of verbs.</a:t>
            </a:r>
          </a:p>
          <a:p>
            <a:r>
              <a:rPr lang="en-US" dirty="0" smtClean="0">
                <a:latin typeface="Times New Roman" panose="02020603050405020304" pitchFamily="18" charset="0"/>
                <a:cs typeface="Times New Roman" panose="02020603050405020304" pitchFamily="18" charset="0"/>
              </a:rPr>
              <a:t> There are some verbs in English that do not normally occur with progressive aspect, even in those contexts in which the majority of verbs necessarily take the progressive form. Among the so-called ‘non-progressive’ verbs are think, understand, know, hate, love, see, taste, feel, possess, own, etc. The most striking characteristic that they have in common is the fact that they are ‘</a:t>
            </a:r>
            <a:r>
              <a:rPr lang="en-US" dirty="0" err="1" smtClean="0">
                <a:latin typeface="Times New Roman" panose="02020603050405020304" pitchFamily="18" charset="0"/>
                <a:cs typeface="Times New Roman" panose="02020603050405020304" pitchFamily="18" charset="0"/>
              </a:rPr>
              <a:t>stative</a:t>
            </a:r>
            <a:r>
              <a:rPr lang="en-US" dirty="0" smtClean="0">
                <a:latin typeface="Times New Roman" panose="02020603050405020304" pitchFamily="18" charset="0"/>
                <a:cs typeface="Times New Roman" panose="02020603050405020304" pitchFamily="18" charset="0"/>
              </a:rPr>
              <a:t>’ - they refer to a state of affairs, rather than to an action, event or process. It should be observed, however, that all the ‘non- progressive' verbs take the progressive aspect under particular circumstances. As the result of internal transposition verbs of non-progressive nature can be found in the Continuous form: Now I'm knowing you. Generally speaking the Continuous form has at least two semantic features - duration (the action is always in progress) and definiteness (the action is always limited to a definite point or period of time). In other words, the purpose of the Continuous form is to serve as a frame which makes the process of the action more concrete and isolated.</a:t>
            </a:r>
          </a:p>
          <a:p>
            <a:r>
              <a:rPr lang="en-US" dirty="0" smtClean="0">
                <a:latin typeface="Times New Roman" panose="02020603050405020304" pitchFamily="18" charset="0"/>
                <a:cs typeface="Times New Roman" panose="02020603050405020304" pitchFamily="18" charset="0"/>
              </a:rPr>
              <a:t> In Ukrainian there is no morphological category of aspect. The meaning of continuous aspect blended with that of passive voice and is expressed by </a:t>
            </a:r>
            <a:r>
              <a:rPr lang="en-US" dirty="0" err="1" smtClean="0">
                <a:latin typeface="Times New Roman" panose="02020603050405020304" pitchFamily="18" charset="0"/>
                <a:cs typeface="Times New Roman" panose="02020603050405020304" pitchFamily="18" charset="0"/>
              </a:rPr>
              <a:t>lexicogrammatical</a:t>
            </a:r>
            <a:r>
              <a:rPr lang="en-US" dirty="0" smtClean="0">
                <a:latin typeface="Times New Roman" panose="02020603050405020304" pitchFamily="18" charset="0"/>
                <a:cs typeface="Times New Roman" panose="02020603050405020304" pitchFamily="18" charset="0"/>
              </a:rPr>
              <a:t> means, i.e. the transitive verb stems with the suffixes -</a:t>
            </a:r>
            <a:r>
              <a:rPr lang="en-US" dirty="0" err="1" smtClean="0">
                <a:latin typeface="Times New Roman" panose="02020603050405020304" pitchFamily="18" charset="0"/>
                <a:cs typeface="Times New Roman" panose="02020603050405020304" pitchFamily="18" charset="0"/>
              </a:rPr>
              <a:t>сь</a:t>
            </a:r>
            <a:r>
              <a:rPr lang="en-US" dirty="0" smtClean="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ся</a:t>
            </a:r>
            <a:r>
              <a:rPr lang="en-US" dirty="0" smtClean="0">
                <a:latin typeface="Times New Roman" panose="02020603050405020304" pitchFamily="18" charset="0"/>
                <a:cs typeface="Times New Roman" panose="02020603050405020304" pitchFamily="18" charset="0"/>
              </a:rPr>
              <a:t> and a corresponding adverb identifying the moment of action, cf. </a:t>
            </a:r>
            <a:r>
              <a:rPr lang="en-US" dirty="0" err="1" smtClean="0">
                <a:latin typeface="Times New Roman" panose="02020603050405020304" pitchFamily="18" charset="0"/>
                <a:cs typeface="Times New Roman" panose="02020603050405020304" pitchFamily="18" charset="0"/>
              </a:rPr>
              <a:t>Школа</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зараз</a:t>
            </a:r>
            <a:r>
              <a:rPr lang="en-US" dirty="0" smtClean="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ще</a:t>
            </a:r>
            <a:r>
              <a:rPr lang="en-US" dirty="0" smtClean="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вже</a:t>
            </a:r>
            <a:r>
              <a:rPr lang="en-US" dirty="0" smtClean="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давно</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будується</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Школа</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ще</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будувалась</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будуватиметься</a:t>
            </a:r>
            <a:r>
              <a:rPr lang="en-US" dirty="0" smtClean="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4413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latin typeface="Arial" panose="020B0604020202020204" pitchFamily="34" charset="0"/>
                <a:cs typeface="Arial" panose="020B0604020202020204" pitchFamily="34" charset="0"/>
              </a:rPr>
              <a:t>Grammatically the verb is the most complex part of speech.</a:t>
            </a:r>
            <a:endParaRPr lang="uk-UA"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pPr marL="0" indent="0">
              <a:buNone/>
            </a:pPr>
            <a:r>
              <a:rPr lang="en-US" sz="2400" dirty="0" smtClean="0">
                <a:latin typeface="Times New Roman" panose="02020603050405020304" pitchFamily="18" charset="0"/>
                <a:cs typeface="Times New Roman" panose="02020603050405020304" pitchFamily="18" charset="0"/>
              </a:rPr>
              <a:t>First of all it performs the central role in realizing predication – connection between situation in the utterance and reality. That is why the verb is of primary informative significance in an utterance. Besides, the verb possesses quite a lot of grammatical categories. Furthermore, within the class of verb various subclass divisions based on different principles of classification can be found</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6121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Features of the verb</a:t>
            </a:r>
            <a:endParaRPr lang="en-US"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Semantic features of the verb. </a:t>
            </a:r>
            <a:endParaRPr lang="en-US" sz="2400" dirty="0" smtClean="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Morphological features of the verb</a:t>
            </a:r>
            <a:r>
              <a:rPr lang="en-US" sz="2400" dirty="0" smtClean="0">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Syntactic</a:t>
            </a:r>
            <a:r>
              <a:rPr lang="de-DE"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features</a:t>
            </a:r>
            <a:r>
              <a:rPr lang="de-DE" sz="2400" dirty="0" smtClean="0">
                <a:latin typeface="Times New Roman" panose="02020603050405020304" pitchFamily="18" charset="0"/>
                <a:cs typeface="Times New Roman" panose="02020603050405020304" pitchFamily="18" charset="0"/>
              </a:rPr>
              <a:t>. </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9385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021305" y="1672389"/>
            <a:ext cx="8927432" cy="3308684"/>
          </a:xfrm>
        </p:spPr>
        <p:txBody>
          <a:bodyPr>
            <a:normAutofit/>
          </a:bodyPr>
          <a:lstStyle/>
          <a:p>
            <a:r>
              <a:rPr lang="en-US" sz="2400" b="1" dirty="0" smtClean="0">
                <a:solidFill>
                  <a:srgbClr val="00B0F0"/>
                </a:solidFill>
                <a:latin typeface="Times New Roman" panose="02020603050405020304" pitchFamily="18" charset="0"/>
                <a:cs typeface="Times New Roman" panose="02020603050405020304" pitchFamily="18" charset="0"/>
              </a:rPr>
              <a:t>Semantic features of the verb. </a:t>
            </a:r>
            <a:r>
              <a:rPr lang="en-US" sz="2400" dirty="0" smtClean="0">
                <a:latin typeface="Times New Roman" panose="02020603050405020304" pitchFamily="18" charset="0"/>
                <a:cs typeface="Times New Roman" panose="02020603050405020304" pitchFamily="18" charset="0"/>
              </a:rPr>
              <a:t>The verb possesses the grammatical meaning of </a:t>
            </a:r>
            <a:r>
              <a:rPr lang="en-US" sz="2400" dirty="0" err="1" smtClean="0">
                <a:latin typeface="Times New Roman" panose="02020603050405020304" pitchFamily="18" charset="0"/>
                <a:cs typeface="Times New Roman" panose="02020603050405020304" pitchFamily="18" charset="0"/>
              </a:rPr>
              <a:t>verbiality</a:t>
            </a:r>
            <a:r>
              <a:rPr lang="en-US" sz="2400" dirty="0" smtClean="0">
                <a:latin typeface="Times New Roman" panose="02020603050405020304" pitchFamily="18" charset="0"/>
                <a:cs typeface="Times New Roman" panose="02020603050405020304" pitchFamily="18" charset="0"/>
              </a:rPr>
              <a:t> – the ability to denote a process developing in time. This meaning is inherent not only in the verbs denoting processes, but also in those denoting states, forms of existence, evaluations, etc.</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3999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06116" y="276724"/>
            <a:ext cx="11385884" cy="6472991"/>
          </a:xfrm>
        </p:spPr>
        <p:txBody>
          <a:bodyPr>
            <a:noAutofit/>
          </a:bodyPr>
          <a:lstStyle/>
          <a:p>
            <a:r>
              <a:rPr lang="en-US" b="1" dirty="0" smtClean="0">
                <a:solidFill>
                  <a:srgbClr val="00B0F0"/>
                </a:solidFill>
                <a:latin typeface="Times New Roman" panose="02020603050405020304" pitchFamily="18" charset="0"/>
                <a:cs typeface="Times New Roman" panose="02020603050405020304" pitchFamily="18" charset="0"/>
              </a:rPr>
              <a:t>Morphological </a:t>
            </a:r>
            <a:r>
              <a:rPr lang="en-US" b="1" dirty="0">
                <a:solidFill>
                  <a:srgbClr val="00B0F0"/>
                </a:solidFill>
                <a:latin typeface="Times New Roman" panose="02020603050405020304" pitchFamily="18" charset="0"/>
                <a:cs typeface="Times New Roman" panose="02020603050405020304" pitchFamily="18" charset="0"/>
              </a:rPr>
              <a:t>features of the verb. </a:t>
            </a:r>
            <a:r>
              <a:rPr lang="en-US" dirty="0">
                <a:latin typeface="Times New Roman" panose="02020603050405020304" pitchFamily="18" charset="0"/>
                <a:cs typeface="Times New Roman" panose="02020603050405020304" pitchFamily="18" charset="0"/>
              </a:rPr>
              <a:t>The verb possesses the following </a:t>
            </a:r>
            <a:r>
              <a:rPr lang="en-US" dirty="0" smtClean="0">
                <a:latin typeface="Times New Roman" panose="02020603050405020304" pitchFamily="18" charset="0"/>
                <a:cs typeface="Times New Roman" panose="02020603050405020304" pitchFamily="18" charset="0"/>
              </a:rPr>
              <a:t>grammatical categories</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tense, aspect, voice, mood, person, number, finitude and phase. </a:t>
            </a:r>
            <a:r>
              <a:rPr lang="en-US" dirty="0">
                <a:latin typeface="Times New Roman" panose="02020603050405020304" pitchFamily="18" charset="0"/>
                <a:cs typeface="Times New Roman" panose="02020603050405020304" pitchFamily="18" charset="0"/>
              </a:rPr>
              <a:t>The common categories for </a:t>
            </a:r>
            <a:r>
              <a:rPr lang="en-US" dirty="0" smtClean="0">
                <a:latin typeface="Times New Roman" panose="02020603050405020304" pitchFamily="18" charset="0"/>
                <a:cs typeface="Times New Roman" panose="02020603050405020304" pitchFamily="18" charset="0"/>
              </a:rPr>
              <a:t>finite and </a:t>
            </a:r>
            <a:r>
              <a:rPr lang="en-US" dirty="0">
                <a:latin typeface="Times New Roman" panose="02020603050405020304" pitchFamily="18" charset="0"/>
                <a:cs typeface="Times New Roman" panose="02020603050405020304" pitchFamily="18" charset="0"/>
              </a:rPr>
              <a:t>non-finite forms are voice,. </a:t>
            </a:r>
            <a:r>
              <a:rPr lang="en-US" dirty="0" err="1">
                <a:latin typeface="Times New Roman" panose="02020603050405020304" pitchFamily="18" charset="0"/>
                <a:cs typeface="Times New Roman" panose="02020603050405020304" pitchFamily="18" charset="0"/>
              </a:rPr>
              <a:t>Taspect</a:t>
            </a:r>
            <a:r>
              <a:rPr lang="en-US" dirty="0">
                <a:latin typeface="Times New Roman" panose="02020603050405020304" pitchFamily="18" charset="0"/>
                <a:cs typeface="Times New Roman" panose="02020603050405020304" pitchFamily="18" charset="0"/>
              </a:rPr>
              <a:t>, phase and </a:t>
            </a:r>
            <a:r>
              <a:rPr lang="en-US" dirty="0" err="1">
                <a:latin typeface="Times New Roman" panose="02020603050405020304" pitchFamily="18" charset="0"/>
                <a:cs typeface="Times New Roman" panose="02020603050405020304" pitchFamily="18" charset="0"/>
              </a:rPr>
              <a:t>finitudehe</a:t>
            </a:r>
            <a:r>
              <a:rPr lang="en-US" dirty="0">
                <a:latin typeface="Times New Roman" panose="02020603050405020304" pitchFamily="18" charset="0"/>
                <a:cs typeface="Times New Roman" panose="02020603050405020304" pitchFamily="18" charset="0"/>
              </a:rPr>
              <a:t> grammatical categories of the English </a:t>
            </a:r>
            <a:r>
              <a:rPr lang="en-US" dirty="0" smtClean="0">
                <a:latin typeface="Times New Roman" panose="02020603050405020304" pitchFamily="18" charset="0"/>
                <a:cs typeface="Times New Roman" panose="02020603050405020304" pitchFamily="18" charset="0"/>
              </a:rPr>
              <a:t>verb find </a:t>
            </a:r>
            <a:r>
              <a:rPr lang="en-US" dirty="0">
                <a:latin typeface="Times New Roman" panose="02020603050405020304" pitchFamily="18" charset="0"/>
                <a:cs typeface="Times New Roman" panose="02020603050405020304" pitchFamily="18" charset="0"/>
              </a:rPr>
              <a:t>their expression in </a:t>
            </a:r>
            <a:r>
              <a:rPr lang="en-US" dirty="0" err="1">
                <a:latin typeface="Times New Roman" panose="02020603050405020304" pitchFamily="18" charset="0"/>
                <a:cs typeface="Times New Roman" panose="02020603050405020304" pitchFamily="18" charset="0"/>
              </a:rPr>
              <a:t>synthetical</a:t>
            </a:r>
            <a:r>
              <a:rPr lang="en-US" dirty="0">
                <a:latin typeface="Times New Roman" panose="02020603050405020304" pitchFamily="18" charset="0"/>
                <a:cs typeface="Times New Roman" panose="02020603050405020304" pitchFamily="18" charset="0"/>
              </a:rPr>
              <a:t> and analytical forms. The formative elements expressing these </a:t>
            </a:r>
            <a:r>
              <a:rPr lang="en-US" dirty="0" smtClean="0">
                <a:latin typeface="Times New Roman" panose="02020603050405020304" pitchFamily="18" charset="0"/>
                <a:cs typeface="Times New Roman" panose="02020603050405020304" pitchFamily="18" charset="0"/>
              </a:rPr>
              <a:t>categories are </a:t>
            </a:r>
            <a:r>
              <a:rPr lang="en-US" dirty="0">
                <a:latin typeface="Times New Roman" panose="02020603050405020304" pitchFamily="18" charset="0"/>
                <a:cs typeface="Times New Roman" panose="02020603050405020304" pitchFamily="18" charset="0"/>
              </a:rPr>
              <a:t>grammatical affixes, inner inflexion and function words. Some categories have only </a:t>
            </a:r>
            <a:r>
              <a:rPr lang="en-US" dirty="0" err="1">
                <a:latin typeface="Times New Roman" panose="02020603050405020304" pitchFamily="18" charset="0"/>
                <a:cs typeface="Times New Roman" panose="02020603050405020304" pitchFamily="18" charset="0"/>
              </a:rPr>
              <a:t>synthetical</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forms </a:t>
            </a:r>
            <a:r>
              <a:rPr lang="en-US" b="1" dirty="0" smtClean="0">
                <a:latin typeface="Times New Roman" panose="02020603050405020304" pitchFamily="18" charset="0"/>
                <a:cs typeface="Times New Roman" panose="02020603050405020304" pitchFamily="18" charset="0"/>
              </a:rPr>
              <a:t>(person</a:t>
            </a:r>
            <a:r>
              <a:rPr lang="en-US" b="1" dirty="0">
                <a:latin typeface="Times New Roman" panose="02020603050405020304" pitchFamily="18" charset="0"/>
                <a:cs typeface="Times New Roman" panose="02020603050405020304" pitchFamily="18" charset="0"/>
              </a:rPr>
              <a:t>, number)</a:t>
            </a:r>
            <a:r>
              <a:rPr lang="en-US" dirty="0">
                <a:latin typeface="Times New Roman" panose="02020603050405020304" pitchFamily="18" charset="0"/>
                <a:cs typeface="Times New Roman" panose="02020603050405020304" pitchFamily="18" charset="0"/>
              </a:rPr>
              <a:t>, others - only analytical </a:t>
            </a:r>
            <a:r>
              <a:rPr lang="en-US" b="1" dirty="0">
                <a:latin typeface="Times New Roman" panose="02020603050405020304" pitchFamily="18" charset="0"/>
                <a:cs typeface="Times New Roman" panose="02020603050405020304" pitchFamily="18" charset="0"/>
              </a:rPr>
              <a:t>(voice)</a:t>
            </a:r>
            <a:r>
              <a:rPr lang="en-US" dirty="0">
                <a:latin typeface="Times New Roman" panose="02020603050405020304" pitchFamily="18" charset="0"/>
                <a:cs typeface="Times New Roman" panose="02020603050405020304" pitchFamily="18" charset="0"/>
              </a:rPr>
              <a:t>. There are also categories expressed by both </a:t>
            </a:r>
            <a:r>
              <a:rPr lang="en-US" dirty="0" err="1" smtClean="0">
                <a:latin typeface="Times New Roman" panose="02020603050405020304" pitchFamily="18" charset="0"/>
                <a:cs typeface="Times New Roman" panose="02020603050405020304" pitchFamily="18" charset="0"/>
              </a:rPr>
              <a:t>synthetical</a:t>
            </a:r>
            <a:r>
              <a:rPr lang="en-US" dirty="0" smtClean="0">
                <a:latin typeface="Times New Roman" panose="02020603050405020304" pitchFamily="18" charset="0"/>
                <a:cs typeface="Times New Roman" panose="02020603050405020304" pitchFamily="18" charset="0"/>
              </a:rPr>
              <a:t> and </a:t>
            </a:r>
            <a:r>
              <a:rPr lang="en-US" dirty="0">
                <a:latin typeface="Times New Roman" panose="02020603050405020304" pitchFamily="18" charset="0"/>
                <a:cs typeface="Times New Roman" panose="02020603050405020304" pitchFamily="18" charset="0"/>
              </a:rPr>
              <a:t>analytical forms</a:t>
            </a:r>
            <a:r>
              <a:rPr lang="en-US" b="1" dirty="0">
                <a:latin typeface="Times New Roman" panose="02020603050405020304" pitchFamily="18" charset="0"/>
                <a:cs typeface="Times New Roman" panose="02020603050405020304" pitchFamily="18" charset="0"/>
              </a:rPr>
              <a:t> (mood, tense, aspect</a:t>
            </a:r>
            <a:r>
              <a:rPr lang="en-US" b="1"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Ukrainian </a:t>
            </a:r>
            <a:r>
              <a:rPr lang="en-US" dirty="0">
                <a:latin typeface="Times New Roman" panose="02020603050405020304" pitchFamily="18" charset="0"/>
                <a:cs typeface="Times New Roman" panose="02020603050405020304" pitchFamily="18" charset="0"/>
              </a:rPr>
              <a:t>verbs change their form in accordance with the person, number, tense. This change is </a:t>
            </a:r>
            <a:r>
              <a:rPr lang="en-US" dirty="0" smtClean="0">
                <a:latin typeface="Times New Roman" panose="02020603050405020304" pitchFamily="18" charset="0"/>
                <a:cs typeface="Times New Roman" panose="02020603050405020304" pitchFamily="18" charset="0"/>
              </a:rPr>
              <a:t>called </a:t>
            </a:r>
            <a:r>
              <a:rPr lang="en-US" b="1" dirty="0" smtClean="0">
                <a:latin typeface="Times New Roman" panose="02020603050405020304" pitchFamily="18" charset="0"/>
                <a:cs typeface="Times New Roman" panose="02020603050405020304" pitchFamily="18" charset="0"/>
              </a:rPr>
              <a:t>declension</a:t>
            </a:r>
            <a:r>
              <a:rPr lang="en-US" dirty="0">
                <a:latin typeface="Times New Roman" panose="02020603050405020304" pitchFamily="18" charset="0"/>
                <a:cs typeface="Times New Roman" panose="02020603050405020304" pitchFamily="18" charset="0"/>
              </a:rPr>
              <a:t>. The inflexions of Ukrainian verbs in different categorical forms depend on the verb class. </a:t>
            </a:r>
            <a:r>
              <a:rPr lang="en-US" dirty="0" smtClean="0">
                <a:latin typeface="Times New Roman" panose="02020603050405020304" pitchFamily="18" charset="0"/>
                <a:cs typeface="Times New Roman" panose="02020603050405020304" pitchFamily="18" charset="0"/>
              </a:rPr>
              <a:t>Subdivision of </a:t>
            </a:r>
            <a:r>
              <a:rPr lang="en-US" dirty="0">
                <a:latin typeface="Times New Roman" panose="02020603050405020304" pitchFamily="18" charset="0"/>
                <a:cs typeface="Times New Roman" panose="02020603050405020304" pitchFamily="18" charset="0"/>
              </a:rPr>
              <a:t>verbs into classes is based on the correlation between the infinitival stem of the verb, on the one hand, </a:t>
            </a:r>
            <a:r>
              <a:rPr lang="en-US" dirty="0" smtClean="0">
                <a:latin typeface="Times New Roman" panose="02020603050405020304" pitchFamily="18" charset="0"/>
                <a:cs typeface="Times New Roman" panose="02020603050405020304" pitchFamily="18" charset="0"/>
              </a:rPr>
              <a:t>and its </a:t>
            </a:r>
            <a:r>
              <a:rPr lang="en-US" dirty="0">
                <a:latin typeface="Times New Roman" panose="02020603050405020304" pitchFamily="18" charset="0"/>
                <a:cs typeface="Times New Roman" panose="02020603050405020304" pitchFamily="18" charset="0"/>
              </a:rPr>
              <a:t>present tense stem, on the other. </a:t>
            </a:r>
            <a:br>
              <a:rPr lang="en-US" dirty="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present tense stem (</a:t>
            </a:r>
            <a:r>
              <a:rPr lang="en-US" dirty="0" err="1">
                <a:latin typeface="Times New Roman" panose="02020603050405020304" pitchFamily="18" charset="0"/>
                <a:cs typeface="Times New Roman" panose="02020603050405020304" pitchFamily="18" charset="0"/>
              </a:rPr>
              <a:t>нес-уть</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бажа-ють</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сид</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ять</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леж-ать</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is the </a:t>
            </a:r>
            <a:r>
              <a:rPr lang="en-US" dirty="0">
                <a:latin typeface="Times New Roman" panose="02020603050405020304" pitchFamily="18" charset="0"/>
                <a:cs typeface="Times New Roman" panose="02020603050405020304" pitchFamily="18" charset="0"/>
              </a:rPr>
              <a:t>basis for: (a) present tense and simple future; (b) imperative </a:t>
            </a:r>
            <a:r>
              <a:rPr lang="en-US" dirty="0" smtClean="0">
                <a:latin typeface="Times New Roman" panose="02020603050405020304" pitchFamily="18" charset="0"/>
                <a:cs typeface="Times New Roman" panose="02020603050405020304" pitchFamily="18" charset="0"/>
              </a:rPr>
              <a:t>mood. The </a:t>
            </a:r>
            <a:r>
              <a:rPr lang="en-US" dirty="0">
                <a:latin typeface="Times New Roman" panose="02020603050405020304" pitchFamily="18" charset="0"/>
                <a:cs typeface="Times New Roman" panose="02020603050405020304" pitchFamily="18" charset="0"/>
              </a:rPr>
              <a:t>infinitival stem (</a:t>
            </a:r>
            <a:r>
              <a:rPr lang="en-US" dirty="0" err="1">
                <a:latin typeface="Times New Roman" panose="02020603050405020304" pitchFamily="18" charset="0"/>
                <a:cs typeface="Times New Roman" panose="02020603050405020304" pitchFamily="18" charset="0"/>
              </a:rPr>
              <a:t>біг-ти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роби-ти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зна-ться</a:t>
            </a:r>
            <a:r>
              <a:rPr lang="en-US" dirty="0">
                <a:latin typeface="Times New Roman" panose="02020603050405020304" pitchFamily="18" charset="0"/>
                <a:cs typeface="Times New Roman" panose="02020603050405020304" pitchFamily="18" charset="0"/>
              </a:rPr>
              <a:t>) is the basis for (a): past tense; (b) subjunctive </a:t>
            </a:r>
            <a:r>
              <a:rPr lang="en-US" dirty="0" smtClean="0">
                <a:latin typeface="Times New Roman" panose="02020603050405020304" pitchFamily="18" charset="0"/>
                <a:cs typeface="Times New Roman" panose="02020603050405020304" pitchFamily="18" charset="0"/>
              </a:rPr>
              <a:t>mood. There </a:t>
            </a:r>
            <a:r>
              <a:rPr lang="en-US" dirty="0">
                <a:latin typeface="Times New Roman" panose="02020603050405020304" pitchFamily="18" charset="0"/>
                <a:cs typeface="Times New Roman" panose="02020603050405020304" pitchFamily="18" charset="0"/>
              </a:rPr>
              <a:t>are two declensions singled out in accordance with the character of the vowel in present tense </a:t>
            </a:r>
            <a:r>
              <a:rPr lang="en-US" dirty="0" smtClean="0">
                <a:latin typeface="Times New Roman" panose="02020603050405020304" pitchFamily="18" charset="0"/>
                <a:cs typeface="Times New Roman" panose="02020603050405020304" pitchFamily="18" charset="0"/>
              </a:rPr>
              <a:t>inflexions: the </a:t>
            </a:r>
            <a:r>
              <a:rPr lang="en-US" dirty="0">
                <a:latin typeface="Times New Roman" panose="02020603050405020304" pitchFamily="18" charset="0"/>
                <a:cs typeface="Times New Roman" panose="02020603050405020304" pitchFamily="18" charset="0"/>
              </a:rPr>
              <a:t>1st declension has inflexions: (a) -</a:t>
            </a:r>
            <a:r>
              <a:rPr lang="en-US" dirty="0" err="1">
                <a:latin typeface="Times New Roman" panose="02020603050405020304" pitchFamily="18" charset="0"/>
                <a:cs typeface="Times New Roman" panose="02020603050405020304" pitchFamily="18" charset="0"/>
              </a:rPr>
              <a:t>уть</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ють</a:t>
            </a:r>
            <a:r>
              <a:rPr lang="en-US" dirty="0">
                <a:latin typeface="Times New Roman" panose="02020603050405020304" pitchFamily="18" charset="0"/>
                <a:cs typeface="Times New Roman" panose="02020603050405020304" pitchFamily="18" charset="0"/>
              </a:rPr>
              <a:t> in the 3d person plural, cf. </a:t>
            </a:r>
            <a:r>
              <a:rPr lang="en-US" dirty="0" err="1">
                <a:latin typeface="Times New Roman" panose="02020603050405020304" pitchFamily="18" charset="0"/>
                <a:cs typeface="Times New Roman" panose="02020603050405020304" pitchFamily="18" charset="0"/>
              </a:rPr>
              <a:t>пиш-уть</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каж-уть</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чита-ють</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 the vowel -е/є in the rest of the cases, cf. </a:t>
            </a:r>
            <a:r>
              <a:rPr lang="en-US" dirty="0" err="1">
                <a:latin typeface="Times New Roman" panose="02020603050405020304" pitchFamily="18" charset="0"/>
                <a:cs typeface="Times New Roman" panose="02020603050405020304" pitchFamily="18" charset="0"/>
              </a:rPr>
              <a:t>пиш-еш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каж-емо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чита-єте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пиш</a:t>
            </a:r>
            <a:r>
              <a:rPr lang="en-US" dirty="0">
                <a:latin typeface="Times New Roman" panose="02020603050405020304" pitchFamily="18" charset="0"/>
                <a:cs typeface="Times New Roman" panose="02020603050405020304" pitchFamily="18" charset="0"/>
              </a:rPr>
              <a:t>-е, </a:t>
            </a:r>
            <a:r>
              <a:rPr lang="en-US" dirty="0" err="1">
                <a:latin typeface="Times New Roman" panose="02020603050405020304" pitchFamily="18" charset="0"/>
                <a:cs typeface="Times New Roman" panose="02020603050405020304" pitchFamily="18" charset="0"/>
              </a:rPr>
              <a:t>чита</a:t>
            </a:r>
            <a:r>
              <a:rPr lang="en-US" dirty="0">
                <a:latin typeface="Times New Roman" panose="02020603050405020304" pitchFamily="18" charset="0"/>
                <a:cs typeface="Times New Roman" panose="02020603050405020304" pitchFamily="18" charset="0"/>
              </a:rPr>
              <a:t>-є; the </a:t>
            </a:r>
            <a:r>
              <a:rPr lang="en-US" dirty="0" smtClean="0">
                <a:latin typeface="Times New Roman" panose="02020603050405020304" pitchFamily="18" charset="0"/>
                <a:cs typeface="Times New Roman" panose="02020603050405020304" pitchFamily="18" charset="0"/>
              </a:rPr>
              <a:t>2</a:t>
            </a:r>
            <a:r>
              <a:rPr lang="en-US" baseline="30000" dirty="0" smtClean="0">
                <a:latin typeface="Times New Roman" panose="02020603050405020304" pitchFamily="18" charset="0"/>
                <a:cs typeface="Times New Roman" panose="02020603050405020304" pitchFamily="18" charset="0"/>
              </a:rPr>
              <a:t>nd</a:t>
            </a:r>
            <a:r>
              <a:rPr lang="en-US" dirty="0" smtClean="0">
                <a:latin typeface="Times New Roman" panose="02020603050405020304" pitchFamily="18" charset="0"/>
                <a:cs typeface="Times New Roman" panose="02020603050405020304" pitchFamily="18" charset="0"/>
              </a:rPr>
              <a:t> declension </a:t>
            </a:r>
            <a:r>
              <a:rPr lang="en-US" dirty="0">
                <a:latin typeface="Times New Roman" panose="02020603050405020304" pitchFamily="18" charset="0"/>
                <a:cs typeface="Times New Roman" panose="02020603050405020304" pitchFamily="18" charset="0"/>
              </a:rPr>
              <a:t>has -</a:t>
            </a:r>
            <a:r>
              <a:rPr lang="en-US" dirty="0" err="1">
                <a:latin typeface="Times New Roman" panose="02020603050405020304" pitchFamily="18" charset="0"/>
                <a:cs typeface="Times New Roman" panose="02020603050405020304" pitchFamily="18" charset="0"/>
              </a:rPr>
              <a:t>ать</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ять</a:t>
            </a:r>
            <a:r>
              <a:rPr lang="en-US" dirty="0">
                <a:latin typeface="Times New Roman" panose="02020603050405020304" pitchFamily="18" charset="0"/>
                <a:cs typeface="Times New Roman" panose="02020603050405020304" pitchFamily="18" charset="0"/>
              </a:rPr>
              <a:t> in the 3d person plural, cf. </a:t>
            </a:r>
            <a:r>
              <a:rPr lang="en-US" dirty="0" err="1">
                <a:latin typeface="Times New Roman" panose="02020603050405020304" pitchFamily="18" charset="0"/>
                <a:cs typeface="Times New Roman" panose="02020603050405020304" pitchFamily="18" charset="0"/>
              </a:rPr>
              <a:t>біж-ать</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любл-ять</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го-ять</a:t>
            </a:r>
            <a:r>
              <a:rPr lang="en-US" dirty="0">
                <a:latin typeface="Times New Roman" panose="02020603050405020304" pitchFamily="18" charset="0"/>
                <a:cs typeface="Times New Roman" panose="02020603050405020304" pitchFamily="18" charset="0"/>
              </a:rPr>
              <a:t>; (b) -и/і/ї in the rest </a:t>
            </a:r>
            <a:r>
              <a:rPr lang="en-US" dirty="0" smtClean="0">
                <a:latin typeface="Times New Roman" panose="02020603050405020304" pitchFamily="18" charset="0"/>
                <a:cs typeface="Times New Roman" panose="02020603050405020304" pitchFamily="18" charset="0"/>
              </a:rPr>
              <a:t>of the </a:t>
            </a:r>
            <a:r>
              <a:rPr lang="en-US" dirty="0">
                <a:latin typeface="Times New Roman" panose="02020603050405020304" pitchFamily="18" charset="0"/>
                <a:cs typeface="Times New Roman" panose="02020603050405020304" pitchFamily="18" charset="0"/>
              </a:rPr>
              <a:t>cases, cf. </a:t>
            </a:r>
            <a:r>
              <a:rPr lang="en-US" dirty="0" err="1">
                <a:latin typeface="Times New Roman" panose="02020603050405020304" pitchFamily="18" charset="0"/>
                <a:cs typeface="Times New Roman" panose="02020603050405020304" pitchFamily="18" charset="0"/>
              </a:rPr>
              <a:t>люб-иш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біж-иш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люб-ить</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го-їмо</a:t>
            </a:r>
            <a:r>
              <a:rPr lang="en-US" dirty="0">
                <a:latin typeface="Times New Roman" panose="02020603050405020304" pitchFamily="18" charset="0"/>
                <a:cs typeface="Times New Roman" panose="02020603050405020304" pitchFamily="18" charset="0"/>
              </a:rPr>
              <a:t>.</a:t>
            </a:r>
          </a:p>
          <a:p>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7423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64894" y="1576137"/>
            <a:ext cx="9601200" cy="3581400"/>
          </a:xfrm>
        </p:spPr>
        <p:txBody>
          <a:bodyPr/>
          <a:lstStyle/>
          <a:p>
            <a:r>
              <a:rPr lang="en-US" sz="2400" b="1" dirty="0" smtClean="0">
                <a:solidFill>
                  <a:srgbClr val="00B0F0"/>
                </a:solidFill>
                <a:latin typeface="Times New Roman" panose="02020603050405020304" pitchFamily="18" charset="0"/>
                <a:cs typeface="Times New Roman" panose="02020603050405020304" pitchFamily="18" charset="0"/>
              </a:rPr>
              <a:t>Syntactic </a:t>
            </a:r>
            <a:r>
              <a:rPr lang="en-US" sz="2400" b="1" dirty="0">
                <a:solidFill>
                  <a:srgbClr val="00B0F0"/>
                </a:solidFill>
                <a:latin typeface="Times New Roman" panose="02020603050405020304" pitchFamily="18" charset="0"/>
                <a:cs typeface="Times New Roman" panose="02020603050405020304" pitchFamily="18" charset="0"/>
              </a:rPr>
              <a:t>features. </a:t>
            </a:r>
            <a:r>
              <a:rPr lang="en-US" sz="2400" dirty="0">
                <a:latin typeface="Times New Roman" panose="02020603050405020304" pitchFamily="18" charset="0"/>
                <a:cs typeface="Times New Roman" panose="02020603050405020304" pitchFamily="18" charset="0"/>
              </a:rPr>
              <a:t>The most universal syntactic feature of verbs is their ability to be modified </a:t>
            </a:r>
            <a:r>
              <a:rPr lang="en-US" sz="2400" dirty="0" smtClean="0">
                <a:latin typeface="Times New Roman" panose="02020603050405020304" pitchFamily="18" charset="0"/>
                <a:cs typeface="Times New Roman" panose="02020603050405020304" pitchFamily="18" charset="0"/>
              </a:rPr>
              <a:t>by adverbs</a:t>
            </a:r>
            <a:r>
              <a:rPr lang="en-US" sz="2400" dirty="0">
                <a:latin typeface="Times New Roman" panose="02020603050405020304" pitchFamily="18" charset="0"/>
                <a:cs typeface="Times New Roman" panose="02020603050405020304" pitchFamily="18" charset="0"/>
              </a:rPr>
              <a:t>. The second important syntactic criterion is the ability of the verb to perform the syntactic </a:t>
            </a:r>
            <a:r>
              <a:rPr lang="en-US" sz="2400" dirty="0" smtClean="0">
                <a:latin typeface="Times New Roman" panose="02020603050405020304" pitchFamily="18" charset="0"/>
                <a:cs typeface="Times New Roman" panose="02020603050405020304" pitchFamily="18" charset="0"/>
              </a:rPr>
              <a:t>function of </a:t>
            </a:r>
            <a:r>
              <a:rPr lang="en-US" sz="2400" dirty="0">
                <a:latin typeface="Times New Roman" panose="02020603050405020304" pitchFamily="18" charset="0"/>
                <a:cs typeface="Times New Roman" panose="02020603050405020304" pitchFamily="18" charset="0"/>
              </a:rPr>
              <a:t>the predicate. However, this criterion is not absolute because only finite forms can perform this </a:t>
            </a:r>
            <a:r>
              <a:rPr lang="en-US" sz="2400" dirty="0" smtClean="0">
                <a:latin typeface="Times New Roman" panose="02020603050405020304" pitchFamily="18" charset="0"/>
                <a:cs typeface="Times New Roman" panose="02020603050405020304" pitchFamily="18" charset="0"/>
              </a:rPr>
              <a:t>function while </a:t>
            </a:r>
            <a:r>
              <a:rPr lang="en-US" sz="2400" dirty="0">
                <a:latin typeface="Times New Roman" panose="02020603050405020304" pitchFamily="18" charset="0"/>
                <a:cs typeface="Times New Roman" panose="02020603050405020304" pitchFamily="18" charset="0"/>
              </a:rPr>
              <a:t>non-finite forms can be used in any function but predicate. And finally, any verb in the form of </a:t>
            </a:r>
            <a:r>
              <a:rPr lang="en-US" sz="2400" dirty="0" smtClean="0">
                <a:latin typeface="Times New Roman" panose="02020603050405020304" pitchFamily="18" charset="0"/>
                <a:cs typeface="Times New Roman" panose="02020603050405020304" pitchFamily="18" charset="0"/>
              </a:rPr>
              <a:t>the infinitive </a:t>
            </a:r>
            <a:r>
              <a:rPr lang="en-US" sz="2400" dirty="0">
                <a:latin typeface="Times New Roman" panose="02020603050405020304" pitchFamily="18" charset="0"/>
                <a:cs typeface="Times New Roman" panose="02020603050405020304" pitchFamily="18" charset="0"/>
              </a:rPr>
              <a:t>can be combined with a modal verb.</a:t>
            </a:r>
          </a:p>
          <a:p>
            <a:endParaRPr lang="uk-UA" dirty="0"/>
          </a:p>
        </p:txBody>
      </p:sp>
    </p:spTree>
    <p:extLst>
      <p:ext uri="{BB962C8B-B14F-4D97-AF65-F5344CB8AC3E}">
        <p14:creationId xmlns:p14="http://schemas.microsoft.com/office/powerpoint/2010/main" val="3763766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1" y="1274767"/>
            <a:ext cx="9601200" cy="3581400"/>
          </a:xfrm>
        </p:spPr>
        <p:txBody>
          <a:bodyPr>
            <a:normAutofit/>
          </a:bodyPr>
          <a:lstStyle/>
          <a:p>
            <a:r>
              <a:rPr lang="en-US" sz="2400" b="1" dirty="0" smtClean="0">
                <a:solidFill>
                  <a:srgbClr val="00B0F0"/>
                </a:solidFill>
                <a:latin typeface="Times New Roman" panose="02020603050405020304" pitchFamily="18" charset="0"/>
                <a:cs typeface="Times New Roman" panose="02020603050405020304" pitchFamily="18" charset="0"/>
              </a:rPr>
              <a:t>Morphological classifications.</a:t>
            </a:r>
          </a:p>
          <a:p>
            <a:pPr marL="0" indent="0">
              <a:buNone/>
            </a:pPr>
            <a:r>
              <a:rPr lang="en-US" sz="2400" dirty="0" smtClean="0">
                <a:latin typeface="Times New Roman" panose="02020603050405020304" pitchFamily="18" charset="0"/>
                <a:cs typeface="Times New Roman" panose="02020603050405020304" pitchFamily="18" charset="0"/>
              </a:rPr>
              <a:t>1. According to their stem-types all verbs fall into: simple (to go),sound-</a:t>
            </a:r>
            <a:r>
              <a:rPr lang="en-US" sz="2400" dirty="0" err="1" smtClean="0">
                <a:latin typeface="Times New Roman" panose="02020603050405020304" pitchFamily="18" charset="0"/>
                <a:cs typeface="Times New Roman" panose="02020603050405020304" pitchFamily="18" charset="0"/>
              </a:rPr>
              <a:t>replacive</a:t>
            </a:r>
            <a:r>
              <a:rPr lang="en-US" sz="2400" dirty="0" smtClean="0">
                <a:latin typeface="Times New Roman" panose="02020603050405020304" pitchFamily="18" charset="0"/>
                <a:cs typeface="Times New Roman" panose="02020603050405020304" pitchFamily="18" charset="0"/>
              </a:rPr>
              <a:t> (food - to feed, blood -  to bleed), stress-</a:t>
            </a:r>
            <a:r>
              <a:rPr lang="en-US" sz="2400" dirty="0" err="1" smtClean="0">
                <a:latin typeface="Times New Roman" panose="02020603050405020304" pitchFamily="18" charset="0"/>
                <a:cs typeface="Times New Roman" panose="02020603050405020304" pitchFamily="18" charset="0"/>
              </a:rPr>
              <a:t>replacive</a:t>
            </a:r>
            <a:r>
              <a:rPr lang="en-US" sz="2400" dirty="0" smtClean="0">
                <a:latin typeface="Times New Roman" panose="02020603050405020304" pitchFamily="18" charset="0"/>
                <a:cs typeface="Times New Roman" panose="02020603050405020304" pitchFamily="18" charset="0"/>
              </a:rPr>
              <a:t> (import - to import, transport - to transport, expanded (with the help of suffixes and prefixes): cultivate, justify, overcome, composite (correspond to composite nouns): to blackmail), phrasal: to have a smoke, to give a smile (they always have an ordinary verb as an equivalent).</a:t>
            </a:r>
          </a:p>
          <a:p>
            <a:pPr marL="0" indent="0">
              <a:buNone/>
            </a:pPr>
            <a:r>
              <a:rPr lang="en-US" sz="2400" dirty="0" smtClean="0">
                <a:latin typeface="Times New Roman" panose="02020603050405020304" pitchFamily="18" charset="0"/>
                <a:cs typeface="Times New Roman" panose="02020603050405020304" pitchFamily="18" charset="0"/>
              </a:rPr>
              <a:t>2. According to the way of forming past tenses and Participle II verbs can be regular and irregular. </a:t>
            </a:r>
          </a:p>
        </p:txBody>
      </p:sp>
      <p:sp>
        <p:nvSpPr>
          <p:cNvPr id="4" name="TextBox 3"/>
          <p:cNvSpPr txBox="1"/>
          <p:nvPr/>
        </p:nvSpPr>
        <p:spPr>
          <a:xfrm>
            <a:off x="2370221" y="505326"/>
            <a:ext cx="8289758" cy="769441"/>
          </a:xfrm>
          <a:prstGeom prst="rect">
            <a:avLst/>
          </a:prstGeom>
          <a:noFill/>
        </p:spPr>
        <p:txBody>
          <a:bodyPr wrap="square" rtlCol="0">
            <a:spAutoFit/>
          </a:bodyPr>
          <a:lstStyle/>
          <a:p>
            <a:r>
              <a:rPr lang="en-US" sz="4400" dirty="0" smtClean="0">
                <a:latin typeface="Arial" panose="020B0604020202020204" pitchFamily="34" charset="0"/>
                <a:cs typeface="Arial" panose="020B0604020202020204" pitchFamily="34" charset="0"/>
              </a:rPr>
              <a:t>Classifications of English verbs</a:t>
            </a:r>
            <a:endParaRPr lang="en-US" sz="4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822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51284" y="1058779"/>
            <a:ext cx="9601200" cy="3581400"/>
          </a:xfrm>
        </p:spPr>
        <p:txBody>
          <a:bodyPr>
            <a:normAutofit fontScale="25000" lnSpcReduction="20000"/>
          </a:bodyPr>
          <a:lstStyle/>
          <a:p>
            <a:r>
              <a:rPr lang="en-US" sz="9600" b="1" dirty="0" smtClean="0">
                <a:solidFill>
                  <a:srgbClr val="00B0F0"/>
                </a:solidFill>
                <a:latin typeface="Times New Roman" panose="02020603050405020304" pitchFamily="18" charset="0"/>
                <a:cs typeface="Times New Roman" panose="02020603050405020304" pitchFamily="18" charset="0"/>
              </a:rPr>
              <a:t>Lexical-morphological classification </a:t>
            </a:r>
            <a:r>
              <a:rPr lang="en-US" sz="9600" dirty="0" smtClean="0">
                <a:latin typeface="Times New Roman" panose="02020603050405020304" pitchFamily="18" charset="0"/>
                <a:cs typeface="Times New Roman" panose="02020603050405020304" pitchFamily="18" charset="0"/>
              </a:rPr>
              <a:t>is based on the implicit grammatical meanings of the verb.</a:t>
            </a:r>
          </a:p>
          <a:p>
            <a:pPr marL="0" indent="0">
              <a:buNone/>
            </a:pPr>
            <a:r>
              <a:rPr lang="en-US" sz="9600" dirty="0" smtClean="0">
                <a:latin typeface="Times New Roman" panose="02020603050405020304" pitchFamily="18" charset="0"/>
                <a:cs typeface="Times New Roman" panose="02020603050405020304" pitchFamily="18" charset="0"/>
              </a:rPr>
              <a:t>1. According to the implicit grammatical meaning of transitivity/intransitivity verbs fall into transitive and intransitive.</a:t>
            </a:r>
          </a:p>
          <a:p>
            <a:pPr marL="0" indent="0">
              <a:buNone/>
            </a:pPr>
            <a:r>
              <a:rPr lang="en-US" sz="9600" dirty="0" smtClean="0">
                <a:latin typeface="Times New Roman" panose="02020603050405020304" pitchFamily="18" charset="0"/>
                <a:cs typeface="Times New Roman" panose="02020603050405020304" pitchFamily="18" charset="0"/>
              </a:rPr>
              <a:t>2. According to the implicit grammatical meaning of </a:t>
            </a:r>
            <a:r>
              <a:rPr lang="en-US" sz="9600" dirty="0" err="1" smtClean="0">
                <a:latin typeface="Times New Roman" panose="02020603050405020304" pitchFamily="18" charset="0"/>
                <a:cs typeface="Times New Roman" panose="02020603050405020304" pitchFamily="18" charset="0"/>
              </a:rPr>
              <a:t>stativeness</a:t>
            </a:r>
            <a:r>
              <a:rPr lang="en-US" sz="9600" dirty="0" smtClean="0">
                <a:latin typeface="Times New Roman" panose="02020603050405020304" pitchFamily="18" charset="0"/>
                <a:cs typeface="Times New Roman" panose="02020603050405020304" pitchFamily="18" charset="0"/>
              </a:rPr>
              <a:t>/non-</a:t>
            </a:r>
            <a:r>
              <a:rPr lang="en-US" sz="9600" dirty="0" err="1" smtClean="0">
                <a:latin typeface="Times New Roman" panose="02020603050405020304" pitchFamily="18" charset="0"/>
                <a:cs typeface="Times New Roman" panose="02020603050405020304" pitchFamily="18" charset="0"/>
              </a:rPr>
              <a:t>stativeness</a:t>
            </a:r>
            <a:r>
              <a:rPr lang="en-US" sz="9600" dirty="0" smtClean="0">
                <a:latin typeface="Times New Roman" panose="02020603050405020304" pitchFamily="18" charset="0"/>
                <a:cs typeface="Times New Roman" panose="02020603050405020304" pitchFamily="18" charset="0"/>
              </a:rPr>
              <a:t> verbs fall into </a:t>
            </a:r>
            <a:r>
              <a:rPr lang="en-US" sz="9600" dirty="0" err="1" smtClean="0">
                <a:latin typeface="Times New Roman" panose="02020603050405020304" pitchFamily="18" charset="0"/>
                <a:cs typeface="Times New Roman" panose="02020603050405020304" pitchFamily="18" charset="0"/>
              </a:rPr>
              <a:t>stative</a:t>
            </a:r>
            <a:r>
              <a:rPr lang="en-US" sz="9600" dirty="0" smtClean="0">
                <a:latin typeface="Times New Roman" panose="02020603050405020304" pitchFamily="18" charset="0"/>
                <a:cs typeface="Times New Roman" panose="02020603050405020304" pitchFamily="18" charset="0"/>
              </a:rPr>
              <a:t> and dynamic.</a:t>
            </a:r>
          </a:p>
          <a:p>
            <a:pPr marL="0" indent="0">
              <a:buNone/>
            </a:pPr>
            <a:r>
              <a:rPr lang="en-US" sz="9600" dirty="0" smtClean="0">
                <a:latin typeface="Times New Roman" panose="02020603050405020304" pitchFamily="18" charset="0"/>
                <a:cs typeface="Times New Roman" panose="02020603050405020304" pitchFamily="18" charset="0"/>
              </a:rPr>
              <a:t>3. According to the implicit grammatical meaning of </a:t>
            </a:r>
            <a:r>
              <a:rPr lang="en-US" sz="9600" dirty="0" err="1" smtClean="0">
                <a:latin typeface="Times New Roman" panose="02020603050405020304" pitchFamily="18" charset="0"/>
                <a:cs typeface="Times New Roman" panose="02020603050405020304" pitchFamily="18" charset="0"/>
              </a:rPr>
              <a:t>terminativeness</a:t>
            </a:r>
            <a:r>
              <a:rPr lang="en-US" sz="9600" dirty="0" smtClean="0">
                <a:latin typeface="Times New Roman" panose="02020603050405020304" pitchFamily="18" charset="0"/>
                <a:cs typeface="Times New Roman" panose="02020603050405020304" pitchFamily="18" charset="0"/>
              </a:rPr>
              <a:t>/non-</a:t>
            </a:r>
            <a:r>
              <a:rPr lang="en-US" sz="9600" dirty="0" err="1" smtClean="0">
                <a:latin typeface="Times New Roman" panose="02020603050405020304" pitchFamily="18" charset="0"/>
                <a:cs typeface="Times New Roman" panose="02020603050405020304" pitchFamily="18" charset="0"/>
              </a:rPr>
              <a:t>terminativeness</a:t>
            </a:r>
            <a:r>
              <a:rPr lang="en-US" sz="9600" dirty="0" smtClean="0">
                <a:latin typeface="Times New Roman" panose="02020603050405020304" pitchFamily="18" charset="0"/>
                <a:cs typeface="Times New Roman" panose="02020603050405020304" pitchFamily="18" charset="0"/>
              </a:rPr>
              <a:t> verbs fall into terminative and durative. This classification is closely connected with the categories of Aspect and Phase.</a:t>
            </a:r>
          </a:p>
          <a:p>
            <a:endParaRPr lang="uk-UA" dirty="0"/>
          </a:p>
        </p:txBody>
      </p:sp>
    </p:spTree>
    <p:extLst>
      <p:ext uri="{BB962C8B-B14F-4D97-AF65-F5344CB8AC3E}">
        <p14:creationId xmlns:p14="http://schemas.microsoft.com/office/powerpoint/2010/main" val="24207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79884" y="697832"/>
            <a:ext cx="9601200" cy="3581400"/>
          </a:xfrm>
        </p:spPr>
        <p:txBody>
          <a:bodyPr>
            <a:noAutofit/>
          </a:bodyPr>
          <a:lstStyle/>
          <a:p>
            <a:r>
              <a:rPr lang="en-US" sz="2400" b="1" dirty="0">
                <a:solidFill>
                  <a:srgbClr val="00B0F0"/>
                </a:solidFill>
                <a:latin typeface="Times New Roman" panose="02020603050405020304" pitchFamily="18" charset="0"/>
                <a:cs typeface="Times New Roman" panose="02020603050405020304" pitchFamily="18" charset="0"/>
              </a:rPr>
              <a:t>Syntactic classifications.</a:t>
            </a:r>
          </a:p>
          <a:p>
            <a:pPr marL="0" indent="0">
              <a:buNone/>
            </a:pPr>
            <a:r>
              <a:rPr lang="en-US" sz="2400" dirty="0">
                <a:latin typeface="Times New Roman" panose="02020603050405020304" pitchFamily="18" charset="0"/>
                <a:cs typeface="Times New Roman" panose="02020603050405020304" pitchFamily="18" charset="0"/>
              </a:rPr>
              <a:t>1. According to the nature of predication (primary and secondary) all verbs fall into finite and non-finite.</a:t>
            </a:r>
          </a:p>
          <a:p>
            <a:pPr marL="0" indent="0">
              <a:buNone/>
            </a:pPr>
            <a:r>
              <a:rPr lang="en-US" sz="2400" dirty="0">
                <a:latin typeface="Times New Roman" panose="02020603050405020304" pitchFamily="18" charset="0"/>
                <a:cs typeface="Times New Roman" panose="02020603050405020304" pitchFamily="18" charset="0"/>
              </a:rPr>
              <a:t>2. According to syntagmatic properties (</a:t>
            </a:r>
            <a:r>
              <a:rPr lang="en-US" sz="2400" dirty="0" err="1">
                <a:latin typeface="Times New Roman" panose="02020603050405020304" pitchFamily="18" charset="0"/>
                <a:cs typeface="Times New Roman" panose="02020603050405020304" pitchFamily="18" charset="0"/>
              </a:rPr>
              <a:t>valency</a:t>
            </a:r>
            <a:r>
              <a:rPr lang="en-US" sz="2400" dirty="0">
                <a:latin typeface="Times New Roman" panose="02020603050405020304" pitchFamily="18" charset="0"/>
                <a:cs typeface="Times New Roman" panose="02020603050405020304" pitchFamily="18" charset="0"/>
              </a:rPr>
              <a:t>) verbs can be of obligatory and optional </a:t>
            </a:r>
            <a:r>
              <a:rPr lang="en-US" sz="2400" dirty="0" err="1">
                <a:latin typeface="Times New Roman" panose="02020603050405020304" pitchFamily="18" charset="0"/>
                <a:cs typeface="Times New Roman" panose="02020603050405020304" pitchFamily="18" charset="0"/>
              </a:rPr>
              <a:t>valency</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and thus </a:t>
            </a:r>
            <a:r>
              <a:rPr lang="en-US" sz="2400" dirty="0">
                <a:latin typeface="Times New Roman" panose="02020603050405020304" pitchFamily="18" charset="0"/>
                <a:cs typeface="Times New Roman" panose="02020603050405020304" pitchFamily="18" charset="0"/>
              </a:rPr>
              <a:t>they may have some directionality or be devoid of any directionality. In this way, verbs fall </a:t>
            </a:r>
            <a:r>
              <a:rPr lang="en-US" sz="2400" dirty="0" smtClean="0">
                <a:latin typeface="Times New Roman" panose="02020603050405020304" pitchFamily="18" charset="0"/>
                <a:cs typeface="Times New Roman" panose="02020603050405020304" pitchFamily="18" charset="0"/>
              </a:rPr>
              <a:t>into the </a:t>
            </a:r>
            <a:r>
              <a:rPr lang="en-US" sz="2400" dirty="0">
                <a:latin typeface="Times New Roman" panose="02020603050405020304" pitchFamily="18" charset="0"/>
                <a:cs typeface="Times New Roman" panose="02020603050405020304" pitchFamily="18" charset="0"/>
              </a:rPr>
              <a:t>verbs of directed (to see, to take, etc.) and non-directed action (to arrive, to drizzle, etc.)</a:t>
            </a:r>
          </a:p>
          <a:p>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2963893"/>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Уголки</Template>
  <TotalTime>59</TotalTime>
  <Words>1691</Words>
  <Application>Microsoft Office PowerPoint</Application>
  <PresentationFormat>Широкоэкранный</PresentationFormat>
  <Paragraphs>53</Paragraphs>
  <Slides>17</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17</vt:i4>
      </vt:variant>
    </vt:vector>
  </HeadingPairs>
  <TitlesOfParts>
    <vt:vector size="22" baseType="lpstr">
      <vt:lpstr>Arial</vt:lpstr>
      <vt:lpstr>Calibri</vt:lpstr>
      <vt:lpstr>Franklin Gothic Book</vt:lpstr>
      <vt:lpstr>Times New Roman</vt:lpstr>
      <vt:lpstr>Crop</vt:lpstr>
      <vt:lpstr>The Verb. Grammatical Categories of the Verb.</vt:lpstr>
      <vt:lpstr>Grammatically the verb is the most complex part of speech.</vt:lpstr>
      <vt:lpstr>Features of the verb</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The category of voice </vt:lpstr>
      <vt:lpstr>Презентация PowerPoint</vt:lpstr>
      <vt:lpstr>The classification comprises 6 groups: </vt:lpstr>
      <vt:lpstr>Презентация PowerPoint</vt:lpstr>
      <vt:lpstr>The category of tense </vt:lpstr>
      <vt:lpstr>Презентация PowerPoint</vt:lpstr>
      <vt:lpstr>The Category of Aspect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Sentence as the Main Syntactic Unit</dc:title>
  <dc:creator>Laptop</dc:creator>
  <cp:lastModifiedBy>Пользователь</cp:lastModifiedBy>
  <cp:revision>7</cp:revision>
  <dcterms:created xsi:type="dcterms:W3CDTF">2021-04-21T18:55:53Z</dcterms:created>
  <dcterms:modified xsi:type="dcterms:W3CDTF">2023-01-27T17:34:54Z</dcterms:modified>
</cp:coreProperties>
</file>