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0" r:id="rId8"/>
    <p:sldId id="261" r:id="rId9"/>
    <p:sldId id="262" r:id="rId10"/>
    <p:sldId id="264" r:id="rId11"/>
    <p:sldId id="265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D1E8"/>
    <a:srgbClr val="D3F0F3"/>
    <a:srgbClr val="FF99CC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052736"/>
            <a:ext cx="7056784" cy="280831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uk-UA" sz="2800" b="1" dirty="0"/>
              <a:t>Презентація навчальної </a:t>
            </a:r>
            <a:br>
              <a:rPr lang="uk-UA" sz="2800" b="1" dirty="0"/>
            </a:br>
            <a:r>
              <a:rPr lang="uk-UA" sz="2800" b="1" dirty="0"/>
              <a:t>дисципліни </a:t>
            </a:r>
            <a:br>
              <a:rPr lang="uk-UA" sz="4000" b="1" dirty="0"/>
            </a:br>
            <a:r>
              <a:rPr lang="uk-UA" b="1" dirty="0">
                <a:solidFill>
                  <a:srgbClr val="0070C0"/>
                </a:solidFill>
                <a:latin typeface="+mn-lt"/>
              </a:rPr>
              <a:t>«</a:t>
            </a:r>
            <a:r>
              <a:rPr lang="ru-RU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ПЕДАГОГІКА</a:t>
            </a:r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СПІЛКУВАННЯ</a:t>
            </a:r>
            <a:r>
              <a:rPr lang="uk-UA" b="1" dirty="0">
                <a:solidFill>
                  <a:srgbClr val="0070C0"/>
                </a:solidFill>
                <a:latin typeface="+mn-lt"/>
              </a:rPr>
              <a:t>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221088"/>
            <a:ext cx="4968552" cy="103953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sz="2000" dirty="0">
                <a:solidFill>
                  <a:srgbClr val="002060"/>
                </a:solidFill>
              </a:rPr>
              <a:t>Для </a:t>
            </a:r>
            <a:r>
              <a:rPr lang="ru-RU" sz="2000" dirty="0" err="1">
                <a:solidFill>
                  <a:srgbClr val="002060"/>
                </a:solidFill>
              </a:rPr>
              <a:t>підготовки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магістрів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</a:p>
          <a:p>
            <a:pPr algn="l"/>
            <a:r>
              <a:rPr lang="ru-RU" sz="2000" dirty="0" err="1">
                <a:solidFill>
                  <a:srgbClr val="002060"/>
                </a:solidFill>
              </a:rPr>
              <a:t>спеціальності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Освітні</a:t>
            </a:r>
            <a:r>
              <a:rPr lang="ru-RU" sz="2000" dirty="0">
                <a:solidFill>
                  <a:srgbClr val="002060"/>
                </a:solidFill>
              </a:rPr>
              <a:t>, </a:t>
            </a:r>
            <a:r>
              <a:rPr lang="ru-RU" sz="2000" dirty="0" err="1">
                <a:solidFill>
                  <a:srgbClr val="002060"/>
                </a:solidFill>
              </a:rPr>
              <a:t>педагогічні</a:t>
            </a:r>
            <a:r>
              <a:rPr lang="ru-RU" sz="2000" dirty="0">
                <a:solidFill>
                  <a:srgbClr val="002060"/>
                </a:solidFill>
              </a:rPr>
              <a:t> науки</a:t>
            </a:r>
          </a:p>
          <a:p>
            <a:pPr algn="l"/>
            <a:r>
              <a:rPr lang="ru-RU" sz="2000" dirty="0" err="1">
                <a:solidFill>
                  <a:srgbClr val="002060"/>
                </a:solidFill>
              </a:rPr>
              <a:t>Освітньої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програми</a:t>
            </a:r>
            <a:r>
              <a:rPr lang="ru-RU" sz="2000" dirty="0">
                <a:solidFill>
                  <a:srgbClr val="002060"/>
                </a:solidFill>
              </a:rPr>
              <a:t> «</a:t>
            </a:r>
            <a:r>
              <a:rPr lang="ru-RU" sz="2000" dirty="0" err="1">
                <a:solidFill>
                  <a:srgbClr val="002060"/>
                </a:solidFill>
              </a:rPr>
              <a:t>Педагогіка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вищої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школи</a:t>
            </a:r>
            <a:r>
              <a:rPr lang="ru-RU" sz="2000" dirty="0">
                <a:solidFill>
                  <a:srgbClr val="002060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723816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5" y="817582"/>
            <a:ext cx="7560840" cy="541973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ru-RU" sz="2000" dirty="0" err="1">
                <a:solidFill>
                  <a:srgbClr val="000000"/>
                </a:solidFill>
              </a:rPr>
              <a:t>Накопичення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балів</a:t>
            </a:r>
            <a:r>
              <a:rPr lang="ru-RU" sz="2000" dirty="0">
                <a:solidFill>
                  <a:srgbClr val="000000"/>
                </a:solidFill>
              </a:rPr>
              <a:t> студентами </a:t>
            </a:r>
            <a:r>
              <a:rPr lang="ru-RU" sz="2000" dirty="0" err="1">
                <a:solidFill>
                  <a:srgbClr val="000000"/>
                </a:solidFill>
              </a:rPr>
              <a:t>відбувається</a:t>
            </a:r>
            <a:r>
              <a:rPr lang="ru-RU" sz="2000" dirty="0">
                <a:solidFill>
                  <a:srgbClr val="000000"/>
                </a:solidFill>
              </a:rPr>
              <a:t> у </a:t>
            </a:r>
            <a:r>
              <a:rPr lang="ru-RU" sz="2000" dirty="0" err="1">
                <a:solidFill>
                  <a:srgbClr val="000000"/>
                </a:solidFill>
              </a:rPr>
              <a:t>період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вивчення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дисципліни</a:t>
            </a:r>
            <a:r>
              <a:rPr lang="ru-RU" sz="2000" dirty="0">
                <a:solidFill>
                  <a:srgbClr val="000000"/>
                </a:solidFill>
              </a:rPr>
              <a:t> на </a:t>
            </a:r>
            <a:r>
              <a:rPr lang="ru-RU" sz="2000" dirty="0" err="1">
                <a:solidFill>
                  <a:srgbClr val="000000"/>
                </a:solidFill>
              </a:rPr>
              <a:t>підставі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проведення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викладачем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двох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основних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видів</a:t>
            </a:r>
            <a:r>
              <a:rPr lang="ru-RU" sz="2000" dirty="0">
                <a:solidFill>
                  <a:srgbClr val="000000"/>
                </a:solidFill>
              </a:rPr>
              <a:t> контролю: поточного (</a:t>
            </a:r>
            <a:r>
              <a:rPr lang="ru-RU" sz="2000" dirty="0" err="1">
                <a:solidFill>
                  <a:srgbClr val="000000"/>
                </a:solidFill>
              </a:rPr>
              <a:t>перевірка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рівня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засвоєння</a:t>
            </a:r>
            <a:r>
              <a:rPr lang="ru-RU" sz="2000" dirty="0">
                <a:solidFill>
                  <a:srgbClr val="000000"/>
                </a:solidFill>
              </a:rPr>
              <a:t> студентами </a:t>
            </a:r>
            <a:r>
              <a:rPr lang="ru-RU" sz="2000" dirty="0" err="1">
                <a:solidFill>
                  <a:srgbClr val="000000"/>
                </a:solidFill>
              </a:rPr>
              <a:t>навчального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матеріалу</a:t>
            </a:r>
            <a:r>
              <a:rPr lang="ru-RU" sz="2000" dirty="0">
                <a:solidFill>
                  <a:srgbClr val="000000"/>
                </a:solidFill>
              </a:rPr>
              <a:t> в </a:t>
            </a:r>
            <a:r>
              <a:rPr lang="ru-RU" sz="2000" dirty="0" err="1">
                <a:solidFill>
                  <a:srgbClr val="000000"/>
                </a:solidFill>
              </a:rPr>
              <a:t>обсязі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певної</a:t>
            </a:r>
            <a:r>
              <a:rPr lang="ru-RU" sz="2000" dirty="0">
                <a:solidFill>
                  <a:srgbClr val="000000"/>
                </a:solidFill>
              </a:rPr>
              <a:t> теми </a:t>
            </a:r>
            <a:r>
              <a:rPr lang="ru-RU" sz="2000" dirty="0" err="1">
                <a:solidFill>
                  <a:srgbClr val="000000"/>
                </a:solidFill>
              </a:rPr>
              <a:t>чи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окремого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розділу</a:t>
            </a:r>
            <a:r>
              <a:rPr lang="ru-RU" sz="2000" dirty="0">
                <a:solidFill>
                  <a:srgbClr val="000000"/>
                </a:solidFill>
              </a:rPr>
              <a:t>) та </a:t>
            </a:r>
            <a:r>
              <a:rPr lang="ru-RU" sz="2000" dirty="0" err="1">
                <a:solidFill>
                  <a:srgbClr val="000000"/>
                </a:solidFill>
              </a:rPr>
              <a:t>підсумкового</a:t>
            </a:r>
            <a:r>
              <a:rPr lang="ru-RU" sz="2000" dirty="0">
                <a:solidFill>
                  <a:srgbClr val="000000"/>
                </a:solidFill>
              </a:rPr>
              <a:t> (</a:t>
            </a:r>
            <a:r>
              <a:rPr lang="ru-RU" sz="2000" dirty="0" err="1">
                <a:solidFill>
                  <a:srgbClr val="000000"/>
                </a:solidFill>
              </a:rPr>
              <a:t>перевірка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рівня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засвоєння</a:t>
            </a:r>
            <a:r>
              <a:rPr lang="ru-RU" sz="2000" dirty="0">
                <a:solidFill>
                  <a:srgbClr val="000000"/>
                </a:solidFill>
              </a:rPr>
              <a:t> студентами </a:t>
            </a:r>
            <a:r>
              <a:rPr lang="ru-RU" sz="2000" dirty="0" err="1">
                <a:solidFill>
                  <a:srgbClr val="000000"/>
                </a:solidFill>
              </a:rPr>
              <a:t>навчального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матеріалу</a:t>
            </a:r>
            <a:r>
              <a:rPr lang="ru-RU" sz="2000" dirty="0">
                <a:solidFill>
                  <a:srgbClr val="000000"/>
                </a:solidFill>
              </a:rPr>
              <a:t> по </a:t>
            </a:r>
            <a:r>
              <a:rPr lang="ru-RU" sz="2000" dirty="0" err="1">
                <a:solidFill>
                  <a:srgbClr val="000000"/>
                </a:solidFill>
              </a:rPr>
              <a:t>завершенню</a:t>
            </a:r>
            <a:r>
              <a:rPr lang="ru-RU" sz="2000" dirty="0">
                <a:solidFill>
                  <a:srgbClr val="000000"/>
                </a:solidFill>
              </a:rPr>
              <a:t> курсу).</a:t>
            </a:r>
            <a:br>
              <a:rPr lang="ru-RU" sz="2000" dirty="0">
                <a:solidFill>
                  <a:srgbClr val="000000"/>
                </a:solidFill>
              </a:rPr>
            </a:br>
            <a:r>
              <a:rPr lang="ru-RU" sz="2000" dirty="0">
                <a:solidFill>
                  <a:srgbClr val="000000"/>
                </a:solidFill>
              </a:rPr>
              <a:t>Максимальна </a:t>
            </a:r>
            <a:r>
              <a:rPr lang="ru-RU" sz="2000" dirty="0" err="1">
                <a:solidFill>
                  <a:srgbClr val="000000"/>
                </a:solidFill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балів</a:t>
            </a:r>
            <a:r>
              <a:rPr lang="ru-RU" sz="2000" dirty="0">
                <a:solidFill>
                  <a:srgbClr val="000000"/>
                </a:solidFill>
              </a:rPr>
              <a:t> за результатами поточного контролю </a:t>
            </a:r>
            <a:r>
              <a:rPr lang="ru-RU" sz="2000" dirty="0" err="1">
                <a:solidFill>
                  <a:srgbClr val="000000"/>
                </a:solidFill>
              </a:rPr>
              <a:t>складає</a:t>
            </a:r>
            <a:r>
              <a:rPr lang="ru-RU" sz="2000" dirty="0">
                <a:solidFill>
                  <a:srgbClr val="000000"/>
                </a:solidFill>
              </a:rPr>
              <a:t> 60 </a:t>
            </a:r>
            <a:r>
              <a:rPr lang="ru-RU" sz="2000" dirty="0" err="1">
                <a:solidFill>
                  <a:srgbClr val="000000"/>
                </a:solidFill>
              </a:rPr>
              <a:t>балів</a:t>
            </a:r>
            <a:r>
              <a:rPr lang="ru-RU" sz="2000" dirty="0">
                <a:solidFill>
                  <a:srgbClr val="000000"/>
                </a:solidFill>
              </a:rPr>
              <a:t>, з </a:t>
            </a:r>
            <a:r>
              <a:rPr lang="ru-RU" sz="2000" dirty="0" err="1">
                <a:solidFill>
                  <a:srgbClr val="000000"/>
                </a:solidFill>
              </a:rPr>
              <a:t>яких</a:t>
            </a:r>
            <a:r>
              <a:rPr lang="ru-RU" sz="2000" dirty="0">
                <a:solidFill>
                  <a:srgbClr val="000000"/>
                </a:solidFill>
              </a:rPr>
              <a:t>: 40 </a:t>
            </a:r>
            <a:r>
              <a:rPr lang="ru-RU" sz="2000" dirty="0" err="1">
                <a:solidFill>
                  <a:srgbClr val="000000"/>
                </a:solidFill>
              </a:rPr>
              <a:t>балів</a:t>
            </a:r>
            <a:r>
              <a:rPr lang="ru-RU" sz="2000" dirty="0">
                <a:solidFill>
                  <a:srgbClr val="000000"/>
                </a:solidFill>
              </a:rPr>
              <a:t> – за </a:t>
            </a:r>
            <a:r>
              <a:rPr lang="ru-RU" sz="2000" dirty="0" err="1">
                <a:solidFill>
                  <a:srgbClr val="000000"/>
                </a:solidFill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завдання</a:t>
            </a:r>
            <a:r>
              <a:rPr lang="ru-RU" sz="2000" dirty="0">
                <a:solidFill>
                  <a:srgbClr val="000000"/>
                </a:solidFill>
              </a:rPr>
              <a:t> на </a:t>
            </a:r>
            <a:r>
              <a:rPr lang="ru-RU" sz="2000" dirty="0" err="1">
                <a:solidFill>
                  <a:srgbClr val="000000"/>
                </a:solidFill>
              </a:rPr>
              <a:t>практичних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заняттях</a:t>
            </a:r>
            <a:r>
              <a:rPr lang="ru-RU" sz="2000" dirty="0">
                <a:solidFill>
                  <a:srgbClr val="000000"/>
                </a:solidFill>
              </a:rPr>
              <a:t>; 20 </a:t>
            </a:r>
            <a:r>
              <a:rPr lang="ru-RU" sz="2000" dirty="0" err="1">
                <a:solidFill>
                  <a:srgbClr val="000000"/>
                </a:solidFill>
              </a:rPr>
              <a:t>балів</a:t>
            </a:r>
            <a:r>
              <a:rPr lang="ru-RU" sz="2000" dirty="0">
                <a:solidFill>
                  <a:srgbClr val="000000"/>
                </a:solidFill>
              </a:rPr>
              <a:t> – за </a:t>
            </a:r>
            <a:r>
              <a:rPr lang="ru-RU" sz="2000" dirty="0" err="1">
                <a:solidFill>
                  <a:srgbClr val="000000"/>
                </a:solidFill>
              </a:rPr>
              <a:t>проходження</a:t>
            </a:r>
            <a:r>
              <a:rPr lang="ru-RU" sz="2000" dirty="0">
                <a:solidFill>
                  <a:srgbClr val="000000"/>
                </a:solidFill>
              </a:rPr>
              <a:t> поточного </a:t>
            </a:r>
            <a:r>
              <a:rPr lang="ru-RU" sz="2000" dirty="0" err="1">
                <a:solidFill>
                  <a:srgbClr val="000000"/>
                </a:solidFill>
              </a:rPr>
              <a:t>тестування</a:t>
            </a:r>
            <a:r>
              <a:rPr lang="ru-RU" sz="2000" dirty="0">
                <a:solidFill>
                  <a:srgbClr val="000000"/>
                </a:solidFill>
              </a:rPr>
              <a:t>.</a:t>
            </a:r>
            <a:br>
              <a:rPr lang="ru-RU" sz="2000" dirty="0">
                <a:solidFill>
                  <a:srgbClr val="000000"/>
                </a:solidFill>
              </a:rPr>
            </a:br>
            <a:r>
              <a:rPr lang="ru-RU" sz="2000" dirty="0">
                <a:solidFill>
                  <a:srgbClr val="000000"/>
                </a:solidFill>
              </a:rPr>
              <a:t>Допуск до </a:t>
            </a:r>
            <a:r>
              <a:rPr lang="ru-RU" sz="2000" dirty="0" err="1">
                <a:solidFill>
                  <a:srgbClr val="000000"/>
                </a:solidFill>
              </a:rPr>
              <a:t>підсумкового</a:t>
            </a:r>
            <a:r>
              <a:rPr lang="ru-RU" sz="2000" dirty="0">
                <a:solidFill>
                  <a:srgbClr val="000000"/>
                </a:solidFill>
              </a:rPr>
              <a:t> контролю </a:t>
            </a:r>
            <a:r>
              <a:rPr lang="ru-RU" sz="2000" dirty="0" err="1">
                <a:solidFill>
                  <a:srgbClr val="000000"/>
                </a:solidFill>
              </a:rPr>
              <a:t>складає</a:t>
            </a:r>
            <a:r>
              <a:rPr lang="ru-RU" sz="2000" dirty="0">
                <a:solidFill>
                  <a:srgbClr val="000000"/>
                </a:solidFill>
              </a:rPr>
              <a:t> 35 </a:t>
            </a:r>
            <a:r>
              <a:rPr lang="ru-RU" sz="2000" dirty="0" err="1">
                <a:solidFill>
                  <a:srgbClr val="000000"/>
                </a:solidFill>
              </a:rPr>
              <a:t>балів</a:t>
            </a:r>
            <a:r>
              <a:rPr lang="ru-RU" sz="2000" dirty="0">
                <a:solidFill>
                  <a:srgbClr val="000000"/>
                </a:solidFill>
              </a:rPr>
              <a:t>.</a:t>
            </a:r>
            <a:br>
              <a:rPr lang="ru-RU" sz="2000" dirty="0">
                <a:solidFill>
                  <a:srgbClr val="000000"/>
                </a:solidFill>
              </a:rPr>
            </a:br>
            <a:r>
              <a:rPr lang="ru-RU" sz="2000" dirty="0">
                <a:solidFill>
                  <a:srgbClr val="000000"/>
                </a:solidFill>
              </a:rPr>
              <a:t>Максимальна </a:t>
            </a:r>
            <a:r>
              <a:rPr lang="ru-RU" sz="2000" dirty="0" err="1">
                <a:solidFill>
                  <a:srgbClr val="000000"/>
                </a:solidFill>
              </a:rPr>
              <a:t>кількість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балів</a:t>
            </a:r>
            <a:r>
              <a:rPr lang="ru-RU" sz="2000" dirty="0">
                <a:solidFill>
                  <a:srgbClr val="000000"/>
                </a:solidFill>
              </a:rPr>
              <a:t> за результатами </a:t>
            </a:r>
            <a:r>
              <a:rPr lang="ru-RU" sz="2000" dirty="0" err="1">
                <a:solidFill>
                  <a:srgbClr val="000000"/>
                </a:solidFill>
              </a:rPr>
              <a:t>підсумкового</a:t>
            </a:r>
            <a:r>
              <a:rPr lang="ru-RU" sz="2000" dirty="0">
                <a:solidFill>
                  <a:srgbClr val="000000"/>
                </a:solidFill>
              </a:rPr>
              <a:t> контролю </a:t>
            </a:r>
            <a:r>
              <a:rPr lang="ru-RU" sz="2000" dirty="0" err="1">
                <a:solidFill>
                  <a:srgbClr val="000000"/>
                </a:solidFill>
              </a:rPr>
              <a:t>складає</a:t>
            </a:r>
            <a:r>
              <a:rPr lang="ru-RU" sz="2000" dirty="0">
                <a:solidFill>
                  <a:srgbClr val="000000"/>
                </a:solidFill>
              </a:rPr>
              <a:t> 40 </a:t>
            </a:r>
            <a:r>
              <a:rPr lang="ru-RU" sz="2000" dirty="0" err="1">
                <a:solidFill>
                  <a:srgbClr val="000000"/>
                </a:solidFill>
              </a:rPr>
              <a:t>балів</a:t>
            </a:r>
            <a:r>
              <a:rPr lang="ru-RU" sz="2000" dirty="0">
                <a:solidFill>
                  <a:srgbClr val="000000"/>
                </a:solidFill>
              </a:rPr>
              <a:t>, з </a:t>
            </a:r>
            <a:r>
              <a:rPr lang="ru-RU" sz="2000" dirty="0" err="1">
                <a:solidFill>
                  <a:srgbClr val="000000"/>
                </a:solidFill>
              </a:rPr>
              <a:t>яких</a:t>
            </a:r>
            <a:r>
              <a:rPr lang="ru-RU" sz="2000" dirty="0">
                <a:solidFill>
                  <a:srgbClr val="000000"/>
                </a:solidFill>
              </a:rPr>
              <a:t>: 10 </a:t>
            </a:r>
            <a:r>
              <a:rPr lang="ru-RU" sz="2000" dirty="0" err="1">
                <a:solidFill>
                  <a:srgbClr val="000000"/>
                </a:solidFill>
              </a:rPr>
              <a:t>балів</a:t>
            </a:r>
            <a:r>
              <a:rPr lang="ru-RU" sz="2000" dirty="0">
                <a:solidFill>
                  <a:srgbClr val="000000"/>
                </a:solidFill>
              </a:rPr>
              <a:t> – </a:t>
            </a:r>
            <a:r>
              <a:rPr lang="ru-RU" sz="2000" dirty="0" err="1">
                <a:solidFill>
                  <a:srgbClr val="000000"/>
                </a:solidFill>
              </a:rPr>
              <a:t>підсумкове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самостійне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електронне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тестування</a:t>
            </a:r>
            <a:r>
              <a:rPr lang="ru-RU" sz="2000" dirty="0">
                <a:solidFill>
                  <a:srgbClr val="000000"/>
                </a:solidFill>
              </a:rPr>
              <a:t>, 20 </a:t>
            </a:r>
            <a:r>
              <a:rPr lang="ru-RU" sz="2000" dirty="0" err="1">
                <a:solidFill>
                  <a:srgbClr val="000000"/>
                </a:solidFill>
              </a:rPr>
              <a:t>балів</a:t>
            </a:r>
            <a:r>
              <a:rPr lang="ru-RU" sz="2000" dirty="0">
                <a:solidFill>
                  <a:srgbClr val="000000"/>
                </a:solidFill>
              </a:rPr>
              <a:t> – </a:t>
            </a:r>
            <a:r>
              <a:rPr lang="ru-RU" sz="2000" dirty="0" err="1">
                <a:solidFill>
                  <a:srgbClr val="000000"/>
                </a:solidFill>
              </a:rPr>
              <a:t>виконання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індивідуального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завдання</a:t>
            </a:r>
            <a:r>
              <a:rPr lang="ru-RU" sz="2000" dirty="0">
                <a:solidFill>
                  <a:srgbClr val="000000"/>
                </a:solidFill>
              </a:rPr>
              <a:t> та 10 </a:t>
            </a:r>
            <a:r>
              <a:rPr lang="ru-RU" sz="2000" dirty="0" err="1">
                <a:solidFill>
                  <a:srgbClr val="000000"/>
                </a:solidFill>
              </a:rPr>
              <a:t>балів</a:t>
            </a:r>
            <a:r>
              <a:rPr lang="ru-RU" sz="2000" dirty="0">
                <a:solidFill>
                  <a:srgbClr val="000000"/>
                </a:solidFill>
              </a:rPr>
              <a:t> – </a:t>
            </a:r>
            <a:r>
              <a:rPr lang="ru-RU" sz="2000" dirty="0" err="1">
                <a:solidFill>
                  <a:srgbClr val="000000"/>
                </a:solidFill>
              </a:rPr>
              <a:t>усна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відповідь</a:t>
            </a:r>
            <a:r>
              <a:rPr lang="ru-RU" sz="2000" dirty="0">
                <a:solidFill>
                  <a:srgbClr val="000000"/>
                </a:solidFill>
              </a:rPr>
              <a:t> на </a:t>
            </a:r>
            <a:r>
              <a:rPr lang="ru-RU" sz="2000" dirty="0" err="1">
                <a:solidFill>
                  <a:srgbClr val="000000"/>
                </a:solidFill>
              </a:rPr>
              <a:t>поставлені</a:t>
            </a:r>
            <a:r>
              <a:rPr lang="ru-RU" sz="2000" dirty="0">
                <a:solidFill>
                  <a:srgbClr val="000000"/>
                </a:solidFill>
              </a:rPr>
              <a:t> </a:t>
            </a:r>
            <a:r>
              <a:rPr lang="ru-RU" sz="2000" dirty="0" err="1">
                <a:solidFill>
                  <a:srgbClr val="000000"/>
                </a:solidFill>
              </a:rPr>
              <a:t>питання</a:t>
            </a:r>
            <a:r>
              <a:rPr lang="ru-RU" sz="2000" dirty="0">
                <a:solidFill>
                  <a:srgbClr val="000000"/>
                </a:solidFill>
              </a:rPr>
              <a:t>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042463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764704"/>
            <a:ext cx="7470576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uk-UA" b="1" dirty="0">
                <a:latin typeface="Times New Roman"/>
                <a:ea typeface="Times New Roman"/>
              </a:rPr>
              <a:t>Рекомендована література</a:t>
            </a:r>
            <a:endParaRPr lang="uk-UA" sz="2000" dirty="0">
              <a:latin typeface="Times New Roman"/>
              <a:ea typeface="Times New Roman"/>
            </a:endParaRP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>
                <a:latin typeface="Times New Roman"/>
                <a:ea typeface="Times New Roman"/>
              </a:rPr>
              <a:t>Артемова Л. В. Педагогіка і методика  вищої школи : </a:t>
            </a:r>
            <a:r>
              <a:rPr lang="uk-UA" dirty="0" err="1">
                <a:latin typeface="Times New Roman"/>
                <a:ea typeface="Times New Roman"/>
              </a:rPr>
              <a:t>навч.-метод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для </a:t>
            </a:r>
            <a:r>
              <a:rPr lang="uk-UA" dirty="0" err="1">
                <a:latin typeface="Times New Roman"/>
                <a:ea typeface="Times New Roman"/>
              </a:rPr>
              <a:t>викл</a:t>
            </a:r>
            <a:r>
              <a:rPr lang="uk-UA" dirty="0">
                <a:latin typeface="Times New Roman"/>
                <a:ea typeface="Times New Roman"/>
              </a:rPr>
              <a:t>., </a:t>
            </a:r>
            <a:r>
              <a:rPr lang="uk-UA" dirty="0" err="1">
                <a:latin typeface="Times New Roman"/>
                <a:ea typeface="Times New Roman"/>
              </a:rPr>
              <a:t>аспір</a:t>
            </a:r>
            <a:r>
              <a:rPr lang="uk-UA" dirty="0">
                <a:latin typeface="Times New Roman"/>
                <a:ea typeface="Times New Roman"/>
              </a:rPr>
              <a:t>., </a:t>
            </a:r>
            <a:r>
              <a:rPr lang="uk-UA" dirty="0" err="1">
                <a:latin typeface="Times New Roman"/>
                <a:ea typeface="Times New Roman"/>
              </a:rPr>
              <a:t>студ</a:t>
            </a:r>
            <a:r>
              <a:rPr lang="uk-UA" dirty="0">
                <a:latin typeface="Times New Roman"/>
                <a:ea typeface="Times New Roman"/>
              </a:rPr>
              <a:t>. магістратури. Київ : Кондор, 2008. 272 с.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 err="1">
                <a:latin typeface="Times New Roman"/>
                <a:ea typeface="Times New Roman"/>
              </a:rPr>
              <a:t>Бутенко</a:t>
            </a:r>
            <a:r>
              <a:rPr lang="uk-UA" dirty="0">
                <a:latin typeface="Times New Roman"/>
                <a:ea typeface="Times New Roman"/>
              </a:rPr>
              <a:t> Н. Ю. Комунікативні процеси у навчанні : підручник. Київ : КНЕУ, 2004. 383 с.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>
                <a:latin typeface="Times New Roman"/>
                <a:ea typeface="Times New Roman"/>
              </a:rPr>
              <a:t>Вітвицька С. С. Практикум з педагогіки вищої школи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Київ : Центр навчальної літератури, 2005. 396 с.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>
                <a:latin typeface="Times New Roman"/>
                <a:ea typeface="Times New Roman"/>
              </a:rPr>
              <a:t>Волкова Н. П. Професійно-педагогічна комунікація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Київ : Академія, 2006. 256 с.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 err="1">
                <a:latin typeface="Times New Roman"/>
                <a:ea typeface="Times New Roman"/>
              </a:rPr>
              <a:t>Локарєва</a:t>
            </a:r>
            <a:r>
              <a:rPr lang="uk-UA" dirty="0">
                <a:latin typeface="Times New Roman"/>
                <a:ea typeface="Times New Roman"/>
              </a:rPr>
              <a:t> Г. В. Педагогічне спілкування : наук.-метод.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Запоріжжя : </a:t>
            </a:r>
            <a:r>
              <a:rPr lang="uk-UA" dirty="0" err="1">
                <a:latin typeface="Times New Roman"/>
                <a:ea typeface="Times New Roman"/>
              </a:rPr>
              <a:t>ЗДУ</a:t>
            </a:r>
            <a:r>
              <a:rPr lang="uk-UA" dirty="0">
                <a:latin typeface="Times New Roman"/>
                <a:ea typeface="Times New Roman"/>
              </a:rPr>
              <a:t>, 2000. 154 с.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 err="1">
                <a:latin typeface="Times New Roman"/>
                <a:ea typeface="Times New Roman"/>
              </a:rPr>
              <a:t>Ортинський</a:t>
            </a:r>
            <a:r>
              <a:rPr lang="uk-UA" dirty="0">
                <a:latin typeface="Times New Roman"/>
                <a:ea typeface="Times New Roman"/>
              </a:rPr>
              <a:t> В. Л. Педагогіка вищої школи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для </a:t>
            </a:r>
            <a:r>
              <a:rPr lang="uk-UA" dirty="0" err="1">
                <a:latin typeface="Times New Roman"/>
                <a:ea typeface="Times New Roman"/>
              </a:rPr>
              <a:t>студ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вищ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закл</a:t>
            </a:r>
            <a:r>
              <a:rPr lang="uk-UA" dirty="0">
                <a:latin typeface="Times New Roman"/>
                <a:ea typeface="Times New Roman"/>
              </a:rPr>
              <a:t>. Київ : Центр учбової літератури, 2009. 472 с.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>
                <a:latin typeface="Times New Roman"/>
                <a:ea typeface="Times New Roman"/>
              </a:rPr>
              <a:t>Педагогіка вищої школи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/ за ред. З. Н. </a:t>
            </a:r>
            <a:r>
              <a:rPr lang="uk-UA" dirty="0" err="1">
                <a:latin typeface="Times New Roman"/>
                <a:ea typeface="Times New Roman"/>
              </a:rPr>
              <a:t>Курлянд</a:t>
            </a:r>
            <a:r>
              <a:rPr lang="uk-UA" dirty="0">
                <a:latin typeface="Times New Roman"/>
                <a:ea typeface="Times New Roman"/>
              </a:rPr>
              <a:t>. Київ : Знання, 2007. 495 с.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uk-UA" dirty="0" err="1">
                <a:latin typeface="Times New Roman"/>
                <a:ea typeface="Times New Roman"/>
              </a:rPr>
              <a:t>Фіцула</a:t>
            </a:r>
            <a:r>
              <a:rPr lang="uk-UA" dirty="0">
                <a:latin typeface="Times New Roman"/>
                <a:ea typeface="Times New Roman"/>
              </a:rPr>
              <a:t> М. М. Педагогіка вищої школи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Київ : </a:t>
            </a:r>
            <a:r>
              <a:rPr lang="uk-UA" dirty="0" err="1">
                <a:latin typeface="Times New Roman"/>
                <a:ea typeface="Times New Roman"/>
              </a:rPr>
              <a:t>Академвидав</a:t>
            </a:r>
            <a:r>
              <a:rPr lang="uk-UA" dirty="0">
                <a:latin typeface="Times New Roman"/>
                <a:ea typeface="Times New Roman"/>
              </a:rPr>
              <a:t>, 2007. 352 с.</a:t>
            </a:r>
          </a:p>
        </p:txBody>
      </p:sp>
    </p:spTree>
    <p:extLst>
      <p:ext uri="{BB962C8B-B14F-4D97-AF65-F5344CB8AC3E}">
        <p14:creationId xmlns:p14="http://schemas.microsoft.com/office/powerpoint/2010/main" val="1553014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92696"/>
            <a:ext cx="7704856" cy="5544616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uk-UA" sz="3300" b="1" dirty="0">
                <a:solidFill>
                  <a:srgbClr val="000000"/>
                </a:solidFill>
              </a:rPr>
              <a:t>Інформаційні ресурси: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600" dirty="0">
                <a:solidFill>
                  <a:srgbClr val="000000"/>
                </a:solidFill>
              </a:rPr>
              <a:t>1. </a:t>
            </a:r>
            <a:r>
              <a:rPr lang="uk-UA" sz="2900" dirty="0">
                <a:solidFill>
                  <a:srgbClr val="000000"/>
                </a:solidFill>
              </a:rPr>
              <a:t>Волкова Н. П. Професійно-педагогічна комунікація : навчальний посібник. Київ, 2006. </a:t>
            </a:r>
            <a:r>
              <a:rPr lang="en-GB" sz="2900" dirty="0">
                <a:solidFill>
                  <a:srgbClr val="000000"/>
                </a:solidFill>
              </a:rPr>
              <a:t>URL: https://library.udpu.edu.ua/library_files/412009.pdf.</a:t>
            </a:r>
            <a:r>
              <a:rPr lang="uk-UA" sz="2900" dirty="0">
                <a:solidFill>
                  <a:srgbClr val="000000"/>
                </a:solidFill>
              </a:rPr>
              <a:t> </a:t>
            </a:r>
            <a:r>
              <a:rPr lang="en-GB" sz="2900" dirty="0">
                <a:solidFill>
                  <a:srgbClr val="000000"/>
                </a:solidFill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900" dirty="0">
                <a:solidFill>
                  <a:srgbClr val="000000"/>
                </a:solidFill>
              </a:rPr>
              <a:t>2.</a:t>
            </a:r>
            <a:r>
              <a:rPr lang="uk-UA" sz="2900" dirty="0">
                <a:solidFill>
                  <a:srgbClr val="000000"/>
                </a:solidFill>
              </a:rPr>
              <a:t> Волкова Н. П. Педагогіка. </a:t>
            </a:r>
            <a:r>
              <a:rPr lang="en-GB" sz="2900" dirty="0">
                <a:solidFill>
                  <a:srgbClr val="000000"/>
                </a:solidFill>
              </a:rPr>
              <a:t>URL: http://194.44.152.155/elib/local/sk644112.pdf.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900" dirty="0">
                <a:solidFill>
                  <a:srgbClr val="000000"/>
                </a:solidFill>
              </a:rPr>
              <a:t>3.</a:t>
            </a:r>
            <a:r>
              <a:rPr lang="uk-UA" sz="2900" dirty="0">
                <a:solidFill>
                  <a:srgbClr val="000000"/>
                </a:solidFill>
              </a:rPr>
              <a:t> Гнатик Л. М., Баран М. М., </a:t>
            </a:r>
            <a:r>
              <a:rPr lang="uk-UA" sz="2900" dirty="0" err="1">
                <a:solidFill>
                  <a:srgbClr val="000000"/>
                </a:solidFill>
              </a:rPr>
              <a:t>Васькович</a:t>
            </a:r>
            <a:r>
              <a:rPr lang="uk-UA" sz="2900" dirty="0">
                <a:solidFill>
                  <a:srgbClr val="000000"/>
                </a:solidFill>
              </a:rPr>
              <a:t> І. М. Психолого-педагогічні проблеми спілкування викладача та студента. </a:t>
            </a:r>
            <a:r>
              <a:rPr lang="uk-UA" sz="2900" i="1" dirty="0">
                <a:solidFill>
                  <a:srgbClr val="000000"/>
                </a:solidFill>
              </a:rPr>
              <a:t>Науковий вісник </a:t>
            </a:r>
            <a:r>
              <a:rPr lang="uk-UA" sz="2900" i="1" dirty="0" err="1">
                <a:solidFill>
                  <a:srgbClr val="000000"/>
                </a:solidFill>
              </a:rPr>
              <a:t>НЛТУ</a:t>
            </a:r>
            <a:r>
              <a:rPr lang="uk-UA" sz="2900" i="1" dirty="0">
                <a:solidFill>
                  <a:srgbClr val="000000"/>
                </a:solidFill>
              </a:rPr>
              <a:t> України</a:t>
            </a:r>
            <a:r>
              <a:rPr lang="uk-UA" sz="2900" dirty="0">
                <a:solidFill>
                  <a:srgbClr val="000000"/>
                </a:solidFill>
              </a:rPr>
              <a:t>. 2013. </a:t>
            </a:r>
            <a:r>
              <a:rPr lang="en-GB" sz="2900" dirty="0">
                <a:solidFill>
                  <a:srgbClr val="000000"/>
                </a:solidFill>
              </a:rPr>
              <a:t>URL: http://nbuv.gov.ua/UJRN/nvnltu_2013_23.3_68.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900" dirty="0">
                <a:solidFill>
                  <a:srgbClr val="000000"/>
                </a:solidFill>
              </a:rPr>
              <a:t>4.</a:t>
            </a:r>
            <a:r>
              <a:rPr lang="uk-UA" sz="2900" dirty="0">
                <a:solidFill>
                  <a:srgbClr val="000000"/>
                </a:solidFill>
              </a:rPr>
              <a:t> </a:t>
            </a:r>
            <a:r>
              <a:rPr lang="uk-UA" sz="2900" dirty="0" err="1">
                <a:solidFill>
                  <a:srgbClr val="000000"/>
                </a:solidFill>
              </a:rPr>
              <a:t>Кайдалова</a:t>
            </a:r>
            <a:r>
              <a:rPr lang="uk-UA" sz="2900" dirty="0">
                <a:solidFill>
                  <a:srgbClr val="000000"/>
                </a:solidFill>
              </a:rPr>
              <a:t> Л. Г., </a:t>
            </a:r>
            <a:r>
              <a:rPr lang="uk-UA" sz="2900" dirty="0" err="1">
                <a:solidFill>
                  <a:srgbClr val="000000"/>
                </a:solidFill>
              </a:rPr>
              <a:t>Щокіна</a:t>
            </a:r>
            <a:r>
              <a:rPr lang="uk-UA" sz="2900" dirty="0">
                <a:solidFill>
                  <a:srgbClr val="000000"/>
                </a:solidFill>
              </a:rPr>
              <a:t> Н. Б., </a:t>
            </a:r>
            <a:r>
              <a:rPr lang="uk-UA" sz="2900" dirty="0" err="1">
                <a:solidFill>
                  <a:srgbClr val="000000"/>
                </a:solidFill>
              </a:rPr>
              <a:t>Вахрушева</a:t>
            </a:r>
            <a:r>
              <a:rPr lang="uk-UA" sz="2900" dirty="0">
                <a:solidFill>
                  <a:srgbClr val="000000"/>
                </a:solidFill>
              </a:rPr>
              <a:t> Т. Ю. Педагогічна майстерність викладача : </a:t>
            </a:r>
            <a:r>
              <a:rPr lang="uk-UA" sz="2900" dirty="0" err="1">
                <a:solidFill>
                  <a:srgbClr val="000000"/>
                </a:solidFill>
              </a:rPr>
              <a:t>навч</a:t>
            </a:r>
            <a:r>
              <a:rPr lang="uk-UA" sz="2900" dirty="0">
                <a:solidFill>
                  <a:srgbClr val="000000"/>
                </a:solidFill>
              </a:rPr>
              <a:t>. </a:t>
            </a:r>
            <a:r>
              <a:rPr lang="uk-UA" sz="2900" dirty="0" err="1">
                <a:solidFill>
                  <a:srgbClr val="000000"/>
                </a:solidFill>
              </a:rPr>
              <a:t>посіб</a:t>
            </a:r>
            <a:r>
              <a:rPr lang="uk-UA" sz="2900" dirty="0">
                <a:solidFill>
                  <a:srgbClr val="000000"/>
                </a:solidFill>
              </a:rPr>
              <a:t>. Харків, 2009. </a:t>
            </a:r>
            <a:r>
              <a:rPr lang="en-GB" sz="2900" dirty="0">
                <a:solidFill>
                  <a:srgbClr val="000000"/>
                </a:solidFill>
              </a:rPr>
              <a:t>URL: http://dspace.nuph.edu.ua/bitstream/123456789/1759/1/Book_</a:t>
            </a:r>
            <a:r>
              <a:rPr lang="uk-UA" sz="2900" dirty="0" err="1">
                <a:solidFill>
                  <a:srgbClr val="000000"/>
                </a:solidFill>
              </a:rPr>
              <a:t>ПМВ</a:t>
            </a:r>
            <a:r>
              <a:rPr lang="uk-UA" sz="2900" dirty="0">
                <a:solidFill>
                  <a:srgbClr val="000000"/>
                </a:solidFill>
              </a:rPr>
              <a:t>.</a:t>
            </a:r>
            <a:r>
              <a:rPr lang="en-GB" sz="2900" dirty="0" err="1">
                <a:solidFill>
                  <a:srgbClr val="000000"/>
                </a:solidFill>
              </a:rPr>
              <a:t>pdf</a:t>
            </a:r>
            <a:r>
              <a:rPr lang="en-GB" sz="2900" dirty="0">
                <a:solidFill>
                  <a:srgbClr val="000000"/>
                </a:solidFill>
              </a:rPr>
              <a:t>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900" dirty="0">
                <a:solidFill>
                  <a:srgbClr val="000000"/>
                </a:solidFill>
              </a:rPr>
              <a:t>5.</a:t>
            </a:r>
            <a:r>
              <a:rPr lang="uk-UA" sz="2900" dirty="0">
                <a:solidFill>
                  <a:srgbClr val="000000"/>
                </a:solidFill>
              </a:rPr>
              <a:t> </a:t>
            </a:r>
            <a:r>
              <a:rPr lang="uk-UA" sz="2900" dirty="0" err="1">
                <a:solidFill>
                  <a:srgbClr val="000000"/>
                </a:solidFill>
              </a:rPr>
              <a:t>Кузьмінський</a:t>
            </a:r>
            <a:r>
              <a:rPr lang="uk-UA" sz="2900" dirty="0">
                <a:solidFill>
                  <a:srgbClr val="000000"/>
                </a:solidFill>
              </a:rPr>
              <a:t> А. І. Педагогіка вищої школи : навчальний посібник. Київ : Знання, 2005. 486 </a:t>
            </a:r>
            <a:r>
              <a:rPr lang="en-GB" sz="2900" dirty="0">
                <a:solidFill>
                  <a:srgbClr val="000000"/>
                </a:solidFill>
              </a:rPr>
              <a:t>c. URL: http://www.info-library.com.ua/books-book-105.html.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900" dirty="0">
                <a:solidFill>
                  <a:srgbClr val="000000"/>
                </a:solidFill>
              </a:rPr>
              <a:t>6.</a:t>
            </a:r>
            <a:r>
              <a:rPr lang="uk-UA" sz="2900" dirty="0">
                <a:solidFill>
                  <a:srgbClr val="000000"/>
                </a:solidFill>
              </a:rPr>
              <a:t> </a:t>
            </a:r>
            <a:r>
              <a:rPr lang="uk-UA" sz="2900" dirty="0" err="1">
                <a:solidFill>
                  <a:srgbClr val="000000"/>
                </a:solidFill>
              </a:rPr>
              <a:t>Конфліктологія</a:t>
            </a:r>
            <a:r>
              <a:rPr lang="uk-UA" sz="2900" dirty="0">
                <a:solidFill>
                  <a:srgbClr val="000000"/>
                </a:solidFill>
              </a:rPr>
              <a:t> : навчально-методичний посібник для самостійної роботи та семінарських занять з навчальної дисципліни / уклад. М. П. </a:t>
            </a:r>
            <a:r>
              <a:rPr lang="uk-UA" sz="2900" dirty="0" err="1">
                <a:solidFill>
                  <a:srgbClr val="000000"/>
                </a:solidFill>
              </a:rPr>
              <a:t>Требін</a:t>
            </a:r>
            <a:r>
              <a:rPr lang="uk-UA" sz="2900" dirty="0">
                <a:solidFill>
                  <a:srgbClr val="000000"/>
                </a:solidFill>
              </a:rPr>
              <a:t> та ін. </a:t>
            </a:r>
            <a:r>
              <a:rPr lang="en-GB" sz="2900" dirty="0">
                <a:solidFill>
                  <a:srgbClr val="000000"/>
                </a:solidFill>
              </a:rPr>
              <a:t>URL: http://dspace.nlu.edu.ua/bitstream/123456789/1667/1/NMP_0092.pdf.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900" dirty="0">
                <a:solidFill>
                  <a:srgbClr val="000000"/>
                </a:solidFill>
              </a:rPr>
              <a:t>7.</a:t>
            </a:r>
            <a:r>
              <a:rPr lang="uk-UA" sz="2900" dirty="0">
                <a:solidFill>
                  <a:srgbClr val="000000"/>
                </a:solidFill>
              </a:rPr>
              <a:t> </a:t>
            </a:r>
            <a:r>
              <a:rPr lang="uk-UA" sz="2900" dirty="0" err="1">
                <a:solidFill>
                  <a:srgbClr val="000000"/>
                </a:solidFill>
              </a:rPr>
              <a:t>Панькевич</a:t>
            </a:r>
            <a:r>
              <a:rPr lang="uk-UA" sz="2900" dirty="0">
                <a:solidFill>
                  <a:srgbClr val="000000"/>
                </a:solidFill>
              </a:rPr>
              <a:t> А. С. Психологічний аналіз педагогічної взаємодії викладача і студентів. </a:t>
            </a:r>
            <a:r>
              <a:rPr lang="en-GB" sz="2900" dirty="0">
                <a:solidFill>
                  <a:srgbClr val="000000"/>
                </a:solidFill>
              </a:rPr>
              <a:t>URL: http://inmad.vntu.edu.ua/portal/static/3D610CD5-E409-42EE-87C8-3096F494ED68.pdf.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900" dirty="0">
                <a:solidFill>
                  <a:srgbClr val="000000"/>
                </a:solidFill>
              </a:rPr>
              <a:t>8.</a:t>
            </a:r>
            <a:r>
              <a:rPr lang="uk-UA" sz="2900" dirty="0">
                <a:solidFill>
                  <a:srgbClr val="000000"/>
                </a:solidFill>
              </a:rPr>
              <a:t> Педагогічне спілкування як взаємодія. </a:t>
            </a:r>
            <a:r>
              <a:rPr lang="en-GB" sz="2900" dirty="0">
                <a:solidFill>
                  <a:srgbClr val="000000"/>
                </a:solidFill>
              </a:rPr>
              <a:t>URL: http://studentam.net.ua/content/view/2290/85/.</a:t>
            </a:r>
          </a:p>
        </p:txBody>
      </p:sp>
    </p:spTree>
    <p:extLst>
      <p:ext uri="{BB962C8B-B14F-4D97-AF65-F5344CB8AC3E}">
        <p14:creationId xmlns:p14="http://schemas.microsoft.com/office/powerpoint/2010/main" val="3740779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052736"/>
            <a:ext cx="6965245" cy="120248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b="1" dirty="0"/>
              <a:t>Мета </a:t>
            </a:r>
            <a:r>
              <a:rPr lang="ru-RU" sz="3200" b="1" dirty="0" err="1"/>
              <a:t>викладання</a:t>
            </a:r>
            <a:r>
              <a:rPr lang="ru-RU" sz="3200" b="1" dirty="0"/>
              <a:t> </a:t>
            </a:r>
            <a:r>
              <a:rPr lang="ru-RU" sz="3200" b="1" dirty="0" err="1"/>
              <a:t>навчальної</a:t>
            </a:r>
            <a:r>
              <a:rPr lang="ru-RU" sz="3200" b="1" dirty="0"/>
              <a:t> </a:t>
            </a:r>
            <a:r>
              <a:rPr lang="ru-RU" sz="3200" b="1" dirty="0" err="1"/>
              <a:t>дисципліни</a:t>
            </a:r>
            <a:endParaRPr lang="uk-UA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3068960"/>
            <a:ext cx="6192688" cy="288032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dirty="0"/>
              <a:t>розширення уявлення студентів про педагогічне спілкування викладача вищої школи та формування вмінь професійного педагогічного спілкування викладача закладу вищої освіти. 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3923928" y="2348005"/>
            <a:ext cx="1296144" cy="72008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2321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700809"/>
            <a:ext cx="7056784" cy="4104456"/>
          </a:xfr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>
                <a:solidFill>
                  <a:srgbClr val="000000"/>
                </a:solidFill>
              </a:rPr>
              <a:t>1.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 у студентів глибокі й міцні знання теоретико-методологічних та методичних основ педагогіки спілкування.</a:t>
            </a:r>
          </a:p>
          <a:p>
            <a:pPr marL="0" indent="0">
              <a:buNone/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Розкрити загальний зміст і структуру міжособистісного спілкування.</a:t>
            </a:r>
          </a:p>
          <a:p>
            <a:pPr marL="0" indent="0">
              <a:buNone/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Сформувати у студентів професійний підхід до спілкування викладача закладу вищої освіти як до виду професійної діяльності.</a:t>
            </a:r>
          </a:p>
          <a:p>
            <a:pPr marL="0" indent="0">
              <a:buNone/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Ознайомити студентів з основними аспектами професійного спілкування викладача вищої школи.</a:t>
            </a:r>
          </a:p>
          <a:p>
            <a:pPr marL="0" indent="0">
              <a:buNone/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Навчити студентів користуватися різними стилями та засобами, що забезпечують професійне спілкування в конкретних професійних ситуаціях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91429" y="692696"/>
            <a:ext cx="6624736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chemeClr val="tx1"/>
                </a:solidFill>
                <a:latin typeface="Times New Roman"/>
                <a:ea typeface="Times New Roman"/>
              </a:rPr>
              <a:t>Завдання курсу:</a:t>
            </a:r>
            <a:endParaRPr lang="uk-UA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945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620688"/>
            <a:ext cx="7200800" cy="792088"/>
          </a:xfrm>
          <a:solidFill>
            <a:srgbClr val="D3F0F3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dirty="0"/>
              <a:t>   У результаті вивчення навчальної дисципліни студент повинен </a:t>
            </a:r>
            <a:r>
              <a:rPr lang="uk-UA" b="1" dirty="0"/>
              <a:t>знати: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99592" y="1628800"/>
            <a:ext cx="7344816" cy="43924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 ключових понять курсу та їх основні характеристики;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професійного педагогічного спілкування;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характеристику вербальних і невербальних засобів педагогічного спілкування;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 безпосереднього та опосередкованого спілкування педагога вищої школи;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засоби, що забезпечують міжособистісне спілкування педагога зі студентами, колегами й керівництвом;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стилі професійного педагогічного спілкування викладача вищої школи;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і стилі вирішення конфліктних ситуацій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483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564" y="404664"/>
            <a:ext cx="7848872" cy="864096"/>
          </a:xfr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   </a:t>
            </a:r>
            <a:r>
              <a:rPr lang="uk-UA" dirty="0">
                <a:solidFill>
                  <a:srgbClr val="000000"/>
                </a:solidFill>
              </a:rPr>
              <a:t>У результаті вивчення навчальної дисципліни студент повинен </a:t>
            </a:r>
            <a:r>
              <a:rPr lang="uk-UA" b="1" dirty="0">
                <a:solidFill>
                  <a:srgbClr val="000000"/>
                </a:solidFill>
              </a:rPr>
              <a:t>вміти: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55576" y="1268760"/>
            <a:ext cx="7632848" cy="504056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540385" algn="l"/>
                <a:tab pos="2349500" algn="l"/>
              </a:tabLst>
            </a:pPr>
            <a:r>
              <a:rPr lang="uk-UA"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володіти вербальними та невербальними засобами спілкування;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540385" algn="l"/>
                <a:tab pos="2349500" algn="l"/>
              </a:tabLst>
            </a:pPr>
            <a:r>
              <a:rPr lang="uk-UA"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користуватися різними стилями професійного педагогічного спілкування;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540385" algn="l"/>
                <a:tab pos="2349500" algn="l"/>
              </a:tabLst>
            </a:pPr>
            <a:r>
              <a:rPr lang="uk-UA"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реалізовувати принципи професійного спілкування у викладацькій роботі;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540385" algn="l"/>
                <a:tab pos="2349500" algn="l"/>
              </a:tabLst>
            </a:pPr>
            <a:r>
              <a:rPr lang="uk-UA"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долати бар’єри та ускладнення в професійному спілкуванні педагога вищої школи;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540385" algn="l"/>
                <a:tab pos="2349500" algn="l"/>
              </a:tabLst>
            </a:pPr>
            <a:r>
              <a:rPr lang="uk-UA"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володіти засобами професійного вирішення конфліктних ситуацій;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540385" algn="l"/>
                <a:tab pos="2349500" algn="l"/>
              </a:tabLst>
            </a:pPr>
            <a:r>
              <a:rPr lang="uk-UA"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управляти своїм емоційним станом та емоційним станом студентів;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540385" algn="l"/>
                <a:tab pos="2349500" algn="l"/>
              </a:tabLst>
            </a:pPr>
            <a:r>
              <a:rPr lang="uk-UA"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встановлювати сприятливий соціально-психологічний клімат як основу для ефективної педагогічної комунікації</a:t>
            </a:r>
          </a:p>
        </p:txBody>
      </p:sp>
    </p:spTree>
    <p:extLst>
      <p:ext uri="{BB962C8B-B14F-4D97-AF65-F5344CB8AC3E}">
        <p14:creationId xmlns:p14="http://schemas.microsoft.com/office/powerpoint/2010/main" val="1023959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632848" cy="88322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400" dirty="0" err="1">
                <a:solidFill>
                  <a:srgbClr val="000000"/>
                </a:solidFill>
              </a:rPr>
              <a:t>Згідно</a:t>
            </a:r>
            <a:r>
              <a:rPr lang="ru-RU" sz="2400" dirty="0">
                <a:solidFill>
                  <a:srgbClr val="000000"/>
                </a:solidFill>
              </a:rPr>
              <a:t> з </a:t>
            </a:r>
            <a:r>
              <a:rPr lang="ru-RU" sz="2400" dirty="0" err="1">
                <a:solidFill>
                  <a:srgbClr val="000000"/>
                </a:solidFill>
              </a:rPr>
              <a:t>вимогами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освітньо-професійної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програми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студенти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повинні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досягти</a:t>
            </a:r>
            <a:r>
              <a:rPr lang="ru-RU" sz="2400" dirty="0">
                <a:solidFill>
                  <a:srgbClr val="000000"/>
                </a:solidFill>
              </a:rPr>
              <a:t> таких </a:t>
            </a:r>
            <a:r>
              <a:rPr lang="ru-RU" sz="2400" dirty="0" err="1">
                <a:solidFill>
                  <a:srgbClr val="000000"/>
                </a:solidFill>
              </a:rPr>
              <a:t>результатів</a:t>
            </a:r>
            <a:r>
              <a:rPr lang="ru-RU" sz="2400" dirty="0">
                <a:solidFill>
                  <a:srgbClr val="000000"/>
                </a:solidFill>
              </a:rPr>
              <a:t> </a:t>
            </a:r>
            <a:r>
              <a:rPr lang="ru-RU" sz="2400" dirty="0" err="1">
                <a:solidFill>
                  <a:srgbClr val="000000"/>
                </a:solidFill>
              </a:rPr>
              <a:t>навчання</a:t>
            </a:r>
            <a:r>
              <a:rPr lang="ru-RU" sz="2400" dirty="0">
                <a:solidFill>
                  <a:srgbClr val="000000"/>
                </a:solidFill>
              </a:rPr>
              <a:t>:</a:t>
            </a:r>
            <a:endParaRPr lang="uk-UA" sz="2400" dirty="0">
              <a:solidFill>
                <a:srgbClr val="0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00808"/>
            <a:ext cx="7704856" cy="446449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ClrTx/>
              <a:buFont typeface="Wingdings" panose="05000000000000000000" pitchFamily="2" charset="2"/>
              <a:buChar char="Ø"/>
            </a:pPr>
            <a:r>
              <a:rPr lang="uk-UA" sz="1800" dirty="0"/>
              <a:t>Формувати педагогічно доцільну партнерську міжособистісну взаємодію, здійснювати ділову комунікацію, зрозуміло і недвозначно доносити власні міркування, висновки та аргументацію з питань освіти і педагогіки до фахівців і широкого загалу, вести проблемно-тематичну дискусію</a:t>
            </a:r>
            <a:r>
              <a:rPr lang="ru-RU" sz="1800" dirty="0">
                <a:solidFill>
                  <a:srgbClr val="000000"/>
                </a:solidFill>
              </a:rPr>
              <a:t>;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uk-UA" sz="1800" dirty="0"/>
              <a:t>Вільно спілкуватися державною та іноземною мовами усно і письмово для обговорення результатів освітньої, професійної діяльності, презентації наукових досліджень та інноваційних </a:t>
            </a:r>
            <a:r>
              <a:rPr lang="uk-UA" sz="1800" dirty="0" err="1"/>
              <a:t>проєктів</a:t>
            </a:r>
            <a:r>
              <a:rPr lang="ru-RU" sz="1800" dirty="0">
                <a:solidFill>
                  <a:srgbClr val="000000"/>
                </a:solidFill>
              </a:rPr>
              <a:t>;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uk-UA" sz="1800" dirty="0"/>
              <a:t>Здійснювати пошук необхідної інформації з освітніх/педагогічних наук у друкованих, електронних та інших джерелах, аналізувати, систематизувати її, оцінюючи достовірність та </a:t>
            </a:r>
            <a:r>
              <a:rPr lang="uk-UA" sz="1800" dirty="0" err="1"/>
              <a:t>релевантність</a:t>
            </a:r>
            <a:r>
              <a:rPr lang="ru-RU" sz="1800" dirty="0">
                <a:solidFill>
                  <a:srgbClr val="000000"/>
                </a:solidFill>
              </a:rPr>
              <a:t>;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uk-UA" sz="1800" dirty="0"/>
              <a:t>Брати на себе відповідальність управляти своєю поведінкою і впливати на інших людей </a:t>
            </a:r>
            <a:r>
              <a:rPr lang="uk-UA" sz="1800"/>
              <a:t>в навчально-виховній </a:t>
            </a:r>
            <a:r>
              <a:rPr lang="uk-UA" sz="1800" dirty="0"/>
              <a:t>діяльності та в повсякденному житті, дотримуючись культури спілкування</a:t>
            </a:r>
            <a:endParaRPr lang="ru-RU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701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583668" y="765133"/>
            <a:ext cx="5976664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Теми лекційних занять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628800"/>
            <a:ext cx="7632848" cy="4608512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948680"/>
              </p:ext>
            </p:extLst>
          </p:nvPr>
        </p:nvGraphicFramePr>
        <p:xfrm>
          <a:off x="755576" y="1628804"/>
          <a:ext cx="7632848" cy="466532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8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№ теми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Назва теми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Кіл-ть</a:t>
                      </a: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годин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Сутність і структура професійного педагогічного спілкування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Види та засоби професійного педагогічного спілкування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6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Сприятливий соціально-психологічний клімат – основа ефективності педагогічної комунікації.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1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Стилі педагогічного спілкування викладача </a:t>
                      </a:r>
                      <a:r>
                        <a:rPr lang="uk-UA" sz="2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ЗВО</a:t>
                      </a:r>
                      <a:endParaRPr lang="uk-UA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Педагогічний конфлікт: поняття та причини виникнення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1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Культура вирішення міжособистісних конфліктних ситуацій викладачем </a:t>
                      </a:r>
                      <a:r>
                        <a:rPr lang="uk-UA" sz="2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ЗВО</a:t>
                      </a:r>
                      <a:endParaRPr lang="uk-UA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1316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7436" marR="674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0336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583668" y="765133"/>
            <a:ext cx="5976664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Теми практичних занять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6306"/>
              </p:ext>
            </p:extLst>
          </p:nvPr>
        </p:nvGraphicFramePr>
        <p:xfrm>
          <a:off x="827585" y="1844822"/>
          <a:ext cx="7488831" cy="484011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20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4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8">
                <a:tc>
                  <a:txBody>
                    <a:bodyPr/>
                    <a:lstStyle/>
                    <a:p>
                      <a:pPr marL="90170" indent="-9017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№</a:t>
                      </a:r>
                    </a:p>
                    <a:p>
                      <a:pPr marL="90170" indent="-9017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теми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Назва теми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Кіл-ть</a:t>
                      </a: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годин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4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1.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Сутність і структура професійного педагогічного спілкування</a:t>
                      </a:r>
                      <a:endParaRPr lang="ru-UA" sz="180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871952"/>
                  </a:ext>
                </a:extLst>
              </a:tr>
              <a:tr h="4104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Види та засоби професійного педагогічного спілкування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0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Сприятливий соціально-психологічний клімат – основа ефективності педагогічної комунікації.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4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Стилі педагогічного спілкування викладача </a:t>
                      </a:r>
                      <a:r>
                        <a:rPr lang="uk-UA" sz="2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ЗВО</a:t>
                      </a:r>
                      <a:endParaRPr lang="uk-UA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4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Педагогічний конфлікт: поняття та причини виникнення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0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Культура вирішення міжособистісних конфліктних ситуацій викладачем </a:t>
                      </a:r>
                      <a:r>
                        <a:rPr lang="uk-UA" sz="2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ЗВО</a:t>
                      </a:r>
                      <a:endParaRPr lang="uk-UA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044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</a:p>
                  </a:txBody>
                  <a:tcPr marL="66491" marR="66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0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414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620688"/>
            <a:ext cx="7776864" cy="544764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0170" indent="-90170" algn="ctr">
              <a:spcAft>
                <a:spcPts val="0"/>
              </a:spcAft>
            </a:pP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Індивідуальне завдання</a:t>
            </a:r>
            <a:endParaRPr lang="uk-UA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Вирішення конфліктної ситуації професійного педагогічного спілкування викладача закладу вищої освіти (20 балів)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План виконання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1) описати конфліктну ситуацію професійного спілкування викладача; 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2) назвати суб’єктів конфліктної ситуації, визначити їх рольові позиції в конфлікті; 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3) вказати, хто став ініціатором конфлікту;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4) виявити причину(и) конфлікту, як явну, так і, можливо, приховану (групи причин: матеріально-технічні,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ціннісно-орієнтаційні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, фінансово-організаційні, управлінсько-особистісні, соціально-демографічні, соціально-психологічні);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5) вказати тип конфлікту;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6) назвати й охарактеризувати варіанти (стратегії) позитивного виходу з конфліктної ситуації;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7) назвати стратегію, дотримання якої в конфлікті призведе до найбільш негативних наслідків;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8) перерахувати способи попередження конфлікту на стадії </a:t>
            </a:r>
            <a:r>
              <a:rPr lang="uk-UA" dirty="0" err="1">
                <a:solidFill>
                  <a:srgbClr val="000000"/>
                </a:solidFill>
                <a:latin typeface="Times New Roman"/>
                <a:ea typeface="Times New Roman"/>
              </a:rPr>
              <a:t>передконфліктної</a:t>
            </a:r>
            <a:r>
              <a:rPr lang="uk-UA" dirty="0">
                <a:solidFill>
                  <a:srgbClr val="000000"/>
                </a:solidFill>
                <a:latin typeface="Times New Roman"/>
                <a:ea typeface="Times New Roman"/>
              </a:rPr>
              <a:t> ситуації</a:t>
            </a:r>
          </a:p>
        </p:txBody>
      </p:sp>
    </p:spTree>
    <p:extLst>
      <p:ext uri="{BB962C8B-B14F-4D97-AF65-F5344CB8AC3E}">
        <p14:creationId xmlns:p14="http://schemas.microsoft.com/office/powerpoint/2010/main" val="1562558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Другая 17">
      <a:dk1>
        <a:srgbClr val="2A5400"/>
      </a:dk1>
      <a:lt1>
        <a:srgbClr val="FFFFFF"/>
      </a:lt1>
      <a:dk2>
        <a:srgbClr val="4A9400"/>
      </a:dk2>
      <a:lt2>
        <a:srgbClr val="BAE8BA"/>
      </a:lt2>
      <a:accent1>
        <a:srgbClr val="7030A0"/>
      </a:accent1>
      <a:accent2>
        <a:srgbClr val="99CC00"/>
      </a:accent2>
      <a:accent3>
        <a:srgbClr val="B1C8AA"/>
      </a:accent3>
      <a:accent4>
        <a:srgbClr val="DADADA"/>
      </a:accent4>
      <a:accent5>
        <a:srgbClr val="ADE2AD"/>
      </a:accent5>
      <a:accent6>
        <a:srgbClr val="8AB900"/>
      </a:accent6>
      <a:hlink>
        <a:srgbClr val="99FF33"/>
      </a:hlink>
      <a:folHlink>
        <a:srgbClr val="FFFF99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80</TotalTime>
  <Words>1288</Words>
  <Application>Microsoft Office PowerPoint</Application>
  <PresentationFormat>Экран (4:3)</PresentationFormat>
  <Paragraphs>113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Brush Script MT</vt:lpstr>
      <vt:lpstr>Constantia</vt:lpstr>
      <vt:lpstr>Franklin Gothic Book</vt:lpstr>
      <vt:lpstr>Rage Italic</vt:lpstr>
      <vt:lpstr>Times New Roman</vt:lpstr>
      <vt:lpstr>Wingdings</vt:lpstr>
      <vt:lpstr>Кнопка</vt:lpstr>
      <vt:lpstr>Презентація навчальної  дисципліни  «ПЕДАГОГІКА СПІЛКУВАННЯ»</vt:lpstr>
      <vt:lpstr>Мета викладання навчальної дисципліни</vt:lpstr>
      <vt:lpstr>Презентация PowerPoint</vt:lpstr>
      <vt:lpstr>Презентация PowerPoint</vt:lpstr>
      <vt:lpstr>Презентация PowerPoint</vt:lpstr>
      <vt:lpstr>Згідно з вимогами освітньо-професійної програми студенти повинні досягти таких результатів навчання:</vt:lpstr>
      <vt:lpstr>Презентация PowerPoint</vt:lpstr>
      <vt:lpstr>Презентация PowerPoint</vt:lpstr>
      <vt:lpstr>Презентация PowerPoint</vt:lpstr>
      <vt:lpstr>Накопичення балів студентами відбувається у період вивчення дисципліни на підставі проведення викладачем двох основних видів контролю: поточного (перевірка рівня засвоєння студентами навчального матеріалу в обсязі певної теми чи окремого розділу) та підсумкового (перевірка рівня засвоєння студентами навчального матеріалу по завершенню курсу). Максимальна кількість балів за результатами поточного контролю складає 60 балів, з яких: 40 балів – за виконання завдання на практичних заняттях; 20 балів – за проходження поточного тестування. Допуск до підсумкового контролю складає 35 балів. Максимальна кількість балів за результатами підсумкового контролю складає 40 балів, з яких: 10 балів – підсумкове самостійне електронне тестування, 20 балів – виконання індивідуального завдання та 10 балів – усна відповідь на поставлені питання.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навчальної дисципліни  «Основи вікової психології та педагогіки середньої школи»</dc:title>
  <dc:creator>userznu</dc:creator>
  <cp:lastModifiedBy>Олександр Дудка</cp:lastModifiedBy>
  <cp:revision>11</cp:revision>
  <dcterms:created xsi:type="dcterms:W3CDTF">2020-08-27T09:38:11Z</dcterms:created>
  <dcterms:modified xsi:type="dcterms:W3CDTF">2024-09-27T06:01:09Z</dcterms:modified>
</cp:coreProperties>
</file>