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2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D1E8"/>
    <a:srgbClr val="D3F0F3"/>
    <a:srgbClr val="FF99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7056784" cy="280831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uk-UA" sz="2800" b="1" dirty="0" smtClean="0"/>
              <a:t>Презентація навчальної </a:t>
            </a:r>
            <a:br>
              <a:rPr lang="uk-UA" sz="2800" b="1" dirty="0" smtClean="0"/>
            </a:br>
            <a:r>
              <a:rPr lang="uk-UA" sz="2800" b="1" dirty="0" smtClean="0"/>
              <a:t>дисципліни </a:t>
            </a: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b="1" dirty="0" smtClean="0">
                <a:solidFill>
                  <a:srgbClr val="0070C0"/>
                </a:solidFill>
                <a:latin typeface="+mn-lt"/>
              </a:rPr>
              <a:t>«</a:t>
            </a:r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ПЕДАГОГІКА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СПІЛКУВАННЯ</a:t>
            </a:r>
            <a:r>
              <a:rPr lang="uk-UA" b="1" dirty="0" smtClean="0">
                <a:solidFill>
                  <a:srgbClr val="0070C0"/>
                </a:solidFill>
                <a:latin typeface="+mn-lt"/>
              </a:rPr>
              <a:t>»</a:t>
            </a:r>
            <a:endParaRPr lang="uk-UA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221088"/>
            <a:ext cx="4968552" cy="103953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2000" dirty="0" smtClean="0">
                <a:solidFill>
                  <a:srgbClr val="002060"/>
                </a:solidFill>
              </a:rPr>
              <a:t>Для </a:t>
            </a:r>
            <a:r>
              <a:rPr lang="ru-RU" sz="2000" dirty="0" err="1" smtClean="0">
                <a:solidFill>
                  <a:srgbClr val="002060"/>
                </a:solidFill>
              </a:rPr>
              <a:t>підготовки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магістрів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</a:p>
          <a:p>
            <a:pPr algn="l"/>
            <a:r>
              <a:rPr lang="ru-RU" sz="2000" dirty="0" err="1" smtClean="0">
                <a:solidFill>
                  <a:srgbClr val="002060"/>
                </a:solidFill>
              </a:rPr>
              <a:t>спеціальності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Освітні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педагогічні</a:t>
            </a:r>
            <a:r>
              <a:rPr lang="ru-RU" sz="2000" dirty="0" smtClean="0">
                <a:solidFill>
                  <a:srgbClr val="002060"/>
                </a:solidFill>
              </a:rPr>
              <a:t> науки</a:t>
            </a:r>
          </a:p>
          <a:p>
            <a:pPr algn="l"/>
            <a:r>
              <a:rPr lang="ru-RU" sz="2000" dirty="0" err="1" smtClean="0">
                <a:solidFill>
                  <a:srgbClr val="002060"/>
                </a:solidFill>
              </a:rPr>
              <a:t>Освітньої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програми</a:t>
            </a:r>
            <a:r>
              <a:rPr lang="ru-RU" sz="2000" dirty="0" smtClean="0">
                <a:solidFill>
                  <a:srgbClr val="002060"/>
                </a:solidFill>
              </a:rPr>
              <a:t> «</a:t>
            </a:r>
            <a:r>
              <a:rPr lang="ru-RU" sz="2000" dirty="0" err="1" smtClean="0">
                <a:solidFill>
                  <a:srgbClr val="002060"/>
                </a:solidFill>
              </a:rPr>
              <a:t>Педагогіка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вищої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школи</a:t>
            </a:r>
            <a:r>
              <a:rPr lang="ru-RU" sz="2000" dirty="0" smtClean="0">
                <a:solidFill>
                  <a:srgbClr val="002060"/>
                </a:solidFill>
              </a:rPr>
              <a:t>»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816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5" y="817582"/>
            <a:ext cx="7560840" cy="54197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000" dirty="0" err="1">
                <a:solidFill>
                  <a:srgbClr val="000000"/>
                </a:solidFill>
              </a:rPr>
              <a:t>Накопичення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балів</a:t>
            </a:r>
            <a:r>
              <a:rPr lang="ru-RU" sz="2000" dirty="0">
                <a:solidFill>
                  <a:srgbClr val="000000"/>
                </a:solidFill>
              </a:rPr>
              <a:t> студентами </a:t>
            </a:r>
            <a:r>
              <a:rPr lang="ru-RU" sz="2000" dirty="0" err="1">
                <a:solidFill>
                  <a:srgbClr val="000000"/>
                </a:solidFill>
              </a:rPr>
              <a:t>відбувається</a:t>
            </a:r>
            <a:r>
              <a:rPr lang="ru-RU" sz="2000" dirty="0">
                <a:solidFill>
                  <a:srgbClr val="000000"/>
                </a:solidFill>
              </a:rPr>
              <a:t> у </a:t>
            </a:r>
            <a:r>
              <a:rPr lang="ru-RU" sz="2000" dirty="0" err="1">
                <a:solidFill>
                  <a:srgbClr val="000000"/>
                </a:solidFill>
              </a:rPr>
              <a:t>період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вивчення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дисципліни</a:t>
            </a:r>
            <a:r>
              <a:rPr lang="ru-RU" sz="2000" dirty="0">
                <a:solidFill>
                  <a:srgbClr val="000000"/>
                </a:solidFill>
              </a:rPr>
              <a:t> на </a:t>
            </a:r>
            <a:r>
              <a:rPr lang="ru-RU" sz="2000" dirty="0" err="1">
                <a:solidFill>
                  <a:srgbClr val="000000"/>
                </a:solidFill>
              </a:rPr>
              <a:t>підставі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проведення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викладачем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двох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основних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видів</a:t>
            </a:r>
            <a:r>
              <a:rPr lang="ru-RU" sz="2000" dirty="0">
                <a:solidFill>
                  <a:srgbClr val="000000"/>
                </a:solidFill>
              </a:rPr>
              <a:t> контролю: поточного (</a:t>
            </a:r>
            <a:r>
              <a:rPr lang="ru-RU" sz="2000" dirty="0" err="1">
                <a:solidFill>
                  <a:srgbClr val="000000"/>
                </a:solidFill>
              </a:rPr>
              <a:t>перевірка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рівня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засвоєння</a:t>
            </a:r>
            <a:r>
              <a:rPr lang="ru-RU" sz="2000" dirty="0">
                <a:solidFill>
                  <a:srgbClr val="000000"/>
                </a:solidFill>
              </a:rPr>
              <a:t> студентами </a:t>
            </a:r>
            <a:r>
              <a:rPr lang="ru-RU" sz="2000" dirty="0" err="1">
                <a:solidFill>
                  <a:srgbClr val="000000"/>
                </a:solidFill>
              </a:rPr>
              <a:t>навчального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матеріалу</a:t>
            </a:r>
            <a:r>
              <a:rPr lang="ru-RU" sz="2000" dirty="0">
                <a:solidFill>
                  <a:srgbClr val="000000"/>
                </a:solidFill>
              </a:rPr>
              <a:t> в </a:t>
            </a:r>
            <a:r>
              <a:rPr lang="ru-RU" sz="2000" dirty="0" err="1">
                <a:solidFill>
                  <a:srgbClr val="000000"/>
                </a:solidFill>
              </a:rPr>
              <a:t>обсязі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певної</a:t>
            </a:r>
            <a:r>
              <a:rPr lang="ru-RU" sz="2000" dirty="0">
                <a:solidFill>
                  <a:srgbClr val="000000"/>
                </a:solidFill>
              </a:rPr>
              <a:t> теми </a:t>
            </a:r>
            <a:r>
              <a:rPr lang="ru-RU" sz="2000" dirty="0" err="1">
                <a:solidFill>
                  <a:srgbClr val="000000"/>
                </a:solidFill>
              </a:rPr>
              <a:t>чи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окремого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розділу</a:t>
            </a:r>
            <a:r>
              <a:rPr lang="ru-RU" sz="2000" dirty="0">
                <a:solidFill>
                  <a:srgbClr val="000000"/>
                </a:solidFill>
              </a:rPr>
              <a:t>) та </a:t>
            </a:r>
            <a:r>
              <a:rPr lang="ru-RU" sz="2000" dirty="0" err="1">
                <a:solidFill>
                  <a:srgbClr val="000000"/>
                </a:solidFill>
              </a:rPr>
              <a:t>підсумкового</a:t>
            </a:r>
            <a:r>
              <a:rPr lang="ru-RU" sz="2000" dirty="0">
                <a:solidFill>
                  <a:srgbClr val="000000"/>
                </a:solidFill>
              </a:rPr>
              <a:t> (</a:t>
            </a:r>
            <a:r>
              <a:rPr lang="ru-RU" sz="2000" dirty="0" err="1">
                <a:solidFill>
                  <a:srgbClr val="000000"/>
                </a:solidFill>
              </a:rPr>
              <a:t>перевірка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рівня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засвоєння</a:t>
            </a:r>
            <a:r>
              <a:rPr lang="ru-RU" sz="2000" dirty="0">
                <a:solidFill>
                  <a:srgbClr val="000000"/>
                </a:solidFill>
              </a:rPr>
              <a:t> студентами </a:t>
            </a:r>
            <a:r>
              <a:rPr lang="ru-RU" sz="2000" dirty="0" err="1">
                <a:solidFill>
                  <a:srgbClr val="000000"/>
                </a:solidFill>
              </a:rPr>
              <a:t>навчального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матеріалу</a:t>
            </a:r>
            <a:r>
              <a:rPr lang="ru-RU" sz="2000" dirty="0">
                <a:solidFill>
                  <a:srgbClr val="000000"/>
                </a:solidFill>
              </a:rPr>
              <a:t> по </a:t>
            </a:r>
            <a:r>
              <a:rPr lang="ru-RU" sz="2000" dirty="0" err="1">
                <a:solidFill>
                  <a:srgbClr val="000000"/>
                </a:solidFill>
              </a:rPr>
              <a:t>завершенню</a:t>
            </a:r>
            <a:r>
              <a:rPr lang="ru-RU" sz="2000" dirty="0">
                <a:solidFill>
                  <a:srgbClr val="000000"/>
                </a:solidFill>
              </a:rPr>
              <a:t> курсу).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Максимальна </a:t>
            </a:r>
            <a:r>
              <a:rPr lang="ru-RU" sz="2000" dirty="0" err="1">
                <a:solidFill>
                  <a:srgbClr val="000000"/>
                </a:solidFill>
              </a:rPr>
              <a:t>кількість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балів</a:t>
            </a:r>
            <a:r>
              <a:rPr lang="ru-RU" sz="2000" dirty="0">
                <a:solidFill>
                  <a:srgbClr val="000000"/>
                </a:solidFill>
              </a:rPr>
              <a:t> за результатами поточного контролю </a:t>
            </a:r>
            <a:r>
              <a:rPr lang="ru-RU" sz="2000" dirty="0" err="1">
                <a:solidFill>
                  <a:srgbClr val="000000"/>
                </a:solidFill>
              </a:rPr>
              <a:t>складає</a:t>
            </a:r>
            <a:r>
              <a:rPr lang="ru-RU" sz="2000" dirty="0">
                <a:solidFill>
                  <a:srgbClr val="000000"/>
                </a:solidFill>
              </a:rPr>
              <a:t> 60 </a:t>
            </a:r>
            <a:r>
              <a:rPr lang="ru-RU" sz="2000" dirty="0" err="1">
                <a:solidFill>
                  <a:srgbClr val="000000"/>
                </a:solidFill>
              </a:rPr>
              <a:t>балів</a:t>
            </a:r>
            <a:r>
              <a:rPr lang="ru-RU" sz="2000" dirty="0">
                <a:solidFill>
                  <a:srgbClr val="000000"/>
                </a:solidFill>
              </a:rPr>
              <a:t>, з </a:t>
            </a:r>
            <a:r>
              <a:rPr lang="ru-RU" sz="2000" dirty="0" err="1">
                <a:solidFill>
                  <a:srgbClr val="000000"/>
                </a:solidFill>
              </a:rPr>
              <a:t>яких</a:t>
            </a:r>
            <a:r>
              <a:rPr lang="ru-RU" sz="2000" dirty="0">
                <a:solidFill>
                  <a:srgbClr val="000000"/>
                </a:solidFill>
              </a:rPr>
              <a:t>: 40 </a:t>
            </a:r>
            <a:r>
              <a:rPr lang="ru-RU" sz="2000" dirty="0" err="1">
                <a:solidFill>
                  <a:srgbClr val="000000"/>
                </a:solidFill>
              </a:rPr>
              <a:t>балів</a:t>
            </a:r>
            <a:r>
              <a:rPr lang="ru-RU" sz="2000" dirty="0">
                <a:solidFill>
                  <a:srgbClr val="000000"/>
                </a:solidFill>
              </a:rPr>
              <a:t> – за </a:t>
            </a:r>
            <a:r>
              <a:rPr lang="ru-RU" sz="2000" dirty="0" err="1">
                <a:solidFill>
                  <a:srgbClr val="000000"/>
                </a:solidFill>
              </a:rPr>
              <a:t>виконання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завдання</a:t>
            </a:r>
            <a:r>
              <a:rPr lang="ru-RU" sz="2000" dirty="0">
                <a:solidFill>
                  <a:srgbClr val="000000"/>
                </a:solidFill>
              </a:rPr>
              <a:t> на </a:t>
            </a:r>
            <a:r>
              <a:rPr lang="ru-RU" sz="2000" dirty="0" err="1">
                <a:solidFill>
                  <a:srgbClr val="000000"/>
                </a:solidFill>
              </a:rPr>
              <a:t>практичних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заняттях</a:t>
            </a:r>
            <a:r>
              <a:rPr lang="ru-RU" sz="2000" dirty="0">
                <a:solidFill>
                  <a:srgbClr val="000000"/>
                </a:solidFill>
              </a:rPr>
              <a:t>; 20 </a:t>
            </a:r>
            <a:r>
              <a:rPr lang="ru-RU" sz="2000" dirty="0" err="1">
                <a:solidFill>
                  <a:srgbClr val="000000"/>
                </a:solidFill>
              </a:rPr>
              <a:t>балів</a:t>
            </a:r>
            <a:r>
              <a:rPr lang="ru-RU" sz="2000" dirty="0">
                <a:solidFill>
                  <a:srgbClr val="000000"/>
                </a:solidFill>
              </a:rPr>
              <a:t> – за </a:t>
            </a:r>
            <a:r>
              <a:rPr lang="ru-RU" sz="2000" dirty="0" err="1">
                <a:solidFill>
                  <a:srgbClr val="000000"/>
                </a:solidFill>
              </a:rPr>
              <a:t>проходження</a:t>
            </a:r>
            <a:r>
              <a:rPr lang="ru-RU" sz="2000" dirty="0">
                <a:solidFill>
                  <a:srgbClr val="000000"/>
                </a:solidFill>
              </a:rPr>
              <a:t> поточного </a:t>
            </a:r>
            <a:r>
              <a:rPr lang="ru-RU" sz="2000" dirty="0" err="1">
                <a:solidFill>
                  <a:srgbClr val="000000"/>
                </a:solidFill>
              </a:rPr>
              <a:t>тестування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Допуск до </a:t>
            </a:r>
            <a:r>
              <a:rPr lang="ru-RU" sz="2000" dirty="0" err="1">
                <a:solidFill>
                  <a:srgbClr val="000000"/>
                </a:solidFill>
              </a:rPr>
              <a:t>підсумкового</a:t>
            </a:r>
            <a:r>
              <a:rPr lang="ru-RU" sz="2000" dirty="0">
                <a:solidFill>
                  <a:srgbClr val="000000"/>
                </a:solidFill>
              </a:rPr>
              <a:t> контролю </a:t>
            </a:r>
            <a:r>
              <a:rPr lang="ru-RU" sz="2000" dirty="0" err="1">
                <a:solidFill>
                  <a:srgbClr val="000000"/>
                </a:solidFill>
              </a:rPr>
              <a:t>складає</a:t>
            </a:r>
            <a:r>
              <a:rPr lang="ru-RU" sz="2000" dirty="0">
                <a:solidFill>
                  <a:srgbClr val="000000"/>
                </a:solidFill>
              </a:rPr>
              <a:t> 35 </a:t>
            </a:r>
            <a:r>
              <a:rPr lang="ru-RU" sz="2000" dirty="0" err="1">
                <a:solidFill>
                  <a:srgbClr val="000000"/>
                </a:solidFill>
              </a:rPr>
              <a:t>балів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Максимальна </a:t>
            </a:r>
            <a:r>
              <a:rPr lang="ru-RU" sz="2000" dirty="0" err="1">
                <a:solidFill>
                  <a:srgbClr val="000000"/>
                </a:solidFill>
              </a:rPr>
              <a:t>кількість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балів</a:t>
            </a:r>
            <a:r>
              <a:rPr lang="ru-RU" sz="2000" dirty="0">
                <a:solidFill>
                  <a:srgbClr val="000000"/>
                </a:solidFill>
              </a:rPr>
              <a:t> за результатами </a:t>
            </a:r>
            <a:r>
              <a:rPr lang="ru-RU" sz="2000" dirty="0" err="1">
                <a:solidFill>
                  <a:srgbClr val="000000"/>
                </a:solidFill>
              </a:rPr>
              <a:t>підсумкового</a:t>
            </a:r>
            <a:r>
              <a:rPr lang="ru-RU" sz="2000" dirty="0">
                <a:solidFill>
                  <a:srgbClr val="000000"/>
                </a:solidFill>
              </a:rPr>
              <a:t> контролю </a:t>
            </a:r>
            <a:r>
              <a:rPr lang="ru-RU" sz="2000" dirty="0" err="1">
                <a:solidFill>
                  <a:srgbClr val="000000"/>
                </a:solidFill>
              </a:rPr>
              <a:t>складає</a:t>
            </a:r>
            <a:r>
              <a:rPr lang="ru-RU" sz="2000" dirty="0">
                <a:solidFill>
                  <a:srgbClr val="000000"/>
                </a:solidFill>
              </a:rPr>
              <a:t> 40 </a:t>
            </a:r>
            <a:r>
              <a:rPr lang="ru-RU" sz="2000" dirty="0" err="1">
                <a:solidFill>
                  <a:srgbClr val="000000"/>
                </a:solidFill>
              </a:rPr>
              <a:t>балів</a:t>
            </a:r>
            <a:r>
              <a:rPr lang="ru-RU" sz="2000" dirty="0">
                <a:solidFill>
                  <a:srgbClr val="000000"/>
                </a:solidFill>
              </a:rPr>
              <a:t>, з </a:t>
            </a:r>
            <a:r>
              <a:rPr lang="ru-RU" sz="2000" dirty="0" err="1">
                <a:solidFill>
                  <a:srgbClr val="000000"/>
                </a:solidFill>
              </a:rPr>
              <a:t>яких</a:t>
            </a:r>
            <a:r>
              <a:rPr lang="ru-RU" sz="2000" dirty="0">
                <a:solidFill>
                  <a:srgbClr val="000000"/>
                </a:solidFill>
              </a:rPr>
              <a:t>: 10 </a:t>
            </a:r>
            <a:r>
              <a:rPr lang="ru-RU" sz="2000" dirty="0" err="1">
                <a:solidFill>
                  <a:srgbClr val="000000"/>
                </a:solidFill>
              </a:rPr>
              <a:t>балів</a:t>
            </a:r>
            <a:r>
              <a:rPr lang="ru-RU" sz="2000" dirty="0">
                <a:solidFill>
                  <a:srgbClr val="000000"/>
                </a:solidFill>
              </a:rPr>
              <a:t> – </a:t>
            </a:r>
            <a:r>
              <a:rPr lang="ru-RU" sz="2000" dirty="0" err="1">
                <a:solidFill>
                  <a:srgbClr val="000000"/>
                </a:solidFill>
              </a:rPr>
              <a:t>підсумкове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самостійне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електронне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тестування</a:t>
            </a:r>
            <a:r>
              <a:rPr lang="ru-RU" sz="2000" dirty="0">
                <a:solidFill>
                  <a:srgbClr val="000000"/>
                </a:solidFill>
              </a:rPr>
              <a:t>, 20 </a:t>
            </a:r>
            <a:r>
              <a:rPr lang="ru-RU" sz="2000" dirty="0" err="1">
                <a:solidFill>
                  <a:srgbClr val="000000"/>
                </a:solidFill>
              </a:rPr>
              <a:t>балів</a:t>
            </a:r>
            <a:r>
              <a:rPr lang="ru-RU" sz="2000" dirty="0">
                <a:solidFill>
                  <a:srgbClr val="000000"/>
                </a:solidFill>
              </a:rPr>
              <a:t> – </a:t>
            </a:r>
            <a:r>
              <a:rPr lang="ru-RU" sz="2000" dirty="0" err="1">
                <a:solidFill>
                  <a:srgbClr val="000000"/>
                </a:solidFill>
              </a:rPr>
              <a:t>виконання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індивідуального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завдання</a:t>
            </a:r>
            <a:r>
              <a:rPr lang="ru-RU" sz="2000" dirty="0">
                <a:solidFill>
                  <a:srgbClr val="000000"/>
                </a:solidFill>
              </a:rPr>
              <a:t> та 10 </a:t>
            </a:r>
            <a:r>
              <a:rPr lang="ru-RU" sz="2000" dirty="0" err="1">
                <a:solidFill>
                  <a:srgbClr val="000000"/>
                </a:solidFill>
              </a:rPr>
              <a:t>балів</a:t>
            </a:r>
            <a:r>
              <a:rPr lang="ru-RU" sz="2000" dirty="0">
                <a:solidFill>
                  <a:srgbClr val="000000"/>
                </a:solidFill>
              </a:rPr>
              <a:t> – </a:t>
            </a:r>
            <a:r>
              <a:rPr lang="ru-RU" sz="2000" dirty="0" err="1">
                <a:solidFill>
                  <a:srgbClr val="000000"/>
                </a:solidFill>
              </a:rPr>
              <a:t>усна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відповідь</a:t>
            </a:r>
            <a:r>
              <a:rPr lang="ru-RU" sz="2000" dirty="0">
                <a:solidFill>
                  <a:srgbClr val="000000"/>
                </a:solidFill>
              </a:rPr>
              <a:t> на </a:t>
            </a:r>
            <a:r>
              <a:rPr lang="ru-RU" sz="2000" dirty="0" err="1">
                <a:solidFill>
                  <a:srgbClr val="000000"/>
                </a:solidFill>
              </a:rPr>
              <a:t>поставлені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питання</a:t>
            </a:r>
            <a:r>
              <a:rPr lang="ru-RU" sz="2000" dirty="0" smtClean="0">
                <a:solidFill>
                  <a:srgbClr val="000000"/>
                </a:solidFill>
              </a:rPr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042463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764704"/>
            <a:ext cx="747057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uk-UA" b="1" dirty="0">
                <a:latin typeface="Times New Roman"/>
                <a:ea typeface="Times New Roman"/>
              </a:rPr>
              <a:t>Рекомендована література</a:t>
            </a:r>
            <a:endParaRPr lang="uk-UA" sz="2000" dirty="0">
              <a:latin typeface="Times New Roman"/>
              <a:ea typeface="Times New Roman"/>
            </a:endParaRP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uk-UA" dirty="0" smtClean="0">
                <a:latin typeface="Times New Roman"/>
                <a:ea typeface="Times New Roman"/>
              </a:rPr>
              <a:t>Артемова </a:t>
            </a:r>
            <a:r>
              <a:rPr lang="uk-UA" dirty="0">
                <a:latin typeface="Times New Roman"/>
                <a:ea typeface="Times New Roman"/>
              </a:rPr>
              <a:t>Л. В. Педагогіка і методика  вищої школи : </a:t>
            </a:r>
            <a:r>
              <a:rPr lang="uk-UA" dirty="0" err="1">
                <a:latin typeface="Times New Roman"/>
                <a:ea typeface="Times New Roman"/>
              </a:rPr>
              <a:t>навч.-метод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посіб</a:t>
            </a:r>
            <a:r>
              <a:rPr lang="uk-UA" dirty="0">
                <a:latin typeface="Times New Roman"/>
                <a:ea typeface="Times New Roman"/>
              </a:rPr>
              <a:t>. для </a:t>
            </a:r>
            <a:r>
              <a:rPr lang="uk-UA" dirty="0" err="1">
                <a:latin typeface="Times New Roman"/>
                <a:ea typeface="Times New Roman"/>
              </a:rPr>
              <a:t>викл</a:t>
            </a:r>
            <a:r>
              <a:rPr lang="uk-UA" dirty="0">
                <a:latin typeface="Times New Roman"/>
                <a:ea typeface="Times New Roman"/>
              </a:rPr>
              <a:t>., </a:t>
            </a:r>
            <a:r>
              <a:rPr lang="uk-UA" dirty="0" err="1">
                <a:latin typeface="Times New Roman"/>
                <a:ea typeface="Times New Roman"/>
              </a:rPr>
              <a:t>аспір</a:t>
            </a:r>
            <a:r>
              <a:rPr lang="uk-UA" dirty="0">
                <a:latin typeface="Times New Roman"/>
                <a:ea typeface="Times New Roman"/>
              </a:rPr>
              <a:t>., </a:t>
            </a:r>
            <a:r>
              <a:rPr lang="uk-UA" dirty="0" err="1">
                <a:latin typeface="Times New Roman"/>
                <a:ea typeface="Times New Roman"/>
              </a:rPr>
              <a:t>студ</a:t>
            </a:r>
            <a:r>
              <a:rPr lang="uk-UA" dirty="0">
                <a:latin typeface="Times New Roman"/>
                <a:ea typeface="Times New Roman"/>
              </a:rPr>
              <a:t>. магістратури. Київ : Кондор, 2008. 272 с.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uk-UA" dirty="0" err="1" smtClean="0">
                <a:latin typeface="Times New Roman"/>
                <a:ea typeface="Times New Roman"/>
              </a:rPr>
              <a:t>Бутенко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Н. Ю. Комунікативні процеси у навчанні : підручник. Київ : КНЕУ, 2004. 383 с.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uk-UA" dirty="0" smtClean="0">
                <a:latin typeface="Times New Roman"/>
                <a:ea typeface="Times New Roman"/>
              </a:rPr>
              <a:t>Вітвицька </a:t>
            </a:r>
            <a:r>
              <a:rPr lang="uk-UA" dirty="0">
                <a:latin typeface="Times New Roman"/>
                <a:ea typeface="Times New Roman"/>
              </a:rPr>
              <a:t>С. С. Практикум з педагогіки вищої школи :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посіб</a:t>
            </a:r>
            <a:r>
              <a:rPr lang="uk-UA" dirty="0">
                <a:latin typeface="Times New Roman"/>
                <a:ea typeface="Times New Roman"/>
              </a:rPr>
              <a:t>. Київ : Центр навчальної літератури, 2005. 396 с.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uk-UA" dirty="0" smtClean="0">
                <a:latin typeface="Times New Roman"/>
                <a:ea typeface="Times New Roman"/>
              </a:rPr>
              <a:t>Волкова </a:t>
            </a:r>
            <a:r>
              <a:rPr lang="uk-UA" dirty="0">
                <a:latin typeface="Times New Roman"/>
                <a:ea typeface="Times New Roman"/>
              </a:rPr>
              <a:t>Н. П. Професійно-педагогічна комунікація :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посіб</a:t>
            </a:r>
            <a:r>
              <a:rPr lang="uk-UA" dirty="0">
                <a:latin typeface="Times New Roman"/>
                <a:ea typeface="Times New Roman"/>
              </a:rPr>
              <a:t>. Київ : Академія, 2006. 256 с.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uk-UA" dirty="0" err="1" smtClean="0">
                <a:latin typeface="Times New Roman"/>
                <a:ea typeface="Times New Roman"/>
              </a:rPr>
              <a:t>Локарєва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Г. В. Педагогічне спілкування : наук.-метод. </a:t>
            </a:r>
            <a:r>
              <a:rPr lang="uk-UA" dirty="0" err="1">
                <a:latin typeface="Times New Roman"/>
                <a:ea typeface="Times New Roman"/>
              </a:rPr>
              <a:t>посіб</a:t>
            </a:r>
            <a:r>
              <a:rPr lang="uk-UA" dirty="0">
                <a:latin typeface="Times New Roman"/>
                <a:ea typeface="Times New Roman"/>
              </a:rPr>
              <a:t>. Запоріжжя : </a:t>
            </a:r>
            <a:r>
              <a:rPr lang="uk-UA" dirty="0" err="1">
                <a:latin typeface="Times New Roman"/>
                <a:ea typeface="Times New Roman"/>
              </a:rPr>
              <a:t>ЗДУ</a:t>
            </a:r>
            <a:r>
              <a:rPr lang="uk-UA" dirty="0">
                <a:latin typeface="Times New Roman"/>
                <a:ea typeface="Times New Roman"/>
              </a:rPr>
              <a:t>, 2000. 154 с.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uk-UA" dirty="0" err="1" smtClean="0">
                <a:latin typeface="Times New Roman"/>
                <a:ea typeface="Times New Roman"/>
              </a:rPr>
              <a:t>Ортинський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В. Л. Педагогіка вищої школи :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посіб</a:t>
            </a:r>
            <a:r>
              <a:rPr lang="uk-UA" dirty="0">
                <a:latin typeface="Times New Roman"/>
                <a:ea typeface="Times New Roman"/>
              </a:rPr>
              <a:t>. для </a:t>
            </a:r>
            <a:r>
              <a:rPr lang="uk-UA" dirty="0" err="1">
                <a:latin typeface="Times New Roman"/>
                <a:ea typeface="Times New Roman"/>
              </a:rPr>
              <a:t>студ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вищ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закл</a:t>
            </a:r>
            <a:r>
              <a:rPr lang="uk-UA" dirty="0">
                <a:latin typeface="Times New Roman"/>
                <a:ea typeface="Times New Roman"/>
              </a:rPr>
              <a:t>. Київ : Центр учбової літератури, 2009. 472 с.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uk-UA" dirty="0" smtClean="0">
                <a:latin typeface="Times New Roman"/>
                <a:ea typeface="Times New Roman"/>
              </a:rPr>
              <a:t>Педагогіка </a:t>
            </a:r>
            <a:r>
              <a:rPr lang="uk-UA" dirty="0">
                <a:latin typeface="Times New Roman"/>
                <a:ea typeface="Times New Roman"/>
              </a:rPr>
              <a:t>вищої школи :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посіб</a:t>
            </a:r>
            <a:r>
              <a:rPr lang="uk-UA" dirty="0">
                <a:latin typeface="Times New Roman"/>
                <a:ea typeface="Times New Roman"/>
              </a:rPr>
              <a:t>. / за ред. З. Н. </a:t>
            </a:r>
            <a:r>
              <a:rPr lang="uk-UA" dirty="0" err="1">
                <a:latin typeface="Times New Roman"/>
                <a:ea typeface="Times New Roman"/>
              </a:rPr>
              <a:t>Курлянд</a:t>
            </a:r>
            <a:r>
              <a:rPr lang="uk-UA" dirty="0">
                <a:latin typeface="Times New Roman"/>
                <a:ea typeface="Times New Roman"/>
              </a:rPr>
              <a:t>. Київ : Знання, 2007. 495 с.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uk-UA" dirty="0" err="1" smtClean="0">
                <a:latin typeface="Times New Roman"/>
                <a:ea typeface="Times New Roman"/>
              </a:rPr>
              <a:t>Фіцула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М. М. Педагогіка вищої школи :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посіб</a:t>
            </a:r>
            <a:r>
              <a:rPr lang="uk-UA" dirty="0">
                <a:latin typeface="Times New Roman"/>
                <a:ea typeface="Times New Roman"/>
              </a:rPr>
              <a:t>. Київ : </a:t>
            </a:r>
            <a:r>
              <a:rPr lang="uk-UA" dirty="0" err="1">
                <a:latin typeface="Times New Roman"/>
                <a:ea typeface="Times New Roman"/>
              </a:rPr>
              <a:t>Академвидав</a:t>
            </a:r>
            <a:r>
              <a:rPr lang="uk-UA" dirty="0">
                <a:latin typeface="Times New Roman"/>
                <a:ea typeface="Times New Roman"/>
              </a:rPr>
              <a:t>, 2007. 352 с.</a:t>
            </a:r>
          </a:p>
        </p:txBody>
      </p:sp>
    </p:spTree>
    <p:extLst>
      <p:ext uri="{BB962C8B-B14F-4D97-AF65-F5344CB8AC3E}">
        <p14:creationId xmlns:p14="http://schemas.microsoft.com/office/powerpoint/2010/main" val="1553014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7704856" cy="554461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sz="3300" b="1" dirty="0">
                <a:solidFill>
                  <a:srgbClr val="000000"/>
                </a:solidFill>
              </a:rPr>
              <a:t>Інформаційні ресурси: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uk-UA" sz="2600" dirty="0" smtClean="0">
                <a:solidFill>
                  <a:srgbClr val="000000"/>
                </a:solidFill>
              </a:rPr>
              <a:t>1. </a:t>
            </a:r>
            <a:r>
              <a:rPr lang="uk-UA" sz="2900" dirty="0" smtClean="0">
                <a:solidFill>
                  <a:srgbClr val="000000"/>
                </a:solidFill>
              </a:rPr>
              <a:t>Волкова </a:t>
            </a:r>
            <a:r>
              <a:rPr lang="uk-UA" sz="2900" dirty="0">
                <a:solidFill>
                  <a:srgbClr val="000000"/>
                </a:solidFill>
              </a:rPr>
              <a:t>Н. П. Професійно-педагогічна комунікація : навчальний посібник. Київ, 2006. </a:t>
            </a:r>
            <a:r>
              <a:rPr lang="en-GB" sz="2900" dirty="0">
                <a:solidFill>
                  <a:srgbClr val="000000"/>
                </a:solidFill>
              </a:rPr>
              <a:t>URL: https://library.udpu.edu.ua/library_files/412009.pdf</a:t>
            </a:r>
            <a:r>
              <a:rPr lang="en-GB" sz="2900" dirty="0" smtClean="0">
                <a:solidFill>
                  <a:srgbClr val="000000"/>
                </a:solidFill>
              </a:rPr>
              <a:t>.</a:t>
            </a:r>
            <a:r>
              <a:rPr lang="uk-UA" sz="2900" dirty="0" smtClean="0">
                <a:solidFill>
                  <a:srgbClr val="000000"/>
                </a:solidFill>
              </a:rPr>
              <a:t> </a:t>
            </a:r>
            <a:r>
              <a:rPr lang="en-GB" sz="2900" dirty="0" smtClean="0">
                <a:solidFill>
                  <a:srgbClr val="000000"/>
                </a:solidFill>
              </a:rPr>
              <a:t> </a:t>
            </a:r>
            <a:endParaRPr lang="en-GB" sz="290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900" dirty="0" smtClean="0">
                <a:solidFill>
                  <a:srgbClr val="000000"/>
                </a:solidFill>
              </a:rPr>
              <a:t>2.</a:t>
            </a:r>
            <a:r>
              <a:rPr lang="uk-UA" sz="2900" dirty="0" smtClean="0">
                <a:solidFill>
                  <a:srgbClr val="000000"/>
                </a:solidFill>
              </a:rPr>
              <a:t> Волкова </a:t>
            </a:r>
            <a:r>
              <a:rPr lang="uk-UA" sz="2900" dirty="0">
                <a:solidFill>
                  <a:srgbClr val="000000"/>
                </a:solidFill>
              </a:rPr>
              <a:t>Н. П. Педагогіка</a:t>
            </a:r>
            <a:r>
              <a:rPr lang="uk-UA" sz="2900" dirty="0" smtClean="0">
                <a:solidFill>
                  <a:srgbClr val="000000"/>
                </a:solidFill>
              </a:rPr>
              <a:t>. </a:t>
            </a:r>
            <a:r>
              <a:rPr lang="en-GB" sz="2900" dirty="0">
                <a:solidFill>
                  <a:srgbClr val="000000"/>
                </a:solidFill>
              </a:rPr>
              <a:t>URL: </a:t>
            </a:r>
            <a:r>
              <a:rPr lang="en-GB" sz="2900" dirty="0" smtClean="0">
                <a:solidFill>
                  <a:srgbClr val="000000"/>
                </a:solidFill>
              </a:rPr>
              <a:t>http</a:t>
            </a:r>
            <a:r>
              <a:rPr lang="en-GB" sz="2900" dirty="0">
                <a:solidFill>
                  <a:srgbClr val="000000"/>
                </a:solidFill>
              </a:rPr>
              <a:t>://194.44.152.155/elib/local/sk644112.pdf.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900" dirty="0" smtClean="0">
                <a:solidFill>
                  <a:srgbClr val="000000"/>
                </a:solidFill>
              </a:rPr>
              <a:t>3.</a:t>
            </a:r>
            <a:r>
              <a:rPr lang="uk-UA" sz="2900" dirty="0" smtClean="0">
                <a:solidFill>
                  <a:srgbClr val="000000"/>
                </a:solidFill>
              </a:rPr>
              <a:t> Гнатик </a:t>
            </a:r>
            <a:r>
              <a:rPr lang="uk-UA" sz="2900" dirty="0">
                <a:solidFill>
                  <a:srgbClr val="000000"/>
                </a:solidFill>
              </a:rPr>
              <a:t>Л. М., Баран М. М., </a:t>
            </a:r>
            <a:r>
              <a:rPr lang="uk-UA" sz="2900" dirty="0" err="1">
                <a:solidFill>
                  <a:srgbClr val="000000"/>
                </a:solidFill>
              </a:rPr>
              <a:t>Васькович</a:t>
            </a:r>
            <a:r>
              <a:rPr lang="uk-UA" sz="2900" dirty="0">
                <a:solidFill>
                  <a:srgbClr val="000000"/>
                </a:solidFill>
              </a:rPr>
              <a:t> І. М. Психолого-педагогічні проблеми спілкування викладача та студента. </a:t>
            </a:r>
            <a:r>
              <a:rPr lang="uk-UA" sz="2900" i="1" dirty="0">
                <a:solidFill>
                  <a:srgbClr val="000000"/>
                </a:solidFill>
              </a:rPr>
              <a:t>Науковий вісник </a:t>
            </a:r>
            <a:r>
              <a:rPr lang="uk-UA" sz="2900" i="1" dirty="0" err="1">
                <a:solidFill>
                  <a:srgbClr val="000000"/>
                </a:solidFill>
              </a:rPr>
              <a:t>НЛТУ</a:t>
            </a:r>
            <a:r>
              <a:rPr lang="uk-UA" sz="2900" i="1" dirty="0">
                <a:solidFill>
                  <a:srgbClr val="000000"/>
                </a:solidFill>
              </a:rPr>
              <a:t> України</a:t>
            </a:r>
            <a:r>
              <a:rPr lang="uk-UA" sz="2900" dirty="0">
                <a:solidFill>
                  <a:srgbClr val="000000"/>
                </a:solidFill>
              </a:rPr>
              <a:t>. 2013. </a:t>
            </a:r>
            <a:r>
              <a:rPr lang="en-GB" sz="2900" dirty="0" smtClean="0">
                <a:solidFill>
                  <a:srgbClr val="000000"/>
                </a:solidFill>
              </a:rPr>
              <a:t>URL</a:t>
            </a:r>
            <a:r>
              <a:rPr lang="en-GB" sz="2900" dirty="0">
                <a:solidFill>
                  <a:srgbClr val="000000"/>
                </a:solidFill>
              </a:rPr>
              <a:t>: http://nbuv.gov.ua/UJRN/nvnltu_2013_23.3_68.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900" dirty="0" smtClean="0">
                <a:solidFill>
                  <a:srgbClr val="000000"/>
                </a:solidFill>
              </a:rPr>
              <a:t>4.</a:t>
            </a:r>
            <a:r>
              <a:rPr lang="uk-UA" sz="2900" dirty="0" smtClean="0">
                <a:solidFill>
                  <a:srgbClr val="000000"/>
                </a:solidFill>
              </a:rPr>
              <a:t> </a:t>
            </a:r>
            <a:r>
              <a:rPr lang="uk-UA" sz="2900" dirty="0" err="1" smtClean="0">
                <a:solidFill>
                  <a:srgbClr val="000000"/>
                </a:solidFill>
              </a:rPr>
              <a:t>Кайдалова</a:t>
            </a:r>
            <a:r>
              <a:rPr lang="uk-UA" sz="2900" dirty="0" smtClean="0">
                <a:solidFill>
                  <a:srgbClr val="000000"/>
                </a:solidFill>
              </a:rPr>
              <a:t> </a:t>
            </a:r>
            <a:r>
              <a:rPr lang="uk-UA" sz="2900" dirty="0">
                <a:solidFill>
                  <a:srgbClr val="000000"/>
                </a:solidFill>
              </a:rPr>
              <a:t>Л. Г., </a:t>
            </a:r>
            <a:r>
              <a:rPr lang="uk-UA" sz="2900" dirty="0" err="1">
                <a:solidFill>
                  <a:srgbClr val="000000"/>
                </a:solidFill>
              </a:rPr>
              <a:t>Щокіна</a:t>
            </a:r>
            <a:r>
              <a:rPr lang="uk-UA" sz="2900" dirty="0">
                <a:solidFill>
                  <a:srgbClr val="000000"/>
                </a:solidFill>
              </a:rPr>
              <a:t> Н. Б., </a:t>
            </a:r>
            <a:r>
              <a:rPr lang="uk-UA" sz="2900" dirty="0" err="1">
                <a:solidFill>
                  <a:srgbClr val="000000"/>
                </a:solidFill>
              </a:rPr>
              <a:t>Вахрушева</a:t>
            </a:r>
            <a:r>
              <a:rPr lang="uk-UA" sz="2900" dirty="0">
                <a:solidFill>
                  <a:srgbClr val="000000"/>
                </a:solidFill>
              </a:rPr>
              <a:t> Т. Ю. Педагогічна майстерність викладача : </a:t>
            </a:r>
            <a:r>
              <a:rPr lang="uk-UA" sz="2900" dirty="0" err="1">
                <a:solidFill>
                  <a:srgbClr val="000000"/>
                </a:solidFill>
              </a:rPr>
              <a:t>навч</a:t>
            </a:r>
            <a:r>
              <a:rPr lang="uk-UA" sz="2900" dirty="0">
                <a:solidFill>
                  <a:srgbClr val="000000"/>
                </a:solidFill>
              </a:rPr>
              <a:t>. </a:t>
            </a:r>
            <a:r>
              <a:rPr lang="uk-UA" sz="2900" dirty="0" err="1">
                <a:solidFill>
                  <a:srgbClr val="000000"/>
                </a:solidFill>
              </a:rPr>
              <a:t>посіб</a:t>
            </a:r>
            <a:r>
              <a:rPr lang="uk-UA" sz="2900" dirty="0">
                <a:solidFill>
                  <a:srgbClr val="000000"/>
                </a:solidFill>
              </a:rPr>
              <a:t>. Харків, 2009. </a:t>
            </a:r>
            <a:r>
              <a:rPr lang="en-GB" sz="2900" dirty="0">
                <a:solidFill>
                  <a:srgbClr val="000000"/>
                </a:solidFill>
              </a:rPr>
              <a:t>URL: http://dspace.nuph.edu.ua/bitstream/123456789/1759/1/Book_</a:t>
            </a:r>
            <a:r>
              <a:rPr lang="uk-UA" sz="2900" dirty="0" err="1">
                <a:solidFill>
                  <a:srgbClr val="000000"/>
                </a:solidFill>
              </a:rPr>
              <a:t>ПМВ</a:t>
            </a:r>
            <a:r>
              <a:rPr lang="uk-UA" sz="2900" dirty="0">
                <a:solidFill>
                  <a:srgbClr val="000000"/>
                </a:solidFill>
              </a:rPr>
              <a:t>.</a:t>
            </a:r>
            <a:r>
              <a:rPr lang="en-GB" sz="2900" dirty="0" err="1">
                <a:solidFill>
                  <a:srgbClr val="000000"/>
                </a:solidFill>
              </a:rPr>
              <a:t>pdf</a:t>
            </a:r>
            <a:r>
              <a:rPr lang="en-GB" sz="2900" dirty="0">
                <a:solidFill>
                  <a:srgbClr val="000000"/>
                </a:solidFill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900" dirty="0" smtClean="0">
                <a:solidFill>
                  <a:srgbClr val="000000"/>
                </a:solidFill>
              </a:rPr>
              <a:t>5.</a:t>
            </a:r>
            <a:r>
              <a:rPr lang="uk-UA" sz="2900" dirty="0" smtClean="0">
                <a:solidFill>
                  <a:srgbClr val="000000"/>
                </a:solidFill>
              </a:rPr>
              <a:t> </a:t>
            </a:r>
            <a:r>
              <a:rPr lang="uk-UA" sz="2900" dirty="0" err="1" smtClean="0">
                <a:solidFill>
                  <a:srgbClr val="000000"/>
                </a:solidFill>
              </a:rPr>
              <a:t>Кузьмінський</a:t>
            </a:r>
            <a:r>
              <a:rPr lang="uk-UA" sz="2900" dirty="0" smtClean="0">
                <a:solidFill>
                  <a:srgbClr val="000000"/>
                </a:solidFill>
              </a:rPr>
              <a:t> </a:t>
            </a:r>
            <a:r>
              <a:rPr lang="uk-UA" sz="2900" dirty="0">
                <a:solidFill>
                  <a:srgbClr val="000000"/>
                </a:solidFill>
              </a:rPr>
              <a:t>А. І. Педагогіка вищої школи : навчальний посібник. Київ : Знання, 2005. 486 </a:t>
            </a:r>
            <a:r>
              <a:rPr lang="en-GB" sz="2900" dirty="0">
                <a:solidFill>
                  <a:srgbClr val="000000"/>
                </a:solidFill>
              </a:rPr>
              <a:t>c. URL: http://www.info-library.com.ua/books-book-105.html.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900" dirty="0" smtClean="0">
                <a:solidFill>
                  <a:srgbClr val="000000"/>
                </a:solidFill>
              </a:rPr>
              <a:t>6.</a:t>
            </a:r>
            <a:r>
              <a:rPr lang="uk-UA" sz="2900" dirty="0" smtClean="0">
                <a:solidFill>
                  <a:srgbClr val="000000"/>
                </a:solidFill>
              </a:rPr>
              <a:t> </a:t>
            </a:r>
            <a:r>
              <a:rPr lang="uk-UA" sz="2900" dirty="0" err="1" smtClean="0">
                <a:solidFill>
                  <a:srgbClr val="000000"/>
                </a:solidFill>
              </a:rPr>
              <a:t>Конфліктологія</a:t>
            </a:r>
            <a:r>
              <a:rPr lang="uk-UA" sz="2900" dirty="0" smtClean="0">
                <a:solidFill>
                  <a:srgbClr val="000000"/>
                </a:solidFill>
              </a:rPr>
              <a:t> </a:t>
            </a:r>
            <a:r>
              <a:rPr lang="uk-UA" sz="2900" dirty="0">
                <a:solidFill>
                  <a:srgbClr val="000000"/>
                </a:solidFill>
              </a:rPr>
              <a:t>: навчально-методичний посібник для самостійної роботи та семінарських занять з навчальної дисципліни / уклад. М. П. </a:t>
            </a:r>
            <a:r>
              <a:rPr lang="uk-UA" sz="2900" dirty="0" err="1">
                <a:solidFill>
                  <a:srgbClr val="000000"/>
                </a:solidFill>
              </a:rPr>
              <a:t>Требін</a:t>
            </a:r>
            <a:r>
              <a:rPr lang="uk-UA" sz="2900" dirty="0">
                <a:solidFill>
                  <a:srgbClr val="000000"/>
                </a:solidFill>
              </a:rPr>
              <a:t> та ін. </a:t>
            </a:r>
            <a:r>
              <a:rPr lang="en-GB" sz="2900" dirty="0" smtClean="0">
                <a:solidFill>
                  <a:srgbClr val="000000"/>
                </a:solidFill>
              </a:rPr>
              <a:t>URL</a:t>
            </a:r>
            <a:r>
              <a:rPr lang="en-GB" sz="2900" dirty="0">
                <a:solidFill>
                  <a:srgbClr val="000000"/>
                </a:solidFill>
              </a:rPr>
              <a:t>: http://dspace.nlu.edu.ua/bitstream/123456789/1667/1/NMP_0092.pdf.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900" dirty="0" smtClean="0">
                <a:solidFill>
                  <a:srgbClr val="000000"/>
                </a:solidFill>
              </a:rPr>
              <a:t>7.</a:t>
            </a:r>
            <a:r>
              <a:rPr lang="uk-UA" sz="2900" dirty="0" smtClean="0">
                <a:solidFill>
                  <a:srgbClr val="000000"/>
                </a:solidFill>
              </a:rPr>
              <a:t> </a:t>
            </a:r>
            <a:r>
              <a:rPr lang="uk-UA" sz="2900" dirty="0" err="1" smtClean="0">
                <a:solidFill>
                  <a:srgbClr val="000000"/>
                </a:solidFill>
              </a:rPr>
              <a:t>Панькевич</a:t>
            </a:r>
            <a:r>
              <a:rPr lang="uk-UA" sz="2900" dirty="0" smtClean="0">
                <a:solidFill>
                  <a:srgbClr val="000000"/>
                </a:solidFill>
              </a:rPr>
              <a:t> </a:t>
            </a:r>
            <a:r>
              <a:rPr lang="uk-UA" sz="2900" dirty="0">
                <a:solidFill>
                  <a:srgbClr val="000000"/>
                </a:solidFill>
              </a:rPr>
              <a:t>А. С. Психологічний аналіз педагогічної взаємодії викладача і студентів. </a:t>
            </a:r>
            <a:r>
              <a:rPr lang="en-GB" sz="2900" dirty="0">
                <a:solidFill>
                  <a:srgbClr val="000000"/>
                </a:solidFill>
              </a:rPr>
              <a:t>URL: http://inmad.vntu.edu.ua/portal/static/3D610CD5-E409-42EE-87C8-3096F494ED68.pdf.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900" dirty="0" smtClean="0">
                <a:solidFill>
                  <a:srgbClr val="000000"/>
                </a:solidFill>
              </a:rPr>
              <a:t>8.</a:t>
            </a:r>
            <a:r>
              <a:rPr lang="uk-UA" sz="2900" dirty="0" smtClean="0">
                <a:solidFill>
                  <a:srgbClr val="000000"/>
                </a:solidFill>
              </a:rPr>
              <a:t> Педагогічне </a:t>
            </a:r>
            <a:r>
              <a:rPr lang="uk-UA" sz="2900" dirty="0">
                <a:solidFill>
                  <a:srgbClr val="000000"/>
                </a:solidFill>
              </a:rPr>
              <a:t>спілкування як взаємодія. </a:t>
            </a:r>
            <a:r>
              <a:rPr lang="en-GB" sz="2900" dirty="0">
                <a:solidFill>
                  <a:srgbClr val="000000"/>
                </a:solidFill>
              </a:rPr>
              <a:t>URL: http://studentam.net.ua/content/view/2290/85</a:t>
            </a:r>
            <a:r>
              <a:rPr lang="en-GB" sz="2900" dirty="0" smtClean="0">
                <a:solidFill>
                  <a:srgbClr val="000000"/>
                </a:solidFill>
              </a:rPr>
              <a:t>/.</a:t>
            </a:r>
            <a:endParaRPr lang="en-GB" sz="2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7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6965245" cy="120248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>Мета </a:t>
            </a:r>
            <a:r>
              <a:rPr lang="ru-RU" sz="3200" b="1" dirty="0" err="1"/>
              <a:t>викладання</a:t>
            </a:r>
            <a:r>
              <a:rPr lang="ru-RU" sz="3200" b="1" dirty="0"/>
              <a:t> </a:t>
            </a:r>
            <a:r>
              <a:rPr lang="ru-RU" sz="3200" b="1" dirty="0" err="1"/>
              <a:t>навчальної</a:t>
            </a:r>
            <a:r>
              <a:rPr lang="ru-RU" sz="3200" b="1" dirty="0"/>
              <a:t> </a:t>
            </a:r>
            <a:r>
              <a:rPr lang="ru-RU" sz="3200" b="1" dirty="0" err="1" smtClean="0"/>
              <a:t>дисципліни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3068960"/>
            <a:ext cx="6192688" cy="288032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dirty="0"/>
              <a:t>розширення уявлення студентів про педагогічне спілкування викладача вищої школи та формування вмінь професійного педагогічного спілкування викладача закладу вищої освіти. </a:t>
            </a:r>
            <a:endParaRPr lang="uk-UA" sz="28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923928" y="2348005"/>
            <a:ext cx="1296144" cy="72008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232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00809"/>
            <a:ext cx="7056784" cy="4104456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 smtClean="0">
                <a:solidFill>
                  <a:srgbClr val="000000"/>
                </a:solidFill>
              </a:rPr>
              <a:t>1.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студентів глибокі й міцні знання теоретико-методологічних та методичних основ педагогіки спілкування.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Розкрити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зміст і структуру міжособистісного спілкування.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Сформувати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студентів професійний підхід до спілкування викладача закладу вищої освіти як до виду професійної діяльності.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Ознайомити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 з основними аспектами професійного спілкування викладача вищої школи.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Навчити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 користуватися різними стилями та засобами, що забезпечують професійне спілкування в конкретних професійних ситуаціях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91429" y="692696"/>
            <a:ext cx="6624736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chemeClr val="tx1"/>
                </a:solidFill>
                <a:latin typeface="Times New Roman"/>
                <a:ea typeface="Times New Roman"/>
              </a:rPr>
              <a:t>Завдання курсу:</a:t>
            </a:r>
            <a:endParaRPr lang="uk-U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4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20688"/>
            <a:ext cx="7200800" cy="792088"/>
          </a:xfrm>
          <a:solidFill>
            <a:srgbClr val="D3F0F3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dirty="0" smtClean="0"/>
              <a:t>   У </a:t>
            </a:r>
            <a:r>
              <a:rPr lang="uk-UA" dirty="0"/>
              <a:t>результаті вивчення навчальної дисципліни студент </a:t>
            </a:r>
            <a:r>
              <a:rPr lang="uk-UA" dirty="0" smtClean="0"/>
              <a:t>повинен </a:t>
            </a:r>
            <a:r>
              <a:rPr lang="uk-UA" b="1" dirty="0" smtClean="0"/>
              <a:t>знати</a:t>
            </a:r>
            <a:r>
              <a:rPr lang="uk-UA" b="1" dirty="0"/>
              <a:t>:</a:t>
            </a:r>
            <a:endParaRPr lang="uk-UA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592" y="1628800"/>
            <a:ext cx="7344816" cy="43924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 понять курсу та їх основні характеристики;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 педагогічного спілкування;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характеристику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вербальних і невербальних засобів педагогічного спілкування;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безпосереднього та опосередкованого спілкування педагога вищої школи;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забезпечують міжособистісне спілкування педагога зі студентами, колегами й керівництвом;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 педагогічного спілкування викладача вищої школи;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стилі вирішення конфліктних ситуацій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483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564" y="404664"/>
            <a:ext cx="7848872" cy="864096"/>
          </a:xfr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</a:t>
            </a:r>
            <a:r>
              <a:rPr lang="uk-UA" dirty="0" smtClean="0">
                <a:solidFill>
                  <a:srgbClr val="000000"/>
                </a:solidFill>
              </a:rPr>
              <a:t>У </a:t>
            </a:r>
            <a:r>
              <a:rPr lang="uk-UA" dirty="0">
                <a:solidFill>
                  <a:srgbClr val="000000"/>
                </a:solidFill>
              </a:rPr>
              <a:t>результаті вивчення навчальної дисципліни студент </a:t>
            </a:r>
            <a:r>
              <a:rPr lang="uk-UA" dirty="0" smtClean="0">
                <a:solidFill>
                  <a:srgbClr val="000000"/>
                </a:solidFill>
              </a:rPr>
              <a:t>повинен </a:t>
            </a:r>
            <a:r>
              <a:rPr lang="uk-UA" b="1" dirty="0" smtClean="0">
                <a:solidFill>
                  <a:srgbClr val="000000"/>
                </a:solidFill>
              </a:rPr>
              <a:t>вміти:</a:t>
            </a:r>
            <a:endParaRPr lang="uk-UA" b="1" dirty="0">
              <a:solidFill>
                <a:srgbClr val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1268760"/>
            <a:ext cx="7632848" cy="504056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540385" algn="l"/>
                <a:tab pos="2349500" algn="l"/>
              </a:tabLs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володіти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вербальними та невербальними засобами спілкування;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540385" algn="l"/>
                <a:tab pos="2349500" algn="l"/>
              </a:tabLs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користуватися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різними стилями професійного педагогічного спілкування;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540385" algn="l"/>
                <a:tab pos="2349500" algn="l"/>
              </a:tabLs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реалізовувати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принципи професійного спілкування у викладацькій роботі;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540385" algn="l"/>
                <a:tab pos="2349500" algn="l"/>
              </a:tabLs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долати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бар’єри та ускладнення в професійному спілкуванні педагога вищої школи;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540385" algn="l"/>
                <a:tab pos="2349500" algn="l"/>
              </a:tabLs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володіти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засобами професійного вирішення конфліктних ситуацій;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540385" algn="l"/>
                <a:tab pos="2349500" algn="l"/>
              </a:tabLs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управляти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своїм емоційним станом та емоційним станом студентів;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540385" algn="l"/>
                <a:tab pos="2349500" algn="l"/>
              </a:tabLs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встановлювати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сприятливий соціально-психологічний клімат як основу для ефективної педагогічної </a:t>
            </a: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комунікації</a:t>
            </a:r>
            <a:endParaRPr lang="uk-UA"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3959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632848" cy="88322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err="1">
                <a:solidFill>
                  <a:srgbClr val="000000"/>
                </a:solidFill>
              </a:rPr>
              <a:t>Згідно</a:t>
            </a:r>
            <a:r>
              <a:rPr lang="ru-RU" sz="2400" dirty="0">
                <a:solidFill>
                  <a:srgbClr val="000000"/>
                </a:solidFill>
              </a:rPr>
              <a:t> з </a:t>
            </a:r>
            <a:r>
              <a:rPr lang="ru-RU" sz="2400" dirty="0" err="1">
                <a:solidFill>
                  <a:srgbClr val="000000"/>
                </a:solidFill>
              </a:rPr>
              <a:t>вимогами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освітньо-професійної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програми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студенти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повинні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досягти</a:t>
            </a:r>
            <a:r>
              <a:rPr lang="ru-RU" sz="2400" dirty="0">
                <a:solidFill>
                  <a:srgbClr val="000000"/>
                </a:solidFill>
              </a:rPr>
              <a:t> таких компетентностей:</a:t>
            </a:r>
            <a:endParaRPr lang="uk-UA" sz="2400" dirty="0">
              <a:solidFill>
                <a:srgbClr val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7704856" cy="446449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 err="1" smtClean="0">
                <a:solidFill>
                  <a:srgbClr val="000000"/>
                </a:solidFill>
                <a:latin typeface="+mj-lt"/>
              </a:rPr>
              <a:t>здатність</a:t>
            </a:r>
            <a:r>
              <a:rPr lang="ru-RU" sz="1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спілкуватися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державною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мовою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на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офіційно-діловому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рівні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;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володіти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навичками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нормативного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літературного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мовлення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в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різних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сферах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комунікацій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 err="1" smtClean="0">
                <a:solidFill>
                  <a:srgbClr val="000000"/>
                </a:solidFill>
                <a:latin typeface="+mj-lt"/>
              </a:rPr>
              <a:t>здатність</a:t>
            </a:r>
            <a:r>
              <a:rPr lang="ru-RU" sz="1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до критичного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осмислення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проблем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навчанні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та/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або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професійній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діяльності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та на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межі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предметних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галузей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 err="1" smtClean="0">
                <a:solidFill>
                  <a:srgbClr val="000000"/>
                </a:solidFill>
                <a:latin typeface="+mj-lt"/>
              </a:rPr>
              <a:t>здатність</a:t>
            </a:r>
            <a:r>
              <a:rPr lang="ru-RU" sz="1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до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розв’язання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складних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задач і проблем,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що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потребує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оновлення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інтеграції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знань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 err="1" smtClean="0">
                <a:solidFill>
                  <a:srgbClr val="000000"/>
                </a:solidFill>
                <a:latin typeface="+mj-lt"/>
              </a:rPr>
              <a:t>здатність</a:t>
            </a:r>
            <a:r>
              <a:rPr lang="ru-RU" sz="1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до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прийняття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рішень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складних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непередбачуваних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умовах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що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потребує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застосування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нових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підходів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прогнозування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; до абстрактного та конкретного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мислення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аналізу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та синтезу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 err="1" smtClean="0">
                <a:solidFill>
                  <a:srgbClr val="000000"/>
                </a:solidFill>
                <a:latin typeface="+mj-lt"/>
              </a:rPr>
              <a:t>здатність</a:t>
            </a:r>
            <a:r>
              <a:rPr lang="ru-RU" sz="1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до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аргументованого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представлення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власної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думки,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компетентної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толерантної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дискусії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з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її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опонентами</a:t>
            </a:r>
            <a:endParaRPr lang="ru-RU" sz="1800" dirty="0">
              <a:solidFill>
                <a:srgbClr val="000000"/>
              </a:solidFill>
              <a:latin typeface="+mj-lt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 err="1" smtClean="0">
                <a:solidFill>
                  <a:srgbClr val="000000"/>
                </a:solidFill>
                <a:latin typeface="+mj-lt"/>
              </a:rPr>
              <a:t>здатність</a:t>
            </a:r>
            <a:r>
              <a:rPr lang="ru-RU" sz="1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виявляти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ініціативу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та систематично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працювати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задля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реалізації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ідей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поставлених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цілей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зокрема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+mj-lt"/>
              </a:rPr>
              <a:t>взятих</a:t>
            </a:r>
            <a:r>
              <a:rPr lang="ru-RU" sz="1800" dirty="0">
                <a:solidFill>
                  <a:srgbClr val="000000"/>
                </a:solidFill>
                <a:latin typeface="+mj-lt"/>
              </a:rPr>
              <a:t> на себе </a:t>
            </a:r>
            <a:r>
              <a:rPr lang="ru-RU" sz="1800" dirty="0" err="1" smtClean="0">
                <a:solidFill>
                  <a:srgbClr val="000000"/>
                </a:solidFill>
                <a:latin typeface="+mj-lt"/>
              </a:rPr>
              <a:t>зобов’язань</a:t>
            </a:r>
            <a:endParaRPr lang="ru-RU" sz="18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8701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83668" y="765133"/>
            <a:ext cx="5976664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Теми лекційних занять</a:t>
            </a:r>
            <a:endParaRPr lang="uk-UA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628800"/>
            <a:ext cx="7632848" cy="4608512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278645"/>
              </p:ext>
            </p:extLst>
          </p:nvPr>
        </p:nvGraphicFramePr>
        <p:xfrm>
          <a:off x="755576" y="1628804"/>
          <a:ext cx="7632848" cy="466532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92088"/>
                <a:gridCol w="5848491"/>
                <a:gridCol w="992269"/>
              </a:tblGrid>
              <a:tr h="50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теми</a:t>
                      </a:r>
                      <a:endParaRPr lang="uk-UA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Назва теми</a:t>
                      </a: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Кіл-ть</a:t>
                      </a: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годин</a:t>
                      </a: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Сутність і структура професійного педагогічного спілкування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Види та засоби професійного педагогічного спілкування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Сприятливий соціально-психологічний клімат – основа ефективності педагогічної комунікації.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Стилі педагогічного спілкування викладача </a:t>
                      </a:r>
                      <a:r>
                        <a:rPr lang="uk-UA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ЗВО</a:t>
                      </a:r>
                      <a:endParaRPr lang="uk-UA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Педагогічний конфлікт: поняття та причини виникнення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Культура вирішення міжособистісних конфліктних ситуацій викладачем </a:t>
                      </a:r>
                      <a:r>
                        <a:rPr lang="uk-UA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ЗВО</a:t>
                      </a:r>
                      <a:endParaRPr lang="uk-UA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316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Разом</a:t>
                      </a: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uk-UA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36" marR="67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336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83668" y="765133"/>
            <a:ext cx="5976664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Теми практичних занять</a:t>
            </a:r>
            <a:endParaRPr lang="uk-UA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779834"/>
              </p:ext>
            </p:extLst>
          </p:nvPr>
        </p:nvGraphicFramePr>
        <p:xfrm>
          <a:off x="827585" y="1844822"/>
          <a:ext cx="7488831" cy="429147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0079"/>
                <a:gridCol w="5904656"/>
                <a:gridCol w="864096"/>
              </a:tblGrid>
              <a:tr h="504058"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теми</a:t>
                      </a:r>
                      <a:endParaRPr lang="uk-UA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Назва теми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Кіл-ть</a:t>
                      </a:r>
                      <a:r>
                        <a:rPr lang="uk-UA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годин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Види та засоби професійного педагогічного спілкування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</a:tr>
              <a:tr h="820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Сприятливий соціально-психологічний клімат – основа ефективності педагогічної комунікації.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Стилі педагогічного спілкування викладача </a:t>
                      </a:r>
                      <a:r>
                        <a:rPr lang="uk-UA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ЗВО</a:t>
                      </a:r>
                      <a:endParaRPr lang="uk-UA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Педагогічний конфлікт: поняття та причини виникнення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</a:tr>
              <a:tr h="820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Культура вирішення міжособистісних конфліктних ситуацій викладачем </a:t>
                      </a:r>
                      <a:r>
                        <a:rPr lang="uk-UA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ЗВО</a:t>
                      </a:r>
                      <a:endParaRPr lang="uk-UA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</a:tr>
              <a:tr h="41044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Разом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6491" marR="66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0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14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20688"/>
            <a:ext cx="7776864" cy="54476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0170" indent="-90170" algn="ctr">
              <a:spcAft>
                <a:spcPts val="0"/>
              </a:spcAft>
            </a:pP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Індивідуальне завдання</a:t>
            </a:r>
            <a:endParaRPr lang="uk-UA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Вирішення конфліктної ситуації професійного педагогічного спілкування викладача закладу вищої освіти (20 балів)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План виконання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1) описати конфліктну ситуацію професійного спілкування викладача; 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2) назвати суб’єктів конфліктної ситуації, визначити їх рольові позиції в конфлікті; 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3) вказати, хто став ініціатором конфлікту;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4) виявити причину(и) конфлікту, як явну, так і, можливо, приховану (групи причин: матеріально-технічні,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</a:rPr>
              <a:t>ціннісно-орієнтаційні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, фінансово-організаційні, управлінсько-особистісні, соціально-демографічні, соціально-психологічні);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5) вказати тип конфлікту;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6) назвати й охарактеризувати варіанти (стратегії) позитивного виходу з конфліктної ситуації;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7) назвати стратегію, дотримання якої в конфлікті призведе до найбільш негативних наслідків;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8) перерахувати способи попередження конфлікту на стадії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</a:rPr>
              <a:t>передконфліктної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 ситуації</a:t>
            </a:r>
            <a:endParaRPr lang="uk-UA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2558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Другая 17">
      <a:dk1>
        <a:srgbClr val="2A5400"/>
      </a:dk1>
      <a:lt1>
        <a:srgbClr val="FFFFFF"/>
      </a:lt1>
      <a:dk2>
        <a:srgbClr val="4A9400"/>
      </a:dk2>
      <a:lt2>
        <a:srgbClr val="BAE8BA"/>
      </a:lt2>
      <a:accent1>
        <a:srgbClr val="7030A0"/>
      </a:accent1>
      <a:accent2>
        <a:srgbClr val="99CC00"/>
      </a:accent2>
      <a:accent3>
        <a:srgbClr val="B1C8AA"/>
      </a:accent3>
      <a:accent4>
        <a:srgbClr val="DADADA"/>
      </a:accent4>
      <a:accent5>
        <a:srgbClr val="ADE2AD"/>
      </a:accent5>
      <a:accent6>
        <a:srgbClr val="8AB900"/>
      </a:accent6>
      <a:hlink>
        <a:srgbClr val="99FF33"/>
      </a:hlink>
      <a:folHlink>
        <a:srgbClr val="FFFF99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72</TotalTime>
  <Words>1089</Words>
  <Application>Microsoft Office PowerPoint</Application>
  <PresentationFormat>Экран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Презентація навчальної  дисципліни  «ПЕДАГОГІКА СПІЛКУВАННЯ»</vt:lpstr>
      <vt:lpstr>Мета викладання навчальної дисципліни</vt:lpstr>
      <vt:lpstr>Презентация PowerPoint</vt:lpstr>
      <vt:lpstr>Презентация PowerPoint</vt:lpstr>
      <vt:lpstr>Презентация PowerPoint</vt:lpstr>
      <vt:lpstr>Згідно з вимогами освітньо-професійної програми студенти повинні досягти таких компетентностей:</vt:lpstr>
      <vt:lpstr>Презентация PowerPoint</vt:lpstr>
      <vt:lpstr>Презентация PowerPoint</vt:lpstr>
      <vt:lpstr>Презентация PowerPoint</vt:lpstr>
      <vt:lpstr>Накопичення балів студентами відбувається у період вивчення дисципліни на підставі проведення викладачем двох основних видів контролю: поточного (перевірка рівня засвоєння студентами навчального матеріалу в обсязі певної теми чи окремого розділу) та підсумкового (перевірка рівня засвоєння студентами навчального матеріалу по завершенню курсу). Максимальна кількість балів за результатами поточного контролю складає 60 балів, з яких: 40 балів – за виконання завдання на практичних заняттях; 20 балів – за проходження поточного тестування. Допуск до підсумкового контролю складає 35 балів. Максимальна кількість балів за результатами підсумкового контролю складає 40 балів, з яких: 10 балів – підсумкове самостійне електронне тестування, 20 балів – виконання індивідуального завдання та 10 балів – усна відповідь на поставлені питання.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навчальної дисципліни  «Основи вікової психології та педагогіки середньої школи»</dc:title>
  <dc:creator>userznu</dc:creator>
  <cp:lastModifiedBy>userznu</cp:lastModifiedBy>
  <cp:revision>10</cp:revision>
  <dcterms:created xsi:type="dcterms:W3CDTF">2020-08-27T09:38:11Z</dcterms:created>
  <dcterms:modified xsi:type="dcterms:W3CDTF">2020-08-31T13:15:04Z</dcterms:modified>
</cp:coreProperties>
</file>