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13"/>
  </p:notesMasterIdLst>
  <p:sldIdLst>
    <p:sldId id="256" r:id="rId2"/>
    <p:sldId id="257" r:id="rId3"/>
    <p:sldId id="261" r:id="rId4"/>
    <p:sldId id="258" r:id="rId5"/>
    <p:sldId id="259" r:id="rId6"/>
    <p:sldId id="260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Rg st="1" end="10"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72" d="100"/>
          <a:sy n="72" d="100"/>
        </p:scale>
        <p:origin x="1053" y="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56A500-C3DB-4E10-B097-BAD69D731685}" type="datetimeFigureOut">
              <a:rPr lang="ru-RU" smtClean="0"/>
              <a:t>26.09.2017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51B9A6-52D5-44C6-BE5D-57EABD8AED4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51B9A6-52D5-44C6-BE5D-57EABD8AED48}" type="slidenum">
              <a:rPr lang="ru-RU" smtClean="0"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9970A-8C29-4B6F-9C94-5EB97FD2FDA4}" type="datetimeFigureOut">
              <a:rPr lang="ru-RU" smtClean="0"/>
              <a:t>26.09.2017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3FCB3-1EE9-43A6-B928-1A13D108C841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9970A-8C29-4B6F-9C94-5EB97FD2FDA4}" type="datetimeFigureOut">
              <a:rPr lang="ru-RU" smtClean="0"/>
              <a:t>26.09.2017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3FCB3-1EE9-43A6-B928-1A13D108C8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9970A-8C29-4B6F-9C94-5EB97FD2FDA4}" type="datetimeFigureOut">
              <a:rPr lang="ru-RU" smtClean="0"/>
              <a:t>26.09.2017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3FCB3-1EE9-43A6-B928-1A13D108C8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9970A-8C29-4B6F-9C94-5EB97FD2FDA4}" type="datetimeFigureOut">
              <a:rPr lang="ru-RU" smtClean="0"/>
              <a:t>26.09.2017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3FCB3-1EE9-43A6-B928-1A13D108C8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9970A-8C29-4B6F-9C94-5EB97FD2FDA4}" type="datetimeFigureOut">
              <a:rPr lang="ru-RU" smtClean="0"/>
              <a:t>26.09.2017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3FCB3-1EE9-43A6-B928-1A13D108C841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9970A-8C29-4B6F-9C94-5EB97FD2FDA4}" type="datetimeFigureOut">
              <a:rPr lang="ru-RU" smtClean="0"/>
              <a:t>26.09.2017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3FCB3-1EE9-43A6-B928-1A13D108C8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9970A-8C29-4B6F-9C94-5EB97FD2FDA4}" type="datetimeFigureOut">
              <a:rPr lang="ru-RU" smtClean="0"/>
              <a:t>26.09.2017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3FCB3-1EE9-43A6-B928-1A13D108C8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9970A-8C29-4B6F-9C94-5EB97FD2FDA4}" type="datetimeFigureOut">
              <a:rPr lang="ru-RU" smtClean="0"/>
              <a:t>26.09.2017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3FCB3-1EE9-43A6-B928-1A13D108C8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9970A-8C29-4B6F-9C94-5EB97FD2FDA4}" type="datetimeFigureOut">
              <a:rPr lang="ru-RU" smtClean="0"/>
              <a:t>26.09.2017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3FCB3-1EE9-43A6-B928-1A13D108C841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9970A-8C29-4B6F-9C94-5EB97FD2FDA4}" type="datetimeFigureOut">
              <a:rPr lang="ru-RU" smtClean="0"/>
              <a:t>26.09.2017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3FCB3-1EE9-43A6-B928-1A13D108C8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9970A-8C29-4B6F-9C94-5EB97FD2FDA4}" type="datetimeFigureOut">
              <a:rPr lang="ru-RU" smtClean="0"/>
              <a:t>26.09.2017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3FCB3-1EE9-43A6-B928-1A13D108C841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C219970A-8C29-4B6F-9C94-5EB97FD2FDA4}" type="datetimeFigureOut">
              <a:rPr lang="ru-RU" smtClean="0"/>
              <a:t>26.09.2017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0BE3FCB3-1EE9-43A6-B928-1A13D108C841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124744"/>
            <a:ext cx="8062664" cy="3888432"/>
          </a:xfrm>
        </p:spPr>
        <p:txBody>
          <a:bodyPr>
            <a:noAutofit/>
          </a:bodyPr>
          <a:lstStyle/>
          <a:p>
            <a:pPr algn="ctr"/>
            <a:r>
              <a:rPr lang="uk-UA" sz="4000" b="1" dirty="0">
                <a:latin typeface="Times New Roman" pitchFamily="18" charset="0"/>
                <a:cs typeface="Times New Roman" pitchFamily="18" charset="0"/>
              </a:rPr>
              <a:t>Інформаційні </a:t>
            </a:r>
            <a:r>
              <a:rPr lang="uk-UA" sz="4000" b="1" dirty="0" smtClean="0">
                <a:latin typeface="Times New Roman" pitchFamily="18" charset="0"/>
                <a:cs typeface="Times New Roman" pitchFamily="18" charset="0"/>
              </a:rPr>
              <a:t>технології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4000" b="1" dirty="0" smtClean="0">
                <a:latin typeface="Times New Roman" pitchFamily="18" charset="0"/>
                <a:cs typeface="Times New Roman" pitchFamily="18" charset="0"/>
              </a:rPr>
              <a:t>– основні поняття</a:t>
            </a:r>
            <a:r>
              <a:rPr lang="en-US" sz="6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6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3200" b="1" i="1" dirty="0" smtClean="0">
                <a:latin typeface="Times New Roman" pitchFamily="18" charset="0"/>
                <a:cs typeface="Times New Roman" pitchFamily="18" charset="0"/>
              </a:rPr>
              <a:t>інформаційна компетентність, </a:t>
            </a:r>
            <a:r>
              <a:rPr lang="uk-UA" sz="3200" b="1" i="1" dirty="0" err="1" smtClean="0">
                <a:latin typeface="Times New Roman" pitchFamily="18" charset="0"/>
                <a:cs typeface="Times New Roman" pitchFamily="18" charset="0"/>
              </a:rPr>
              <a:t>інформатична</a:t>
            </a:r>
            <a:r>
              <a:rPr lang="uk-UA" sz="3200" b="1" i="1" dirty="0" smtClean="0">
                <a:latin typeface="Times New Roman" pitchFamily="18" charset="0"/>
                <a:cs typeface="Times New Roman" pitchFamily="18" charset="0"/>
              </a:rPr>
              <a:t> компетентність,</a:t>
            </a:r>
            <a:br>
              <a:rPr lang="uk-UA" sz="32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3200" b="1" i="1" dirty="0">
                <a:latin typeface="Times New Roman" pitchFamily="18" charset="0"/>
                <a:cs typeface="Times New Roman" pitchFamily="18" charset="0"/>
              </a:rPr>
              <a:t>ІКТ-</a:t>
            </a:r>
            <a:r>
              <a:rPr lang="uk-UA" sz="3200" b="1" i="1" dirty="0" err="1">
                <a:latin typeface="Times New Roman" pitchFamily="18" charset="0"/>
                <a:cs typeface="Times New Roman" pitchFamily="18" charset="0"/>
              </a:rPr>
              <a:t>компетентность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66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6600" b="1" dirty="0">
                <a:latin typeface="Times New Roman" pitchFamily="18" charset="0"/>
                <a:cs typeface="Times New Roman" pitchFamily="18" charset="0"/>
              </a:rPr>
            </a:br>
            <a:endParaRPr lang="ru-RU" sz="6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19672" y="4509120"/>
            <a:ext cx="6840760" cy="1752600"/>
          </a:xfrm>
        </p:spPr>
        <p:txBody>
          <a:bodyPr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Лектор: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докт.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наук,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професор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Клопов Р.В.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clopov-r@ukr.net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err="1" smtClean="0">
                <a:latin typeface="Times New Roman" pitchFamily="18" charset="0"/>
                <a:cs typeface="Times New Roman" pitchFamily="18" charset="0"/>
              </a:rPr>
              <a:t>Источник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uk-UA" sz="2400" b="1" i="1" dirty="0" err="1" smtClean="0">
                <a:latin typeface="Times New Roman" pitchFamily="18" charset="0"/>
                <a:cs typeface="Times New Roman" pitchFamily="18" charset="0"/>
              </a:rPr>
              <a:t>Жалдак</a:t>
            </a: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 М. І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Про деякі методичні аспекти навчання інформатики в школі та педагогічному університеті / М.І. 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Жалдак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// Наукові записки Тернопільського національного університету ім. В. Гнатюка. Серія: Педагогіка. – 2005. – № 6.</a:t>
            </a:r>
          </a:p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Насырова Н.Х.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Проектирование подготовки студентов гуманитарных факультетов классического университета по информатике: Автореферат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дис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…к.п.н. – Казань, 2000. – 17 с.</a:t>
            </a:r>
          </a:p>
          <a:p>
            <a:r>
              <a:rPr lang="uk-UA" sz="2400" b="1" i="1" dirty="0" err="1" smtClean="0">
                <a:latin typeface="Times New Roman" pitchFamily="18" charset="0"/>
                <a:cs typeface="Times New Roman" pitchFamily="18" charset="0"/>
              </a:rPr>
              <a:t>Баловсяк</a:t>
            </a: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 Н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. Інформаційна компетентність фахівця // Педагогіка і психологія професійної освіти. – 2004. - № 5. – с. 21-28.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b="1" i="1" dirty="0" err="1" smtClean="0">
                <a:latin typeface="Times New Roman" pitchFamily="18" charset="0"/>
                <a:cs typeface="Times New Roman" pitchFamily="18" charset="0"/>
              </a:rPr>
              <a:t>Раков</a:t>
            </a: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 С.А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Формування математичних </a:t>
            </a:r>
            <a:r>
              <a:rPr lang="uk-UA" sz="2200" dirty="0" err="1" smtClean="0">
                <a:latin typeface="Times New Roman" pitchFamily="18" charset="0"/>
                <a:cs typeface="Times New Roman" pitchFamily="18" charset="0"/>
              </a:rPr>
              <a:t>компетентностей</a:t>
            </a: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 учителя математики на основі дослідницького підходу в навчанні з використанням інформаційних технологій: Автореф. </a:t>
            </a:r>
            <a:r>
              <a:rPr lang="uk-UA" sz="2200" dirty="0" err="1" smtClean="0">
                <a:latin typeface="Times New Roman" pitchFamily="18" charset="0"/>
                <a:cs typeface="Times New Roman" pitchFamily="18" charset="0"/>
              </a:rPr>
              <a:t>дис</a:t>
            </a: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... д-ра пед. наук: 13.00.02 / С.А.</a:t>
            </a:r>
            <a:r>
              <a:rPr lang="uk-UA" sz="2200" dirty="0" err="1" smtClean="0">
                <a:latin typeface="Times New Roman" pitchFamily="18" charset="0"/>
                <a:cs typeface="Times New Roman" pitchFamily="18" charset="0"/>
              </a:rPr>
              <a:t>Раков</a:t>
            </a: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; Нац. пед. ун-т ім. М.П.Драгоманова. — Х., 2005. — 44 с.</a:t>
            </a: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2780928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uk-UA" sz="6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Дякую за увагу!!!! </a:t>
            </a:r>
            <a:endParaRPr lang="uk-UA" sz="6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25769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332656"/>
            <a:ext cx="7498080" cy="1143000"/>
          </a:xfrm>
        </p:spPr>
        <p:txBody>
          <a:bodyPr>
            <a:noAutofit/>
          </a:bodyPr>
          <a:lstStyle/>
          <a:p>
            <a:pPr algn="ctr"/>
            <a:r>
              <a:rPr lang="uk-UA" sz="4800" b="1" i="1" dirty="0" smtClean="0">
                <a:latin typeface="Times New Roman" pitchFamily="18" charset="0"/>
                <a:cs typeface="Times New Roman" pitchFamily="18" charset="0"/>
              </a:rPr>
              <a:t>сучасна інформаційна технологія</a:t>
            </a:r>
            <a:endParaRPr lang="ru-RU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 smtClean="0"/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сукупність, засобів, методів і прийомів збирання, зберігання, опрацювання, подання та передавання повідомлень, що розширює знання людей та розвиває їхні можливості щодо управління технічними та соціальними процесами.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4800" b="1" i="1" dirty="0" smtClean="0">
                <a:latin typeface="Times New Roman" pitchFamily="18" charset="0"/>
                <a:cs typeface="Times New Roman" pitchFamily="18" charset="0"/>
              </a:rPr>
              <a:t>Інформаційна компетентність</a:t>
            </a:r>
            <a:r>
              <a:rPr lang="uk-UA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це сукупність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компетенцій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, пов’язаних із роботою з інформацією у всіх її формах і представленнях, які дозволяють ефективно користуватись інформаційними технологіями різних видів як у традиційній друкованій формі, так і комп’ютерними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телекомунікаціями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, працювати з інформацією в різних її формах і представленнях як у повсякденному житті, так і в професійній діяльності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0"/>
            <a:ext cx="7498080" cy="1691680"/>
          </a:xfrm>
        </p:spPr>
        <p:txBody>
          <a:bodyPr>
            <a:normAutofit fontScale="90000"/>
          </a:bodyPr>
          <a:lstStyle/>
          <a:p>
            <a:pPr algn="ctr"/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інформаційна компетентність включає: 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87624" y="1700808"/>
            <a:ext cx="7746064" cy="4547592"/>
          </a:xfrm>
        </p:spPr>
        <p:txBody>
          <a:bodyPr>
            <a:normAutofit fontScale="92500"/>
          </a:bodyPr>
          <a:lstStyle/>
          <a:p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мотивацію, потребу та інтерес до отримання знань, умінь і навичок у галузі технічних, програмних засобів та інформації; 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сукупність знань, які відображають систему сучасного інформаційного суспільства та складають інформативну основу пошукової пізнавальної діяльності;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104" y="3789040"/>
            <a:ext cx="3635896" cy="3068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1115616" y="260648"/>
            <a:ext cx="7704856" cy="5256584"/>
          </a:xfrm>
        </p:spPr>
        <p:txBody>
          <a:bodyPr>
            <a:normAutofit/>
          </a:bodyPr>
          <a:lstStyle/>
          <a:p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способи і дії, які визначають операціональну основу пошукової діяльності; </a:t>
            </a:r>
          </a:p>
          <a:p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досвід пошукової діяльності у сфері програмного забезпечення і технічних ресурсів; досвід відношень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“людина-комп’ютер”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0"/>
            <a:ext cx="7498080" cy="2204864"/>
          </a:xfrm>
        </p:spPr>
        <p:txBody>
          <a:bodyPr>
            <a:noAutofit/>
          </a:bodyPr>
          <a:lstStyle/>
          <a:p>
            <a:pPr algn="ctr"/>
            <a:r>
              <a:rPr lang="uk-UA" sz="4800" b="1" i="1" dirty="0" smtClean="0"/>
              <a:t/>
            </a:r>
            <a:br>
              <a:rPr lang="uk-UA" sz="4800" b="1" i="1" dirty="0" smtClean="0"/>
            </a:br>
            <a:r>
              <a:rPr lang="uk-UA" sz="4800" b="1" i="1" dirty="0" err="1" smtClean="0">
                <a:latin typeface="Times New Roman" pitchFamily="18" charset="0"/>
                <a:cs typeface="Times New Roman" pitchFamily="18" charset="0"/>
              </a:rPr>
              <a:t>Інформатична</a:t>
            </a:r>
            <a:r>
              <a:rPr lang="uk-UA" sz="4800" b="1" i="1" dirty="0" smtClean="0">
                <a:latin typeface="Times New Roman" pitchFamily="18" charset="0"/>
                <a:cs typeface="Times New Roman" pitchFamily="18" charset="0"/>
              </a:rPr>
              <a:t> компетентність</a:t>
            </a:r>
            <a:r>
              <a:rPr lang="ru-RU" sz="48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b="1" i="1" dirty="0" smtClean="0">
                <a:latin typeface="Times New Roman" pitchFamily="18" charset="0"/>
                <a:cs typeface="Times New Roman" pitchFamily="18" charset="0"/>
              </a:rPr>
            </a:br>
            <a:endParaRPr lang="ru-RU" sz="4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 smtClean="0"/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системний обсяг знань, умінь та навичок набуття, перетворення, передачі та використання інформації у різних галузях людської діяльності для якісного виконання професійних функцій.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2074242"/>
          </a:xfrm>
        </p:spPr>
        <p:txBody>
          <a:bodyPr>
            <a:normAutofit fontScale="90000"/>
          </a:bodyPr>
          <a:lstStyle/>
          <a:p>
            <a:pPr algn="ctr"/>
            <a:r>
              <a:rPr lang="uk-UA" sz="4900" b="1" i="1" dirty="0" smtClean="0">
                <a:latin typeface="Times New Roman" pitchFamily="18" charset="0"/>
                <a:cs typeface="Times New Roman" pitchFamily="18" charset="0"/>
              </a:rPr>
              <a:t>Інформаційно-комунікаційно-технологічна компетентність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2132856"/>
            <a:ext cx="7498080" cy="4115544"/>
          </a:xfrm>
        </p:spPr>
        <p:txBody>
          <a:bodyPr/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підтверджена здатність особистості використовувати на практиці інформаційно-комунікаційні технології для задоволення власних індивідуальних потреб і розв’язування суспільно-значущих, зокрема професійних, задач у певній предметній галузі.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ІКТ-</a:t>
            </a:r>
            <a:r>
              <a:rPr lang="uk-UA" b="1" i="1" dirty="0" err="1" smtClean="0">
                <a:latin typeface="Times New Roman" pitchFamily="18" charset="0"/>
                <a:cs typeface="Times New Roman" pitchFamily="18" charset="0"/>
              </a:rPr>
              <a:t>компетентность</a:t>
            </a:r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 включає такі складові: 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uk-UA" sz="2400" b="1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методологічну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– усвідомлення комп’ютера як основи інтелектуального технологічного оточуючого середовища, усвідомлення можливостей та обмежень застосування засобів ІКТ для розв’язування соціально й індивідуально значущих задач сьогодні й у майбутньому; </a:t>
            </a:r>
          </a:p>
          <a:p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дослідницьку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– усвідомлення комп’ютера як універсального технічного засобу автоматизації дослідження; володіння засобами ІКТ та методами застосувань і наукових досліджень у різних галузях знань;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idx="4294967295"/>
          </p:nvPr>
        </p:nvSpPr>
        <p:spPr>
          <a:xfrm>
            <a:off x="1259632" y="260648"/>
            <a:ext cx="7884368" cy="5987752"/>
          </a:xfrm>
        </p:spPr>
        <p:txBody>
          <a:bodyPr>
            <a:normAutofit/>
          </a:bodyPr>
          <a:lstStyle/>
          <a:p>
            <a:endParaRPr lang="uk-UA" sz="2200" b="1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200" b="1" i="1" dirty="0" smtClean="0">
                <a:latin typeface="Times New Roman" pitchFamily="18" charset="0"/>
                <a:cs typeface="Times New Roman" pitchFamily="18" charset="0"/>
              </a:rPr>
              <a:t>модельну</a:t>
            </a:r>
            <a:r>
              <a:rPr lang="uk-UA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усвідомлення комп’ютера як універсального засобу інформаційного моделювання; опанування професійними пакетами комп’ютерного моделювання для різних освітніх галузей та навчальних предметів;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200" b="1" i="1" dirty="0" smtClean="0">
                <a:latin typeface="Times New Roman" pitchFamily="18" charset="0"/>
                <a:cs typeface="Times New Roman" pitchFamily="18" charset="0"/>
              </a:rPr>
              <a:t>алгоритмічну </a:t>
            </a: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усвідомлення комп’ютера як універсального виконавця алгоритмів і як універсального засобу конструювання алгоритмів; володіння базовими поняттями теорії алгоритмів, володіння сучасними засобами конструювання алгоритмів;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технологічну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– усвідомлення комп’ютера як універсального автоматизованого робочого місця (АРМ) для будь-якої професії; володіння сучасними засобами ІКТ для розв’язування практичних задач.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251</TotalTime>
  <Words>517</Words>
  <Application>Microsoft Office PowerPoint</Application>
  <PresentationFormat>Экран (4:3)</PresentationFormat>
  <Paragraphs>37</Paragraphs>
  <Slides>11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8" baseType="lpstr">
      <vt:lpstr>Calibri</vt:lpstr>
      <vt:lpstr>Corbel</vt:lpstr>
      <vt:lpstr>Gill Sans MT</vt:lpstr>
      <vt:lpstr>Times New Roman</vt:lpstr>
      <vt:lpstr>Verdana</vt:lpstr>
      <vt:lpstr>Wingdings 2</vt:lpstr>
      <vt:lpstr>Солнцестояние</vt:lpstr>
      <vt:lpstr>Інформаційні технології – основні поняття (інформаційна компетентність, інформатична компетентність, ІКТ-компетентность) </vt:lpstr>
      <vt:lpstr>сучасна інформаційна технологія</vt:lpstr>
      <vt:lpstr>Інформаційна компетентність </vt:lpstr>
      <vt:lpstr> інформаційна компетентність включає: </vt:lpstr>
      <vt:lpstr>Презентация PowerPoint</vt:lpstr>
      <vt:lpstr> Інформатична компетентність </vt:lpstr>
      <vt:lpstr>Інформаційно-комунікаційно-технологічна компетентність </vt:lpstr>
      <vt:lpstr>ІКТ-компетентность включає такі складові: </vt:lpstr>
      <vt:lpstr>Презентация PowerPoint</vt:lpstr>
      <vt:lpstr>Источник</vt:lpstr>
      <vt:lpstr>Дякую за увагу!!!!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Інформаційні технології</dc:title>
  <dc:creator>User</dc:creator>
  <cp:lastModifiedBy>Пользователь Windows</cp:lastModifiedBy>
  <cp:revision>10</cp:revision>
  <cp:lastPrinted>2017-09-18T05:19:00Z</cp:lastPrinted>
  <dcterms:created xsi:type="dcterms:W3CDTF">2013-02-12T17:25:09Z</dcterms:created>
  <dcterms:modified xsi:type="dcterms:W3CDTF">2017-09-26T07:46:05Z</dcterms:modified>
</cp:coreProperties>
</file>