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9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EAB85E"/>
    <a:srgbClr val="352973"/>
    <a:srgbClr val="006699"/>
    <a:srgbClr val="808080"/>
    <a:srgbClr val="00344F"/>
    <a:srgbClr val="000000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13" autoAdjust="0"/>
    <p:restoredTop sz="94660"/>
  </p:normalViewPr>
  <p:slideViewPr>
    <p:cSldViewPr>
      <p:cViewPr>
        <p:scale>
          <a:sx n="76" d="100"/>
          <a:sy n="76" d="100"/>
        </p:scale>
        <p:origin x="-9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930900" y="6384925"/>
            <a:ext cx="2895600" cy="244475"/>
          </a:xfrm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lvl1pPr>
          </a:lstStyle>
          <a:p>
            <a:r>
              <a:rPr lang="en-US"/>
              <a:t>Edit your company slogan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124200" y="6477000"/>
            <a:ext cx="1828800" cy="244475"/>
          </a:xfrm>
        </p:spPr>
        <p:txBody>
          <a:bodyPr/>
          <a:lstStyle>
            <a:lvl1pPr>
              <a:defRPr/>
            </a:lvl1pPr>
          </a:lstStyle>
          <a:p>
            <a:fld id="{727598A1-A790-43B2-850A-F9CCA72A87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873375" y="4038600"/>
            <a:ext cx="5584825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819400" y="3276600"/>
            <a:ext cx="5791200" cy="68262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gray">
          <a:xfrm>
            <a:off x="6019800" y="5934075"/>
            <a:ext cx="283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56063-83C4-4AEC-9D69-88649B2927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2750" y="457200"/>
            <a:ext cx="207645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57200"/>
            <a:ext cx="607695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F9D57-3EF9-49FB-815C-A76921EE0D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6934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3400" y="1295400"/>
            <a:ext cx="8305800" cy="47244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943600" y="63246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971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7FDC1BE8-1558-4D0B-B7A5-42E56B29E1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09543-A0AA-4EF7-9B07-6F41C4D96F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C56F3-FC41-4377-9C90-3EACF7C4B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25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D34A0-C2AA-4904-98A3-AD0DFC62FE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3A079-3D84-4EEF-A6DA-BC783C5C9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2CF5A-A0D1-4FFC-86A7-88EE12B9D5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8264F-76F2-4EA8-B6AB-BEF9B4E4BB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EF492-2C5E-4206-BA05-AE784200F9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8FECA-9366-48A5-99DE-82BC9A5DBE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304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943600" y="63246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2971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B6B709-8B75-4907-BDFB-1B947D7C9B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1828800" y="457200"/>
            <a:ext cx="6934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black">
          <a:xfrm>
            <a:off x="7196138" y="5943600"/>
            <a:ext cx="1643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Інформаційна політика</a:t>
            </a:r>
            <a:endParaRPr lang="en-US" sz="44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 smtClean="0"/>
              <a:t>Кому буде цікаво?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2362200" y="2416175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009476" y="1879030"/>
            <a:ext cx="606839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400" dirty="0" smtClean="0"/>
              <a:t>Соціологам, філософам, </a:t>
            </a:r>
            <a:r>
              <a:rPr lang="uk-UA" sz="2400" dirty="0" err="1" smtClean="0"/>
              <a:t>соцробітникам</a:t>
            </a:r>
            <a:endParaRPr lang="en-US" sz="2400" dirty="0"/>
          </a:p>
        </p:txBody>
      </p:sp>
      <p:grpSp>
        <p:nvGrpSpPr>
          <p:cNvPr id="72709" name="Group 5"/>
          <p:cNvGrpSpPr>
            <a:grpSpLocks/>
          </p:cNvGrpSpPr>
          <p:nvPr/>
        </p:nvGrpSpPr>
        <p:grpSpPr bwMode="auto">
          <a:xfrm>
            <a:off x="1981200" y="1752600"/>
            <a:ext cx="685800" cy="679450"/>
            <a:chOff x="1296" y="1200"/>
            <a:chExt cx="432" cy="428"/>
          </a:xfrm>
        </p:grpSpPr>
        <p:grpSp>
          <p:nvGrpSpPr>
            <p:cNvPr id="72710" name="Group 6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72711" name="Group 7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12" name="Oval 8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3" name="Oval 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4" name="Oval 10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15" name="Oval 11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2716" name="Group 12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17" name="Oval 13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72718" name="Group 14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19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0" name="Oval 16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1" name="Oval 17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22" name="Oval 18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23" name="Text Box 19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72724" name="Line 20"/>
          <p:cNvSpPr>
            <a:spLocks noChangeShapeType="1"/>
          </p:cNvSpPr>
          <p:nvPr/>
        </p:nvSpPr>
        <p:spPr bwMode="auto">
          <a:xfrm>
            <a:off x="2362200" y="3298825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3140056" y="2728938"/>
            <a:ext cx="580723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400" dirty="0" smtClean="0"/>
              <a:t>Історикам, менеджерам, правознавцям</a:t>
            </a:r>
            <a:endParaRPr lang="en-US" sz="2400" dirty="0"/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2362200" y="4267200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3237429" y="3778250"/>
            <a:ext cx="387176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400" dirty="0" smtClean="0"/>
              <a:t>Журналістам, психологам</a:t>
            </a:r>
            <a:endParaRPr lang="en-US" sz="2400" dirty="0"/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>
            <a:off x="2362200" y="5203825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3246454" y="4714875"/>
            <a:ext cx="547733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sz="2400" dirty="0" smtClean="0"/>
              <a:t>Всім, хто цікавиться сучасним світом</a:t>
            </a:r>
            <a:endParaRPr lang="en-US" sz="2400" dirty="0"/>
          </a:p>
        </p:txBody>
      </p:sp>
      <p:grpSp>
        <p:nvGrpSpPr>
          <p:cNvPr id="72730" name="Group 26"/>
          <p:cNvGrpSpPr>
            <a:grpSpLocks/>
          </p:cNvGrpSpPr>
          <p:nvPr/>
        </p:nvGrpSpPr>
        <p:grpSpPr bwMode="auto">
          <a:xfrm>
            <a:off x="1992313" y="2667000"/>
            <a:ext cx="685800" cy="685800"/>
            <a:chOff x="1303" y="1810"/>
            <a:chExt cx="432" cy="432"/>
          </a:xfrm>
        </p:grpSpPr>
        <p:grpSp>
          <p:nvGrpSpPr>
            <p:cNvPr id="72731" name="Group 27"/>
            <p:cNvGrpSpPr>
              <a:grpSpLocks/>
            </p:cNvGrpSpPr>
            <p:nvPr/>
          </p:nvGrpSpPr>
          <p:grpSpPr bwMode="auto">
            <a:xfrm>
              <a:off x="1303" y="1810"/>
              <a:ext cx="432" cy="432"/>
              <a:chOff x="816" y="2400"/>
              <a:chExt cx="480" cy="476"/>
            </a:xfrm>
          </p:grpSpPr>
          <p:grpSp>
            <p:nvGrpSpPr>
              <p:cNvPr id="72732" name="Group 2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72733" name="Oval 2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4" name="Oval 3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5" name="Oval 3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36" name="Oval 3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2737" name="Group 3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72738" name="Oval 3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72739" name="Group 3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40" name="Oval 3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1" name="Oval 3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2" name="Oval 3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43" name="Oval 3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44" name="Text Box 40"/>
            <p:cNvSpPr txBox="1">
              <a:spLocks noChangeArrowheads="1"/>
            </p:cNvSpPr>
            <p:nvPr/>
          </p:nvSpPr>
          <p:spPr bwMode="gray">
            <a:xfrm>
              <a:off x="1406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72745" name="Group 41"/>
          <p:cNvGrpSpPr>
            <a:grpSpLocks/>
          </p:cNvGrpSpPr>
          <p:nvPr/>
        </p:nvGrpSpPr>
        <p:grpSpPr bwMode="auto">
          <a:xfrm>
            <a:off x="1981200" y="3603625"/>
            <a:ext cx="685800" cy="679450"/>
            <a:chOff x="1296" y="1200"/>
            <a:chExt cx="432" cy="428"/>
          </a:xfrm>
        </p:grpSpPr>
        <p:grpSp>
          <p:nvGrpSpPr>
            <p:cNvPr id="72746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72747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72748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49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0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51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2752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72753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72754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55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6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7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58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59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72760" name="Group 56"/>
          <p:cNvGrpSpPr>
            <a:grpSpLocks/>
          </p:cNvGrpSpPr>
          <p:nvPr/>
        </p:nvGrpSpPr>
        <p:grpSpPr bwMode="auto">
          <a:xfrm>
            <a:off x="1990725" y="4572000"/>
            <a:ext cx="685800" cy="685800"/>
            <a:chOff x="1323" y="3010"/>
            <a:chExt cx="432" cy="432"/>
          </a:xfrm>
        </p:grpSpPr>
        <p:grpSp>
          <p:nvGrpSpPr>
            <p:cNvPr id="72761" name="Group 57"/>
            <p:cNvGrpSpPr>
              <a:grpSpLocks/>
            </p:cNvGrpSpPr>
            <p:nvPr/>
          </p:nvGrpSpPr>
          <p:grpSpPr bwMode="auto">
            <a:xfrm>
              <a:off x="1323" y="3010"/>
              <a:ext cx="432" cy="432"/>
              <a:chOff x="816" y="2400"/>
              <a:chExt cx="480" cy="476"/>
            </a:xfrm>
          </p:grpSpPr>
          <p:grpSp>
            <p:nvGrpSpPr>
              <p:cNvPr id="72762" name="Group 5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72763" name="Oval 5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64" name="Oval 6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65" name="Oval 6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72766" name="Oval 6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2767" name="Group 6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72768" name="Oval 6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72769" name="Group 6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2770" name="Oval 6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71" name="Oval 6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72" name="Oval 6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2773" name="Oval 6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2774" name="Text Box 70"/>
            <p:cNvSpPr txBox="1">
              <a:spLocks noChangeArrowheads="1"/>
            </p:cNvSpPr>
            <p:nvPr/>
          </p:nvSpPr>
          <p:spPr bwMode="gray">
            <a:xfrm>
              <a:off x="1412" y="3072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980728"/>
            <a:ext cx="75438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3600" b="1" dirty="0" smtClean="0"/>
              <a:t>Що нового ти зможеш дізнатися?</a:t>
            </a:r>
            <a:endParaRPr lang="en-US" sz="3600" b="1" dirty="0"/>
          </a:p>
          <a:p>
            <a:pPr>
              <a:lnSpc>
                <a:spcPct val="90000"/>
              </a:lnSpc>
            </a:pPr>
            <a:endParaRPr lang="en-US" b="1" dirty="0"/>
          </a:p>
          <a:p>
            <a:pPr lvl="1">
              <a:lnSpc>
                <a:spcPct val="90000"/>
              </a:lnSpc>
            </a:pPr>
            <a:r>
              <a:rPr lang="uk-UA" dirty="0" smtClean="0"/>
              <a:t>Особливості сучасної інформаційної політики</a:t>
            </a:r>
          </a:p>
          <a:p>
            <a:pPr lvl="1">
              <a:lnSpc>
                <a:spcPct val="90000"/>
              </a:lnSpc>
            </a:pPr>
            <a:r>
              <a:rPr lang="uk-UA" dirty="0" smtClean="0"/>
              <a:t>Що таке інформаційне суспільство і як воно виглядає</a:t>
            </a:r>
          </a:p>
          <a:p>
            <a:pPr lvl="1">
              <a:lnSpc>
                <a:spcPct val="90000"/>
              </a:lnSpc>
            </a:pPr>
            <a:r>
              <a:rPr lang="uk-UA" dirty="0" smtClean="0"/>
              <a:t>Як ЗМІ впливають на нашу свідомість</a:t>
            </a:r>
          </a:p>
          <a:p>
            <a:pPr lvl="1">
              <a:lnSpc>
                <a:spcPct val="90000"/>
              </a:lnSpc>
            </a:pPr>
            <a:r>
              <a:rPr lang="uk-UA" dirty="0" smtClean="0"/>
              <a:t>Як навчитись політичному гумору і де його доречно використовувати</a:t>
            </a:r>
          </a:p>
          <a:p>
            <a:pPr lvl="1">
              <a:lnSpc>
                <a:spcPct val="90000"/>
              </a:lnSpc>
            </a:pPr>
            <a:r>
              <a:rPr lang="uk-UA" dirty="0" smtClean="0"/>
              <a:t>Все інше, що стосується «володінням світу», бо «той, хто володіє інформацією…».</a:t>
            </a:r>
            <a:endParaRPr lang="uk-UA" dirty="0" smtClean="0"/>
          </a:p>
          <a:p>
            <a:pPr lvl="1">
              <a:lnSpc>
                <a:spcPct val="90000"/>
              </a:lnSpc>
            </a:pPr>
            <a:endParaRPr lang="uk-UA" sz="2800" dirty="0" smtClean="0"/>
          </a:p>
          <a:p>
            <a:pPr lvl="1"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 smtClean="0"/>
              <a:t>Чому новому ти зможеш навчитися?</a:t>
            </a:r>
            <a:endParaRPr lang="en-US" sz="2000" dirty="0"/>
          </a:p>
        </p:txBody>
      </p:sp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5486400" y="2867025"/>
            <a:ext cx="3334072" cy="3370287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251520" y="2867025"/>
            <a:ext cx="3025080" cy="3370287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421775" y="3105618"/>
            <a:ext cx="2887274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2000" b="1" dirty="0" smtClean="0"/>
              <a:t>Теоретичні навички:</a:t>
            </a:r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uk-UA" dirty="0" smtClean="0"/>
              <a:t>Аналізувати інформаційну політику</a:t>
            </a:r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uk-UA" dirty="0" smtClean="0"/>
              <a:t>Визначати засоби маніпуляцій і самому вміти маніпулювати</a:t>
            </a:r>
            <a:endParaRPr lang="uk-UA" dirty="0"/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uk-UA" dirty="0" smtClean="0"/>
              <a:t>Орієнтуватися в сучасному інформаційному просторі</a:t>
            </a:r>
          </a:p>
          <a:p>
            <a:pPr eaLnBrk="0" hangingPunct="0"/>
            <a:endParaRPr lang="uk-UA" sz="2000" b="1" dirty="0" smtClean="0"/>
          </a:p>
          <a:p>
            <a:pPr marL="342900" indent="-342900" eaLnBrk="0" hangingPunct="0">
              <a:buFont typeface="Arial" pitchFamily="34" charset="0"/>
              <a:buChar char="•"/>
            </a:pPr>
            <a:endParaRPr lang="uk-UA" b="1" dirty="0" smtClean="0"/>
          </a:p>
          <a:p>
            <a:pPr eaLnBrk="0" hangingPunct="0"/>
            <a:endParaRPr lang="en-US" sz="1400" dirty="0"/>
          </a:p>
        </p:txBody>
      </p:sp>
      <p:sp>
        <p:nvSpPr>
          <p:cNvPr id="74759" name="AutoShape 7"/>
          <p:cNvSpPr>
            <a:spLocks noChangeAspect="1" noChangeArrowheads="1" noTextEdit="1"/>
          </p:cNvSpPr>
          <p:nvPr/>
        </p:nvSpPr>
        <p:spPr bwMode="auto">
          <a:xfrm>
            <a:off x="3146425" y="2767013"/>
            <a:ext cx="893763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0" name="Freeform 8"/>
          <p:cNvSpPr>
            <a:spLocks/>
          </p:cNvSpPr>
          <p:nvPr/>
        </p:nvSpPr>
        <p:spPr bwMode="invGray">
          <a:xfrm>
            <a:off x="3146425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1" name="AutoShape 9"/>
          <p:cNvSpPr>
            <a:spLocks noChangeAspect="1" noChangeArrowheads="1" noTextEdit="1"/>
          </p:cNvSpPr>
          <p:nvPr/>
        </p:nvSpPr>
        <p:spPr bwMode="auto">
          <a:xfrm flipH="1">
            <a:off x="4792663" y="2767013"/>
            <a:ext cx="89376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2" name="Freeform 10"/>
          <p:cNvSpPr>
            <a:spLocks/>
          </p:cNvSpPr>
          <p:nvPr/>
        </p:nvSpPr>
        <p:spPr bwMode="invGray">
          <a:xfrm flipH="1">
            <a:off x="4799013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4763" name="Group 11"/>
          <p:cNvGrpSpPr>
            <a:grpSpLocks/>
          </p:cNvGrpSpPr>
          <p:nvPr/>
        </p:nvGrpSpPr>
        <p:grpSpPr bwMode="auto">
          <a:xfrm>
            <a:off x="2971800" y="1474787"/>
            <a:ext cx="2898775" cy="1573213"/>
            <a:chOff x="1997" y="1314"/>
            <a:chExt cx="1889" cy="1009"/>
          </a:xfrm>
        </p:grpSpPr>
        <p:grpSp>
          <p:nvGrpSpPr>
            <p:cNvPr id="74764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4765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766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4767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8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9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70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3426825" y="1727482"/>
            <a:ext cx="195380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rgbClr val="000000"/>
                </a:solidFill>
              </a:rPr>
              <a:t>Інформаційна</a:t>
            </a:r>
          </a:p>
          <a:p>
            <a:pPr algn="ctr" eaLnBrk="0" hangingPunct="0"/>
            <a:r>
              <a:rPr lang="uk-UA" sz="2000" b="1" dirty="0" smtClean="0">
                <a:solidFill>
                  <a:srgbClr val="000000"/>
                </a:solidFill>
              </a:rPr>
              <a:t> політика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5726113" y="3048000"/>
            <a:ext cx="309435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uk-UA" sz="2000" b="1" dirty="0" smtClean="0"/>
              <a:t>Практичні вміння: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uk-UA" dirty="0"/>
              <a:t>Створювати інформаційні продукти.</a:t>
            </a:r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uk-UA" dirty="0"/>
              <a:t>Створювати проекти інформаційних кампаній.</a:t>
            </a:r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uk-UA" dirty="0"/>
              <a:t>Створювати медійні плани.</a:t>
            </a:r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uk-UA" dirty="0"/>
              <a:t>Створювати концепції інформаційних дій.</a:t>
            </a:r>
            <a:endParaRPr lang="ru-RU" dirty="0"/>
          </a:p>
          <a:p>
            <a:pPr eaLnBrk="0" hangingPunct="0"/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http://www.ppt.prtxt.ru</a:t>
            </a:r>
            <a:endParaRPr lang="en-US" dirty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uk-UA" dirty="0" smtClean="0"/>
              <a:t>Які теми будуть розглянуті?</a:t>
            </a:r>
            <a:endParaRPr lang="en-US" dirty="0"/>
          </a:p>
        </p:txBody>
      </p:sp>
      <p:sp>
        <p:nvSpPr>
          <p:cNvPr id="75779" name="Freeform 3"/>
          <p:cNvSpPr>
            <a:spLocks noEditPoints="1"/>
          </p:cNvSpPr>
          <p:nvPr/>
        </p:nvSpPr>
        <p:spPr bwMode="gray">
          <a:xfrm rot="-1358056">
            <a:off x="1084263" y="2538413"/>
            <a:ext cx="6853237" cy="2803525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gray">
          <a:xfrm>
            <a:off x="3403763" y="1246307"/>
            <a:ext cx="2135188" cy="197043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gray">
          <a:xfrm>
            <a:off x="780747" y="2632056"/>
            <a:ext cx="2297418" cy="2067589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gray">
          <a:xfrm>
            <a:off x="2522647" y="4379362"/>
            <a:ext cx="2165521" cy="1948418"/>
          </a:xfrm>
          <a:prstGeom prst="ellipse">
            <a:avLst/>
          </a:prstGeom>
          <a:gradFill rotWithShape="1">
            <a:gsLst>
              <a:gs pos="0">
                <a:srgbClr val="EAB85E"/>
              </a:gs>
              <a:gs pos="100000">
                <a:srgbClr val="EAB85E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75783" name="Oval 7"/>
          <p:cNvSpPr>
            <a:spLocks noChangeArrowheads="1"/>
          </p:cNvSpPr>
          <p:nvPr/>
        </p:nvSpPr>
        <p:spPr bwMode="gray">
          <a:xfrm>
            <a:off x="4860032" y="3332433"/>
            <a:ext cx="2060922" cy="2021138"/>
          </a:xfrm>
          <a:prstGeom prst="ellipse">
            <a:avLst/>
          </a:prstGeom>
          <a:gradFill rotWithShape="1">
            <a:gsLst>
              <a:gs pos="0">
                <a:srgbClr val="D476D6"/>
              </a:gs>
              <a:gs pos="100000">
                <a:srgbClr val="D476D6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gray">
          <a:xfrm>
            <a:off x="6381589" y="1668713"/>
            <a:ext cx="2032322" cy="1852112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gray">
          <a:xfrm>
            <a:off x="3605408" y="1963738"/>
            <a:ext cx="1933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 smtClean="0">
                <a:latin typeface="Verdana" pitchFamily="34" charset="0"/>
              </a:rPr>
              <a:t>Інформаційне </a:t>
            </a:r>
          </a:p>
          <a:p>
            <a:pPr eaLnBrk="0" hangingPunct="0"/>
            <a:r>
              <a:rPr lang="uk-UA" dirty="0" smtClean="0">
                <a:latin typeface="Verdana" pitchFamily="34" charset="0"/>
              </a:rPr>
              <a:t>суспільство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gray">
          <a:xfrm>
            <a:off x="6635860" y="2286903"/>
            <a:ext cx="17780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 smtClean="0">
                <a:latin typeface="Verdana" pitchFamily="34" charset="0"/>
              </a:rPr>
              <a:t>Інформаційні</a:t>
            </a:r>
          </a:p>
          <a:p>
            <a:pPr eaLnBrk="0" hangingPunct="0"/>
            <a:r>
              <a:rPr lang="uk-UA" dirty="0" smtClean="0">
                <a:latin typeface="Verdana" pitchFamily="34" charset="0"/>
              </a:rPr>
              <a:t>війни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gray">
          <a:xfrm>
            <a:off x="5076056" y="4080142"/>
            <a:ext cx="1933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 smtClean="0">
                <a:latin typeface="Verdana" pitchFamily="34" charset="0"/>
              </a:rPr>
              <a:t>Інформаційна </a:t>
            </a:r>
          </a:p>
          <a:p>
            <a:pPr eaLnBrk="0" hangingPunct="0"/>
            <a:r>
              <a:rPr lang="uk-UA" dirty="0" smtClean="0">
                <a:latin typeface="Verdana" pitchFamily="34" charset="0"/>
              </a:rPr>
              <a:t>безпека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gray">
          <a:xfrm>
            <a:off x="2739449" y="5030405"/>
            <a:ext cx="1933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 smtClean="0">
                <a:latin typeface="Verdana" pitchFamily="34" charset="0"/>
              </a:rPr>
              <a:t>Інформаційне </a:t>
            </a:r>
          </a:p>
          <a:p>
            <a:pPr eaLnBrk="0" hangingPunct="0"/>
            <a:r>
              <a:rPr lang="uk-UA" dirty="0" smtClean="0">
                <a:latin typeface="Verdana" pitchFamily="34" charset="0"/>
              </a:rPr>
              <a:t>виробництво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>
            <a:off x="2479675" y="1963738"/>
            <a:ext cx="1793875" cy="1617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5791" name="AutoShape 15"/>
          <p:cNvCxnSpPr>
            <a:cxnSpLocks noChangeShapeType="1"/>
          </p:cNvCxnSpPr>
          <p:nvPr/>
        </p:nvCxnSpPr>
        <p:spPr bwMode="auto">
          <a:xfrm flipH="1">
            <a:off x="463550" y="19637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479425" y="1345547"/>
            <a:ext cx="19335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 smtClean="0">
                <a:latin typeface="Verdana" pitchFamily="34" charset="0"/>
              </a:rPr>
              <a:t>Інформаційна </a:t>
            </a:r>
          </a:p>
          <a:p>
            <a:pPr eaLnBrk="0" hangingPunct="0"/>
            <a:r>
              <a:rPr lang="uk-UA" dirty="0" smtClean="0">
                <a:latin typeface="Verdana" pitchFamily="34" charset="0"/>
              </a:rPr>
              <a:t>політика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gray">
          <a:xfrm>
            <a:off x="921327" y="3332433"/>
            <a:ext cx="20162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uk-UA" dirty="0"/>
              <a:t>Ефективність дії </a:t>
            </a:r>
            <a:endParaRPr lang="uk-UA" dirty="0" smtClean="0"/>
          </a:p>
          <a:p>
            <a:pPr eaLnBrk="0" hangingPunct="0"/>
            <a:r>
              <a:rPr lang="uk-UA" dirty="0" smtClean="0"/>
              <a:t>сучасних </a:t>
            </a:r>
            <a:r>
              <a:rPr lang="uk-UA" dirty="0"/>
              <a:t>ЗМІ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Edit your company slogan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397250" y="4038600"/>
            <a:ext cx="4429125" cy="304800"/>
          </a:xfrm>
        </p:spPr>
        <p:txBody>
          <a:bodyPr/>
          <a:lstStyle/>
          <a:p>
            <a:r>
              <a:rPr lang="uk-UA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Приєднуйся!</a:t>
            </a:r>
            <a:endParaRPr lang="en-US" sz="4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1139" name="WordArt 3"/>
          <p:cNvSpPr>
            <a:spLocks noChangeArrowheads="1" noChangeShapeType="1" noTextEdit="1"/>
          </p:cNvSpPr>
          <p:nvPr/>
        </p:nvSpPr>
        <p:spPr bwMode="gray">
          <a:xfrm>
            <a:off x="2819400" y="3276600"/>
            <a:ext cx="4724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uk-UA" sz="5400" b="1" kern="10" dirty="0" smtClean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8980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</a:rPr>
              <a:t>Дякую за увагу!</a:t>
            </a:r>
            <a:endParaRPr lang="ru-RU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89803" dir="2700000" algn="ctr" rotWithShape="0">
                  <a:srgbClr val="000000">
                    <a:alpha val="50000"/>
                  </a:srgbClr>
                </a:outerShdw>
              </a:effectLst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4">
  <a:themeElements>
    <a:clrScheme name="191tgp_global_light 1">
      <a:dk1>
        <a:srgbClr val="808080"/>
      </a:dk1>
      <a:lt1>
        <a:srgbClr val="FFFFFF"/>
      </a:lt1>
      <a:dk2>
        <a:srgbClr val="0E237E"/>
      </a:dk2>
      <a:lt2>
        <a:srgbClr val="CCECFF"/>
      </a:lt2>
      <a:accent1>
        <a:srgbClr val="709EE2"/>
      </a:accent1>
      <a:accent2>
        <a:srgbClr val="9874F2"/>
      </a:accent2>
      <a:accent3>
        <a:srgbClr val="AAACC0"/>
      </a:accent3>
      <a:accent4>
        <a:srgbClr val="DADADA"/>
      </a:accent4>
      <a:accent5>
        <a:srgbClr val="BBCCEE"/>
      </a:accent5>
      <a:accent6>
        <a:srgbClr val="8968DB"/>
      </a:accent6>
      <a:hlink>
        <a:srgbClr val="3B9D81"/>
      </a:hlink>
      <a:folHlink>
        <a:srgbClr val="80C040"/>
      </a:folHlink>
    </a:clrScheme>
    <a:fontScheme name="191tgp_global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1tgp_global_light 1">
        <a:dk1>
          <a:srgbClr val="808080"/>
        </a:dk1>
        <a:lt1>
          <a:srgbClr val="FFFFFF"/>
        </a:lt1>
        <a:dk2>
          <a:srgbClr val="0E237E"/>
        </a:dk2>
        <a:lt2>
          <a:srgbClr val="CCECFF"/>
        </a:lt2>
        <a:accent1>
          <a:srgbClr val="709EE2"/>
        </a:accent1>
        <a:accent2>
          <a:srgbClr val="9874F2"/>
        </a:accent2>
        <a:accent3>
          <a:srgbClr val="AAACC0"/>
        </a:accent3>
        <a:accent4>
          <a:srgbClr val="DADADA"/>
        </a:accent4>
        <a:accent5>
          <a:srgbClr val="BBCCEE"/>
        </a:accent5>
        <a:accent6>
          <a:srgbClr val="8968DB"/>
        </a:accent6>
        <a:hlink>
          <a:srgbClr val="3B9D81"/>
        </a:hlink>
        <a:folHlink>
          <a:srgbClr val="80C0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2">
        <a:dk1>
          <a:srgbClr val="808080"/>
        </a:dk1>
        <a:lt1>
          <a:srgbClr val="FFFFFF"/>
        </a:lt1>
        <a:dk2>
          <a:srgbClr val="6C2042"/>
        </a:dk2>
        <a:lt2>
          <a:srgbClr val="CCECFF"/>
        </a:lt2>
        <a:accent1>
          <a:srgbClr val="ED9C65"/>
        </a:accent1>
        <a:accent2>
          <a:srgbClr val="5D7CDF"/>
        </a:accent2>
        <a:accent3>
          <a:srgbClr val="BAABB0"/>
        </a:accent3>
        <a:accent4>
          <a:srgbClr val="DADADA"/>
        </a:accent4>
        <a:accent5>
          <a:srgbClr val="F4CBB8"/>
        </a:accent5>
        <a:accent6>
          <a:srgbClr val="5370CA"/>
        </a:accent6>
        <a:hlink>
          <a:srgbClr val="93AB2D"/>
        </a:hlink>
        <a:folHlink>
          <a:srgbClr val="5097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3">
        <a:dk1>
          <a:srgbClr val="808080"/>
        </a:dk1>
        <a:lt1>
          <a:srgbClr val="FFFFFF"/>
        </a:lt1>
        <a:dk2>
          <a:srgbClr val="004E4C"/>
        </a:dk2>
        <a:lt2>
          <a:srgbClr val="FFFFCC"/>
        </a:lt2>
        <a:accent1>
          <a:srgbClr val="6FB4E3"/>
        </a:accent1>
        <a:accent2>
          <a:srgbClr val="2B976E"/>
        </a:accent2>
        <a:accent3>
          <a:srgbClr val="AAB2B2"/>
        </a:accent3>
        <a:accent4>
          <a:srgbClr val="DADADA"/>
        </a:accent4>
        <a:accent5>
          <a:srgbClr val="BBD6EF"/>
        </a:accent5>
        <a:accent6>
          <a:srgbClr val="268863"/>
        </a:accent6>
        <a:hlink>
          <a:srgbClr val="879543"/>
        </a:hlink>
        <a:folHlink>
          <a:srgbClr val="E3981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014</Template>
  <TotalTime>402</TotalTime>
  <Words>169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014</vt:lpstr>
      <vt:lpstr>Інформаційна політика</vt:lpstr>
      <vt:lpstr>Кому буде цікаво?</vt:lpstr>
      <vt:lpstr>Презентация PowerPoint</vt:lpstr>
      <vt:lpstr>Чому новому ти зможеш навчитися?</vt:lpstr>
      <vt:lpstr> Які теми будуть розглянуті?</vt:lpstr>
      <vt:lpstr>Презентация PowerPoint</vt:lpstr>
    </vt:vector>
  </TitlesOfParts>
  <Company>ARSAGERA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Борис</dc:creator>
  <cp:lastModifiedBy>Nrisimha</cp:lastModifiedBy>
  <cp:revision>11</cp:revision>
  <dcterms:created xsi:type="dcterms:W3CDTF">2013-02-15T12:05:23Z</dcterms:created>
  <dcterms:modified xsi:type="dcterms:W3CDTF">2015-11-01T15:37:57Z</dcterms:modified>
</cp:coreProperties>
</file>