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1" r:id="rId15"/>
    <p:sldId id="268" r:id="rId16"/>
    <p:sldId id="269" r:id="rId17"/>
    <p:sldId id="270" r:id="rId18"/>
    <p:sldId id="273" r:id="rId19"/>
    <p:sldId id="274" r:id="rId20"/>
    <p:sldId id="279" r:id="rId21"/>
    <p:sldId id="280" r:id="rId22"/>
    <p:sldId id="278" r:id="rId23"/>
    <p:sldId id="281" r:id="rId24"/>
    <p:sldId id="275" r:id="rId25"/>
    <p:sldId id="276" r:id="rId26"/>
    <p:sldId id="277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35" autoAdjust="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4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4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7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8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8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2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9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2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7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339F0-7A32-49AA-B80E-13C8CC740C4E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1554-9B84-4DDE-A44A-AE7C2997A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/>
              <a:t/>
            </a:r>
            <a:br>
              <a:rPr lang="uk-UA" sz="4000" b="1" dirty="0"/>
            </a:br>
            <a:r>
              <a:rPr lang="uk-UA" sz="3600" b="1" dirty="0" smtClean="0">
                <a:solidFill>
                  <a:srgbClr val="FF0000"/>
                </a:solidFill>
              </a:rPr>
              <a:t/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3600" b="1" dirty="0">
                <a:solidFill>
                  <a:srgbClr val="FF0000"/>
                </a:solidFill>
              </a:rPr>
              <a:t>ОРГАНІЗАЦІЯ ЗВ’ЯЗКУ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uk-UA" sz="3600" b="1" dirty="0">
                <a:solidFill>
                  <a:srgbClr val="FF0000"/>
                </a:solidFill>
              </a:rPr>
              <a:t>ІЗ  ЗАСОБАМИ МАСОВОЇ ІНФОРМАЦІЇ В КОНТЕКСТІ </a:t>
            </a: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uk-UA" sz="3600" b="1" dirty="0">
                <a:solidFill>
                  <a:srgbClr val="FF0000"/>
                </a:solidFill>
              </a:rPr>
              <a:t>PR-ДІЯЛЬНОСТІ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6000" i="1" dirty="0" smtClean="0">
                <a:solidFill>
                  <a:schemeClr val="bg1"/>
                </a:solidFill>
              </a:rPr>
              <a:t>Лекція 6</a:t>
            </a:r>
            <a:endParaRPr lang="ru-RU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2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Особливості реалізації завдань PR у ЗМІ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/>
              <a:t>Відчутну роль відіграють ЗМІ в політичній PR-сфері. Вона ґрунтується на потребі суспільства в інформації і на розумінні політичними організаціями значущості її поширення, інтерпретації, інтегрування у суспільне середовище певних політичних цінностей, досягнення завдяки цьому політичної мети.</a:t>
            </a:r>
            <a:endParaRPr lang="ru-RU" dirty="0"/>
          </a:p>
          <a:p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Завдяки ЗМІ громадськість дізнається про діяльність суб'єктів господарювання, а вони самі здобувають відомості про стан ринку, динаміку основних процесів і тенденцій у конкурентному середовищі, висвітлюють події свого життя, формують імідж, реалізовують маркетингові програми щодо просування товару на ринок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36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Медіа-</a:t>
            </a:r>
            <a:r>
              <a:rPr lang="uk-UA" b="1" dirty="0" err="1">
                <a:solidFill>
                  <a:schemeClr val="bg1"/>
                </a:solidFill>
              </a:rPr>
              <a:t>рилейшнз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На основі використання можливостей і функцій ЗМІ щодо їх впливу на громадську думку сформувався специфічний вид соціальної практики і один із найважливіших елементів PR -</a:t>
            </a:r>
            <a:r>
              <a:rPr lang="uk-UA" dirty="0">
                <a:solidFill>
                  <a:srgbClr val="C00000"/>
                </a:solidFill>
              </a:rPr>
              <a:t>програми – </a:t>
            </a:r>
            <a:r>
              <a:rPr lang="uk-UA" dirty="0" smtClean="0">
                <a:solidFill>
                  <a:srgbClr val="C00000"/>
                </a:solidFill>
              </a:rPr>
              <a:t>медіа-</a:t>
            </a:r>
            <a:r>
              <a:rPr lang="uk-UA" dirty="0" err="1" smtClean="0">
                <a:solidFill>
                  <a:srgbClr val="C00000"/>
                </a:solidFill>
              </a:rPr>
              <a:t>рилейшнз</a:t>
            </a:r>
            <a:r>
              <a:rPr lang="uk-UA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Медіа-</a:t>
            </a:r>
            <a:r>
              <a:rPr lang="uk-UA" b="1" dirty="0" err="1" smtClean="0">
                <a:solidFill>
                  <a:srgbClr val="C00000"/>
                </a:solidFill>
              </a:rPr>
              <a:t>рилейшнз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>
                <a:solidFill>
                  <a:srgbClr val="0070C0"/>
                </a:solidFill>
              </a:rPr>
              <a:t>- комплексна діяльність щодо реалізації комунікаційної політики, створення і підтримання контактів з допомогою ЗМІ, аналізу їх матеріалів.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Відносини з медіа: просування змін через ЗМІ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64773"/>
            <a:ext cx="5334000" cy="39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5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Медіа-</a:t>
            </a:r>
            <a:r>
              <a:rPr lang="uk-UA" b="1" dirty="0" err="1" smtClean="0">
                <a:solidFill>
                  <a:srgbClr val="FF0000"/>
                </a:solidFill>
              </a:rPr>
              <a:t>рилейшнз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Для досягнення широкого резонансу і певних зрушень у громадській думці важливо забезпечити ефективність ЗМІ – вплив повідомлень на суспільні процеси, стан об'єктів соціуму. Від ефективності залежить рівень реалізації наміченої мети, задоволення аудиторії різнобічною достовірною інформацією.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Ефективність значною мірою залежить від запитів аудиторії на інформацію, яка повинна бути правдивою, не містити елементів, використаних у попередніх повідомленнях, концентрувати увагу аудиторії на найважливіших проблемах, подіях і явищах соціальної дійсності. Засвоєнню її сприяє варіативне повторення (щоразу по-новому) цінних для суспільства ідей.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30" name="Picture 6" descr="Робота зі ЗМІ - online present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0724"/>
            <a:ext cx="5181600" cy="38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мунікація в системі управління організаціями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5" y="766916"/>
            <a:ext cx="10785988" cy="572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2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омунікація зі ЗМІ та громадськіст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7" y="629264"/>
            <a:ext cx="10913807" cy="560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37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обота зі ЗМІ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5" y="747252"/>
            <a:ext cx="986175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0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обота зі ЗМІ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6" y="806245"/>
            <a:ext cx="10707329" cy="56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0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Робота зі ЗМІ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5" y="727587"/>
            <a:ext cx="10785986" cy="562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6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заємодія 7ААС з представниками ЗМІ | Сьомий апеляційний адміністративний  су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3793"/>
            <a:ext cx="11456322" cy="60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кола «Політика + медіа»: Поради для лідерок, як успішно взаємодіяти зі ЗМІ  | Жінки — це 50% успіху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91613"/>
            <a:ext cx="11426825" cy="58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6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План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uk-UA" b="1" dirty="0" smtClean="0"/>
          </a:p>
          <a:p>
            <a:pPr lvl="0"/>
            <a:endParaRPr lang="uk-UA" b="1" dirty="0"/>
          </a:p>
          <a:p>
            <a:pPr marL="514350" lvl="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Засоби </a:t>
            </a:r>
            <a:r>
              <a:rPr lang="uk-UA" b="1" dirty="0">
                <a:solidFill>
                  <a:srgbClr val="002060"/>
                </a:solidFill>
              </a:rPr>
              <a:t>масової інформації.</a:t>
            </a:r>
            <a:endParaRPr lang="ru-RU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Особливості реалізації завдань PR у ЗМІ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Матеріали для ЗМІ.</a:t>
            </a:r>
            <a:endParaRPr lang="ru-RU" dirty="0">
              <a:solidFill>
                <a:srgbClr val="00206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b="1" dirty="0">
                <a:solidFill>
                  <a:srgbClr val="002060"/>
                </a:solidFill>
              </a:rPr>
              <a:t>Прийоми створення та посилення новин.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85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собливості копірайтингу у PR-діяльності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97" y="904568"/>
            <a:ext cx="8436077" cy="56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0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2_Shturkhetskyy_USC_Journ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35" y="983225"/>
            <a:ext cx="9202994" cy="508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9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собливості копірайтингу у PR-діяльності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" y="865239"/>
            <a:ext cx="11257935" cy="565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95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Що таке перевернута піраміда текс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81" y="983226"/>
            <a:ext cx="6853084" cy="47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62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Ефективний реліз. Мати продовження, достойне яскравого задуму | Громадський 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6142"/>
            <a:ext cx="11495319" cy="64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32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Ефективний реліз. Мати продовження, достойне яскравого задуму | Громадський 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3123"/>
            <a:ext cx="11577513" cy="59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03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laméo - ПРЕС РЕЛИЗ НА РЕГФОРУМ 10 07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29" y="297712"/>
            <a:ext cx="5337545" cy="65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83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Як працювати з медіа. Як писати прес-анонс, прес-релі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33" y="308344"/>
            <a:ext cx="6889896" cy="601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7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Приклад прес-релізу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22" name="Picture 6" descr="Прес-реліз до дня студента-2015 » Кам'янець-Подільський коледж культури і  мистецт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34" y="1825625"/>
            <a:ext cx="30765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1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Засоби масової </a:t>
            </a:r>
            <a:r>
              <a:rPr lang="uk-UA" b="1" dirty="0" smtClean="0">
                <a:solidFill>
                  <a:srgbClr val="C00000"/>
                </a:solidFill>
              </a:rPr>
              <a:t>інформації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</a:rPr>
              <a:t>(масової </a:t>
            </a:r>
            <a:r>
              <a:rPr lang="uk-UA" b="1" dirty="0" smtClean="0">
                <a:solidFill>
                  <a:srgbClr val="C00000"/>
                </a:solidFill>
              </a:rPr>
              <a:t>комунікації)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ЗМІ</a:t>
            </a:r>
            <a:r>
              <a:rPr lang="uk-UA" dirty="0" smtClean="0"/>
              <a:t> –це організаційно-технічні </a:t>
            </a:r>
            <a:r>
              <a:rPr lang="uk-UA" dirty="0"/>
              <a:t>комплекси, що забезпечують швидку передачу і масове тиражування словесної, образної, музичної інформації. В даний час широкого поширення набули такі засоби масової інформації: інформаційні агентства, преса, радіо, телебачення, Інтернет. Кожне ЗМІ має свою знакову систему.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Що закон про медіа означає для ЗМІ та чому влада створює канал для ОРДЛО –  Лариса Івш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4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Інформаційні агентства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Інформаційні агентства - це організації, що збирають і, як правило, на платній основі забезпечують новинами засоби масової інформації (газети, журнали, радіо, телебачення), державні, громадські та комерційні установи.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Преса – це масові періодичні друковані видання, до яких відносяться газети і журнали.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uk-UA" dirty="0" smtClean="0">
                <a:solidFill>
                  <a:srgbClr val="0070C0"/>
                </a:solidFill>
              </a:rPr>
              <a:t>Радіо, телебачення </a:t>
            </a:r>
            <a:r>
              <a:rPr lang="uk-UA" dirty="0">
                <a:solidFill>
                  <a:srgbClr val="0070C0"/>
                </a:solidFill>
              </a:rPr>
              <a:t>і </a:t>
            </a:r>
            <a:r>
              <a:rPr lang="uk-UA" dirty="0" smtClean="0">
                <a:solidFill>
                  <a:srgbClr val="0070C0"/>
                </a:solidFill>
              </a:rPr>
              <a:t>преса </a:t>
            </a:r>
            <a:r>
              <a:rPr lang="uk-UA" dirty="0">
                <a:solidFill>
                  <a:srgbClr val="0070C0"/>
                </a:solidFill>
              </a:rPr>
              <a:t>в значній мірі користується інформацією, що надається інформаційними агентствами.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Агенційна журналістика - online presen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724"/>
            <a:ext cx="5181600" cy="38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3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Прийоми роботи зі </a:t>
            </a:r>
            <a:r>
              <a:rPr lang="uk-UA" b="1" dirty="0" smtClean="0">
                <a:solidFill>
                  <a:srgbClr val="7030A0"/>
                </a:solidFill>
              </a:rPr>
              <a:t>ЗМІ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3800" dirty="0">
                <a:solidFill>
                  <a:srgbClr val="7030A0"/>
                </a:solidFill>
              </a:rPr>
              <a:t>Для ефективної роботи зі ЗМІ необхідні систематизовані і постійно </a:t>
            </a:r>
            <a:r>
              <a:rPr lang="uk-UA" sz="3800" dirty="0" err="1">
                <a:solidFill>
                  <a:srgbClr val="7030A0"/>
                </a:solidFill>
              </a:rPr>
              <a:t>оновлювані</a:t>
            </a:r>
            <a:r>
              <a:rPr lang="uk-UA" sz="3800" dirty="0">
                <a:solidFill>
                  <a:srgbClr val="7030A0"/>
                </a:solidFill>
              </a:rPr>
              <a:t> відомості про них, які фіксуються в медіа-картці (прес-карті). </a:t>
            </a:r>
            <a:endParaRPr lang="ru-RU" sz="3800" dirty="0">
              <a:solidFill>
                <a:srgbClr val="7030A0"/>
              </a:solidFill>
            </a:endParaRPr>
          </a:p>
          <a:p>
            <a:r>
              <a:rPr lang="uk-UA" sz="3800" b="1" dirty="0">
                <a:solidFill>
                  <a:srgbClr val="7030A0"/>
                </a:solidFill>
              </a:rPr>
              <a:t>Медіа-карта </a:t>
            </a:r>
            <a:r>
              <a:rPr lang="uk-UA" sz="3800" dirty="0">
                <a:solidFill>
                  <a:srgbClr val="7030A0"/>
                </a:solidFill>
              </a:rPr>
              <a:t>складається на основі двох принципів: вертикального і горизонтального. У </a:t>
            </a:r>
            <a:r>
              <a:rPr lang="uk-UA" sz="3800" i="1" dirty="0">
                <a:solidFill>
                  <a:srgbClr val="7030A0"/>
                </a:solidFill>
              </a:rPr>
              <a:t>вертикальний список</a:t>
            </a:r>
            <a:r>
              <a:rPr lang="uk-UA" sz="3800" dirty="0">
                <a:solidFill>
                  <a:srgbClr val="7030A0"/>
                </a:solidFill>
              </a:rPr>
              <a:t> ЗМІ включаються вузькоспеціалізовані й галузеві ЗМІ. </a:t>
            </a:r>
            <a:r>
              <a:rPr lang="uk-UA" sz="3800" i="1" dirty="0">
                <a:solidFill>
                  <a:srgbClr val="7030A0"/>
                </a:solidFill>
              </a:rPr>
              <a:t>Горизонтальний список</a:t>
            </a:r>
            <a:r>
              <a:rPr lang="uk-UA" sz="3800" dirty="0">
                <a:solidFill>
                  <a:srgbClr val="7030A0"/>
                </a:solidFill>
              </a:rPr>
              <a:t> включає ЗМІ, які обслуговують широку громадськість потрібного регіону. Медіа-карта обов'язково містить:</a:t>
            </a:r>
            <a:r>
              <a:rPr lang="uk-UA" sz="3800" b="1" dirty="0">
                <a:solidFill>
                  <a:srgbClr val="7030A0"/>
                </a:solidFill>
              </a:rPr>
              <a:t> </a:t>
            </a:r>
            <a:endParaRPr lang="ru-RU" sz="3800" dirty="0">
              <a:solidFill>
                <a:srgbClr val="7030A0"/>
              </a:solidFill>
            </a:endParaRP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uk-UA" sz="1800" dirty="0">
                <a:solidFill>
                  <a:srgbClr val="7030A0"/>
                </a:solidFill>
              </a:rPr>
              <a:t>базовий перелік ЗМІ, з якими фігурант має намір працювати; </a:t>
            </a:r>
            <a:endParaRPr lang="ru-RU" sz="1800" dirty="0">
              <a:solidFill>
                <a:srgbClr val="7030A0"/>
              </a:solidFill>
            </a:endParaRPr>
          </a:p>
          <a:p>
            <a:pPr lvl="0"/>
            <a:r>
              <a:rPr lang="uk-UA" sz="1800" dirty="0">
                <a:solidFill>
                  <a:srgbClr val="7030A0"/>
                </a:solidFill>
              </a:rPr>
              <a:t>спеціалізовані списки ЗМІ за цільовим аудиторіям, власникам чи групам впливу (урядові, що належать медіа-холдингам і </a:t>
            </a:r>
            <a:r>
              <a:rPr lang="uk-UA" sz="1800" dirty="0" err="1">
                <a:solidFill>
                  <a:srgbClr val="7030A0"/>
                </a:solidFill>
              </a:rPr>
              <a:t>т.д</a:t>
            </a:r>
            <a:r>
              <a:rPr lang="uk-UA" sz="1800" dirty="0">
                <a:solidFill>
                  <a:srgbClr val="7030A0"/>
                </a:solidFill>
              </a:rPr>
              <a:t>.), по відношенню до влади (конформістської, опозиційні, незалежні); реальний тираж і склад аудиторії ЗМІ; графіки виходу видань і програм; структура по смугах (дням тижня) та рубриках; внутрішня структура редакції: головний редактор, відповідальний секретар, редактори відділів або напрямків, ключові кореспонденти;</a:t>
            </a:r>
            <a:endParaRPr lang="ru-RU" sz="1800" dirty="0">
              <a:solidFill>
                <a:srgbClr val="7030A0"/>
              </a:solidFill>
            </a:endParaRPr>
          </a:p>
          <a:p>
            <a:pPr lvl="0"/>
            <a:r>
              <a:rPr lang="uk-UA" sz="1800" dirty="0">
                <a:solidFill>
                  <a:srgbClr val="7030A0"/>
                </a:solidFill>
              </a:rPr>
              <a:t>адреси розташування, звичайної та електронної пошти, номери телефонів і факсів;</a:t>
            </a:r>
            <a:endParaRPr lang="ru-RU" sz="1800" dirty="0">
              <a:solidFill>
                <a:srgbClr val="7030A0"/>
              </a:solidFill>
            </a:endParaRPr>
          </a:p>
          <a:p>
            <a:pPr lvl="0"/>
            <a:r>
              <a:rPr lang="uk-UA" sz="1800" dirty="0">
                <a:solidFill>
                  <a:srgbClr val="7030A0"/>
                </a:solidFill>
              </a:rPr>
              <a:t>матеріали для розповсюдження в процесі організації та проведення новинних подій. </a:t>
            </a:r>
            <a:endParaRPr lang="ru-RU" sz="1800" dirty="0">
              <a:solidFill>
                <a:srgbClr val="7030A0"/>
              </a:solidFill>
            </a:endParaRPr>
          </a:p>
          <a:p>
            <a:endParaRPr lang="ru-RU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2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</a:rPr>
              <a:t>Запорізька </a:t>
            </a:r>
            <a:r>
              <a:rPr lang="uk-UA" b="1" i="1" dirty="0" err="1" smtClean="0">
                <a:solidFill>
                  <a:srgbClr val="FF0000"/>
                </a:solidFill>
              </a:rPr>
              <a:t>область:газети</a:t>
            </a:r>
            <a:r>
              <a:rPr lang="uk-UA" b="1" i="1" dirty="0" smtClean="0">
                <a:solidFill>
                  <a:srgbClr val="FF0000"/>
                </a:solidFill>
              </a:rPr>
              <a:t>, журнали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http://www.ukrbook.net/DZMI_obl_2/Zaporiz_obl/Zaporiz.htm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00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Особливості реалізації завдань PR у ЗМІ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Засоби масової інформації (ЗМІ) наділені великими можливостями у формуванні громадської думки, тому часто є головною опорою PR-програм: до 80% діяльності PR-фірм припадає на взаємодію з журналістами і підготовку матеріалів для преси.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Типовий працівник українських ЗМІ - який він. ІНФОГРАФІКА • Портал АНТИКО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948" y="1825624"/>
            <a:ext cx="4168878" cy="38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Правові умови діяльності ЗМІ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Правові умови діяльності ЗМІ визначають закони України “Про інформацію”, “Про друковані засоби масової інформації (пресу) в Україні”, “Про телебачення і радіомовлення”, “Про авторське право і суміжні права”, “Про інформаційні агентства”. Деякі положення, які можуть бути застосовані до діяльності ЗМІ, містять й інші нормативні акти.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Парламентське видавництво — Закони України &quot;Про інформацію&quot;, &quot;Про засади  державної регіональної політики&quot;, &quot;Про добровільне об'єднання  територіальних громад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29" y="2123768"/>
            <a:ext cx="3421626" cy="40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81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Особливості реалізації завдань PR у ЗМІ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ЗМІ поширюють інформацію, норми і цінності, засвоєння яких необхідне для свідомої участі громадян у житті суспільства. Вони створюють середовище з потоків інформації, спрямованих згори – дані про державні, адміністративні рішення (прямий зв'язок) і знизу – про те, як ці рішення сприймаються суспільством, які проблеми існують у ньому (зворотний зв'язок), їх </a:t>
            </a:r>
            <a:r>
              <a:rPr lang="uk-UA" dirty="0">
                <a:solidFill>
                  <a:srgbClr val="FF0000"/>
                </a:solidFill>
              </a:rPr>
              <a:t>використовують як елементи системи соціального управління.</a:t>
            </a:r>
            <a:r>
              <a:rPr lang="uk-UA" dirty="0">
                <a:solidFill>
                  <a:schemeClr val="bg1"/>
                </a:solidFill>
              </a:rPr>
              <a:t> Із ЗМІ активно працюють органи влади всіх рівнів, адже вони доносять до громадян відомості про їх дії.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Крупнейшие американские газеты не смогли напечатать субботний тираж из-за  кибератаки на типографию - портал новостей LB.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5625"/>
            <a:ext cx="48940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85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755</Words>
  <Application>Microsoft Office PowerPoint</Application>
  <PresentationFormat>Широкоэкранный</PresentationFormat>
  <Paragraphs>41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     ОРГАНІЗАЦІЯ ЗВ’ЯЗКУ ІЗ  ЗАСОБАМИ МАСОВОЇ ІНФОРМАЦІЇ В КОНТЕКСТІ  PR-ДІЯЛЬНОСТІ </vt:lpstr>
      <vt:lpstr>План</vt:lpstr>
      <vt:lpstr>Засоби масової інформації  (масової комунікації)</vt:lpstr>
      <vt:lpstr>Інформаційні агентства </vt:lpstr>
      <vt:lpstr>Прийоми роботи зі ЗМІ</vt:lpstr>
      <vt:lpstr>Запорізька область:газети, журнали</vt:lpstr>
      <vt:lpstr>Особливості реалізації завдань PR у ЗМІ</vt:lpstr>
      <vt:lpstr>Правові умови діяльності ЗМІ</vt:lpstr>
      <vt:lpstr>Особливості реалізації завдань PR у ЗМІ</vt:lpstr>
      <vt:lpstr>Особливості реалізації завдань PR у ЗМІ</vt:lpstr>
      <vt:lpstr>Медіа-рилейшнз</vt:lpstr>
      <vt:lpstr>Медіа-рилейшнз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прес-релізу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ОРГАНІЗАЦІЯ ЗВ’ЯЗКУ ІЗ  ЗАСОБАМИ МАСОВОЇ ІНФОРМАЦІЇ В КОНТЕКСТІ  PR-ДІЯЛЬНОСТІ </dc:title>
  <dc:creator>admin</dc:creator>
  <cp:lastModifiedBy>admin</cp:lastModifiedBy>
  <cp:revision>31</cp:revision>
  <dcterms:created xsi:type="dcterms:W3CDTF">2020-10-26T10:51:43Z</dcterms:created>
  <dcterms:modified xsi:type="dcterms:W3CDTF">2021-03-15T07:44:34Z</dcterms:modified>
</cp:coreProperties>
</file>