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b="1" i="1" dirty="0"/>
              <a:t>Тема 1. Мислення як психолого-педагогічна категорія.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29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64" y="0"/>
            <a:ext cx="6363854" cy="665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57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</a:t>
            </a:r>
            <a:r>
              <a:rPr lang="ru-RU" dirty="0" err="1"/>
              <a:t>Психологічний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«</a:t>
            </a:r>
            <a:r>
              <a:rPr lang="ru-RU" dirty="0" err="1"/>
              <a:t>мислення</a:t>
            </a:r>
            <a:r>
              <a:rPr lang="ru-RU" dirty="0"/>
              <a:t>».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. </a:t>
            </a:r>
          </a:p>
          <a:p>
            <a:r>
              <a:rPr lang="uk-UA" dirty="0"/>
              <a:t>2. Види мислення.</a:t>
            </a:r>
            <a:endParaRPr lang="ru-RU" dirty="0"/>
          </a:p>
          <a:p>
            <a:r>
              <a:rPr lang="uk-UA" dirty="0"/>
              <a:t>3. </a:t>
            </a:r>
            <a:r>
              <a:rPr lang="ru-RU" dirty="0" err="1"/>
              <a:t>Особистісна</a:t>
            </a:r>
            <a:r>
              <a:rPr lang="ru-RU" dirty="0"/>
              <a:t> </a:t>
            </a:r>
            <a:r>
              <a:rPr lang="ru-RU" dirty="0" err="1"/>
              <a:t>зумовленість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706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1. </a:t>
            </a:r>
            <a:r>
              <a:rPr lang="ru-RU" b="1" dirty="0" err="1"/>
              <a:t>Психологічний</a:t>
            </a:r>
            <a:r>
              <a:rPr lang="ru-RU" b="1" dirty="0"/>
              <a:t> </a:t>
            </a:r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b="1" dirty="0" err="1"/>
              <a:t>категорії</a:t>
            </a:r>
            <a:r>
              <a:rPr lang="ru-RU" b="1" dirty="0"/>
              <a:t> «</a:t>
            </a:r>
            <a:r>
              <a:rPr lang="ru-RU" b="1" dirty="0" err="1"/>
              <a:t>мислення</a:t>
            </a:r>
            <a:r>
              <a:rPr lang="ru-RU" b="1" dirty="0"/>
              <a:t>».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мислення</a:t>
            </a:r>
            <a:r>
              <a:rPr lang="ru-RU" b="1" dirty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Мислення - </a:t>
            </a:r>
            <a:r>
              <a:rPr lang="uk-UA" dirty="0"/>
              <a:t>пізнавальний психічний процес узагальненого й опосередкованого віддзеркалення </a:t>
            </a:r>
            <a:r>
              <a:rPr lang="uk-UA" dirty="0" err="1"/>
              <a:t>зв’язків</a:t>
            </a:r>
            <a:r>
              <a:rPr lang="uk-UA" dirty="0"/>
              <a:t> і стосунків між предметами об’єктивної дійсності; процес, пов'язаний з обробкою інформації, отриманої через відчуття або збереженої в пам’яті в результаті особистого досвіду, з тим, щоб бути в змозі реагувати на нові ситуації.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76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ознаки</a:t>
            </a:r>
            <a:r>
              <a:rPr lang="ru-RU" b="1" i="1" dirty="0"/>
              <a:t> </a:t>
            </a:r>
            <a:r>
              <a:rPr lang="ru-RU" b="1" i="1" dirty="0" err="1"/>
              <a:t>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 -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зв</a:t>
            </a:r>
            <a:r>
              <a:rPr lang="ru-RU" dirty="0"/>
              <a:t> '</a:t>
            </a:r>
            <a:r>
              <a:rPr lang="ru-RU" dirty="0" err="1"/>
              <a:t>язків</a:t>
            </a:r>
            <a:r>
              <a:rPr lang="ru-RU" dirty="0"/>
              <a:t> в предметах.</a:t>
            </a:r>
          </a:p>
          <a:p>
            <a:r>
              <a:rPr lang="ru-RU" dirty="0"/>
              <a:t>2.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пізнанні</a:t>
            </a:r>
            <a:r>
              <a:rPr lang="ru-RU" dirty="0"/>
              <a:t> на </a:t>
            </a:r>
            <a:r>
              <a:rPr lang="ru-RU" dirty="0" err="1"/>
              <a:t>чуттєві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відірване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реального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для </a:t>
            </a:r>
            <a:r>
              <a:rPr lang="ru-RU" dirty="0" err="1"/>
              <a:t>пізнання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«заступник»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- знак, символ.</a:t>
            </a:r>
          </a:p>
          <a:p>
            <a:r>
              <a:rPr lang="ru-RU" dirty="0"/>
              <a:t>4.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протікає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з опорою на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придбані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dirty="0" err="1"/>
              <a:t>Особливість</a:t>
            </a:r>
            <a:r>
              <a:rPr lang="ru-RU" dirty="0"/>
              <a:t> - </a:t>
            </a:r>
            <a:r>
              <a:rPr lang="ru-RU" dirty="0" err="1"/>
              <a:t>розумові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носять</a:t>
            </a:r>
            <a:r>
              <a:rPr lang="ru-RU" dirty="0"/>
              <a:t> </a:t>
            </a:r>
            <a:r>
              <a:rPr lang="ru-RU" dirty="0" err="1"/>
              <a:t>узагальнений</a:t>
            </a:r>
            <a:r>
              <a:rPr lang="ru-RU" dirty="0"/>
              <a:t> характер.</a:t>
            </a:r>
          </a:p>
          <a:p>
            <a:r>
              <a:rPr lang="ru-RU" dirty="0"/>
              <a:t>6. Ми </a:t>
            </a:r>
            <a:r>
              <a:rPr lang="ru-RU" dirty="0" err="1"/>
              <a:t>можемо</a:t>
            </a:r>
            <a:r>
              <a:rPr lang="ru-RU" dirty="0"/>
              <a:t> </a:t>
            </a:r>
            <a:r>
              <a:rPr lang="ru-RU" dirty="0" err="1"/>
              <a:t>мислити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категоріях</a:t>
            </a:r>
            <a:r>
              <a:rPr lang="ru-RU" dirty="0"/>
              <a:t> </a:t>
            </a:r>
            <a:r>
              <a:rPr lang="ru-RU" dirty="0" err="1"/>
              <a:t>сьогодення</a:t>
            </a:r>
            <a:r>
              <a:rPr lang="ru-RU" dirty="0"/>
              <a:t>, а й </a:t>
            </a:r>
            <a:r>
              <a:rPr lang="ru-RU" dirty="0" err="1"/>
              <a:t>майбутнього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96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Форми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 err="1"/>
              <a:t>Поняття</a:t>
            </a:r>
            <a:r>
              <a:rPr lang="ru-RU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форма </a:t>
            </a:r>
            <a:r>
              <a:rPr lang="ru-RU" dirty="0" err="1"/>
              <a:t>мислення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пізнається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та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 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істотних</a:t>
            </a:r>
            <a:r>
              <a:rPr lang="ru-RU" dirty="0"/>
              <a:t> </a:t>
            </a:r>
            <a:r>
              <a:rPr lang="ru-RU" dirty="0" err="1"/>
              <a:t>зв’язках</a:t>
            </a:r>
            <a:r>
              <a:rPr lang="ru-RU" dirty="0"/>
              <a:t> і </a:t>
            </a:r>
            <a:r>
              <a:rPr lang="ru-RU" dirty="0" err="1"/>
              <a:t>відношеннях</a:t>
            </a:r>
            <a:r>
              <a:rPr lang="ru-RU" dirty="0"/>
              <a:t>, </a:t>
            </a:r>
            <a:r>
              <a:rPr lang="ru-RU" dirty="0" err="1"/>
              <a:t>узагальнюються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істотні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 smtClean="0"/>
              <a:t>.</a:t>
            </a:r>
          </a:p>
          <a:p>
            <a:r>
              <a:rPr lang="ru-RU" i="1" dirty="0" err="1"/>
              <a:t>Судження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форма </a:t>
            </a:r>
            <a:r>
              <a:rPr lang="ru-RU" dirty="0" err="1"/>
              <a:t>мислення</a:t>
            </a:r>
            <a:r>
              <a:rPr lang="ru-RU" dirty="0"/>
              <a:t>, яка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ствердження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 smtClean="0"/>
              <a:t>.</a:t>
            </a:r>
          </a:p>
          <a:p>
            <a:r>
              <a:rPr lang="ru-RU" i="1" dirty="0" err="1"/>
              <a:t>Умовивід</a:t>
            </a:r>
            <a:r>
              <a:rPr lang="ru-RU" i="1" dirty="0"/>
              <a:t> - </a:t>
            </a:r>
            <a:r>
              <a:rPr lang="ru-RU" dirty="0" err="1"/>
              <a:t>така</a:t>
            </a:r>
            <a:r>
              <a:rPr lang="ru-RU" dirty="0"/>
              <a:t> форма </a:t>
            </a:r>
            <a:r>
              <a:rPr lang="ru-RU" dirty="0" err="1"/>
              <a:t>мислення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суджень</a:t>
            </a:r>
            <a:r>
              <a:rPr lang="ru-RU" dirty="0"/>
              <a:t> </a:t>
            </a:r>
            <a:r>
              <a:rPr lang="ru-RU" dirty="0" err="1"/>
              <a:t>виводиться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4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2. </a:t>
            </a:r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44072"/>
            <a:ext cx="9905999" cy="4599709"/>
          </a:xfrm>
        </p:spPr>
        <p:txBody>
          <a:bodyPr>
            <a:normAutofit fontScale="85000" lnSpcReduction="10000"/>
          </a:bodyPr>
          <a:lstStyle/>
          <a:p>
            <a:r>
              <a:rPr lang="ru-RU" i="1" dirty="0"/>
              <a:t>Теоретично-</a:t>
            </a:r>
            <a:r>
              <a:rPr lang="ru-RU" i="1" dirty="0" err="1"/>
              <a:t>понятійне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яке </a:t>
            </a:r>
            <a:r>
              <a:rPr lang="ru-RU" dirty="0" err="1"/>
              <a:t>людина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розв’язування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до понять,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в </a:t>
            </a:r>
            <a:r>
              <a:rPr lang="ru-RU" dirty="0" err="1"/>
              <a:t>розумі</a:t>
            </a:r>
            <a:r>
              <a:rPr lang="ru-RU" dirty="0"/>
              <a:t>, </a:t>
            </a:r>
            <a:r>
              <a:rPr lang="ru-RU" dirty="0" err="1"/>
              <a:t>безпосередньо</a:t>
            </a:r>
            <a:r>
              <a:rPr lang="ru-RU" dirty="0"/>
              <a:t> не </a:t>
            </a:r>
            <a:r>
              <a:rPr lang="ru-RU" dirty="0" err="1"/>
              <a:t>маючи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з </a:t>
            </a:r>
            <a:r>
              <a:rPr lang="ru-RU" dirty="0" err="1"/>
              <a:t>досвідом</a:t>
            </a:r>
            <a:r>
              <a:rPr lang="ru-RU" dirty="0"/>
              <a:t>, </a:t>
            </a:r>
            <a:r>
              <a:rPr lang="ru-RU" dirty="0" err="1"/>
              <a:t>одержуваним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чуття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/>
              <a:t>Теоретично-</a:t>
            </a:r>
            <a:r>
              <a:rPr lang="ru-RU" i="1" dirty="0" err="1"/>
              <a:t>образне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понятійного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тут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для </a:t>
            </a:r>
            <a:r>
              <a:rPr lang="ru-RU" dirty="0" err="1"/>
              <a:t>розв’язування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, </a:t>
            </a:r>
            <a:r>
              <a:rPr lang="ru-RU" dirty="0" err="1"/>
              <a:t>постають</a:t>
            </a:r>
            <a:r>
              <a:rPr lang="ru-RU" dirty="0"/>
              <a:t> не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судження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умовивід</a:t>
            </a:r>
            <a:r>
              <a:rPr lang="ru-RU" dirty="0"/>
              <a:t>, а </a:t>
            </a:r>
            <a:r>
              <a:rPr lang="ru-RU" dirty="0" err="1"/>
              <a:t>образи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 err="1" smtClean="0"/>
              <a:t>Наочно-образне</a:t>
            </a:r>
            <a:r>
              <a:rPr lang="ru-RU" i="1" dirty="0" smtClean="0"/>
              <a:t> </a:t>
            </a:r>
            <a:r>
              <a:rPr lang="ru-RU" i="1" dirty="0" err="1" smtClean="0"/>
              <a:t>мислення</a:t>
            </a:r>
            <a:r>
              <a:rPr lang="ru-RU" i="1" dirty="0" smtClean="0"/>
              <a:t> </a:t>
            </a:r>
            <a:r>
              <a:rPr lang="ru-RU" i="1" dirty="0"/>
              <a:t>- </a:t>
            </a:r>
            <a:r>
              <a:rPr lang="ru-RU" dirty="0" err="1" smtClean="0"/>
              <a:t>розумовий</a:t>
            </a:r>
            <a:r>
              <a:rPr lang="ru-RU" dirty="0" smtClean="0"/>
              <a:t> </a:t>
            </a:r>
            <a:r>
              <a:rPr lang="ru-RU" dirty="0" err="1"/>
              <a:t>процес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пов'язаний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сприйняттям</a:t>
            </a:r>
            <a:r>
              <a:rPr lang="ru-RU" dirty="0"/>
              <a:t> </a:t>
            </a:r>
            <a:r>
              <a:rPr lang="ru-RU" dirty="0" err="1"/>
              <a:t>мислячою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</a:t>
            </a:r>
            <a:r>
              <a:rPr lang="ru-RU" dirty="0" err="1"/>
              <a:t>оточуючої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 та без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здійснюватись</a:t>
            </a:r>
            <a:r>
              <a:rPr lang="ru-RU" dirty="0"/>
              <a:t> не </a:t>
            </a:r>
            <a:r>
              <a:rPr lang="ru-RU" dirty="0" err="1" smtClean="0"/>
              <a:t>може</a:t>
            </a:r>
            <a:endParaRPr lang="ru-RU" dirty="0" smtClean="0"/>
          </a:p>
          <a:p>
            <a:r>
              <a:rPr lang="ru-RU" i="1" dirty="0" err="1"/>
              <a:t>Наочно-дійове</a:t>
            </a:r>
            <a:r>
              <a:rPr lang="ru-RU" i="1" dirty="0"/>
              <a:t> </a:t>
            </a:r>
            <a:r>
              <a:rPr lang="ru-RU" dirty="0" err="1"/>
              <a:t>мислення</a:t>
            </a:r>
            <a:r>
              <a:rPr lang="ru-RU" dirty="0"/>
              <a:t> 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практичну</a:t>
            </a:r>
            <a:r>
              <a:rPr lang="ru-RU" dirty="0"/>
              <a:t> </a:t>
            </a:r>
            <a:r>
              <a:rPr lang="ru-RU" dirty="0" err="1"/>
              <a:t>перетворювальну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з </a:t>
            </a:r>
            <a:r>
              <a:rPr lang="ru-RU" dirty="0" err="1"/>
              <a:t>реальними</a:t>
            </a:r>
            <a:r>
              <a:rPr lang="ru-RU" dirty="0"/>
              <a:t> предметами.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39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1681018"/>
            <a:ext cx="9905999" cy="4562764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Словесно-</a:t>
            </a:r>
            <a:r>
              <a:rPr lang="ru-RU" i="1" dirty="0" err="1" smtClean="0"/>
              <a:t>логічне</a:t>
            </a:r>
            <a:r>
              <a:rPr lang="ru-RU" i="1" dirty="0" smtClean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провідний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теоретичного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інтенсивно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оволодіння</a:t>
            </a:r>
            <a:r>
              <a:rPr lang="ru-RU" dirty="0"/>
              <a:t> </a:t>
            </a:r>
            <a:r>
              <a:rPr lang="ru-RU" dirty="0" err="1"/>
              <a:t>дітьми</a:t>
            </a:r>
            <a:r>
              <a:rPr lang="ru-RU" dirty="0"/>
              <a:t> </a:t>
            </a:r>
            <a:r>
              <a:rPr lang="ru-RU" dirty="0" err="1"/>
              <a:t>науковими</a:t>
            </a:r>
            <a:r>
              <a:rPr lang="ru-RU" dirty="0"/>
              <a:t> </a:t>
            </a:r>
            <a:r>
              <a:rPr lang="ru-RU" dirty="0" err="1"/>
              <a:t>поняттями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 err="1"/>
              <a:t>Теоретичне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i="1" dirty="0" smtClean="0"/>
              <a:t>- </a:t>
            </a:r>
            <a:r>
              <a:rPr lang="ru-RU" dirty="0" err="1"/>
              <a:t>ц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цілеспрямованого</a:t>
            </a:r>
            <a:r>
              <a:rPr lang="ru-RU" dirty="0"/>
              <a:t> теоретичного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дійсності</a:t>
            </a:r>
            <a:r>
              <a:rPr lang="ru-RU" dirty="0"/>
              <a:t>,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у </a:t>
            </a:r>
            <a:r>
              <a:rPr lang="ru-RU" dirty="0" err="1"/>
              <a:t>поняттях</a:t>
            </a:r>
            <a:r>
              <a:rPr lang="ru-RU" dirty="0" smtClean="0"/>
              <a:t>.</a:t>
            </a:r>
          </a:p>
          <a:p>
            <a:r>
              <a:rPr lang="ru-RU" i="1" dirty="0" err="1"/>
              <a:t>Дискурсивне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розгорнуте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міркування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 smtClean="0"/>
              <a:t>умовиводів</a:t>
            </a:r>
            <a:endParaRPr lang="ru-RU" dirty="0" smtClean="0"/>
          </a:p>
          <a:p>
            <a:r>
              <a:rPr lang="ru-RU" i="1" dirty="0" err="1"/>
              <a:t>Практичне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i="1" dirty="0" smtClean="0"/>
              <a:t>- </a:t>
            </a:r>
            <a:r>
              <a:rPr lang="ru-RU" dirty="0" smtClean="0"/>
              <a:t>є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задач та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якихось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у </a:t>
            </a:r>
            <a:r>
              <a:rPr lang="ru-RU" dirty="0" err="1"/>
              <a:t>дійсність</a:t>
            </a:r>
            <a:r>
              <a:rPr lang="ru-RU" dirty="0" smtClean="0"/>
              <a:t>.</a:t>
            </a:r>
          </a:p>
          <a:p>
            <a:r>
              <a:rPr lang="ru-RU" i="1" dirty="0" err="1"/>
              <a:t>Творче</a:t>
            </a:r>
            <a:r>
              <a:rPr lang="ru-RU" i="1" dirty="0"/>
              <a:t> (</a:t>
            </a:r>
            <a:r>
              <a:rPr lang="ru-RU" i="1" dirty="0" err="1"/>
              <a:t>продуктивне</a:t>
            </a:r>
            <a:r>
              <a:rPr lang="ru-RU" i="1" dirty="0"/>
              <a:t>) </a:t>
            </a:r>
            <a:r>
              <a:rPr lang="ru-RU" dirty="0" err="1"/>
              <a:t>мислення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мислення</a:t>
            </a:r>
            <a:r>
              <a:rPr lang="ru-RU" dirty="0"/>
              <a:t>, продуктом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вдосконалений</a:t>
            </a:r>
            <a:r>
              <a:rPr lang="ru-RU" dirty="0"/>
              <a:t> образ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аспекту </a:t>
            </a:r>
            <a:r>
              <a:rPr lang="ru-RU" dirty="0" err="1"/>
              <a:t>дійсності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5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3. </a:t>
            </a:r>
            <a:r>
              <a:rPr lang="ru-RU" b="1" dirty="0" err="1"/>
              <a:t>Особистісна</a:t>
            </a:r>
            <a:r>
              <a:rPr lang="ru-RU" b="1" dirty="0"/>
              <a:t> </a:t>
            </a:r>
            <a:r>
              <a:rPr lang="ru-RU" b="1" dirty="0" err="1"/>
              <a:t>зумовленість</a:t>
            </a:r>
            <a:r>
              <a:rPr lang="ru-RU" b="1" dirty="0"/>
              <a:t> </a:t>
            </a:r>
            <a:r>
              <a:rPr lang="ru-RU" b="1" dirty="0" err="1"/>
              <a:t>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розуму</a:t>
            </a:r>
            <a:r>
              <a:rPr lang="ru-RU" dirty="0"/>
              <a:t> (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 smtClean="0"/>
              <a:t>):</a:t>
            </a:r>
            <a:endParaRPr lang="ru-RU" dirty="0"/>
          </a:p>
          <a:p>
            <a:pPr marL="457200" indent="-457200">
              <a:buAutoNum type="arabicPeriod"/>
            </a:pPr>
            <a:r>
              <a:rPr lang="ru-RU" i="1" dirty="0" err="1" smtClean="0"/>
              <a:t>Самостійність</a:t>
            </a:r>
            <a:r>
              <a:rPr lang="ru-RU" i="1" dirty="0" smtClean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вмінням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ставити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й </a:t>
            </a:r>
            <a:r>
              <a:rPr lang="ru-RU" dirty="0" err="1"/>
              <a:t>розв’язувати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не </a:t>
            </a:r>
            <a:r>
              <a:rPr lang="ru-RU" dirty="0" err="1"/>
              <a:t>вдаючись</a:t>
            </a:r>
            <a:r>
              <a:rPr lang="ru-RU" dirty="0"/>
              <a:t> до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людей.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i="1" dirty="0" err="1" smtClean="0"/>
              <a:t>Критичність</a:t>
            </a:r>
            <a:r>
              <a:rPr lang="ru-RU" i="1" dirty="0" smtClean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не </a:t>
            </a:r>
            <a:r>
              <a:rPr lang="ru-RU" dirty="0" err="1"/>
              <a:t>потрапляти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чужих думок, </a:t>
            </a:r>
            <a:r>
              <a:rPr lang="ru-RU" dirty="0" err="1"/>
              <a:t>об’єктивно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позитивні</a:t>
            </a:r>
            <a:r>
              <a:rPr lang="ru-RU" dirty="0"/>
              <a:t> та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факту. </a:t>
            </a:r>
            <a:endParaRPr lang="ru-RU" dirty="0" smtClean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i="1" dirty="0" err="1" smtClean="0"/>
              <a:t>Гнучкість</a:t>
            </a:r>
            <a:r>
              <a:rPr lang="ru-RU" i="1" dirty="0" smtClean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умінні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53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Якост</a:t>
            </a:r>
            <a:r>
              <a:rPr lang="uk-UA" dirty="0" smtClean="0"/>
              <a:t>і розуму</a:t>
            </a:r>
          </a:p>
          <a:p>
            <a:r>
              <a:rPr lang="ru-RU" dirty="0"/>
              <a:t>4. </a:t>
            </a:r>
            <a:r>
              <a:rPr lang="ru-RU" i="1" dirty="0" err="1"/>
              <a:t>Глибина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умінні</a:t>
            </a:r>
            <a:r>
              <a:rPr lang="ru-RU" dirty="0"/>
              <a:t> </a:t>
            </a:r>
            <a:r>
              <a:rPr lang="ru-RU" dirty="0" err="1"/>
              <a:t>проникати</a:t>
            </a:r>
            <a:r>
              <a:rPr lang="ru-RU" dirty="0"/>
              <a:t> в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розкривати</a:t>
            </a:r>
            <a:r>
              <a:rPr lang="ru-RU" dirty="0"/>
              <a:t> причини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бачити</a:t>
            </a:r>
            <a:r>
              <a:rPr lang="ru-RU" dirty="0"/>
              <a:t> проблему там, де </a:t>
            </a:r>
            <a:r>
              <a:rPr lang="ru-RU" dirty="0" err="1"/>
              <a:t>її</a:t>
            </a:r>
            <a:r>
              <a:rPr lang="ru-RU" dirty="0"/>
              <a:t> не </a:t>
            </a:r>
            <a:r>
              <a:rPr lang="ru-RU" dirty="0" err="1"/>
              <a:t>помічають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r>
              <a:rPr lang="ru-RU" dirty="0"/>
              <a:t>5. </a:t>
            </a:r>
            <a:r>
              <a:rPr lang="ru-RU" i="1" dirty="0"/>
              <a:t>Широта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охопити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коло </a:t>
            </a:r>
            <a:r>
              <a:rPr lang="ru-RU" dirty="0" err="1"/>
              <a:t>питань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6. </a:t>
            </a:r>
            <a:r>
              <a:rPr lang="ru-RU" i="1" dirty="0" err="1"/>
              <a:t>Послідовність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умінні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логічної</a:t>
            </a:r>
            <a:r>
              <a:rPr lang="ru-RU" dirty="0"/>
              <a:t> </a:t>
            </a:r>
            <a:r>
              <a:rPr lang="ru-RU" dirty="0" err="1"/>
              <a:t>наступності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висловлювання</a:t>
            </a:r>
            <a:r>
              <a:rPr lang="ru-RU" dirty="0"/>
              <a:t> </a:t>
            </a:r>
            <a:r>
              <a:rPr lang="ru-RU" dirty="0" err="1"/>
              <a:t>суджень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обґрунтування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/>
              <a:t>7. </a:t>
            </a:r>
            <a:r>
              <a:rPr lang="ru-RU" i="1" dirty="0" err="1"/>
              <a:t>Швидкість</a:t>
            </a:r>
            <a:r>
              <a:rPr lang="ru-RU" i="1" dirty="0"/>
              <a:t> </a:t>
            </a:r>
            <a:r>
              <a:rPr lang="ru-RU" i="1" dirty="0" err="1"/>
              <a:t>мислення</a:t>
            </a:r>
            <a:r>
              <a:rPr lang="ru-RU" i="1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розібратись</a:t>
            </a:r>
            <a:r>
              <a:rPr lang="ru-RU" dirty="0"/>
              <a:t> у </a:t>
            </a:r>
            <a:r>
              <a:rPr lang="ru-RU" dirty="0" err="1"/>
              <a:t>складній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оперативно </a:t>
            </a:r>
            <a:r>
              <a:rPr lang="ru-RU" dirty="0" err="1"/>
              <a:t>обмірковувати</a:t>
            </a:r>
            <a:r>
              <a:rPr lang="ru-RU" dirty="0"/>
              <a:t>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й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i="1" dirty="0" err="1">
                <a:solidFill>
                  <a:srgbClr val="002060"/>
                </a:solidFill>
              </a:rPr>
              <a:t>Інтелект</a:t>
            </a:r>
            <a:r>
              <a:rPr lang="ru-RU" i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це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певний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ступінь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здатності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людини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розв’язувати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завдання</a:t>
            </a:r>
            <a:r>
              <a:rPr lang="ru-RU" dirty="0">
                <a:solidFill>
                  <a:srgbClr val="002060"/>
                </a:solidFill>
              </a:rPr>
              <a:t> й </a:t>
            </a:r>
            <a:r>
              <a:rPr lang="ru-RU" dirty="0" err="1">
                <a:solidFill>
                  <a:srgbClr val="002060"/>
                </a:solidFill>
              </a:rPr>
              <a:t>проблеми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відповідної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складності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1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29</TotalTime>
  <Words>610</Words>
  <Application>Microsoft Office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Контур</vt:lpstr>
      <vt:lpstr>Тема 1. Мислення як психолого-педагогічна категорія.</vt:lpstr>
      <vt:lpstr>план</vt:lpstr>
      <vt:lpstr>1. Психологічний аналіз категорії «мислення». Форми мислення. </vt:lpstr>
      <vt:lpstr>ознаки мислення</vt:lpstr>
      <vt:lpstr>Форми мислення</vt:lpstr>
      <vt:lpstr>2. Види мислення</vt:lpstr>
      <vt:lpstr>Види мислення</vt:lpstr>
      <vt:lpstr>3. Особистісна зумовленість мислення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Мислення як психолого-педагогічна категорія.</dc:title>
  <dc:creator>Yuliia</dc:creator>
  <cp:lastModifiedBy>Yuliia</cp:lastModifiedBy>
  <cp:revision>3</cp:revision>
  <dcterms:created xsi:type="dcterms:W3CDTF">2023-09-03T06:43:05Z</dcterms:created>
  <dcterms:modified xsi:type="dcterms:W3CDTF">2023-09-03T07:12:28Z</dcterms:modified>
</cp:coreProperties>
</file>