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b="1" i="1" dirty="0"/>
              <a:t>Тема 1. Мислення як психолого-педагогічна категорія.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729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5964" y="0"/>
            <a:ext cx="6363854" cy="6659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57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1. </a:t>
            </a:r>
            <a:r>
              <a:rPr lang="ru-RU" dirty="0" err="1"/>
              <a:t>Психологічний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категорії</a:t>
            </a:r>
            <a:r>
              <a:rPr lang="ru-RU" dirty="0"/>
              <a:t> «</a:t>
            </a:r>
            <a:r>
              <a:rPr lang="ru-RU" dirty="0" err="1"/>
              <a:t>мислення</a:t>
            </a:r>
            <a:r>
              <a:rPr lang="ru-RU" dirty="0"/>
              <a:t>».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мислення</a:t>
            </a:r>
            <a:r>
              <a:rPr lang="ru-RU" dirty="0"/>
              <a:t>. </a:t>
            </a:r>
          </a:p>
          <a:p>
            <a:r>
              <a:rPr lang="uk-UA" dirty="0"/>
              <a:t>2. Види мислення.</a:t>
            </a:r>
            <a:endParaRPr lang="ru-RU" dirty="0"/>
          </a:p>
          <a:p>
            <a:r>
              <a:rPr lang="uk-UA" dirty="0"/>
              <a:t>3. </a:t>
            </a:r>
            <a:r>
              <a:rPr lang="ru-RU" dirty="0" err="1"/>
              <a:t>Особистісна</a:t>
            </a:r>
            <a:r>
              <a:rPr lang="ru-RU" dirty="0"/>
              <a:t> </a:t>
            </a:r>
            <a:r>
              <a:rPr lang="ru-RU" dirty="0" err="1"/>
              <a:t>зумовленість</a:t>
            </a:r>
            <a:r>
              <a:rPr lang="ru-RU" dirty="0"/>
              <a:t> </a:t>
            </a:r>
            <a:r>
              <a:rPr lang="ru-RU" dirty="0" err="1"/>
              <a:t>мислення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7069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1. </a:t>
            </a:r>
            <a:r>
              <a:rPr lang="ru-RU" b="1" dirty="0" err="1"/>
              <a:t>Психологічний</a:t>
            </a:r>
            <a:r>
              <a:rPr lang="ru-RU" b="1" dirty="0"/>
              <a:t> </a:t>
            </a:r>
            <a:r>
              <a:rPr lang="ru-RU" b="1" dirty="0" err="1"/>
              <a:t>аналіз</a:t>
            </a:r>
            <a:r>
              <a:rPr lang="ru-RU" b="1" dirty="0"/>
              <a:t> </a:t>
            </a:r>
            <a:r>
              <a:rPr lang="ru-RU" b="1" dirty="0" err="1"/>
              <a:t>категорії</a:t>
            </a:r>
            <a:r>
              <a:rPr lang="ru-RU" b="1" dirty="0"/>
              <a:t> «</a:t>
            </a:r>
            <a:r>
              <a:rPr lang="ru-RU" b="1" dirty="0" err="1"/>
              <a:t>мислення</a:t>
            </a:r>
            <a:r>
              <a:rPr lang="ru-RU" b="1" dirty="0"/>
              <a:t>». </a:t>
            </a:r>
            <a:r>
              <a:rPr lang="ru-RU" b="1" dirty="0" err="1"/>
              <a:t>Форми</a:t>
            </a:r>
            <a:r>
              <a:rPr lang="ru-RU" b="1" dirty="0"/>
              <a:t> </a:t>
            </a:r>
            <a:r>
              <a:rPr lang="ru-RU" b="1" dirty="0" err="1"/>
              <a:t>мислення</a:t>
            </a:r>
            <a:r>
              <a:rPr lang="ru-RU" b="1" dirty="0"/>
              <a:t>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i="1" dirty="0"/>
              <a:t>Мислення - </a:t>
            </a:r>
            <a:r>
              <a:rPr lang="uk-UA" dirty="0"/>
              <a:t>пізнавальний психічний процес узагальненого й опосередкованого віддзеркалення </a:t>
            </a:r>
            <a:r>
              <a:rPr lang="uk-UA" dirty="0" err="1"/>
              <a:t>зв’язків</a:t>
            </a:r>
            <a:r>
              <a:rPr lang="uk-UA" dirty="0"/>
              <a:t> і стосунків між предметами об’єктивної дійсності; процес, пов'язаний з обробкою інформації, отриманої через відчуття або збереженої в пам’яті в результаті особистого досвіду, з тим, щоб бути в змозі реагувати на нові ситуації.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676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/>
              <a:t>ознаки</a:t>
            </a:r>
            <a:r>
              <a:rPr lang="ru-RU" b="1" i="1" dirty="0"/>
              <a:t> </a:t>
            </a:r>
            <a:r>
              <a:rPr lang="ru-RU" b="1" i="1" dirty="0" err="1"/>
              <a:t>мислення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1. </a:t>
            </a:r>
            <a:r>
              <a:rPr lang="ru-RU" dirty="0" err="1"/>
              <a:t>Основна</a:t>
            </a:r>
            <a:r>
              <a:rPr lang="ru-RU" dirty="0"/>
              <a:t> </a:t>
            </a:r>
            <a:r>
              <a:rPr lang="ru-RU" dirty="0" err="1"/>
              <a:t>функція</a:t>
            </a:r>
            <a:r>
              <a:rPr lang="ru-RU" dirty="0"/>
              <a:t> </a:t>
            </a:r>
            <a:r>
              <a:rPr lang="ru-RU" dirty="0" err="1"/>
              <a:t>мислення</a:t>
            </a:r>
            <a:r>
              <a:rPr lang="ru-RU" dirty="0"/>
              <a:t> - </a:t>
            </a:r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внутрішніх</a:t>
            </a:r>
            <a:r>
              <a:rPr lang="ru-RU" dirty="0"/>
              <a:t> </a:t>
            </a:r>
            <a:r>
              <a:rPr lang="ru-RU" dirty="0" err="1"/>
              <a:t>зв</a:t>
            </a:r>
            <a:r>
              <a:rPr lang="ru-RU" dirty="0"/>
              <a:t> '</a:t>
            </a:r>
            <a:r>
              <a:rPr lang="ru-RU" dirty="0" err="1"/>
              <a:t>язків</a:t>
            </a:r>
            <a:r>
              <a:rPr lang="ru-RU" dirty="0"/>
              <a:t> в предметах.</a:t>
            </a:r>
          </a:p>
          <a:p>
            <a:r>
              <a:rPr lang="ru-RU" dirty="0"/>
              <a:t>2. </a:t>
            </a:r>
            <a:r>
              <a:rPr lang="ru-RU" dirty="0" err="1"/>
              <a:t>Мислення</a:t>
            </a:r>
            <a:r>
              <a:rPr lang="ru-RU" dirty="0"/>
              <a:t> </a:t>
            </a:r>
            <a:r>
              <a:rPr lang="ru-RU" dirty="0" err="1"/>
              <a:t>спирається</a:t>
            </a:r>
            <a:r>
              <a:rPr lang="ru-RU" dirty="0"/>
              <a:t> у </a:t>
            </a:r>
            <a:r>
              <a:rPr lang="ru-RU" dirty="0" err="1"/>
              <a:t>своєму</a:t>
            </a:r>
            <a:r>
              <a:rPr lang="ru-RU" dirty="0"/>
              <a:t> </a:t>
            </a:r>
            <a:r>
              <a:rPr lang="ru-RU" dirty="0" err="1"/>
              <a:t>пізнанні</a:t>
            </a:r>
            <a:r>
              <a:rPr lang="ru-RU" dirty="0"/>
              <a:t> на </a:t>
            </a:r>
            <a:r>
              <a:rPr lang="ru-RU" dirty="0" err="1"/>
              <a:t>чуттєві</a:t>
            </a:r>
            <a:r>
              <a:rPr lang="ru-RU" dirty="0"/>
              <a:t> </a:t>
            </a:r>
            <a:r>
              <a:rPr lang="ru-RU" dirty="0" err="1"/>
              <a:t>образи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Мислення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відірване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реального </a:t>
            </a:r>
            <a:r>
              <a:rPr lang="ru-RU" dirty="0" err="1"/>
              <a:t>світу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для </a:t>
            </a:r>
            <a:r>
              <a:rPr lang="ru-RU" dirty="0" err="1"/>
              <a:t>пізнання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«заступник» </a:t>
            </a:r>
            <a:r>
              <a:rPr lang="ru-RU" dirty="0" err="1"/>
              <a:t>предметів</a:t>
            </a:r>
            <a:r>
              <a:rPr lang="ru-RU" dirty="0"/>
              <a:t> </a:t>
            </a:r>
            <a:r>
              <a:rPr lang="ru-RU" dirty="0" err="1"/>
              <a:t>зовнішнього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 - знак, символ.</a:t>
            </a:r>
          </a:p>
          <a:p>
            <a:r>
              <a:rPr lang="ru-RU" dirty="0"/>
              <a:t>4. </a:t>
            </a:r>
            <a:r>
              <a:rPr lang="ru-RU" dirty="0" err="1"/>
              <a:t>Мислення</a:t>
            </a:r>
            <a:r>
              <a:rPr lang="ru-RU" dirty="0"/>
              <a:t> </a:t>
            </a:r>
            <a:r>
              <a:rPr lang="ru-RU" dirty="0" err="1"/>
              <a:t>протікає</a:t>
            </a:r>
            <a:r>
              <a:rPr lang="ru-RU" dirty="0"/>
              <a:t> в </a:t>
            </a:r>
            <a:r>
              <a:rPr lang="ru-RU" dirty="0" err="1"/>
              <a:t>цілому</a:t>
            </a:r>
            <a:r>
              <a:rPr lang="ru-RU" dirty="0"/>
              <a:t> з опорою на </a:t>
            </a:r>
            <a:r>
              <a:rPr lang="ru-RU" dirty="0" err="1"/>
              <a:t>знання</a:t>
            </a:r>
            <a:r>
              <a:rPr lang="ru-RU" dirty="0"/>
              <a:t>, </a:t>
            </a:r>
            <a:r>
              <a:rPr lang="ru-RU" dirty="0" err="1"/>
              <a:t>придбані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.</a:t>
            </a:r>
          </a:p>
          <a:p>
            <a:r>
              <a:rPr lang="ru-RU" dirty="0"/>
              <a:t>5. </a:t>
            </a:r>
            <a:r>
              <a:rPr lang="ru-RU" dirty="0" err="1"/>
              <a:t>Особливість</a:t>
            </a:r>
            <a:r>
              <a:rPr lang="ru-RU" dirty="0"/>
              <a:t> - </a:t>
            </a:r>
            <a:r>
              <a:rPr lang="ru-RU" dirty="0" err="1"/>
              <a:t>розумові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спочатку</a:t>
            </a:r>
            <a:r>
              <a:rPr lang="ru-RU" dirty="0"/>
              <a:t> </a:t>
            </a:r>
            <a:r>
              <a:rPr lang="ru-RU" dirty="0" err="1"/>
              <a:t>носять</a:t>
            </a:r>
            <a:r>
              <a:rPr lang="ru-RU" dirty="0"/>
              <a:t> </a:t>
            </a:r>
            <a:r>
              <a:rPr lang="ru-RU" dirty="0" err="1"/>
              <a:t>узагальнений</a:t>
            </a:r>
            <a:r>
              <a:rPr lang="ru-RU" dirty="0"/>
              <a:t> характер.</a:t>
            </a:r>
          </a:p>
          <a:p>
            <a:r>
              <a:rPr lang="ru-RU" dirty="0"/>
              <a:t>6. Ми </a:t>
            </a:r>
            <a:r>
              <a:rPr lang="ru-RU" dirty="0" err="1"/>
              <a:t>можемо</a:t>
            </a:r>
            <a:r>
              <a:rPr lang="ru-RU" dirty="0"/>
              <a:t> </a:t>
            </a:r>
            <a:r>
              <a:rPr lang="ru-RU" dirty="0" err="1"/>
              <a:t>мислити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в </a:t>
            </a:r>
            <a:r>
              <a:rPr lang="ru-RU" dirty="0" err="1"/>
              <a:t>категоріях</a:t>
            </a:r>
            <a:r>
              <a:rPr lang="ru-RU" dirty="0"/>
              <a:t> </a:t>
            </a:r>
            <a:r>
              <a:rPr lang="ru-RU" dirty="0" err="1"/>
              <a:t>сьогодення</a:t>
            </a:r>
            <a:r>
              <a:rPr lang="ru-RU" dirty="0"/>
              <a:t>, а й </a:t>
            </a:r>
            <a:r>
              <a:rPr lang="ru-RU" dirty="0" err="1"/>
              <a:t>майбутнього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961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/>
              <a:t>Форми</a:t>
            </a:r>
            <a:r>
              <a:rPr lang="ru-RU" i="1" dirty="0"/>
              <a:t> </a:t>
            </a:r>
            <a:r>
              <a:rPr lang="ru-RU" i="1" dirty="0" err="1"/>
              <a:t>мислення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i="1" dirty="0" err="1"/>
              <a:t>Поняття</a:t>
            </a:r>
            <a:r>
              <a:rPr lang="ru-RU" i="1" dirty="0"/>
              <a:t> </a:t>
            </a:r>
            <a:r>
              <a:rPr lang="ru-RU" dirty="0"/>
              <a:t>— </a:t>
            </a:r>
            <a:r>
              <a:rPr lang="ru-RU" dirty="0" err="1"/>
              <a:t>це</a:t>
            </a:r>
            <a:r>
              <a:rPr lang="ru-RU" dirty="0"/>
              <a:t> форма </a:t>
            </a:r>
            <a:r>
              <a:rPr lang="ru-RU" dirty="0" err="1"/>
              <a:t>мислення</a:t>
            </a:r>
            <a:r>
              <a:rPr lang="ru-RU" dirty="0"/>
              <a:t>,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пізнається</a:t>
            </a:r>
            <a:r>
              <a:rPr lang="ru-RU" dirty="0"/>
              <a:t> </a:t>
            </a:r>
            <a:r>
              <a:rPr lang="ru-RU" dirty="0" err="1"/>
              <a:t>сутність</a:t>
            </a:r>
            <a:r>
              <a:rPr lang="ru-RU" dirty="0"/>
              <a:t> </a:t>
            </a:r>
            <a:r>
              <a:rPr lang="ru-RU" dirty="0" err="1"/>
              <a:t>предметів</a:t>
            </a:r>
            <a:r>
              <a:rPr lang="ru-RU" dirty="0"/>
              <a:t> та </a:t>
            </a:r>
            <a:r>
              <a:rPr lang="ru-RU" dirty="0" err="1"/>
              <a:t>явищ</a:t>
            </a:r>
            <a:r>
              <a:rPr lang="ru-RU" dirty="0"/>
              <a:t> </a:t>
            </a:r>
            <a:r>
              <a:rPr lang="ru-RU" dirty="0" err="1"/>
              <a:t>дійсності</a:t>
            </a:r>
            <a:r>
              <a:rPr lang="ru-RU" dirty="0"/>
              <a:t> в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істотних</a:t>
            </a:r>
            <a:r>
              <a:rPr lang="ru-RU" dirty="0"/>
              <a:t> </a:t>
            </a:r>
            <a:r>
              <a:rPr lang="ru-RU" dirty="0" err="1"/>
              <a:t>зв’язках</a:t>
            </a:r>
            <a:r>
              <a:rPr lang="ru-RU" dirty="0"/>
              <a:t> і </a:t>
            </a:r>
            <a:r>
              <a:rPr lang="ru-RU" dirty="0" err="1"/>
              <a:t>відношеннях</a:t>
            </a:r>
            <a:r>
              <a:rPr lang="ru-RU" dirty="0"/>
              <a:t>, </a:t>
            </a:r>
            <a:r>
              <a:rPr lang="ru-RU" dirty="0" err="1"/>
              <a:t>узагальнюються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істотні</a:t>
            </a:r>
            <a:r>
              <a:rPr lang="ru-RU" dirty="0"/>
              <a:t> </a:t>
            </a:r>
            <a:r>
              <a:rPr lang="ru-RU" dirty="0" err="1"/>
              <a:t>ознаки</a:t>
            </a:r>
            <a:r>
              <a:rPr lang="ru-RU" dirty="0" smtClean="0"/>
              <a:t>.</a:t>
            </a:r>
          </a:p>
          <a:p>
            <a:r>
              <a:rPr lang="ru-RU" i="1" dirty="0" err="1"/>
              <a:t>Судження</a:t>
            </a:r>
            <a:r>
              <a:rPr lang="ru-RU" i="1" dirty="0"/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форма </a:t>
            </a:r>
            <a:r>
              <a:rPr lang="ru-RU" dirty="0" err="1"/>
              <a:t>мислення</a:t>
            </a:r>
            <a:r>
              <a:rPr lang="ru-RU" dirty="0"/>
              <a:t>, яка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ствердження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заперечення</a:t>
            </a:r>
            <a:r>
              <a:rPr lang="ru-RU" dirty="0"/>
              <a:t> будь-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 </a:t>
            </a:r>
            <a:r>
              <a:rPr lang="ru-RU" dirty="0" err="1"/>
              <a:t>відносно</a:t>
            </a:r>
            <a:r>
              <a:rPr lang="ru-RU" dirty="0"/>
              <a:t> </a:t>
            </a:r>
            <a:r>
              <a:rPr lang="ru-RU" dirty="0" err="1"/>
              <a:t>предметів</a:t>
            </a:r>
            <a:r>
              <a:rPr lang="ru-RU" dirty="0"/>
              <a:t>, </a:t>
            </a:r>
            <a:r>
              <a:rPr lang="ru-RU" dirty="0" err="1"/>
              <a:t>явищ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 smtClean="0"/>
              <a:t>.</a:t>
            </a:r>
          </a:p>
          <a:p>
            <a:r>
              <a:rPr lang="ru-RU" i="1" dirty="0" err="1"/>
              <a:t>Умовивід</a:t>
            </a:r>
            <a:r>
              <a:rPr lang="ru-RU" i="1" dirty="0"/>
              <a:t> - </a:t>
            </a:r>
            <a:r>
              <a:rPr lang="ru-RU" dirty="0" err="1"/>
              <a:t>така</a:t>
            </a:r>
            <a:r>
              <a:rPr lang="ru-RU" dirty="0"/>
              <a:t> форма </a:t>
            </a:r>
            <a:r>
              <a:rPr lang="ru-RU" dirty="0" err="1"/>
              <a:t>мислення</a:t>
            </a:r>
            <a:r>
              <a:rPr lang="ru-RU" dirty="0"/>
              <a:t>, в </a:t>
            </a:r>
            <a:r>
              <a:rPr lang="ru-RU" dirty="0" err="1"/>
              <a:t>якій</a:t>
            </a:r>
            <a:r>
              <a:rPr lang="ru-RU" dirty="0"/>
              <a:t> з одного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суджень</a:t>
            </a:r>
            <a:r>
              <a:rPr lang="ru-RU" dirty="0"/>
              <a:t> </a:t>
            </a:r>
            <a:r>
              <a:rPr lang="ru-RU" dirty="0" err="1"/>
              <a:t>виводиться</a:t>
            </a:r>
            <a:r>
              <a:rPr lang="ru-RU" dirty="0"/>
              <a:t> </a:t>
            </a:r>
            <a:r>
              <a:rPr lang="ru-RU" dirty="0" err="1"/>
              <a:t>нове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14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2. </a:t>
            </a:r>
            <a:r>
              <a:rPr lang="ru-RU" b="1" dirty="0" err="1"/>
              <a:t>Види</a:t>
            </a:r>
            <a:r>
              <a:rPr lang="ru-RU" b="1" dirty="0"/>
              <a:t> </a:t>
            </a:r>
            <a:r>
              <a:rPr lang="ru-RU" b="1" dirty="0" err="1"/>
              <a:t>мислення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644072"/>
            <a:ext cx="9905999" cy="4599709"/>
          </a:xfrm>
        </p:spPr>
        <p:txBody>
          <a:bodyPr>
            <a:normAutofit fontScale="85000" lnSpcReduction="10000"/>
          </a:bodyPr>
          <a:lstStyle/>
          <a:p>
            <a:r>
              <a:rPr lang="ru-RU" i="1" dirty="0"/>
              <a:t>Теоретично-</a:t>
            </a:r>
            <a:r>
              <a:rPr lang="ru-RU" i="1" dirty="0" err="1"/>
              <a:t>понятійне</a:t>
            </a:r>
            <a:r>
              <a:rPr lang="ru-RU" i="1" dirty="0"/>
              <a:t> </a:t>
            </a:r>
            <a:r>
              <a:rPr lang="ru-RU" i="1" dirty="0" err="1"/>
              <a:t>мислення</a:t>
            </a:r>
            <a:r>
              <a:rPr lang="ru-RU" i="1" dirty="0"/>
              <a:t> </a:t>
            </a:r>
            <a:r>
              <a:rPr lang="ru-RU" dirty="0"/>
              <a:t>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мислення</a:t>
            </a:r>
            <a:r>
              <a:rPr lang="ru-RU" dirty="0"/>
              <a:t>, </a:t>
            </a:r>
            <a:r>
              <a:rPr lang="ru-RU" dirty="0" err="1"/>
              <a:t>здійснюючи</a:t>
            </a:r>
            <a:r>
              <a:rPr lang="ru-RU" dirty="0"/>
              <a:t> яке </a:t>
            </a:r>
            <a:r>
              <a:rPr lang="ru-RU" dirty="0" err="1"/>
              <a:t>людина</a:t>
            </a:r>
            <a:r>
              <a:rPr lang="ru-RU" dirty="0"/>
              <a:t> 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розв’язування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звертається</a:t>
            </a:r>
            <a:r>
              <a:rPr lang="ru-RU" dirty="0"/>
              <a:t> до понять, </a:t>
            </a:r>
            <a:r>
              <a:rPr lang="ru-RU" dirty="0" err="1"/>
              <a:t>виконує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в </a:t>
            </a:r>
            <a:r>
              <a:rPr lang="ru-RU" dirty="0" err="1"/>
              <a:t>розумі</a:t>
            </a:r>
            <a:r>
              <a:rPr lang="ru-RU" dirty="0"/>
              <a:t>, </a:t>
            </a:r>
            <a:r>
              <a:rPr lang="ru-RU" dirty="0" err="1"/>
              <a:t>безпосередньо</a:t>
            </a:r>
            <a:r>
              <a:rPr lang="ru-RU" dirty="0"/>
              <a:t> не </a:t>
            </a:r>
            <a:r>
              <a:rPr lang="ru-RU" dirty="0" err="1"/>
              <a:t>маючи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з </a:t>
            </a:r>
            <a:r>
              <a:rPr lang="ru-RU" dirty="0" err="1"/>
              <a:t>досвідом</a:t>
            </a:r>
            <a:r>
              <a:rPr lang="ru-RU" dirty="0"/>
              <a:t>, </a:t>
            </a:r>
            <a:r>
              <a:rPr lang="ru-RU" dirty="0" err="1"/>
              <a:t>одержуваним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чуття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i="1" dirty="0"/>
              <a:t>Теоретично-</a:t>
            </a:r>
            <a:r>
              <a:rPr lang="ru-RU" i="1" dirty="0" err="1"/>
              <a:t>образне</a:t>
            </a:r>
            <a:r>
              <a:rPr lang="ru-RU" i="1" dirty="0"/>
              <a:t> </a:t>
            </a:r>
            <a:r>
              <a:rPr lang="ru-RU" i="1" dirty="0" err="1"/>
              <a:t>мислення</a:t>
            </a:r>
            <a:r>
              <a:rPr lang="ru-RU" i="1" dirty="0"/>
              <a:t> </a:t>
            </a:r>
            <a:r>
              <a:rPr lang="ru-RU" dirty="0" err="1"/>
              <a:t>відрізняється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понятійного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матеріалом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тут </a:t>
            </a:r>
            <a:r>
              <a:rPr lang="ru-RU" dirty="0" err="1"/>
              <a:t>використовує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 для </a:t>
            </a:r>
            <a:r>
              <a:rPr lang="ru-RU" dirty="0" err="1"/>
              <a:t>розв’язування</a:t>
            </a:r>
            <a:r>
              <a:rPr lang="ru-RU" dirty="0"/>
              <a:t> </a:t>
            </a:r>
            <a:r>
              <a:rPr lang="ru-RU" dirty="0" err="1"/>
              <a:t>задачі</a:t>
            </a:r>
            <a:r>
              <a:rPr lang="ru-RU" dirty="0"/>
              <a:t>, </a:t>
            </a:r>
            <a:r>
              <a:rPr lang="ru-RU" dirty="0" err="1"/>
              <a:t>постають</a:t>
            </a:r>
            <a:r>
              <a:rPr lang="ru-RU" dirty="0"/>
              <a:t> не </a:t>
            </a:r>
            <a:r>
              <a:rPr lang="ru-RU" dirty="0" err="1"/>
              <a:t>поняття</a:t>
            </a:r>
            <a:r>
              <a:rPr lang="ru-RU" dirty="0"/>
              <a:t>, </a:t>
            </a:r>
            <a:r>
              <a:rPr lang="ru-RU" dirty="0" err="1"/>
              <a:t>судження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умовивід</a:t>
            </a:r>
            <a:r>
              <a:rPr lang="ru-RU" dirty="0"/>
              <a:t>, а </a:t>
            </a:r>
            <a:r>
              <a:rPr lang="ru-RU" dirty="0" err="1"/>
              <a:t>образи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i="1" dirty="0" err="1" smtClean="0"/>
              <a:t>Наочно-образне</a:t>
            </a:r>
            <a:r>
              <a:rPr lang="ru-RU" i="1" dirty="0" smtClean="0"/>
              <a:t> </a:t>
            </a:r>
            <a:r>
              <a:rPr lang="ru-RU" i="1" dirty="0" err="1" smtClean="0"/>
              <a:t>мислення</a:t>
            </a:r>
            <a:r>
              <a:rPr lang="ru-RU" i="1" dirty="0" smtClean="0"/>
              <a:t> </a:t>
            </a:r>
            <a:r>
              <a:rPr lang="ru-RU" i="1" dirty="0"/>
              <a:t>- </a:t>
            </a:r>
            <a:r>
              <a:rPr lang="ru-RU" dirty="0" err="1" smtClean="0"/>
              <a:t>розумовий</a:t>
            </a:r>
            <a:r>
              <a:rPr lang="ru-RU" dirty="0" smtClean="0"/>
              <a:t> </a:t>
            </a:r>
            <a:r>
              <a:rPr lang="ru-RU" dirty="0" err="1"/>
              <a:t>процес</a:t>
            </a:r>
            <a:r>
              <a:rPr lang="ru-RU" dirty="0"/>
              <a:t> в </a:t>
            </a:r>
            <a:r>
              <a:rPr lang="ru-RU" dirty="0" err="1"/>
              <a:t>ньому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пов'язаний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сприйняттям</a:t>
            </a:r>
            <a:r>
              <a:rPr lang="ru-RU" dirty="0"/>
              <a:t> </a:t>
            </a:r>
            <a:r>
              <a:rPr lang="ru-RU" dirty="0" err="1"/>
              <a:t>мислячою</a:t>
            </a:r>
            <a:r>
              <a:rPr lang="ru-RU" dirty="0"/>
              <a:t> </a:t>
            </a:r>
            <a:r>
              <a:rPr lang="ru-RU" dirty="0" err="1"/>
              <a:t>людиною</a:t>
            </a:r>
            <a:r>
              <a:rPr lang="ru-RU" dirty="0"/>
              <a:t> </a:t>
            </a:r>
            <a:r>
              <a:rPr lang="ru-RU" dirty="0" err="1"/>
              <a:t>оточуючої</a:t>
            </a:r>
            <a:r>
              <a:rPr lang="ru-RU" dirty="0"/>
              <a:t> </a:t>
            </a:r>
            <a:r>
              <a:rPr lang="ru-RU" dirty="0" err="1"/>
              <a:t>дійсності</a:t>
            </a:r>
            <a:r>
              <a:rPr lang="ru-RU" dirty="0"/>
              <a:t> та без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здійснюватись</a:t>
            </a:r>
            <a:r>
              <a:rPr lang="ru-RU" dirty="0"/>
              <a:t> не </a:t>
            </a:r>
            <a:r>
              <a:rPr lang="ru-RU" dirty="0" err="1" smtClean="0"/>
              <a:t>може</a:t>
            </a:r>
            <a:endParaRPr lang="ru-RU" dirty="0" smtClean="0"/>
          </a:p>
          <a:p>
            <a:r>
              <a:rPr lang="ru-RU" i="1" dirty="0" err="1"/>
              <a:t>Наочно-дійове</a:t>
            </a:r>
            <a:r>
              <a:rPr lang="ru-RU" i="1" dirty="0"/>
              <a:t> </a:t>
            </a:r>
            <a:r>
              <a:rPr lang="ru-RU" dirty="0" err="1"/>
              <a:t>мислення</a:t>
            </a:r>
            <a:r>
              <a:rPr lang="ru-RU" dirty="0"/>
              <a:t> -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мислення</a:t>
            </a:r>
            <a:r>
              <a:rPr lang="ru-RU" dirty="0"/>
              <a:t> </a:t>
            </a:r>
            <a:r>
              <a:rPr lang="ru-RU" dirty="0" err="1"/>
              <a:t>являє</a:t>
            </a:r>
            <a:r>
              <a:rPr lang="ru-RU" dirty="0"/>
              <a:t> собою </a:t>
            </a:r>
            <a:r>
              <a:rPr lang="ru-RU" dirty="0" err="1"/>
              <a:t>практичну</a:t>
            </a:r>
            <a:r>
              <a:rPr lang="ru-RU" dirty="0"/>
              <a:t> </a:t>
            </a:r>
            <a:r>
              <a:rPr lang="ru-RU" dirty="0" err="1"/>
              <a:t>перетворювальну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</a:t>
            </a:r>
            <a:r>
              <a:rPr lang="ru-RU" dirty="0" err="1"/>
              <a:t>котра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людиною</a:t>
            </a:r>
            <a:r>
              <a:rPr lang="ru-RU" dirty="0"/>
              <a:t> з </a:t>
            </a:r>
            <a:r>
              <a:rPr lang="ru-RU" dirty="0" err="1"/>
              <a:t>реальними</a:t>
            </a:r>
            <a:r>
              <a:rPr lang="ru-RU" dirty="0"/>
              <a:t> предметами.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939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мислення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681018"/>
            <a:ext cx="9905999" cy="4562764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smtClean="0"/>
              <a:t>Словесно-</a:t>
            </a:r>
            <a:r>
              <a:rPr lang="ru-RU" i="1" dirty="0" err="1" smtClean="0"/>
              <a:t>логічне</a:t>
            </a:r>
            <a:r>
              <a:rPr lang="ru-RU" i="1" dirty="0" smtClean="0"/>
              <a:t> </a:t>
            </a:r>
            <a:r>
              <a:rPr lang="ru-RU" i="1" dirty="0" err="1"/>
              <a:t>мислення</a:t>
            </a:r>
            <a:r>
              <a:rPr lang="ru-RU" i="1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провідний</a:t>
            </a:r>
            <a:r>
              <a:rPr lang="ru-RU" dirty="0"/>
              <a:t> </a:t>
            </a:r>
            <a:r>
              <a:rPr lang="ru-RU" dirty="0" err="1"/>
              <a:t>засіб</a:t>
            </a:r>
            <a:r>
              <a:rPr lang="ru-RU" dirty="0"/>
              <a:t> теоретичного </a:t>
            </a:r>
            <a:r>
              <a:rPr lang="ru-RU" dirty="0" err="1"/>
              <a:t>освоєння</a:t>
            </a:r>
            <a:r>
              <a:rPr lang="ru-RU" dirty="0"/>
              <a:t> </a:t>
            </a:r>
            <a:r>
              <a:rPr lang="ru-RU" dirty="0" err="1"/>
              <a:t>дійсності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інтенсивно</a:t>
            </a:r>
            <a:r>
              <a:rPr lang="ru-RU" dirty="0"/>
              <a:t> </a:t>
            </a:r>
            <a:r>
              <a:rPr lang="ru-RU" dirty="0" err="1"/>
              <a:t>формується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оволодіння</a:t>
            </a:r>
            <a:r>
              <a:rPr lang="ru-RU" dirty="0"/>
              <a:t> </a:t>
            </a:r>
            <a:r>
              <a:rPr lang="ru-RU" dirty="0" err="1"/>
              <a:t>дітьми</a:t>
            </a:r>
            <a:r>
              <a:rPr lang="ru-RU" dirty="0"/>
              <a:t> </a:t>
            </a:r>
            <a:r>
              <a:rPr lang="ru-RU" dirty="0" err="1"/>
              <a:t>науковими</a:t>
            </a:r>
            <a:r>
              <a:rPr lang="ru-RU" dirty="0"/>
              <a:t> </a:t>
            </a:r>
            <a:r>
              <a:rPr lang="ru-RU" dirty="0" err="1"/>
              <a:t>поняттями</a:t>
            </a:r>
            <a:r>
              <a:rPr lang="ru-RU" dirty="0"/>
              <a:t> 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i="1" dirty="0" err="1"/>
              <a:t>Теоретичне</a:t>
            </a:r>
            <a:r>
              <a:rPr lang="ru-RU" i="1" dirty="0"/>
              <a:t> </a:t>
            </a:r>
            <a:r>
              <a:rPr lang="ru-RU" i="1" dirty="0" err="1"/>
              <a:t>мислення</a:t>
            </a:r>
            <a:r>
              <a:rPr lang="ru-RU" i="1" dirty="0"/>
              <a:t> </a:t>
            </a:r>
            <a:r>
              <a:rPr lang="ru-RU" i="1" dirty="0" smtClean="0"/>
              <a:t>- </a:t>
            </a:r>
            <a:r>
              <a:rPr lang="ru-RU" dirty="0" err="1"/>
              <a:t>ц</a:t>
            </a:r>
            <a:r>
              <a:rPr lang="ru-RU" dirty="0" err="1" smtClean="0"/>
              <a:t>е</a:t>
            </a:r>
            <a:r>
              <a:rPr lang="ru-RU" dirty="0" smtClean="0"/>
              <a:t> </a:t>
            </a:r>
            <a:r>
              <a:rPr lang="ru-RU" dirty="0" err="1"/>
              <a:t>засіб</a:t>
            </a:r>
            <a:r>
              <a:rPr lang="ru-RU" dirty="0"/>
              <a:t> </a:t>
            </a:r>
            <a:r>
              <a:rPr lang="ru-RU" dirty="0" err="1"/>
              <a:t>цілеспрямованого</a:t>
            </a:r>
            <a:r>
              <a:rPr lang="ru-RU" dirty="0"/>
              <a:t> теоретичного </a:t>
            </a:r>
            <a:r>
              <a:rPr lang="ru-RU" dirty="0" err="1"/>
              <a:t>освоєння</a:t>
            </a:r>
            <a:r>
              <a:rPr lang="ru-RU" dirty="0"/>
              <a:t> </a:t>
            </a:r>
            <a:r>
              <a:rPr lang="ru-RU" dirty="0" err="1"/>
              <a:t>дійсності</a:t>
            </a:r>
            <a:r>
              <a:rPr lang="ru-RU" dirty="0"/>
              <a:t>, </a:t>
            </a:r>
            <a:r>
              <a:rPr lang="ru-RU" dirty="0" err="1"/>
              <a:t>відтворення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у </a:t>
            </a:r>
            <a:r>
              <a:rPr lang="ru-RU" dirty="0" err="1"/>
              <a:t>поняттях</a:t>
            </a:r>
            <a:r>
              <a:rPr lang="ru-RU" dirty="0" smtClean="0"/>
              <a:t>.</a:t>
            </a:r>
          </a:p>
          <a:p>
            <a:r>
              <a:rPr lang="ru-RU" i="1" dirty="0" err="1"/>
              <a:t>Дискурсивне</a:t>
            </a:r>
            <a:r>
              <a:rPr lang="ru-RU" i="1" dirty="0"/>
              <a:t> </a:t>
            </a:r>
            <a:r>
              <a:rPr lang="ru-RU" i="1" dirty="0" err="1"/>
              <a:t>мислення</a:t>
            </a:r>
            <a:r>
              <a:rPr lang="ru-RU" i="1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розгорнуте</a:t>
            </a:r>
            <a:r>
              <a:rPr lang="ru-RU" dirty="0"/>
              <a:t> в </a:t>
            </a:r>
            <a:r>
              <a:rPr lang="ru-RU" dirty="0" err="1"/>
              <a:t>часі</a:t>
            </a:r>
            <a:r>
              <a:rPr lang="ru-RU" dirty="0"/>
              <a:t> </a:t>
            </a:r>
            <a:r>
              <a:rPr lang="ru-RU" dirty="0" err="1"/>
              <a:t>міркування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 smtClean="0"/>
              <a:t>умовиводів</a:t>
            </a:r>
            <a:endParaRPr lang="ru-RU" dirty="0" smtClean="0"/>
          </a:p>
          <a:p>
            <a:r>
              <a:rPr lang="ru-RU" i="1" dirty="0" err="1"/>
              <a:t>Практичне</a:t>
            </a:r>
            <a:r>
              <a:rPr lang="ru-RU" i="1" dirty="0"/>
              <a:t> </a:t>
            </a:r>
            <a:r>
              <a:rPr lang="ru-RU" i="1" dirty="0" err="1"/>
              <a:t>мислення</a:t>
            </a:r>
            <a:r>
              <a:rPr lang="ru-RU" i="1" dirty="0"/>
              <a:t> </a:t>
            </a:r>
            <a:r>
              <a:rPr lang="ru-RU" i="1" dirty="0" smtClean="0"/>
              <a:t>- </a:t>
            </a:r>
            <a:r>
              <a:rPr lang="ru-RU" dirty="0" smtClean="0"/>
              <a:t>є </a:t>
            </a:r>
            <a:r>
              <a:rPr lang="ru-RU" dirty="0" err="1"/>
              <a:t>засобом</a:t>
            </a:r>
            <a:r>
              <a:rPr lang="ru-RU" dirty="0"/>
              <a:t> </a:t>
            </a:r>
            <a:r>
              <a:rPr lang="ru-RU" dirty="0" err="1"/>
              <a:t>розв’язання</a:t>
            </a:r>
            <a:r>
              <a:rPr lang="ru-RU" dirty="0"/>
              <a:t> </a:t>
            </a:r>
            <a:r>
              <a:rPr lang="ru-RU" dirty="0" err="1"/>
              <a:t>конкретних</a:t>
            </a:r>
            <a:r>
              <a:rPr lang="ru-RU" dirty="0"/>
              <a:t> задач та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внесення</a:t>
            </a:r>
            <a:r>
              <a:rPr lang="ru-RU" dirty="0"/>
              <a:t> </a:t>
            </a:r>
            <a:r>
              <a:rPr lang="ru-RU" dirty="0" err="1"/>
              <a:t>якихось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у </a:t>
            </a:r>
            <a:r>
              <a:rPr lang="ru-RU" dirty="0" err="1"/>
              <a:t>дійсність</a:t>
            </a:r>
            <a:r>
              <a:rPr lang="ru-RU" dirty="0" smtClean="0"/>
              <a:t>.</a:t>
            </a:r>
          </a:p>
          <a:p>
            <a:r>
              <a:rPr lang="ru-RU" i="1" dirty="0" err="1"/>
              <a:t>Творче</a:t>
            </a:r>
            <a:r>
              <a:rPr lang="ru-RU" i="1" dirty="0"/>
              <a:t> (</a:t>
            </a:r>
            <a:r>
              <a:rPr lang="ru-RU" i="1" dirty="0" err="1"/>
              <a:t>продуктивне</a:t>
            </a:r>
            <a:r>
              <a:rPr lang="ru-RU" i="1" dirty="0"/>
              <a:t>) </a:t>
            </a:r>
            <a:r>
              <a:rPr lang="ru-RU" dirty="0" err="1"/>
              <a:t>мислення</a:t>
            </a:r>
            <a:r>
              <a:rPr lang="ru-RU" dirty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/>
              <a:t>мислення</a:t>
            </a:r>
            <a:r>
              <a:rPr lang="ru-RU" dirty="0"/>
              <a:t>, продуктом </a:t>
            </a:r>
            <a:r>
              <a:rPr lang="ru-RU" dirty="0" err="1"/>
              <a:t>якого</a:t>
            </a:r>
            <a:r>
              <a:rPr lang="ru-RU" dirty="0"/>
              <a:t> є </a:t>
            </a:r>
            <a:r>
              <a:rPr lang="ru-RU" dirty="0" err="1"/>
              <a:t>принципово</a:t>
            </a:r>
            <a:r>
              <a:rPr lang="ru-RU" dirty="0"/>
              <a:t> </a:t>
            </a:r>
            <a:r>
              <a:rPr lang="ru-RU" dirty="0" err="1"/>
              <a:t>новий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вдосконалений</a:t>
            </a:r>
            <a:r>
              <a:rPr lang="ru-RU" dirty="0"/>
              <a:t> образ того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аспекту </a:t>
            </a:r>
            <a:r>
              <a:rPr lang="ru-RU" dirty="0" err="1"/>
              <a:t>дійсності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45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3. </a:t>
            </a:r>
            <a:r>
              <a:rPr lang="ru-RU" b="1" dirty="0" err="1"/>
              <a:t>Особистісна</a:t>
            </a:r>
            <a:r>
              <a:rPr lang="ru-RU" b="1" dirty="0"/>
              <a:t> </a:t>
            </a:r>
            <a:r>
              <a:rPr lang="ru-RU" b="1" dirty="0" err="1"/>
              <a:t>зумовленість</a:t>
            </a:r>
            <a:r>
              <a:rPr lang="ru-RU" b="1" dirty="0"/>
              <a:t> </a:t>
            </a:r>
            <a:r>
              <a:rPr lang="ru-RU" b="1" dirty="0" err="1"/>
              <a:t>мислення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розуму</a:t>
            </a:r>
            <a:r>
              <a:rPr lang="ru-RU" dirty="0"/>
              <a:t> (</a:t>
            </a:r>
            <a:r>
              <a:rPr lang="ru-RU" dirty="0" err="1"/>
              <a:t>індивідуальні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 smtClean="0"/>
              <a:t>):</a:t>
            </a:r>
            <a:endParaRPr lang="ru-RU" dirty="0"/>
          </a:p>
          <a:p>
            <a:pPr marL="457200" indent="-457200">
              <a:buAutoNum type="arabicPeriod"/>
            </a:pPr>
            <a:r>
              <a:rPr lang="ru-RU" i="1" dirty="0" err="1" smtClean="0"/>
              <a:t>Самостійність</a:t>
            </a:r>
            <a:r>
              <a:rPr lang="ru-RU" i="1" dirty="0" smtClean="0"/>
              <a:t> </a:t>
            </a:r>
            <a:r>
              <a:rPr lang="ru-RU" i="1" dirty="0" err="1"/>
              <a:t>мислення</a:t>
            </a:r>
            <a:r>
              <a:rPr lang="ru-RU" i="1" dirty="0"/>
              <a:t> </a:t>
            </a:r>
            <a:r>
              <a:rPr lang="ru-RU" dirty="0" err="1"/>
              <a:t>характеризується</a:t>
            </a:r>
            <a:r>
              <a:rPr lang="ru-RU" dirty="0"/>
              <a:t> </a:t>
            </a:r>
            <a:r>
              <a:rPr lang="ru-RU" dirty="0" err="1"/>
              <a:t>вмінням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ставити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й </a:t>
            </a:r>
            <a:r>
              <a:rPr lang="ru-RU" dirty="0" err="1"/>
              <a:t>розв’язувати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, не </a:t>
            </a:r>
            <a:r>
              <a:rPr lang="ru-RU" dirty="0" err="1"/>
              <a:t>вдаючись</a:t>
            </a:r>
            <a:r>
              <a:rPr lang="ru-RU" dirty="0"/>
              <a:t> до </a:t>
            </a:r>
            <a:r>
              <a:rPr lang="ru-RU" dirty="0" err="1"/>
              <a:t>допомоги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людей. </a:t>
            </a:r>
            <a:endParaRPr lang="ru-RU" dirty="0" smtClean="0"/>
          </a:p>
          <a:p>
            <a:pPr marL="457200" indent="-457200">
              <a:buAutoNum type="arabicPeriod"/>
            </a:pPr>
            <a:r>
              <a:rPr lang="ru-RU" i="1" dirty="0" err="1" smtClean="0"/>
              <a:t>Критичність</a:t>
            </a:r>
            <a:r>
              <a:rPr lang="ru-RU" i="1" dirty="0" smtClean="0"/>
              <a:t> </a:t>
            </a:r>
            <a:r>
              <a:rPr lang="ru-RU" i="1" dirty="0" err="1"/>
              <a:t>мислення</a:t>
            </a:r>
            <a:r>
              <a:rPr lang="ru-RU" i="1" dirty="0"/>
              <a:t> </a:t>
            </a:r>
            <a:r>
              <a:rPr lang="ru-RU" dirty="0" err="1"/>
              <a:t>виявляється</a:t>
            </a:r>
            <a:r>
              <a:rPr lang="ru-RU" dirty="0"/>
              <a:t> в </a:t>
            </a:r>
            <a:r>
              <a:rPr lang="ru-RU" dirty="0" err="1"/>
              <a:t>здатності</a:t>
            </a:r>
            <a:r>
              <a:rPr lang="ru-RU" dirty="0"/>
              <a:t> </a:t>
            </a:r>
            <a:r>
              <a:rPr lang="ru-RU" dirty="0" err="1"/>
              <a:t>суб’єкта</a:t>
            </a:r>
            <a:r>
              <a:rPr lang="ru-RU" dirty="0"/>
              <a:t> </a:t>
            </a:r>
            <a:r>
              <a:rPr lang="ru-RU" dirty="0" err="1"/>
              <a:t>пізнавальної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не </a:t>
            </a:r>
            <a:r>
              <a:rPr lang="ru-RU" dirty="0" err="1"/>
              <a:t>потрапляти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чужих думок, </a:t>
            </a:r>
            <a:r>
              <a:rPr lang="ru-RU" dirty="0" err="1"/>
              <a:t>об’єктивно</a:t>
            </a:r>
            <a:r>
              <a:rPr lang="ru-RU" dirty="0"/>
              <a:t> </a:t>
            </a:r>
            <a:r>
              <a:rPr lang="ru-RU" dirty="0" err="1"/>
              <a:t>оцінювати</a:t>
            </a:r>
            <a:r>
              <a:rPr lang="ru-RU" dirty="0"/>
              <a:t> </a:t>
            </a:r>
            <a:r>
              <a:rPr lang="ru-RU" dirty="0" err="1"/>
              <a:t>позитивні</a:t>
            </a:r>
            <a:r>
              <a:rPr lang="ru-RU" dirty="0"/>
              <a:t> та </a:t>
            </a:r>
            <a:r>
              <a:rPr lang="ru-RU" dirty="0" err="1"/>
              <a:t>негативні</a:t>
            </a:r>
            <a:r>
              <a:rPr lang="ru-RU" dirty="0"/>
              <a:t> </a:t>
            </a:r>
            <a:r>
              <a:rPr lang="ru-RU" dirty="0" err="1"/>
              <a:t>аспекти</a:t>
            </a:r>
            <a:r>
              <a:rPr lang="ru-RU" dirty="0"/>
              <a:t> </a:t>
            </a:r>
            <a:r>
              <a:rPr lang="ru-RU" dirty="0" err="1"/>
              <a:t>явища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факту. </a:t>
            </a:r>
            <a:endParaRPr lang="ru-RU" dirty="0" smtClean="0"/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ru-RU" i="1" dirty="0" err="1" smtClean="0"/>
              <a:t>Гнучкість</a:t>
            </a:r>
            <a:r>
              <a:rPr lang="ru-RU" i="1" dirty="0" smtClean="0"/>
              <a:t> </a:t>
            </a:r>
            <a:r>
              <a:rPr lang="ru-RU" i="1" dirty="0" err="1"/>
              <a:t>мислення</a:t>
            </a:r>
            <a:r>
              <a:rPr lang="ru-RU" i="1" dirty="0"/>
              <a:t> </a:t>
            </a:r>
            <a:r>
              <a:rPr lang="ru-RU" dirty="0" err="1"/>
              <a:t>виявляється</a:t>
            </a:r>
            <a:r>
              <a:rPr lang="ru-RU" dirty="0"/>
              <a:t> в </a:t>
            </a:r>
            <a:r>
              <a:rPr lang="ru-RU" dirty="0" err="1"/>
              <a:t>умінні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змінювати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при </a:t>
            </a:r>
            <a:r>
              <a:rPr lang="ru-RU" dirty="0" err="1"/>
              <a:t>зміні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</a:t>
            </a:r>
          </a:p>
          <a:p>
            <a:pPr marL="457200" indent="-4572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853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/>
              <a:t>Якост</a:t>
            </a:r>
            <a:r>
              <a:rPr lang="uk-UA" dirty="0" smtClean="0"/>
              <a:t>і розуму</a:t>
            </a:r>
          </a:p>
          <a:p>
            <a:r>
              <a:rPr lang="ru-RU" dirty="0"/>
              <a:t>4. </a:t>
            </a:r>
            <a:r>
              <a:rPr lang="ru-RU" i="1" dirty="0" err="1"/>
              <a:t>Глибина</a:t>
            </a:r>
            <a:r>
              <a:rPr lang="ru-RU" i="1" dirty="0"/>
              <a:t> </a:t>
            </a:r>
            <a:r>
              <a:rPr lang="ru-RU" i="1" dirty="0" err="1"/>
              <a:t>мислення</a:t>
            </a:r>
            <a:r>
              <a:rPr lang="ru-RU" i="1" dirty="0"/>
              <a:t> </a:t>
            </a:r>
            <a:r>
              <a:rPr lang="ru-RU" dirty="0" err="1"/>
              <a:t>виявляється</a:t>
            </a:r>
            <a:r>
              <a:rPr lang="ru-RU" dirty="0"/>
              <a:t> в </a:t>
            </a:r>
            <a:r>
              <a:rPr lang="ru-RU" dirty="0" err="1"/>
              <a:t>умінні</a:t>
            </a:r>
            <a:r>
              <a:rPr lang="ru-RU" dirty="0"/>
              <a:t> </a:t>
            </a:r>
            <a:r>
              <a:rPr lang="ru-RU" dirty="0" err="1"/>
              <a:t>проникати</a:t>
            </a:r>
            <a:r>
              <a:rPr lang="ru-RU" dirty="0"/>
              <a:t> в </a:t>
            </a:r>
            <a:r>
              <a:rPr lang="ru-RU" dirty="0" err="1"/>
              <a:t>сутність</a:t>
            </a:r>
            <a:r>
              <a:rPr lang="ru-RU" dirty="0"/>
              <a:t> </a:t>
            </a:r>
            <a:r>
              <a:rPr lang="ru-RU" dirty="0" err="1"/>
              <a:t>складних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, </a:t>
            </a:r>
            <a:r>
              <a:rPr lang="ru-RU" dirty="0" err="1"/>
              <a:t>розкривати</a:t>
            </a:r>
            <a:r>
              <a:rPr lang="ru-RU" dirty="0"/>
              <a:t> причини </a:t>
            </a:r>
            <a:r>
              <a:rPr lang="ru-RU" dirty="0" err="1"/>
              <a:t>явищ</a:t>
            </a:r>
            <a:r>
              <a:rPr lang="ru-RU" dirty="0"/>
              <a:t>, </a:t>
            </a:r>
            <a:r>
              <a:rPr lang="ru-RU" dirty="0" err="1"/>
              <a:t>бачити</a:t>
            </a:r>
            <a:r>
              <a:rPr lang="ru-RU" dirty="0"/>
              <a:t> проблему там, де </a:t>
            </a:r>
            <a:r>
              <a:rPr lang="ru-RU" dirty="0" err="1"/>
              <a:t>її</a:t>
            </a:r>
            <a:r>
              <a:rPr lang="ru-RU" dirty="0"/>
              <a:t> не </a:t>
            </a:r>
            <a:r>
              <a:rPr lang="ru-RU" dirty="0" err="1"/>
              <a:t>помічають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.</a:t>
            </a:r>
          </a:p>
          <a:p>
            <a:r>
              <a:rPr lang="ru-RU" dirty="0"/>
              <a:t>5. </a:t>
            </a:r>
            <a:r>
              <a:rPr lang="ru-RU" i="1" dirty="0"/>
              <a:t>Широта </a:t>
            </a:r>
            <a:r>
              <a:rPr lang="ru-RU" i="1" dirty="0" err="1"/>
              <a:t>мислення</a:t>
            </a:r>
            <a:r>
              <a:rPr lang="ru-RU" i="1" dirty="0"/>
              <a:t> </a:t>
            </a:r>
            <a:r>
              <a:rPr lang="ru-RU" dirty="0" err="1"/>
              <a:t>виявляється</a:t>
            </a:r>
            <a:r>
              <a:rPr lang="ru-RU" dirty="0"/>
              <a:t> в </a:t>
            </a:r>
            <a:r>
              <a:rPr lang="ru-RU" dirty="0" err="1"/>
              <a:t>здатності</a:t>
            </a:r>
            <a:r>
              <a:rPr lang="ru-RU" dirty="0"/>
              <a:t> </a:t>
            </a:r>
            <a:r>
              <a:rPr lang="ru-RU" dirty="0" err="1"/>
              <a:t>охопити</a:t>
            </a:r>
            <a:r>
              <a:rPr lang="ru-RU" dirty="0"/>
              <a:t> </a:t>
            </a:r>
            <a:r>
              <a:rPr lang="ru-RU" dirty="0" err="1"/>
              <a:t>широке</a:t>
            </a:r>
            <a:r>
              <a:rPr lang="ru-RU" dirty="0"/>
              <a:t> коло </a:t>
            </a:r>
            <a:r>
              <a:rPr lang="ru-RU" dirty="0" err="1"/>
              <a:t>питань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/>
              <a:t>6. </a:t>
            </a:r>
            <a:r>
              <a:rPr lang="ru-RU" i="1" dirty="0" err="1"/>
              <a:t>Послідовність</a:t>
            </a:r>
            <a:r>
              <a:rPr lang="ru-RU" i="1" dirty="0"/>
              <a:t> </a:t>
            </a:r>
            <a:r>
              <a:rPr lang="ru-RU" i="1" dirty="0" err="1"/>
              <a:t>мислення</a:t>
            </a:r>
            <a:r>
              <a:rPr lang="ru-RU" i="1" dirty="0"/>
              <a:t> </a:t>
            </a:r>
            <a:r>
              <a:rPr lang="ru-RU" dirty="0" err="1"/>
              <a:t>виявляється</a:t>
            </a:r>
            <a:r>
              <a:rPr lang="ru-RU" dirty="0"/>
              <a:t> в </a:t>
            </a:r>
            <a:r>
              <a:rPr lang="ru-RU" dirty="0" err="1"/>
              <a:t>умінні</a:t>
            </a:r>
            <a:r>
              <a:rPr lang="ru-RU" dirty="0"/>
              <a:t> </a:t>
            </a:r>
            <a:r>
              <a:rPr lang="ru-RU" dirty="0" err="1"/>
              <a:t>дотримуватися</a:t>
            </a:r>
            <a:r>
              <a:rPr lang="ru-RU" dirty="0"/>
              <a:t> </a:t>
            </a:r>
            <a:r>
              <a:rPr lang="ru-RU" dirty="0" err="1"/>
              <a:t>логічної</a:t>
            </a:r>
            <a:r>
              <a:rPr lang="ru-RU" dirty="0"/>
              <a:t> </a:t>
            </a:r>
            <a:r>
              <a:rPr lang="ru-RU" dirty="0" err="1"/>
              <a:t>наступності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висловлювання</a:t>
            </a:r>
            <a:r>
              <a:rPr lang="ru-RU" dirty="0"/>
              <a:t> </a:t>
            </a:r>
            <a:r>
              <a:rPr lang="ru-RU" dirty="0" err="1"/>
              <a:t>суджень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обґрунтування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/>
              <a:t>7. </a:t>
            </a:r>
            <a:r>
              <a:rPr lang="ru-RU" i="1" dirty="0" err="1"/>
              <a:t>Швидкість</a:t>
            </a:r>
            <a:r>
              <a:rPr lang="ru-RU" i="1" dirty="0"/>
              <a:t> </a:t>
            </a:r>
            <a:r>
              <a:rPr lang="ru-RU" i="1" dirty="0" err="1"/>
              <a:t>мислення</a:t>
            </a:r>
            <a:r>
              <a:rPr lang="ru-RU" i="1" dirty="0"/>
              <a:t>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розібратись</a:t>
            </a:r>
            <a:r>
              <a:rPr lang="ru-RU" dirty="0"/>
              <a:t> у </a:t>
            </a:r>
            <a:r>
              <a:rPr lang="ru-RU" dirty="0" err="1"/>
              <a:t>складній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, оперативно </a:t>
            </a:r>
            <a:r>
              <a:rPr lang="ru-RU" dirty="0" err="1"/>
              <a:t>обмірковувати</a:t>
            </a:r>
            <a:r>
              <a:rPr lang="ru-RU" dirty="0"/>
              <a:t> </a:t>
            </a:r>
            <a:r>
              <a:rPr lang="ru-RU" dirty="0" err="1"/>
              <a:t>правильне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й </a:t>
            </a:r>
            <a:r>
              <a:rPr lang="ru-RU" dirty="0" err="1"/>
              <a:t>прийняти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i="1" dirty="0" err="1">
                <a:solidFill>
                  <a:srgbClr val="002060"/>
                </a:solidFill>
              </a:rPr>
              <a:t>Інтелект</a:t>
            </a:r>
            <a:r>
              <a:rPr lang="ru-RU" i="1" dirty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- </a:t>
            </a:r>
            <a:r>
              <a:rPr lang="ru-RU" dirty="0" err="1">
                <a:solidFill>
                  <a:srgbClr val="002060"/>
                </a:solidFill>
              </a:rPr>
              <a:t>це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певний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ступінь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здатності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людини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розв’язувати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завдання</a:t>
            </a:r>
            <a:r>
              <a:rPr lang="ru-RU" dirty="0">
                <a:solidFill>
                  <a:srgbClr val="002060"/>
                </a:solidFill>
              </a:rPr>
              <a:t> й </a:t>
            </a:r>
            <a:r>
              <a:rPr lang="ru-RU" dirty="0" err="1">
                <a:solidFill>
                  <a:srgbClr val="002060"/>
                </a:solidFill>
              </a:rPr>
              <a:t>проблеми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відповідної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складності</a:t>
            </a:r>
            <a:r>
              <a:rPr lang="ru-RU" dirty="0">
                <a:solidFill>
                  <a:srgbClr val="002060"/>
                </a:solidFill>
              </a:rPr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21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29</TotalTime>
  <Words>610</Words>
  <Application>Microsoft Office PowerPoint</Application>
  <PresentationFormat>Широкоэкранный</PresentationFormat>
  <Paragraphs>41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Tw Cen MT</vt:lpstr>
      <vt:lpstr>Контур</vt:lpstr>
      <vt:lpstr>Тема 1. Мислення як психолого-педагогічна категорія.</vt:lpstr>
      <vt:lpstr>план</vt:lpstr>
      <vt:lpstr>1. Психологічний аналіз категорії «мислення». Форми мислення. </vt:lpstr>
      <vt:lpstr>ознаки мислення</vt:lpstr>
      <vt:lpstr>Форми мислення</vt:lpstr>
      <vt:lpstr>2. Види мислення</vt:lpstr>
      <vt:lpstr>Види мислення</vt:lpstr>
      <vt:lpstr>3. Особистісна зумовленість мислення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Мислення як психолого-педагогічна категорія.</dc:title>
  <dc:creator>Yuliia</dc:creator>
  <cp:lastModifiedBy>Yuliia</cp:lastModifiedBy>
  <cp:revision>3</cp:revision>
  <dcterms:created xsi:type="dcterms:W3CDTF">2023-09-03T06:43:05Z</dcterms:created>
  <dcterms:modified xsi:type="dcterms:W3CDTF">2023-09-03T07:12:28Z</dcterms:modified>
</cp:coreProperties>
</file>