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61" r:id="rId6"/>
    <p:sldId id="264" r:id="rId7"/>
    <p:sldId id="262" r:id="rId8"/>
    <p:sldId id="260" r:id="rId9"/>
    <p:sldId id="265" r:id="rId10"/>
    <p:sldId id="266" r:id="rId11"/>
    <p:sldId id="267" r:id="rId12"/>
    <p:sldId id="259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AA5F33-955F-46AE-9F33-DC1645976D5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2F631FAA-1231-4C0A-B3D8-16D33C4E97FE}">
      <dgm:prSet phldrT="[Текст]"/>
      <dgm:spPr/>
      <dgm:t>
        <a:bodyPr/>
        <a:lstStyle/>
        <a:p>
          <a:r>
            <a:rPr lang="uk-UA" dirty="0" smtClean="0"/>
            <a:t>Обрання наукового напрямку</a:t>
          </a:r>
          <a:endParaRPr lang="ru-RU" dirty="0"/>
        </a:p>
      </dgm:t>
    </dgm:pt>
    <dgm:pt modelId="{C543786C-83AA-4190-8BD9-A7E37C5EF5B5}" type="parTrans" cxnId="{759C41A4-2324-48F0-A783-78F85F373C7A}">
      <dgm:prSet/>
      <dgm:spPr/>
      <dgm:t>
        <a:bodyPr/>
        <a:lstStyle/>
        <a:p>
          <a:endParaRPr lang="ru-RU"/>
        </a:p>
      </dgm:t>
    </dgm:pt>
    <dgm:pt modelId="{A630CF99-02E1-44F8-A868-1DE44AFE2A1D}" type="sibTrans" cxnId="{759C41A4-2324-48F0-A783-78F85F373C7A}">
      <dgm:prSet/>
      <dgm:spPr/>
      <dgm:t>
        <a:bodyPr/>
        <a:lstStyle/>
        <a:p>
          <a:endParaRPr lang="ru-RU"/>
        </a:p>
      </dgm:t>
    </dgm:pt>
    <dgm:pt modelId="{86E11A3A-F4D3-4B9F-ABD4-CBEF076B370F}">
      <dgm:prSet phldrT="[Текст]"/>
      <dgm:spPr/>
      <dgm:t>
        <a:bodyPr/>
        <a:lstStyle/>
        <a:p>
          <a:r>
            <a:rPr lang="uk-UA" dirty="0" smtClean="0"/>
            <a:t>Постановка проблемної ситуації</a:t>
          </a:r>
          <a:endParaRPr lang="ru-RU" dirty="0"/>
        </a:p>
      </dgm:t>
    </dgm:pt>
    <dgm:pt modelId="{FD136311-8386-4FC3-BFDE-71D38E4DFDBC}" type="parTrans" cxnId="{53C02C18-7E35-4522-9553-3FC2AC4DD10C}">
      <dgm:prSet/>
      <dgm:spPr/>
      <dgm:t>
        <a:bodyPr/>
        <a:lstStyle/>
        <a:p>
          <a:endParaRPr lang="ru-RU"/>
        </a:p>
      </dgm:t>
    </dgm:pt>
    <dgm:pt modelId="{03F5AE89-C67E-4794-B9B0-74607DECF148}" type="sibTrans" cxnId="{53C02C18-7E35-4522-9553-3FC2AC4DD10C}">
      <dgm:prSet/>
      <dgm:spPr/>
      <dgm:t>
        <a:bodyPr/>
        <a:lstStyle/>
        <a:p>
          <a:endParaRPr lang="ru-RU"/>
        </a:p>
      </dgm:t>
    </dgm:pt>
    <dgm:pt modelId="{6C52687F-3EF4-4D86-8F54-FF0B81C52E1D}">
      <dgm:prSet phldrT="[Текст]"/>
      <dgm:spPr/>
      <dgm:t>
        <a:bodyPr/>
        <a:lstStyle/>
        <a:p>
          <a:r>
            <a:rPr lang="uk-UA" dirty="0" smtClean="0"/>
            <a:t>Формулювання теми дослідження</a:t>
          </a:r>
          <a:endParaRPr lang="ru-RU" dirty="0"/>
        </a:p>
      </dgm:t>
    </dgm:pt>
    <dgm:pt modelId="{58B8BF0B-BCBA-4EDF-88DF-01F22590FFCE}" type="parTrans" cxnId="{E2CD1872-7CF5-46E1-B8ED-234D9345F3D6}">
      <dgm:prSet/>
      <dgm:spPr/>
      <dgm:t>
        <a:bodyPr/>
        <a:lstStyle/>
        <a:p>
          <a:endParaRPr lang="ru-RU"/>
        </a:p>
      </dgm:t>
    </dgm:pt>
    <dgm:pt modelId="{AC674795-2D3A-40AD-AEAD-4325D2A589D0}" type="sibTrans" cxnId="{E2CD1872-7CF5-46E1-B8ED-234D9345F3D6}">
      <dgm:prSet/>
      <dgm:spPr/>
      <dgm:t>
        <a:bodyPr/>
        <a:lstStyle/>
        <a:p>
          <a:endParaRPr lang="ru-RU"/>
        </a:p>
      </dgm:t>
    </dgm:pt>
    <dgm:pt modelId="{9679580B-B6EA-4E81-A8DC-C76543CB59F7}" type="pres">
      <dgm:prSet presAssocID="{AEAA5F33-955F-46AE-9F33-DC1645976D52}" presName="CompostProcess" presStyleCnt="0">
        <dgm:presLayoutVars>
          <dgm:dir/>
          <dgm:resizeHandles val="exact"/>
        </dgm:presLayoutVars>
      </dgm:prSet>
      <dgm:spPr/>
    </dgm:pt>
    <dgm:pt modelId="{CCCB2E25-50BE-4852-91EE-A11F7E72C2CE}" type="pres">
      <dgm:prSet presAssocID="{AEAA5F33-955F-46AE-9F33-DC1645976D52}" presName="arrow" presStyleLbl="bgShp" presStyleIdx="0" presStyleCnt="1"/>
      <dgm:spPr/>
    </dgm:pt>
    <dgm:pt modelId="{542A26B7-C93D-4B6B-ABA4-EFEAB5A5E7AA}" type="pres">
      <dgm:prSet presAssocID="{AEAA5F33-955F-46AE-9F33-DC1645976D52}" presName="linearProcess" presStyleCnt="0"/>
      <dgm:spPr/>
    </dgm:pt>
    <dgm:pt modelId="{0A78574B-69AF-431C-8114-2351AABE4DE0}" type="pres">
      <dgm:prSet presAssocID="{2F631FAA-1231-4C0A-B3D8-16D33C4E97FE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145AFF-8E25-4F8A-90FF-A52F2FC70764}" type="pres">
      <dgm:prSet presAssocID="{A630CF99-02E1-44F8-A868-1DE44AFE2A1D}" presName="sibTrans" presStyleCnt="0"/>
      <dgm:spPr/>
    </dgm:pt>
    <dgm:pt modelId="{3CF80F35-4521-4CA1-8849-1B047BA1CDE8}" type="pres">
      <dgm:prSet presAssocID="{86E11A3A-F4D3-4B9F-ABD4-CBEF076B370F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45623F-2415-476B-9181-E7EB1A56A611}" type="pres">
      <dgm:prSet presAssocID="{03F5AE89-C67E-4794-B9B0-74607DECF148}" presName="sibTrans" presStyleCnt="0"/>
      <dgm:spPr/>
    </dgm:pt>
    <dgm:pt modelId="{35F548D0-A091-482A-83E8-5B01E7A50FF0}" type="pres">
      <dgm:prSet presAssocID="{6C52687F-3EF4-4D86-8F54-FF0B81C52E1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C02C18-7E35-4522-9553-3FC2AC4DD10C}" srcId="{AEAA5F33-955F-46AE-9F33-DC1645976D52}" destId="{86E11A3A-F4D3-4B9F-ABD4-CBEF076B370F}" srcOrd="1" destOrd="0" parTransId="{FD136311-8386-4FC3-BFDE-71D38E4DFDBC}" sibTransId="{03F5AE89-C67E-4794-B9B0-74607DECF148}"/>
    <dgm:cxn modelId="{9259EA92-053A-4635-9010-312BE13115D9}" type="presOf" srcId="{86E11A3A-F4D3-4B9F-ABD4-CBEF076B370F}" destId="{3CF80F35-4521-4CA1-8849-1B047BA1CDE8}" srcOrd="0" destOrd="0" presId="urn:microsoft.com/office/officeart/2005/8/layout/hProcess9"/>
    <dgm:cxn modelId="{7B13058D-1985-44DC-9D23-D451FEC28A5C}" type="presOf" srcId="{AEAA5F33-955F-46AE-9F33-DC1645976D52}" destId="{9679580B-B6EA-4E81-A8DC-C76543CB59F7}" srcOrd="0" destOrd="0" presId="urn:microsoft.com/office/officeart/2005/8/layout/hProcess9"/>
    <dgm:cxn modelId="{E2CD1872-7CF5-46E1-B8ED-234D9345F3D6}" srcId="{AEAA5F33-955F-46AE-9F33-DC1645976D52}" destId="{6C52687F-3EF4-4D86-8F54-FF0B81C52E1D}" srcOrd="2" destOrd="0" parTransId="{58B8BF0B-BCBA-4EDF-88DF-01F22590FFCE}" sibTransId="{AC674795-2D3A-40AD-AEAD-4325D2A589D0}"/>
    <dgm:cxn modelId="{759C41A4-2324-48F0-A783-78F85F373C7A}" srcId="{AEAA5F33-955F-46AE-9F33-DC1645976D52}" destId="{2F631FAA-1231-4C0A-B3D8-16D33C4E97FE}" srcOrd="0" destOrd="0" parTransId="{C543786C-83AA-4190-8BD9-A7E37C5EF5B5}" sibTransId="{A630CF99-02E1-44F8-A868-1DE44AFE2A1D}"/>
    <dgm:cxn modelId="{32FEDB59-42C6-4B40-B4FA-CE372867B979}" type="presOf" srcId="{6C52687F-3EF4-4D86-8F54-FF0B81C52E1D}" destId="{35F548D0-A091-482A-83E8-5B01E7A50FF0}" srcOrd="0" destOrd="0" presId="urn:microsoft.com/office/officeart/2005/8/layout/hProcess9"/>
    <dgm:cxn modelId="{DEA77E2C-C1BD-4417-B1AE-1026474AAEFA}" type="presOf" srcId="{2F631FAA-1231-4C0A-B3D8-16D33C4E97FE}" destId="{0A78574B-69AF-431C-8114-2351AABE4DE0}" srcOrd="0" destOrd="0" presId="urn:microsoft.com/office/officeart/2005/8/layout/hProcess9"/>
    <dgm:cxn modelId="{F2904FEA-58E5-4293-BDF6-113268296BA3}" type="presParOf" srcId="{9679580B-B6EA-4E81-A8DC-C76543CB59F7}" destId="{CCCB2E25-50BE-4852-91EE-A11F7E72C2CE}" srcOrd="0" destOrd="0" presId="urn:microsoft.com/office/officeart/2005/8/layout/hProcess9"/>
    <dgm:cxn modelId="{C3FFFC32-1575-47FB-B319-56410E3A41BC}" type="presParOf" srcId="{9679580B-B6EA-4E81-A8DC-C76543CB59F7}" destId="{542A26B7-C93D-4B6B-ABA4-EFEAB5A5E7AA}" srcOrd="1" destOrd="0" presId="urn:microsoft.com/office/officeart/2005/8/layout/hProcess9"/>
    <dgm:cxn modelId="{883885A1-56FD-4A0F-99CC-4122C4E6A548}" type="presParOf" srcId="{542A26B7-C93D-4B6B-ABA4-EFEAB5A5E7AA}" destId="{0A78574B-69AF-431C-8114-2351AABE4DE0}" srcOrd="0" destOrd="0" presId="urn:microsoft.com/office/officeart/2005/8/layout/hProcess9"/>
    <dgm:cxn modelId="{A846C948-2590-468B-A9C3-989E15292B2C}" type="presParOf" srcId="{542A26B7-C93D-4B6B-ABA4-EFEAB5A5E7AA}" destId="{BC145AFF-8E25-4F8A-90FF-A52F2FC70764}" srcOrd="1" destOrd="0" presId="urn:microsoft.com/office/officeart/2005/8/layout/hProcess9"/>
    <dgm:cxn modelId="{CA5D26E1-127F-48B6-910B-E305515FA998}" type="presParOf" srcId="{542A26B7-C93D-4B6B-ABA4-EFEAB5A5E7AA}" destId="{3CF80F35-4521-4CA1-8849-1B047BA1CDE8}" srcOrd="2" destOrd="0" presId="urn:microsoft.com/office/officeart/2005/8/layout/hProcess9"/>
    <dgm:cxn modelId="{78AE0311-433C-4520-B7E6-C9D3057BFAA6}" type="presParOf" srcId="{542A26B7-C93D-4B6B-ABA4-EFEAB5A5E7AA}" destId="{D145623F-2415-476B-9181-E7EB1A56A611}" srcOrd="3" destOrd="0" presId="urn:microsoft.com/office/officeart/2005/8/layout/hProcess9"/>
    <dgm:cxn modelId="{1211458B-FDB2-445C-90A4-72867EFEE2C1}" type="presParOf" srcId="{542A26B7-C93D-4B6B-ABA4-EFEAB5A5E7AA}" destId="{35F548D0-A091-482A-83E8-5B01E7A50FF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F02C03-9D46-4F87-8FE3-092F54F5957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53E80D8-EC83-4B27-901D-4AAE5361CAF1}">
      <dgm:prSet phldrT="[Текст]"/>
      <dgm:spPr/>
      <dgm:t>
        <a:bodyPr/>
        <a:lstStyle/>
        <a:p>
          <a:r>
            <a:rPr lang="uk-UA" dirty="0" smtClean="0"/>
            <a:t>Наявний стан </a:t>
          </a:r>
          <a:endParaRPr lang="ru-RU" dirty="0"/>
        </a:p>
      </dgm:t>
    </dgm:pt>
    <dgm:pt modelId="{C249D4A9-C8D5-4890-8322-1F0D456CEA45}" type="parTrans" cxnId="{C2CC4CB2-4B45-4FE4-A1F1-F48315F2CEA3}">
      <dgm:prSet/>
      <dgm:spPr/>
      <dgm:t>
        <a:bodyPr/>
        <a:lstStyle/>
        <a:p>
          <a:endParaRPr lang="ru-RU"/>
        </a:p>
      </dgm:t>
    </dgm:pt>
    <dgm:pt modelId="{5410FA41-2BB2-4F0A-8E10-07A29D127B7B}" type="sibTrans" cxnId="{C2CC4CB2-4B45-4FE4-A1F1-F48315F2CEA3}">
      <dgm:prSet/>
      <dgm:spPr/>
      <dgm:t>
        <a:bodyPr/>
        <a:lstStyle/>
        <a:p>
          <a:endParaRPr lang="ru-RU"/>
        </a:p>
      </dgm:t>
    </dgm:pt>
    <dgm:pt modelId="{BD9FAF3C-A57A-47ED-8E1E-5D72279D3486}">
      <dgm:prSet phldrT="[Текст]"/>
      <dgm:spPr/>
      <dgm:t>
        <a:bodyPr/>
        <a:lstStyle/>
        <a:p>
          <a:r>
            <a:rPr lang="uk-UA" dirty="0" smtClean="0"/>
            <a:t>Бажаний стан</a:t>
          </a:r>
          <a:endParaRPr lang="ru-RU" dirty="0"/>
        </a:p>
      </dgm:t>
    </dgm:pt>
    <dgm:pt modelId="{E5D842C6-FD81-4DC8-9532-64515EC0F031}" type="parTrans" cxnId="{CBA5D2A2-4F73-4D4A-A7F8-EAC34FC64DA0}">
      <dgm:prSet/>
      <dgm:spPr/>
      <dgm:t>
        <a:bodyPr/>
        <a:lstStyle/>
        <a:p>
          <a:endParaRPr lang="ru-RU"/>
        </a:p>
      </dgm:t>
    </dgm:pt>
    <dgm:pt modelId="{062F565F-AFDC-4566-88CD-BC9FF1EC3908}" type="sibTrans" cxnId="{CBA5D2A2-4F73-4D4A-A7F8-EAC34FC64DA0}">
      <dgm:prSet/>
      <dgm:spPr/>
      <dgm:t>
        <a:bodyPr/>
        <a:lstStyle/>
        <a:p>
          <a:endParaRPr lang="ru-RU"/>
        </a:p>
      </dgm:t>
    </dgm:pt>
    <dgm:pt modelId="{80F1B3A0-6B3E-481C-8D79-CB9CCBC9215C}">
      <dgm:prSet phldrT="[Текст]"/>
      <dgm:spPr/>
      <dgm:t>
        <a:bodyPr/>
        <a:lstStyle/>
        <a:p>
          <a:r>
            <a:rPr lang="uk-UA" dirty="0" smtClean="0"/>
            <a:t>Проблемна розбіжність</a:t>
          </a:r>
          <a:endParaRPr lang="ru-RU" dirty="0"/>
        </a:p>
      </dgm:t>
    </dgm:pt>
    <dgm:pt modelId="{3288C2F3-1D3B-4998-91E1-FD4CDC0F8DE1}" type="parTrans" cxnId="{4A62500E-81A9-418B-9E96-9DAF359B3F63}">
      <dgm:prSet/>
      <dgm:spPr/>
      <dgm:t>
        <a:bodyPr/>
        <a:lstStyle/>
        <a:p>
          <a:endParaRPr lang="ru-RU"/>
        </a:p>
      </dgm:t>
    </dgm:pt>
    <dgm:pt modelId="{55ED9C52-98F3-4422-B129-A197FD36555C}" type="sibTrans" cxnId="{4A62500E-81A9-418B-9E96-9DAF359B3F63}">
      <dgm:prSet/>
      <dgm:spPr/>
      <dgm:t>
        <a:bodyPr/>
        <a:lstStyle/>
        <a:p>
          <a:endParaRPr lang="ru-RU"/>
        </a:p>
      </dgm:t>
    </dgm:pt>
    <dgm:pt modelId="{DC3D1D72-8B21-4711-B6E2-C56C50EE8DE5}" type="pres">
      <dgm:prSet presAssocID="{A7F02C03-9D46-4F87-8FE3-092F54F59571}" presName="CompostProcess" presStyleCnt="0">
        <dgm:presLayoutVars>
          <dgm:dir/>
          <dgm:resizeHandles val="exact"/>
        </dgm:presLayoutVars>
      </dgm:prSet>
      <dgm:spPr/>
    </dgm:pt>
    <dgm:pt modelId="{11836A79-55F4-4F54-96ED-F0CB4F1F124D}" type="pres">
      <dgm:prSet presAssocID="{A7F02C03-9D46-4F87-8FE3-092F54F59571}" presName="arrow" presStyleLbl="bgShp" presStyleIdx="0" presStyleCnt="1"/>
      <dgm:spPr/>
    </dgm:pt>
    <dgm:pt modelId="{1C451622-913D-4C73-B081-B22B98159A43}" type="pres">
      <dgm:prSet presAssocID="{A7F02C03-9D46-4F87-8FE3-092F54F59571}" presName="linearProcess" presStyleCnt="0"/>
      <dgm:spPr/>
    </dgm:pt>
    <dgm:pt modelId="{CC5DEE90-653D-40CF-ADC9-D90673A883B7}" type="pres">
      <dgm:prSet presAssocID="{F53E80D8-EC83-4B27-901D-4AAE5361CAF1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8171D1-8D1A-4B73-BD60-7E9A45FB01DF}" type="pres">
      <dgm:prSet presAssocID="{5410FA41-2BB2-4F0A-8E10-07A29D127B7B}" presName="sibTrans" presStyleCnt="0"/>
      <dgm:spPr/>
    </dgm:pt>
    <dgm:pt modelId="{2FC02300-849F-49DC-A5F8-EC178F21E66B}" type="pres">
      <dgm:prSet presAssocID="{BD9FAF3C-A57A-47ED-8E1E-5D72279D3486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08421E-8277-4779-95B8-EFAA5C67BD6B}" type="pres">
      <dgm:prSet presAssocID="{062F565F-AFDC-4566-88CD-BC9FF1EC3908}" presName="sibTrans" presStyleCnt="0"/>
      <dgm:spPr/>
    </dgm:pt>
    <dgm:pt modelId="{F3A9341F-F908-457B-B93E-26C0218950A4}" type="pres">
      <dgm:prSet presAssocID="{80F1B3A0-6B3E-481C-8D79-CB9CCBC9215C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0AADD5-D7CB-4249-9D09-3B053FC343B5}" type="presOf" srcId="{BD9FAF3C-A57A-47ED-8E1E-5D72279D3486}" destId="{2FC02300-849F-49DC-A5F8-EC178F21E66B}" srcOrd="0" destOrd="0" presId="urn:microsoft.com/office/officeart/2005/8/layout/hProcess9"/>
    <dgm:cxn modelId="{47952002-F0C4-4BA0-B90C-D3389D6367C1}" type="presOf" srcId="{80F1B3A0-6B3E-481C-8D79-CB9CCBC9215C}" destId="{F3A9341F-F908-457B-B93E-26C0218950A4}" srcOrd="0" destOrd="0" presId="urn:microsoft.com/office/officeart/2005/8/layout/hProcess9"/>
    <dgm:cxn modelId="{C2CC4CB2-4B45-4FE4-A1F1-F48315F2CEA3}" srcId="{A7F02C03-9D46-4F87-8FE3-092F54F59571}" destId="{F53E80D8-EC83-4B27-901D-4AAE5361CAF1}" srcOrd="0" destOrd="0" parTransId="{C249D4A9-C8D5-4890-8322-1F0D456CEA45}" sibTransId="{5410FA41-2BB2-4F0A-8E10-07A29D127B7B}"/>
    <dgm:cxn modelId="{CBA5D2A2-4F73-4D4A-A7F8-EAC34FC64DA0}" srcId="{A7F02C03-9D46-4F87-8FE3-092F54F59571}" destId="{BD9FAF3C-A57A-47ED-8E1E-5D72279D3486}" srcOrd="1" destOrd="0" parTransId="{E5D842C6-FD81-4DC8-9532-64515EC0F031}" sibTransId="{062F565F-AFDC-4566-88CD-BC9FF1EC3908}"/>
    <dgm:cxn modelId="{D7E8F093-9CD3-449B-B2DA-150BECFADC33}" type="presOf" srcId="{A7F02C03-9D46-4F87-8FE3-092F54F59571}" destId="{DC3D1D72-8B21-4711-B6E2-C56C50EE8DE5}" srcOrd="0" destOrd="0" presId="urn:microsoft.com/office/officeart/2005/8/layout/hProcess9"/>
    <dgm:cxn modelId="{4A62500E-81A9-418B-9E96-9DAF359B3F63}" srcId="{A7F02C03-9D46-4F87-8FE3-092F54F59571}" destId="{80F1B3A0-6B3E-481C-8D79-CB9CCBC9215C}" srcOrd="2" destOrd="0" parTransId="{3288C2F3-1D3B-4998-91E1-FD4CDC0F8DE1}" sibTransId="{55ED9C52-98F3-4422-B129-A197FD36555C}"/>
    <dgm:cxn modelId="{55E956B1-B9BC-4DE8-B16A-CED49636A223}" type="presOf" srcId="{F53E80D8-EC83-4B27-901D-4AAE5361CAF1}" destId="{CC5DEE90-653D-40CF-ADC9-D90673A883B7}" srcOrd="0" destOrd="0" presId="urn:microsoft.com/office/officeart/2005/8/layout/hProcess9"/>
    <dgm:cxn modelId="{F45B1FA5-6E56-4E4C-AD91-905F61F8B946}" type="presParOf" srcId="{DC3D1D72-8B21-4711-B6E2-C56C50EE8DE5}" destId="{11836A79-55F4-4F54-96ED-F0CB4F1F124D}" srcOrd="0" destOrd="0" presId="urn:microsoft.com/office/officeart/2005/8/layout/hProcess9"/>
    <dgm:cxn modelId="{ADC50761-C671-4844-95CD-6FDF896E0FD6}" type="presParOf" srcId="{DC3D1D72-8B21-4711-B6E2-C56C50EE8DE5}" destId="{1C451622-913D-4C73-B081-B22B98159A43}" srcOrd="1" destOrd="0" presId="urn:microsoft.com/office/officeart/2005/8/layout/hProcess9"/>
    <dgm:cxn modelId="{F31ED300-A10C-4542-AD78-011166D88548}" type="presParOf" srcId="{1C451622-913D-4C73-B081-B22B98159A43}" destId="{CC5DEE90-653D-40CF-ADC9-D90673A883B7}" srcOrd="0" destOrd="0" presId="urn:microsoft.com/office/officeart/2005/8/layout/hProcess9"/>
    <dgm:cxn modelId="{E3D45843-A087-4D64-AF30-E086F70B0AC4}" type="presParOf" srcId="{1C451622-913D-4C73-B081-B22B98159A43}" destId="{C78171D1-8D1A-4B73-BD60-7E9A45FB01DF}" srcOrd="1" destOrd="0" presId="urn:microsoft.com/office/officeart/2005/8/layout/hProcess9"/>
    <dgm:cxn modelId="{3F5CF564-5068-4799-9C4A-6CAFB8C1BC40}" type="presParOf" srcId="{1C451622-913D-4C73-B081-B22B98159A43}" destId="{2FC02300-849F-49DC-A5F8-EC178F21E66B}" srcOrd="2" destOrd="0" presId="urn:microsoft.com/office/officeart/2005/8/layout/hProcess9"/>
    <dgm:cxn modelId="{F0E23339-1436-4EE1-93EE-B9A9FFFD1E04}" type="presParOf" srcId="{1C451622-913D-4C73-B081-B22B98159A43}" destId="{5508421E-8277-4779-95B8-EFAA5C67BD6B}" srcOrd="3" destOrd="0" presId="urn:microsoft.com/office/officeart/2005/8/layout/hProcess9"/>
    <dgm:cxn modelId="{ADBE192E-492A-4A57-B570-6AEDE56F265B}" type="presParOf" srcId="{1C451622-913D-4C73-B081-B22B98159A43}" destId="{F3A9341F-F908-457B-B93E-26C0218950A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dirty="0"/>
              <a:t>Проблемна ситуація у дослідженні в соціальній роботі.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Масюк Олег Петрович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840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3682" y="611315"/>
            <a:ext cx="8534400" cy="1507067"/>
          </a:xfrm>
        </p:spPr>
        <p:txBody>
          <a:bodyPr/>
          <a:lstStyle/>
          <a:p>
            <a:r>
              <a:rPr lang="uk-UA" dirty="0" smtClean="0"/>
              <a:t>Проблема на стику науки та педагогіки: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5488" y="2654643"/>
            <a:ext cx="8534400" cy="361526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b="1" dirty="0" smtClean="0"/>
              <a:t>Кейс-стаді </a:t>
            </a:r>
            <a:r>
              <a:rPr lang="uk-UA" dirty="0" smtClean="0"/>
              <a:t>передбачає, що об’єкт чітко окреслений у соціальному просторі. Типовими </a:t>
            </a:r>
            <a:r>
              <a:rPr lang="uk-UA" dirty="0" err="1" smtClean="0"/>
              <a:t>обʼєктами</a:t>
            </a:r>
            <a:r>
              <a:rPr lang="uk-UA" dirty="0" smtClean="0"/>
              <a:t> аналізу є:</a:t>
            </a:r>
          </a:p>
          <a:p>
            <a:r>
              <a:rPr lang="uk-UA" dirty="0" smtClean="0"/>
              <a:t>соціальна ситуація (подія, випадок);</a:t>
            </a:r>
          </a:p>
          <a:p>
            <a:r>
              <a:rPr lang="uk-UA" dirty="0" smtClean="0"/>
              <a:t>окрема особа;</a:t>
            </a:r>
          </a:p>
          <a:p>
            <a:r>
              <a:rPr lang="uk-UA" dirty="0" smtClean="0"/>
              <a:t>мала соціальна група;</a:t>
            </a:r>
          </a:p>
          <a:p>
            <a:r>
              <a:rPr lang="uk-UA" dirty="0" smtClean="0"/>
              <a:t>замкнена соціальна спільнота, яка майже недоступна для вивчення за допомогою інших методів: «дно» суспільства (злочинні угрупування, безхатченки, жебраки), соціальні еліти, релігійні секти, трудові колективи тощо.</a:t>
            </a:r>
          </a:p>
          <a:p>
            <a:pPr marL="0" indent="0">
              <a:buNone/>
            </a:pPr>
            <a:r>
              <a:rPr lang="uk-UA" b="1" dirty="0" smtClean="0"/>
              <a:t>Предмет кейс-стаді </a:t>
            </a:r>
            <a:r>
              <a:rPr lang="uk-UA" dirty="0" smtClean="0"/>
              <a:t>— реальні взаємодії об’єкта в конкретному контексті. Наприклад:</a:t>
            </a:r>
          </a:p>
          <a:p>
            <a:r>
              <a:rPr lang="uk-UA" dirty="0" smtClean="0"/>
              <a:t>соціально-психологічні особливості окремої особистості, що викликає інтерес як клінічний випадок.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4599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5632" y="716692"/>
            <a:ext cx="9984260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000" dirty="0" smtClean="0"/>
              <a:t>Тези: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uk-UA" sz="2000" dirty="0" smtClean="0"/>
              <a:t>Поставка проблеми це складний логічний процес, який вимагає аналітичної активності у пошуку розбіжності між бажаним та дійсним, а також виокремлення вектору подолання розбіжності.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uk-UA" sz="2000" dirty="0" smtClean="0"/>
              <a:t> Проблеми різняться за осмисленістю, наявністю методу рішення та самого рішення.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uk-UA" sz="2000" dirty="0" smtClean="0"/>
              <a:t> Проблемний аналіз використовується як у науковій активності, так і в педагогічній діяльності (пізнання, корекцій думок та поведінки).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uk-UA" sz="2000" dirty="0" smtClean="0"/>
              <a:t>Підсумковим результатом подібної активності є формулювання лаконічної та ґрунтовної теми дослідницької роботи. 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86186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4298" y="878016"/>
            <a:ext cx="8534401" cy="2281600"/>
          </a:xfrm>
        </p:spPr>
        <p:txBody>
          <a:bodyPr/>
          <a:lstStyle/>
          <a:p>
            <a:r>
              <a:rPr lang="uk-UA" dirty="0" smtClean="0"/>
              <a:t>Література: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3154" y="3630827"/>
            <a:ext cx="8534400" cy="1498600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1. Кейс-стаді. </a:t>
            </a:r>
            <a:r>
              <a:rPr lang="pl-PL" dirty="0" smtClean="0"/>
              <a:t>URL</a:t>
            </a:r>
            <a:r>
              <a:rPr lang="uk-UA" dirty="0" smtClean="0"/>
              <a:t>: </a:t>
            </a:r>
            <a:r>
              <a:rPr lang="pl-PL" dirty="0" smtClean="0"/>
              <a:t>https</a:t>
            </a:r>
            <a:r>
              <a:rPr lang="pl-PL" dirty="0"/>
              <a:t>://vue.gov.ua/%D0%90%D0%BD%D0%B0%D0%BB%D1%96%D0%B7_%D1%81%D0%B8%D1%82%D1%83%D0%B0%D1%86%D1%96%D0%B9%D0%BD%D0%B8%D0%B9,_%D0%BA%D0%B5%D0%B9%D1%81-%D1%81%D1%82%D0%B0%D0%B4%D1%96_(%D0%BC%D0%B5%D1%82%D0%BE%D0%B4_%D0%B4%D0%BE%D1%81%D0%BB%D1%96%D0%B4%D0%B6%D0%B5%D0%BD%D0%BD%D1%8F)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4133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0314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5974" y="837971"/>
            <a:ext cx="8451550" cy="64484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Понятійний апарат: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5315" y="1482811"/>
            <a:ext cx="7438296" cy="4860324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uk-UA" b="1" i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Проблема (знання про незнання)</a:t>
            </a:r>
            <a:r>
              <a:rPr lang="uk-UA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– це питання, відповідь на яке не міститься в наявному знанні, але пошук якої є необхідним для задоволення індивідуальних чи колективних потреб у суспільстві.</a:t>
            </a:r>
            <a:endParaRPr lang="uk-UA" i="1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algn="just">
              <a:lnSpc>
                <a:spcPct val="170000"/>
              </a:lnSpc>
            </a:pPr>
            <a:r>
              <a:rPr lang="uk-UA" b="1" i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Проблемна ситуація  </a:t>
            </a:r>
            <a:r>
              <a:rPr lang="uk-UA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– це така ситуація, наявність якої підживлює пошук відповіді на невідомі питання, які скорочують відстань між бажаним та дійсним в організації людського існування. </a:t>
            </a:r>
          </a:p>
          <a:p>
            <a:pPr algn="just">
              <a:lnSpc>
                <a:spcPct val="170000"/>
              </a:lnSpc>
            </a:pPr>
            <a:r>
              <a:rPr lang="uk-UA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Кейс</a:t>
            </a:r>
            <a:r>
              <a:rPr lang="uk-UA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- це опис проблеми або ситуації, яку потрібно проаналізувати та знайти найефективніше рішення.</a:t>
            </a:r>
          </a:p>
          <a:p>
            <a:pPr algn="just">
              <a:lnSpc>
                <a:spcPct val="170000"/>
              </a:lnSpc>
            </a:pPr>
            <a:r>
              <a:rPr lang="uk-UA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Ана́ліз</a:t>
            </a:r>
            <a:r>
              <a:rPr lang="uk-UA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uk-UA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ситуаці́йний</a:t>
            </a:r>
            <a:r>
              <a:rPr lang="uk-UA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, Кейс-стаді (метод дослідження)</a:t>
            </a:r>
            <a:r>
              <a:rPr lang="uk-UA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— метод якісного дослідження в соціальних науках, який полягає у вивченні одиничного соціального об’єкта (ситуації, події, випадку, особи, соціальної групи) чи кількох показових об’єктів задля осмислення ширшого класу схожих випадків (класу подій)</a:t>
            </a:r>
          </a:p>
          <a:p>
            <a:pPr algn="just"/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587" y="2072717"/>
            <a:ext cx="3990754" cy="2655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383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2494" y="524932"/>
            <a:ext cx="8534400" cy="1507067"/>
          </a:xfrm>
        </p:spPr>
        <p:txBody>
          <a:bodyPr/>
          <a:lstStyle/>
          <a:p>
            <a:r>
              <a:rPr lang="uk-UA" dirty="0" smtClean="0"/>
              <a:t>Етапи науково-дослідницької роботи: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4422522"/>
              </p:ext>
            </p:extLst>
          </p:nvPr>
        </p:nvGraphicFramePr>
        <p:xfrm>
          <a:off x="1251980" y="2185559"/>
          <a:ext cx="8534400" cy="3614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717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8924" y="1241624"/>
            <a:ext cx="10799335" cy="1032019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100" b="1" dirty="0"/>
              <a:t>Постановка </a:t>
            </a:r>
            <a:r>
              <a:rPr lang="ru-RU" sz="3100" b="1" dirty="0" err="1"/>
              <a:t>наукової</a:t>
            </a:r>
            <a:r>
              <a:rPr lang="ru-RU" sz="3100" b="1" dirty="0"/>
              <a:t> </a:t>
            </a:r>
            <a:r>
              <a:rPr lang="ru-RU" sz="3100" b="1" dirty="0" err="1"/>
              <a:t>проблеми</a:t>
            </a:r>
            <a:r>
              <a:rPr lang="ru-RU" sz="3100" b="1" dirty="0"/>
              <a:t> </a:t>
            </a:r>
            <a:r>
              <a:rPr lang="ru-RU" sz="3100" b="1" dirty="0" err="1"/>
              <a:t>включає</a:t>
            </a:r>
            <a:r>
              <a:rPr lang="ru-RU" sz="3100" b="1" dirty="0"/>
              <a:t> в себе: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3023" y="1534298"/>
            <a:ext cx="8534400" cy="3615267"/>
          </a:xfrm>
        </p:spPr>
        <p:txBody>
          <a:bodyPr/>
          <a:lstStyle/>
          <a:p>
            <a:pPr marL="457200" indent="-457200" algn="just">
              <a:buFont typeface="+mj-lt"/>
              <a:buAutoNum type="arabicParenR"/>
            </a:pPr>
            <a:r>
              <a:rPr lang="uk-UA" dirty="0" smtClean="0"/>
              <a:t>усвідомлення проблемної ситуації у соціальній сфері;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uk-UA" dirty="0" smtClean="0"/>
              <a:t>формування проблемного задуму з подальшою його конкретизацією в серію питань;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uk-UA" dirty="0" smtClean="0"/>
              <a:t>визначення конкретних шляхів, засобів, методів наукового дослідження соціальної проблеми.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663" y="4177344"/>
            <a:ext cx="3188242" cy="212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157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239" y="292314"/>
            <a:ext cx="8963025" cy="5762625"/>
          </a:xfrm>
          <a:prstGeom prst="rect">
            <a:avLst/>
          </a:prstGeom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796839101"/>
              </p:ext>
            </p:extLst>
          </p:nvPr>
        </p:nvGraphicFramePr>
        <p:xfrm>
          <a:off x="2369752" y="4110681"/>
          <a:ext cx="8128000" cy="25372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62570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4915" y="648499"/>
            <a:ext cx="8534400" cy="1507067"/>
          </a:xfrm>
        </p:spPr>
        <p:txBody>
          <a:bodyPr/>
          <a:lstStyle/>
          <a:p>
            <a:r>
              <a:rPr lang="ru-RU" dirty="0" err="1"/>
              <a:t>логічні</a:t>
            </a:r>
            <a:r>
              <a:rPr lang="ru-RU" dirty="0"/>
              <a:t> правила постановки проблем: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9585" y="2572264"/>
            <a:ext cx="8534400" cy="3615267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відділити відоме від невідомого, тобто зафіксувати те протиріччя, яке лягло в основу проблеми, а також спробувати описати результат, який очікується;</a:t>
            </a:r>
          </a:p>
          <a:p>
            <a:r>
              <a:rPr lang="uk-UA" dirty="0" smtClean="0"/>
              <a:t>розробити структуру проблеми, іншими словами йдеться про її конкретизацію. Це здійснюється шляхом поділу проблеми на підпитання: без відповіді, на які не можна отримати відповіді та на основне проблемне питання;</a:t>
            </a:r>
          </a:p>
          <a:p>
            <a:r>
              <a:rPr lang="uk-UA" dirty="0" smtClean="0"/>
              <a:t>групування та визначення послідовності вирішення підпитань; – вивчення умов, необхідних для вирішення проблеми (включаючи методи, засоби, прийоми);</a:t>
            </a:r>
          </a:p>
          <a:p>
            <a:r>
              <a:rPr lang="uk-UA" dirty="0" smtClean="0"/>
              <a:t>застосування методу аналогії, тобто знаходження серед уже вирішених проблем аналогічній тій, що вирішується; </a:t>
            </a:r>
          </a:p>
          <a:p>
            <a:r>
              <a:rPr lang="uk-UA" dirty="0" smtClean="0"/>
              <a:t>обґрунтування актуальності, тобто доведення доцільності постановки та вирішення проблеми. 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80" y="2155566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12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1304" y="343700"/>
            <a:ext cx="8534400" cy="1507067"/>
          </a:xfrm>
        </p:spPr>
        <p:txBody>
          <a:bodyPr/>
          <a:lstStyle/>
          <a:p>
            <a:r>
              <a:rPr lang="uk-UA" dirty="0" smtClean="0"/>
              <a:t>Спрощена типологія проблем: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1850767"/>
            <a:ext cx="8534400" cy="361526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uk-UA" b="1" dirty="0" smtClean="0"/>
              <a:t>У показових проблемах </a:t>
            </a:r>
            <a:r>
              <a:rPr lang="uk-UA" dirty="0" smtClean="0"/>
              <a:t>(завданнях) відомий метод вирішення та відомо, що вважати рішенням. Такі проблеми застосовуються у навчанні (педагогічні приклади для навчання). </a:t>
            </a:r>
          </a:p>
          <a:p>
            <a:pPr algn="just"/>
            <a:r>
              <a:rPr lang="uk-UA" b="1" dirty="0" smtClean="0"/>
              <a:t>У логічних проблемах </a:t>
            </a:r>
            <a:r>
              <a:rPr lang="uk-UA" dirty="0" smtClean="0"/>
              <a:t>(завданнях) також відомий метод, але не відомий результат рішення. Такі проблеми тренують і випрацьовують кмітливість, вміння розмірковувати послідовно і зрозуміло (подібні вправи з логіки).</a:t>
            </a:r>
          </a:p>
          <a:p>
            <a:pPr algn="just"/>
            <a:r>
              <a:rPr lang="uk-UA" dirty="0" smtClean="0"/>
              <a:t> </a:t>
            </a:r>
            <a:r>
              <a:rPr lang="uk-UA" b="1" dirty="0" smtClean="0"/>
              <a:t>Риторичні проблеми </a:t>
            </a:r>
            <a:r>
              <a:rPr lang="uk-UA" dirty="0" smtClean="0"/>
              <a:t>схожі на питання, відповіді, на які самі собою зрозумілі. Усе зводиться до пошуку методу, завдяки якому може бути отриманий вже відомий у загальних рисах результат (наприклад, головоломка) </a:t>
            </a:r>
          </a:p>
          <a:p>
            <a:pPr algn="just"/>
            <a:r>
              <a:rPr lang="uk-UA" dirty="0" smtClean="0"/>
              <a:t> </a:t>
            </a:r>
            <a:r>
              <a:rPr lang="uk-UA" b="1" dirty="0" smtClean="0"/>
              <a:t>Дослідні проблеми </a:t>
            </a:r>
            <a:r>
              <a:rPr lang="uk-UA" dirty="0" smtClean="0"/>
              <a:t>потребують пошуку того методу, за допомогою якого можна знайти прийняте рішення. Як бачимо, дослідні проблеми найбільш складні й потребують творчого підходу, адже в них відсутні як методи вирішення, так і саме рішення.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22578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8439" y="343699"/>
            <a:ext cx="9192956" cy="1507067"/>
          </a:xfrm>
        </p:spPr>
        <p:txBody>
          <a:bodyPr/>
          <a:lstStyle/>
          <a:p>
            <a:pPr algn="ctr"/>
            <a:r>
              <a:rPr lang="uk-UA" dirty="0" smtClean="0"/>
              <a:t>Вісім типів проблемних ситуацій: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65163"/>
              </p:ext>
            </p:extLst>
          </p:nvPr>
        </p:nvGraphicFramePr>
        <p:xfrm>
          <a:off x="1038439" y="1509224"/>
          <a:ext cx="9801839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1683"/>
                <a:gridCol w="2120348"/>
                <a:gridCol w="2504660"/>
                <a:gridCol w="24251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Типи проблемних ситуацій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Формулювання проблемних</a:t>
                      </a:r>
                      <a:r>
                        <a:rPr lang="uk-UA" baseline="0" dirty="0" smtClean="0"/>
                        <a:t> ситуацій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Методи рішення проблемних ситуацій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Рішення проблеми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Навчальні</a:t>
                      </a:r>
                      <a:r>
                        <a:rPr lang="uk-UA" baseline="0" dirty="0" smtClean="0"/>
                        <a:t> приклади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Практичні проблеми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Головоломки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Творчі проблеми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Проблеми недосвідченості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Проблеми цікавості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Проблеми</a:t>
                      </a:r>
                      <a:r>
                        <a:rPr lang="uk-UA" baseline="0" dirty="0" smtClean="0"/>
                        <a:t> з новим </a:t>
                      </a:r>
                      <a:r>
                        <a:rPr lang="uk-UA" dirty="0" smtClean="0"/>
                        <a:t>формулюванням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Неявні проблеми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187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8309" y="253084"/>
            <a:ext cx="8534400" cy="1507067"/>
          </a:xfrm>
        </p:spPr>
        <p:txBody>
          <a:bodyPr/>
          <a:lstStyle/>
          <a:p>
            <a:r>
              <a:rPr lang="uk-UA" dirty="0" smtClean="0"/>
              <a:t>Як дати назву дослідницькій роботі: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4211" y="1064741"/>
            <a:ext cx="4937655" cy="3615267"/>
          </a:xfrm>
        </p:spPr>
        <p:txBody>
          <a:bodyPr/>
          <a:lstStyle/>
          <a:p>
            <a:pPr algn="just"/>
            <a:r>
              <a:rPr lang="uk-UA" dirty="0" smtClean="0">
                <a:solidFill>
                  <a:srgbClr val="FF0000"/>
                </a:solidFill>
              </a:rPr>
              <a:t>По-перше, </a:t>
            </a:r>
            <a:r>
              <a:rPr lang="uk-UA" dirty="0" smtClean="0"/>
              <a:t>назва має бути стислою (від 6 до 12 слів), щоб не було нашарувань різноманітних понять. 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832846" y="1064742"/>
            <a:ext cx="4934479" cy="3615266"/>
          </a:xfrm>
        </p:spPr>
        <p:txBody>
          <a:bodyPr/>
          <a:lstStyle/>
          <a:p>
            <a:pPr algn="just"/>
            <a:r>
              <a:rPr lang="uk-UA" dirty="0" smtClean="0">
                <a:solidFill>
                  <a:srgbClr val="FF0000"/>
                </a:solidFill>
              </a:rPr>
              <a:t>По-друге, </a:t>
            </a:r>
            <a:r>
              <a:rPr lang="uk-UA" dirty="0" smtClean="0"/>
              <a:t>вона має якомога точніше і глибше окреслити проблему, що вивчається.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863546" y="4275438"/>
            <a:ext cx="45555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uk-UA" sz="2000" dirty="0">
                <a:solidFill>
                  <a:srgbClr val="FF0000"/>
                </a:solidFill>
              </a:rPr>
              <a:t>По-третє</a:t>
            </a:r>
            <a:r>
              <a:rPr lang="uk-UA" sz="2000" dirty="0">
                <a:solidFill>
                  <a:schemeClr val="bg2">
                    <a:lumMod val="75000"/>
                  </a:schemeClr>
                </a:solidFill>
              </a:rPr>
              <a:t>, тема має стосуватись сфер діяльності, до яких включені фахівці із соціальної роботи!</a:t>
            </a:r>
            <a:endParaRPr lang="ru-RU" sz="20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243234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220</TotalTime>
  <Words>768</Words>
  <Application>Microsoft Office PowerPoint</Application>
  <PresentationFormat>Широкоэкранный</PresentationFormat>
  <Paragraphs>86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Century Gothic</vt:lpstr>
      <vt:lpstr>Wingdings 3</vt:lpstr>
      <vt:lpstr>Сектор</vt:lpstr>
      <vt:lpstr>Проблемна ситуація у дослідженні в соціальній роботі.</vt:lpstr>
      <vt:lpstr>Понятійний апарат: </vt:lpstr>
      <vt:lpstr>Етапи науково-дослідницької роботи:</vt:lpstr>
      <vt:lpstr>Постановка наукової проблеми включає в себе: </vt:lpstr>
      <vt:lpstr>Презентация PowerPoint</vt:lpstr>
      <vt:lpstr>логічні правила постановки проблем:</vt:lpstr>
      <vt:lpstr>Спрощена типологія проблем:</vt:lpstr>
      <vt:lpstr>Вісім типів проблемних ситуацій:</vt:lpstr>
      <vt:lpstr>Як дати назву дослідницькій роботі:</vt:lpstr>
      <vt:lpstr>Проблема на стику науки та педагогіки:</vt:lpstr>
      <vt:lpstr>Презентация PowerPoint</vt:lpstr>
      <vt:lpstr>Література:</vt:lpstr>
      <vt:lpstr>Дякую за увагу!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Проблемна ситуація у дослідженні в соціальній роботі.</dc:title>
  <dc:creator>Учетная запись Майкрософт</dc:creator>
  <cp:lastModifiedBy>Учетная запись Майкрософт</cp:lastModifiedBy>
  <cp:revision>14</cp:revision>
  <dcterms:created xsi:type="dcterms:W3CDTF">2023-08-06T13:51:02Z</dcterms:created>
  <dcterms:modified xsi:type="dcterms:W3CDTF">2024-06-19T18:16:54Z</dcterms:modified>
</cp:coreProperties>
</file>