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89" r:id="rId3"/>
    <p:sldId id="292" r:id="rId4"/>
    <p:sldId id="293" r:id="rId5"/>
    <p:sldId id="294" r:id="rId6"/>
    <p:sldId id="295" r:id="rId7"/>
    <p:sldId id="296" r:id="rId8"/>
    <p:sldId id="298" r:id="rId9"/>
    <p:sldId id="302" r:id="rId10"/>
    <p:sldId id="257" r:id="rId11"/>
    <p:sldId id="291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303" r:id="rId20"/>
    <p:sldId id="304" r:id="rId21"/>
    <p:sldId id="301" r:id="rId22"/>
    <p:sldId id="305" r:id="rId23"/>
    <p:sldId id="306" r:id="rId24"/>
    <p:sldId id="307" r:id="rId25"/>
    <p:sldId id="308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35D2C2-2587-4194-B02D-9292A4C1F2E4}">
  <a:tblStyle styleId="{7835D2C2-2587-4194-B02D-9292A4C1F2E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93" autoAdjust="0"/>
  </p:normalViewPr>
  <p:slideViewPr>
    <p:cSldViewPr snapToGrid="0">
      <p:cViewPr varScale="1">
        <p:scale>
          <a:sx n="63" d="100"/>
          <a:sy n="63" d="100"/>
        </p:scale>
        <p:origin x="15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6908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0" y="0"/>
            <a:ext cx="9144000" cy="78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-RU" sz="3000" b="1" i="1" dirty="0"/>
              <a:t>Характеристика </a:t>
            </a:r>
            <a:r>
              <a:rPr lang="ru-RU" sz="3000" b="1" i="1" dirty="0" err="1"/>
              <a:t>послуг</a:t>
            </a:r>
            <a:r>
              <a:rPr lang="ru-RU" sz="3000" b="1" i="1" dirty="0"/>
              <a:t> </a:t>
            </a:r>
            <a:r>
              <a:rPr lang="ru-RU" sz="3000" b="1" i="1" dirty="0" err="1"/>
              <a:t>закладів</a:t>
            </a:r>
            <a:r>
              <a:rPr lang="ru-RU" sz="3000" b="1" i="1" dirty="0"/>
              <a:t> ресторанного </a:t>
            </a:r>
            <a:r>
              <a:rPr lang="ru-RU" sz="3000" b="1" i="1" dirty="0" err="1"/>
              <a:t>господарства</a:t>
            </a:r>
            <a:endParaRPr lang="ru-RU" sz="3000" b="1" i="1" dirty="0"/>
          </a:p>
        </p:txBody>
      </p:sp>
      <p:pic>
        <p:nvPicPr>
          <p:cNvPr id="85" name="Shape 85" descr="главн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200" y="1422810"/>
            <a:ext cx="7021425" cy="467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/>
        </p:nvSpPr>
        <p:spPr>
          <a:xfrm>
            <a:off x="842682" y="0"/>
            <a:ext cx="6847364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36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Складові</a:t>
            </a:r>
            <a:r>
              <a:rPr lang="ru-RU" sz="3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послуги</a:t>
            </a:r>
            <a:r>
              <a:rPr lang="ru-RU" sz="3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ресторанів</a:t>
            </a:r>
            <a:r>
              <a:rPr lang="ru-RU" sz="3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2" name="Shape 92"/>
          <p:cNvGraphicFramePr/>
          <p:nvPr>
            <p:extLst>
              <p:ext uri="{D42A27DB-BD31-4B8C-83A1-F6EECF244321}">
                <p14:modId xmlns:p14="http://schemas.microsoft.com/office/powerpoint/2010/main" val="4225075702"/>
              </p:ext>
            </p:extLst>
          </p:nvPr>
        </p:nvGraphicFramePr>
        <p:xfrm>
          <a:off x="137160" y="1052092"/>
          <a:ext cx="9017725" cy="2160875"/>
        </p:xfrm>
        <a:graphic>
          <a:graphicData uri="http://schemas.openxmlformats.org/drawingml/2006/table">
            <a:tbl>
              <a:tblPr firstRow="1" bandRow="1">
                <a:noFill/>
                <a:tableStyleId>{7835D2C2-2587-4194-B02D-9292A4C1F2E4}</a:tableStyleId>
              </a:tblPr>
              <a:tblGrid>
                <a:gridCol w="2733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8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ru-RU" sz="2800" i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матеріальні</a:t>
                      </a:r>
                      <a:endParaRPr lang="ru-RU" sz="2800" i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25000"/>
                        <a:buNone/>
                      </a:pPr>
                      <a:endParaRPr sz="2800" i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2800" b="1" i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ru-RU" sz="2800" b="1" i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нематеріальні</a:t>
                      </a:r>
                      <a:endParaRPr lang="ru-RU" sz="2800" b="1" i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buSzPct val="25000"/>
                        <a:buNone/>
                      </a:pPr>
                      <a:endParaRPr sz="2800" i="1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ru-RU" sz="2800" b="1" i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ru-RU" sz="2800" b="1" i="1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організаційні</a:t>
                      </a:r>
                      <a:endParaRPr lang="ru-RU" sz="2800" b="1" i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3" name="Shape 93"/>
          <p:cNvCxnSpPr/>
          <p:nvPr/>
        </p:nvCxnSpPr>
        <p:spPr>
          <a:xfrm flipH="1">
            <a:off x="1187623" y="548679"/>
            <a:ext cx="864095" cy="57606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94" name="Shape 94"/>
          <p:cNvCxnSpPr/>
          <p:nvPr/>
        </p:nvCxnSpPr>
        <p:spPr>
          <a:xfrm>
            <a:off x="4233664" y="548037"/>
            <a:ext cx="0" cy="50405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95" name="Shape 95"/>
          <p:cNvCxnSpPr/>
          <p:nvPr/>
        </p:nvCxnSpPr>
        <p:spPr>
          <a:xfrm>
            <a:off x="6346980" y="548037"/>
            <a:ext cx="673291" cy="5767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0" y="2406543"/>
            <a:ext cx="5484163" cy="371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" y="491075"/>
            <a:ext cx="9020861" cy="56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2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485935" y="186401"/>
            <a:ext cx="8208912" cy="1294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Послуга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організації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харчування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ресторанах є основною. При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наданні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цієї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послуги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більшості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ресторанів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застосовують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метод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офіціантами</a:t>
            </a:r>
            <a:r>
              <a:rPr lang="ru-RU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764" y="1496480"/>
            <a:ext cx="8820472" cy="4961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D8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0" y="116631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ресторанах "люкс" при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подаванні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страв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використовують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спеціальні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ефекти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готують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їх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присутності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споживачів</a:t>
            </a:r>
            <a:r>
              <a:rPr lang="ru-RU" sz="2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197" y="3429000"/>
            <a:ext cx="4409432" cy="341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6" y="836712"/>
            <a:ext cx="4788023" cy="3192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107504" y="7775"/>
            <a:ext cx="4392488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b="1" i="1">
                <a:solidFill>
                  <a:srgbClr val="9748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ресторанах "вищого" класу та "люкс" можуть організовуватися виступи вокально-інструментальних ансамблів, солістів, естрадних співаків тощо.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b="1" i="1">
                <a:solidFill>
                  <a:srgbClr val="9748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ресторанах,  як правило, передбачено танцювальний майданчик.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9" y="3673339"/>
            <a:ext cx="5217503" cy="315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3987" y="0"/>
            <a:ext cx="4530012" cy="3673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/>
        </p:nvSpPr>
        <p:spPr>
          <a:xfrm>
            <a:off x="683568" y="53819"/>
            <a:ext cx="8064896" cy="13158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800" b="1" i="1">
                <a:solidFill>
                  <a:srgbClr val="3F31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Додаткові послуги, які надають ресторани, поділяються на три групи:</a:t>
            </a:r>
          </a:p>
        </p:txBody>
      </p:sp>
      <p:graphicFrame>
        <p:nvGraphicFramePr>
          <p:cNvPr id="122" name="Shape 122"/>
          <p:cNvGraphicFramePr/>
          <p:nvPr/>
        </p:nvGraphicFramePr>
        <p:xfrm>
          <a:off x="179510" y="1397000"/>
          <a:ext cx="8856975" cy="914410"/>
        </p:xfrm>
        <a:graphic>
          <a:graphicData uri="http://schemas.openxmlformats.org/drawingml/2006/table">
            <a:tbl>
              <a:tblPr firstRow="1" bandRow="1">
                <a:noFill/>
                <a:tableStyleId>{7835D2C2-2587-4194-B02D-9292A4C1F2E4}</a:tableStyleId>
              </a:tblPr>
              <a:tblGrid>
                <a:gridCol w="295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800" u="none" strike="noStrike" cap="none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З реалізації та організації споживання продукції та послуг</a:t>
                      </a: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800" u="none" strike="noStrike" cap="none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Зі створення зручностей для споживачів</a:t>
                      </a: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ru-RU" sz="1800" u="none" strike="noStrike" cap="none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 організації дозвілля</a:t>
                      </a: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2288433"/>
            <a:ext cx="6906955" cy="4569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5F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17038" y="0"/>
            <a:ext cx="9126962" cy="30777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100" b="1" i="1" dirty="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2100" b="1" i="1" dirty="0" err="1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першої</a:t>
            </a:r>
            <a:r>
              <a:rPr lang="ru-RU" sz="2100" b="1" i="1" dirty="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100" b="1" i="1" dirty="0" err="1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групи</a:t>
            </a:r>
            <a:r>
              <a:rPr lang="ru-RU" sz="2100" b="1" i="1" dirty="0">
                <a:solidFill>
                  <a:srgbClr val="2440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входить: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організація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святкових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ділових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зустрічей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поза межами ресторану (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кейтерингові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доставка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кулінарної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продукції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кондитерських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виробів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споживачів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замовленням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робочих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місцях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номері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готелю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на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тощо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послуги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офіціанта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(бармена)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вдома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реалізація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талонів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абонементів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на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обслуговування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комплектованими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раціонами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пакування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виробів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куплених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ресторані</a:t>
            </a:r>
            <a:r>
              <a:rPr lang="ru-RU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доставка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їжі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тощо</a:t>
            </a:r>
            <a:r>
              <a:rPr lang="ru-RU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3077765"/>
            <a:ext cx="5618516" cy="378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0" y="12777"/>
            <a:ext cx="8884906" cy="43858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</a:t>
            </a:r>
            <a:r>
              <a:rPr lang="ru-RU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другої</a:t>
            </a:r>
            <a:r>
              <a:rPr lang="ru-RU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групи</a:t>
            </a:r>
            <a:r>
              <a:rPr lang="ru-RU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можна</a:t>
            </a:r>
            <a:r>
              <a:rPr lang="ru-RU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віднести</a:t>
            </a:r>
            <a:r>
              <a:rPr lang="ru-RU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бронювання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місць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залі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ресторану за телефоном;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гарантоване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зберігання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особистих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речей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споживачів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верхнього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одягу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сумок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тощо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виклик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таксі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замовлення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споживача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догляд за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дітьми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продаж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квітів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сувенірів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телефонний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зв'язок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обмін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валют;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безготівковий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розрахунок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ru-RU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тощо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925" y="2211536"/>
            <a:ext cx="5866030" cy="4385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0" y="19472"/>
            <a:ext cx="9144000" cy="15615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200" b="1" i="1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Третя група включає додаткові послуги з організації дозвілля. Це може бути казино при ресторані, більярдний або боулінг-клуб, дискотека тощо</a:t>
            </a:r>
          </a:p>
        </p:txBody>
      </p:sp>
      <p:pic>
        <p:nvPicPr>
          <p:cNvPr id="1026" name="Picture 2" descr="Ресторан CASINO КАФЕ в Москве – отзывы, фото, цены, меню, онлайн заказ  столика, телефон и адрес, официальный сайт">
            <a:extLst>
              <a:ext uri="{FF2B5EF4-FFF2-40B4-BE49-F238E27FC236}">
                <a16:creationId xmlns:a16="http://schemas.microsoft.com/office/drawing/2014/main" id="{325F6303-0B3C-7433-FFD9-BCFA911ED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938" y="1821605"/>
            <a:ext cx="6430780" cy="42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50731-BF42-6BE8-F6AE-95ABABB0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як </a:t>
            </a:r>
            <a:r>
              <a:rPr lang="ru-RU" dirty="0" err="1"/>
              <a:t>критерій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AC8213-EF77-D183-8460-89A8E424C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Якість</a:t>
            </a:r>
            <a:r>
              <a:rPr lang="en-US" dirty="0"/>
              <a:t> </a:t>
            </a:r>
            <a:r>
              <a:rPr lang="en-US" dirty="0" err="1"/>
              <a:t>ресторанних</a:t>
            </a:r>
            <a:r>
              <a:rPr lang="en-US" dirty="0"/>
              <a:t> </a:t>
            </a:r>
            <a:r>
              <a:rPr lang="en-US" dirty="0" err="1"/>
              <a:t>послуг</a:t>
            </a:r>
            <a:r>
              <a:rPr lang="en-US" dirty="0"/>
              <a:t> </a:t>
            </a:r>
            <a:r>
              <a:rPr lang="en-US" dirty="0" err="1"/>
              <a:t>визначається</a:t>
            </a:r>
            <a:r>
              <a:rPr lang="en-US" dirty="0"/>
              <a:t> </a:t>
            </a:r>
            <a:r>
              <a:rPr lang="en-US" dirty="0" err="1"/>
              <a:t>через</a:t>
            </a:r>
            <a:r>
              <a:rPr lang="en-US" dirty="0"/>
              <a:t> </a:t>
            </a:r>
            <a:r>
              <a:rPr lang="en-US" dirty="0" err="1"/>
              <a:t>задоволеність</a:t>
            </a:r>
            <a:r>
              <a:rPr lang="en-US" dirty="0"/>
              <a:t> </a:t>
            </a:r>
            <a:r>
              <a:rPr lang="en-US" dirty="0" err="1"/>
              <a:t>споживача</a:t>
            </a:r>
            <a:r>
              <a:rPr lang="en-US" dirty="0"/>
              <a:t>, </a:t>
            </a:r>
            <a:r>
              <a:rPr lang="en-US" dirty="0" err="1"/>
              <a:t>професіоналізм</a:t>
            </a:r>
            <a:r>
              <a:rPr lang="en-US" dirty="0"/>
              <a:t> </a:t>
            </a:r>
            <a:r>
              <a:rPr lang="en-US" dirty="0" err="1"/>
              <a:t>персоналу</a:t>
            </a:r>
            <a:r>
              <a:rPr lang="en-US" dirty="0"/>
              <a:t>, </a:t>
            </a:r>
            <a:r>
              <a:rPr lang="en-US" dirty="0" err="1"/>
              <a:t>естетику</a:t>
            </a:r>
            <a:r>
              <a:rPr lang="en-US" dirty="0"/>
              <a:t>, </a:t>
            </a:r>
            <a:r>
              <a:rPr lang="en-US" dirty="0" err="1"/>
              <a:t>чистоту</a:t>
            </a:r>
            <a:r>
              <a:rPr lang="en-US" dirty="0"/>
              <a:t>, </a:t>
            </a:r>
            <a:r>
              <a:rPr lang="en-US" dirty="0" err="1"/>
              <a:t>швидкість</a:t>
            </a:r>
            <a:r>
              <a:rPr lang="en-US" dirty="0"/>
              <a:t> і </a:t>
            </a:r>
            <a:r>
              <a:rPr lang="en-US" dirty="0" err="1"/>
              <a:t>точність</a:t>
            </a:r>
            <a:r>
              <a:rPr lang="en-US" dirty="0"/>
              <a:t> </a:t>
            </a:r>
            <a:r>
              <a:rPr lang="en-US" dirty="0" err="1"/>
              <a:t>виконання</a:t>
            </a:r>
            <a:r>
              <a:rPr lang="en-US" dirty="0"/>
              <a:t> </a:t>
            </a:r>
            <a:r>
              <a:rPr lang="en-US" dirty="0" err="1"/>
              <a:t>замовлення</a:t>
            </a:r>
            <a:r>
              <a:rPr lang="en-US" dirty="0"/>
              <a:t>.</a:t>
            </a:r>
            <a:endParaRPr lang="ru-UA" dirty="0"/>
          </a:p>
          <a:p>
            <a:r>
              <a:rPr lang="en-US" dirty="0" err="1"/>
              <a:t>Основні</a:t>
            </a:r>
            <a:r>
              <a:rPr lang="en-US" dirty="0"/>
              <a:t> </a:t>
            </a:r>
            <a:r>
              <a:rPr lang="en-US" dirty="0" err="1"/>
              <a:t>показники</a:t>
            </a:r>
            <a:r>
              <a:rPr lang="en-US" dirty="0"/>
              <a:t>: </a:t>
            </a:r>
            <a:r>
              <a:rPr lang="en-US" dirty="0" err="1"/>
              <a:t>температура</a:t>
            </a:r>
            <a:r>
              <a:rPr lang="en-US" dirty="0"/>
              <a:t>, </a:t>
            </a:r>
            <a:r>
              <a:rPr lang="en-US" dirty="0" err="1"/>
              <a:t>смак</a:t>
            </a:r>
            <a:r>
              <a:rPr lang="en-US" dirty="0"/>
              <a:t> і </a:t>
            </a:r>
            <a:r>
              <a:rPr lang="en-US" dirty="0" err="1"/>
              <a:t>подача</a:t>
            </a:r>
            <a:r>
              <a:rPr lang="en-US" dirty="0"/>
              <a:t> </a:t>
            </a:r>
            <a:r>
              <a:rPr lang="en-US" dirty="0" err="1"/>
              <a:t>страв</a:t>
            </a:r>
            <a:r>
              <a:rPr lang="en-US" dirty="0"/>
              <a:t>, </a:t>
            </a:r>
            <a:r>
              <a:rPr lang="en-US" dirty="0" err="1"/>
              <a:t>культура</a:t>
            </a:r>
            <a:r>
              <a:rPr lang="en-US" dirty="0"/>
              <a:t> </a:t>
            </a:r>
            <a:r>
              <a:rPr lang="en-US" dirty="0" err="1"/>
              <a:t>персоналу</a:t>
            </a:r>
            <a:r>
              <a:rPr lang="en-US" dirty="0"/>
              <a:t>, </a:t>
            </a:r>
            <a:r>
              <a:rPr lang="en-US" dirty="0" err="1"/>
              <a:t>відповідність</a:t>
            </a:r>
            <a:r>
              <a:rPr lang="en-US" dirty="0"/>
              <a:t> </a:t>
            </a:r>
            <a:r>
              <a:rPr lang="en-US" dirty="0" err="1"/>
              <a:t>ціни</a:t>
            </a:r>
            <a:r>
              <a:rPr lang="en-US" dirty="0"/>
              <a:t> </a:t>
            </a:r>
            <a:r>
              <a:rPr lang="en-US" dirty="0" err="1"/>
              <a:t>рівню</a:t>
            </a:r>
            <a:r>
              <a:rPr lang="en-US" dirty="0"/>
              <a:t> </a:t>
            </a:r>
            <a:r>
              <a:rPr lang="en-US" dirty="0" err="1"/>
              <a:t>сервісу</a:t>
            </a:r>
            <a:r>
              <a:rPr lang="en-US" dirty="0"/>
              <a:t>, </a:t>
            </a:r>
            <a:r>
              <a:rPr lang="en-US" dirty="0" err="1"/>
              <a:t>атмосфера</a:t>
            </a:r>
            <a:r>
              <a:rPr lang="en-US" dirty="0"/>
              <a:t>, </a:t>
            </a:r>
            <a:r>
              <a:rPr lang="en-US" dirty="0" err="1"/>
              <a:t>дотримання</a:t>
            </a:r>
            <a:r>
              <a:rPr lang="en-US" dirty="0"/>
              <a:t> </a:t>
            </a:r>
            <a:r>
              <a:rPr lang="en-US" dirty="0" err="1"/>
              <a:t>стандартів</a:t>
            </a:r>
            <a:r>
              <a:rPr lang="en-US" dirty="0"/>
              <a:t> НАССР.</a:t>
            </a:r>
            <a:endParaRPr lang="ru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135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3" y="274637"/>
            <a:ext cx="9084537" cy="63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7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EDDF2-D2E4-FDA8-03D6-A367238C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701357"/>
            <a:ext cx="8229600" cy="1143000"/>
          </a:xfrm>
        </p:spPr>
        <p:txBody>
          <a:bodyPr/>
          <a:lstStyle/>
          <a:p>
            <a:pPr algn="l"/>
            <a:r>
              <a:rPr lang="en-US" b="1" dirty="0" err="1"/>
              <a:t>Сучасні</a:t>
            </a:r>
            <a:r>
              <a:rPr lang="en-US" b="1" dirty="0"/>
              <a:t> </a:t>
            </a:r>
            <a:r>
              <a:rPr lang="en-US" b="1" dirty="0" err="1"/>
              <a:t>тенденції</a:t>
            </a:r>
            <a:r>
              <a:rPr lang="en-US" b="1" dirty="0"/>
              <a:t> </a:t>
            </a:r>
            <a:br>
              <a:rPr lang="uk-UA" b="1" dirty="0"/>
            </a:br>
            <a:r>
              <a:rPr lang="en-US" b="1" dirty="0" err="1"/>
              <a:t>розвитку</a:t>
            </a:r>
            <a:r>
              <a:rPr lang="en-US" b="1" dirty="0"/>
              <a:t> </a:t>
            </a:r>
            <a:r>
              <a:rPr lang="en-US" b="1" dirty="0" err="1"/>
              <a:t>ресторанних</a:t>
            </a:r>
            <a:br>
              <a:rPr lang="uk-UA" b="1" dirty="0"/>
            </a:br>
            <a:r>
              <a:rPr lang="en-US" b="1" dirty="0"/>
              <a:t> </a:t>
            </a:r>
            <a:r>
              <a:rPr lang="en-US" b="1" dirty="0" err="1"/>
              <a:t>послуг</a:t>
            </a:r>
            <a:br>
              <a:rPr lang="ru-UA" b="1" dirty="0"/>
            </a:br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A1C38-7346-1EF7-0AF3-ECA5D7EA2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" y="1844357"/>
            <a:ext cx="8686800" cy="4525963"/>
          </a:xfrm>
        </p:spPr>
        <p:txBody>
          <a:bodyPr/>
          <a:lstStyle/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Персоналізація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сервісу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Еко-тренди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локальні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продукти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Використання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технологій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онлайн-замовлення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QR-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оплата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Інклюзивність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Досвідова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економіка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uk-UA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акцент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враженнях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Ф’южн-кухня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Кейтеринг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і </a:t>
            </a:r>
            <a:r>
              <a:rPr lang="en-US" sz="2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доставка</a:t>
            </a:r>
            <a:r>
              <a:rPr lang="en-US" sz="2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 descr="Сучасні тенденції розвитку ресторанних технологій">
            <a:extLst>
              <a:ext uri="{FF2B5EF4-FFF2-40B4-BE49-F238E27FC236}">
                <a16:creationId xmlns:a16="http://schemas.microsoft.com/office/drawing/2014/main" id="{2FEAD047-B62F-6174-0FDE-2F690F6E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167956"/>
            <a:ext cx="3013710" cy="20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D5D009-C833-4BDA-2350-42EB0D3E7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Топ 5 ексклюзивних українських страв з ресторану _ VISITUKRAINE">
            <a:hlinkClick r:id="" action="ppaction://media"/>
            <a:extLst>
              <a:ext uri="{FF2B5EF4-FFF2-40B4-BE49-F238E27FC236}">
                <a16:creationId xmlns:a16="http://schemas.microsoft.com/office/drawing/2014/main" id="{BD74679E-37BD-ABD6-4DA6-0E96F46DD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48" y="1039906"/>
            <a:ext cx="8819277" cy="4960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36E8C-D5FB-9B49-DA8D-C5950477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sz="4000" b="1" i="0" dirty="0">
                <a:solidFill>
                  <a:srgbClr val="0F0F0F"/>
                </a:solidFill>
                <a:effectLst/>
                <a:latin typeface="YouTube Sans"/>
              </a:rPr>
              <a:t>Топ 5 </a:t>
            </a:r>
            <a:r>
              <a:rPr lang="ru-RU" sz="4000" b="1" i="0" dirty="0" err="1">
                <a:solidFill>
                  <a:srgbClr val="0F0F0F"/>
                </a:solidFill>
                <a:effectLst/>
                <a:latin typeface="YouTube Sans"/>
              </a:rPr>
              <a:t>ексклюзивних</a:t>
            </a:r>
            <a:r>
              <a:rPr lang="ru-RU" sz="4000" b="1" i="0" dirty="0">
                <a:solidFill>
                  <a:srgbClr val="0F0F0F"/>
                </a:solidFill>
                <a:effectLst/>
                <a:latin typeface="YouTube Sans"/>
              </a:rPr>
              <a:t> </a:t>
            </a:r>
            <a:r>
              <a:rPr lang="ru-RU" sz="4000" b="1" i="0" dirty="0" err="1">
                <a:solidFill>
                  <a:srgbClr val="0F0F0F"/>
                </a:solidFill>
                <a:effectLst/>
                <a:latin typeface="YouTube Sans"/>
              </a:rPr>
              <a:t>українських</a:t>
            </a:r>
            <a:r>
              <a:rPr lang="ru-RU" sz="4000" b="1" i="0" dirty="0">
                <a:solidFill>
                  <a:srgbClr val="0F0F0F"/>
                </a:solidFill>
                <a:effectLst/>
                <a:latin typeface="YouTube Sans"/>
              </a:rPr>
              <a:t> </a:t>
            </a:r>
            <a:r>
              <a:rPr lang="ru-RU" sz="4000" b="1" i="0" dirty="0" err="1">
                <a:solidFill>
                  <a:srgbClr val="0F0F0F"/>
                </a:solidFill>
                <a:effectLst/>
                <a:latin typeface="YouTube Sans"/>
              </a:rPr>
              <a:t>страв</a:t>
            </a:r>
            <a:r>
              <a:rPr lang="ru-RU" sz="4000" b="1" i="0" dirty="0">
                <a:solidFill>
                  <a:srgbClr val="0F0F0F"/>
                </a:solidFill>
                <a:effectLst/>
                <a:latin typeface="YouTube Sans"/>
              </a:rPr>
              <a:t> з ресторану</a:t>
            </a:r>
            <a:br>
              <a:rPr lang="ru-RU" b="1" i="0" dirty="0">
                <a:solidFill>
                  <a:srgbClr val="0F0F0F"/>
                </a:solidFill>
                <a:effectLst/>
                <a:latin typeface="YouTube Sans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02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1F66DC4-91AE-A27B-40C8-BEE5BD1A8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57200"/>
            <a:ext cx="91440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Послуги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закладів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ресторанного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бізнесу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uk-UA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лише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приготування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їжі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а й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комплекс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вражень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що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формує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позитивний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імідж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підприємства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Якість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визначається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поєднанням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професіоналізму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атмосфери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інновацій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3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 descr="Сучасний стан та проблеми розвитку ресторанного господарства у Львівській  області">
            <a:extLst>
              <a:ext uri="{FF2B5EF4-FFF2-40B4-BE49-F238E27FC236}">
                <a16:creationId xmlns:a16="http://schemas.microsoft.com/office/drawing/2014/main" id="{9E2EADBF-B04D-4D3A-DF74-5B9CACC57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51" y="3542701"/>
            <a:ext cx="4622498" cy="28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32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46321-35FC-72C0-CF57-7A6AFF50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Практичне завдання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AA3260-DB9D-3536-039B-988FBB17D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ru-RU" dirty="0"/>
              <a:t>1. </a:t>
            </a:r>
            <a:r>
              <a:rPr lang="en-US" dirty="0" err="1"/>
              <a:t>Проведіть</a:t>
            </a:r>
            <a:r>
              <a:rPr lang="en-US" dirty="0"/>
              <a:t> </a:t>
            </a:r>
            <a:r>
              <a:rPr lang="en-US" dirty="0" err="1"/>
              <a:t>аналіз</a:t>
            </a:r>
            <a:r>
              <a:rPr lang="en-US" dirty="0"/>
              <a:t> </a:t>
            </a:r>
            <a:r>
              <a:rPr lang="en-US" dirty="0" err="1"/>
              <a:t>послуг</a:t>
            </a:r>
            <a:r>
              <a:rPr lang="en-US" dirty="0"/>
              <a:t> </a:t>
            </a:r>
            <a:r>
              <a:rPr lang="en-US" dirty="0" err="1"/>
              <a:t>конкретного</a:t>
            </a:r>
            <a:r>
              <a:rPr lang="en-US" dirty="0"/>
              <a:t> </a:t>
            </a:r>
            <a:r>
              <a:rPr lang="en-US" dirty="0" err="1"/>
              <a:t>закладу</a:t>
            </a:r>
            <a:r>
              <a:rPr lang="en-US" dirty="0"/>
              <a:t> </a:t>
            </a:r>
            <a:r>
              <a:rPr lang="en-US" dirty="0" err="1"/>
              <a:t>ресторанного</a:t>
            </a:r>
            <a:r>
              <a:rPr lang="en-US" dirty="0"/>
              <a:t> </a:t>
            </a:r>
            <a:r>
              <a:rPr lang="en-US" dirty="0" err="1"/>
              <a:t>бізнесу</a:t>
            </a:r>
            <a:r>
              <a:rPr lang="en-US" dirty="0"/>
              <a:t> (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вибір</a:t>
            </a:r>
            <a:r>
              <a:rPr lang="en-US" dirty="0"/>
              <a:t>).</a:t>
            </a:r>
            <a:endParaRPr lang="ru-UA" dirty="0"/>
          </a:p>
          <a:p>
            <a:pPr marL="203200" indent="0">
              <a:buNone/>
            </a:pPr>
            <a:r>
              <a:rPr lang="en-US" dirty="0" err="1"/>
              <a:t>Проаналізуйте</a:t>
            </a:r>
            <a:r>
              <a:rPr lang="en-US" dirty="0"/>
              <a:t>: </a:t>
            </a:r>
            <a:r>
              <a:rPr lang="en-US" dirty="0" err="1"/>
              <a:t>тип</a:t>
            </a:r>
            <a:r>
              <a:rPr lang="en-US" dirty="0"/>
              <a:t> і </a:t>
            </a:r>
            <a:r>
              <a:rPr lang="en-US" dirty="0" err="1"/>
              <a:t>клас</a:t>
            </a:r>
            <a:r>
              <a:rPr lang="en-US" dirty="0"/>
              <a:t> </a:t>
            </a:r>
            <a:r>
              <a:rPr lang="en-US" dirty="0" err="1"/>
              <a:t>закладу</a:t>
            </a:r>
            <a:r>
              <a:rPr lang="en-US" dirty="0"/>
              <a:t>; </a:t>
            </a:r>
            <a:r>
              <a:rPr lang="en-US" dirty="0" err="1"/>
              <a:t>цільову</a:t>
            </a:r>
            <a:r>
              <a:rPr lang="en-US" dirty="0"/>
              <a:t> </a:t>
            </a:r>
            <a:r>
              <a:rPr lang="en-US" dirty="0" err="1"/>
              <a:t>аудиторію</a:t>
            </a:r>
            <a:r>
              <a:rPr lang="en-US" dirty="0"/>
              <a:t>; </a:t>
            </a:r>
            <a:r>
              <a:rPr lang="en-US" dirty="0" err="1"/>
              <a:t>перелік</a:t>
            </a:r>
            <a:r>
              <a:rPr lang="en-US" dirty="0"/>
              <a:t> </a:t>
            </a:r>
            <a:r>
              <a:rPr lang="en-US" dirty="0" err="1"/>
              <a:t>послуг</a:t>
            </a:r>
            <a:r>
              <a:rPr lang="en-US" dirty="0"/>
              <a:t>; </a:t>
            </a:r>
            <a:r>
              <a:rPr lang="en-US" dirty="0" err="1"/>
              <a:t>якість</a:t>
            </a:r>
            <a:r>
              <a:rPr lang="en-US" dirty="0"/>
              <a:t> </a:t>
            </a:r>
            <a:r>
              <a:rPr lang="en-US" dirty="0" err="1"/>
              <a:t>сервісу</a:t>
            </a:r>
            <a:r>
              <a:rPr lang="en-US" dirty="0"/>
              <a:t>; </a:t>
            </a:r>
            <a:r>
              <a:rPr lang="en-US" dirty="0" err="1"/>
              <a:t>інноваційні</a:t>
            </a:r>
            <a:r>
              <a:rPr lang="en-US" dirty="0"/>
              <a:t> </a:t>
            </a:r>
            <a:r>
              <a:rPr lang="en-US" dirty="0" err="1"/>
              <a:t>рішення</a:t>
            </a:r>
            <a:r>
              <a:rPr lang="en-US" dirty="0"/>
              <a:t>.</a:t>
            </a:r>
            <a:endParaRPr lang="ru-UA" dirty="0"/>
          </a:p>
          <a:p>
            <a:pPr marL="203200" indent="0">
              <a:buNone/>
            </a:pPr>
            <a:r>
              <a:rPr lang="en-US" dirty="0" err="1"/>
              <a:t>Результати</a:t>
            </a:r>
            <a:r>
              <a:rPr lang="en-US" dirty="0"/>
              <a:t> </a:t>
            </a:r>
            <a:r>
              <a:rPr lang="en-US" dirty="0" err="1"/>
              <a:t>оформіть</a:t>
            </a:r>
            <a:r>
              <a:rPr lang="en-US" dirty="0"/>
              <a:t> у </a:t>
            </a:r>
            <a:r>
              <a:rPr lang="en-US" dirty="0" err="1"/>
              <a:t>таблиці</a:t>
            </a:r>
            <a:r>
              <a:rPr lang="en-US" dirty="0"/>
              <a:t>:</a:t>
            </a:r>
            <a:endParaRPr lang="ru-UA" dirty="0"/>
          </a:p>
          <a:p>
            <a:endParaRPr lang="uk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642F243-88F0-7BCD-4188-9C81A9600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835536"/>
              </p:ext>
            </p:extLst>
          </p:nvPr>
        </p:nvGraphicFramePr>
        <p:xfrm>
          <a:off x="1684020" y="5092124"/>
          <a:ext cx="5448300" cy="683836"/>
        </p:xfrm>
        <a:graphic>
          <a:graphicData uri="http://schemas.openxmlformats.org/drawingml/2006/table">
            <a:tbl>
              <a:tblPr firstRow="1" firstCol="1" bandRow="1">
                <a:tableStyleId>{7835D2C2-2587-4194-B02D-9292A4C1F2E4}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3646932102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4281463934"/>
                    </a:ext>
                  </a:extLst>
                </a:gridCol>
              </a:tblGrid>
              <a:tr h="683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dirty="0" err="1">
                          <a:effectLst/>
                        </a:rPr>
                        <a:t>Показник</a:t>
                      </a:r>
                      <a:endParaRPr lang="ru-UA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400" dirty="0" err="1">
                          <a:effectLst/>
                        </a:rPr>
                        <a:t>Характеристика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закладу</a:t>
                      </a:r>
                      <a:endParaRPr lang="ru-UA" sz="2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7165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95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77E5CBD-0E63-6028-9033-00D77F143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38294"/>
              </p:ext>
            </p:extLst>
          </p:nvPr>
        </p:nvGraphicFramePr>
        <p:xfrm>
          <a:off x="1485900" y="1538888"/>
          <a:ext cx="6172200" cy="1890112"/>
        </p:xfrm>
        <a:graphic>
          <a:graphicData uri="http://schemas.openxmlformats.org/drawingml/2006/table">
            <a:tbl>
              <a:tblPr firstRow="1" firstCol="1" bandRow="1">
                <a:tableStyleId>{7835D2C2-2587-4194-B02D-9292A4C1F2E4}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425607476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9452956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352107615"/>
                    </a:ext>
                  </a:extLst>
                </a:gridCol>
              </a:tblGrid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Критерій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Оцінка (1–5)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Коментар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045911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Асортимент послуг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556712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Якість сервісу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3706420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Комфорт і атмосфера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UA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3613609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Інноваційність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4486693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Цінова політика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0635600"/>
                  </a:ext>
                </a:extLst>
              </a:tr>
              <a:tr h="270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Середня оцінка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UA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UA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91116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B4F037-130C-BDE7-4B29-CB9EDAACADBE}"/>
              </a:ext>
            </a:extLst>
          </p:cNvPr>
          <p:cNvSpPr txBox="1"/>
          <p:nvPr/>
        </p:nvSpPr>
        <p:spPr>
          <a:xfrm>
            <a:off x="914400" y="457200"/>
            <a:ext cx="7711440" cy="5072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Оцініть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рівень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конкурентоспроможності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обраного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закладу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5-бальною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шкалою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Визначте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сильні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та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слабкі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сторони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ресторанних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Запропонуйте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3–5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шляхів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покращення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якості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або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розширення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18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E964B83-C680-876B-3316-57F501467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4676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ru-RU" dirty="0"/>
              <a:t>5. </a:t>
            </a:r>
            <a:r>
              <a:rPr lang="ru-RU" dirty="0" err="1"/>
              <a:t>Розробіть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додаткову</a:t>
            </a:r>
            <a:r>
              <a:rPr lang="ru-RU" dirty="0"/>
              <a:t> </a:t>
            </a:r>
            <a:r>
              <a:rPr lang="ru-RU" dirty="0" err="1"/>
              <a:t>послугу</a:t>
            </a:r>
            <a:r>
              <a:rPr lang="ru-RU" dirty="0"/>
              <a:t> для ресторану </a:t>
            </a:r>
            <a:r>
              <a:rPr lang="ru-RU" dirty="0" err="1"/>
              <a:t>вашого</a:t>
            </a:r>
            <a:r>
              <a:rPr lang="ru-RU" dirty="0"/>
              <a:t> </a:t>
            </a:r>
            <a:r>
              <a:rPr lang="ru-RU" dirty="0" err="1"/>
              <a:t>вибору</a:t>
            </a:r>
            <a:r>
              <a:rPr lang="ru-RU" dirty="0"/>
              <a:t>, яка </a:t>
            </a:r>
            <a:r>
              <a:rPr lang="ru-RU" dirty="0" err="1"/>
              <a:t>підвищить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комфорту гостей, </a:t>
            </a:r>
            <a:r>
              <a:rPr lang="ru-RU" dirty="0" err="1"/>
              <a:t>підкреслить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 закладу </a:t>
            </a:r>
            <a:r>
              <a:rPr lang="uk-UA" dirty="0"/>
              <a:t>і</a:t>
            </a:r>
            <a:r>
              <a:rPr lang="ru-RU" dirty="0"/>
              <a:t> буде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доцільною</a:t>
            </a:r>
            <a:r>
              <a:rPr lang="ru-RU" dirty="0"/>
              <a:t>.</a:t>
            </a:r>
          </a:p>
          <a:p>
            <a:pPr marL="203200" indent="0">
              <a:buNone/>
            </a:pPr>
            <a:r>
              <a:rPr lang="ru-RU" dirty="0" err="1"/>
              <a:t>Оформіть</a:t>
            </a:r>
            <a:r>
              <a:rPr lang="ru-RU" dirty="0"/>
              <a:t> короткий </a:t>
            </a:r>
            <a:r>
              <a:rPr lang="ru-RU" dirty="0" err="1"/>
              <a:t>опис</a:t>
            </a:r>
            <a:r>
              <a:rPr lang="ru-RU" dirty="0"/>
              <a:t>: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послуги</a:t>
            </a:r>
            <a:r>
              <a:rPr lang="ru-RU" dirty="0"/>
              <a:t>, суть, для кого </a:t>
            </a:r>
            <a:r>
              <a:rPr lang="ru-RU" dirty="0" err="1"/>
              <a:t>призначена</a:t>
            </a:r>
            <a:r>
              <a:rPr lang="ru-RU" dirty="0"/>
              <a:t>, </a:t>
            </a:r>
            <a:r>
              <a:rPr lang="ru-RU" dirty="0" err="1"/>
              <a:t>очікуваний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4530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0" y="591670"/>
            <a:ext cx="8906540" cy="57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5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91" y="382831"/>
            <a:ext cx="8966509" cy="57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7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" y="484094"/>
            <a:ext cx="901447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" y="430306"/>
            <a:ext cx="9051755" cy="56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9" y="443463"/>
            <a:ext cx="8884936" cy="56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4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18" y="427232"/>
            <a:ext cx="9299235" cy="60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5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B291340-F138-7AE8-F474-52CF5B737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Ресторанна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—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це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результат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діяльності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закладу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ресторанного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господарства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спрямований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задоволення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потреб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споживачів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у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харчуванні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відпочинку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спілкуванні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та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естетичному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задоволенні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3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Послуга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має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нематеріальний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характер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проте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реалізується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через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матеріальний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носій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—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страву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напій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інтер’єр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сервіс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атмосферу</a:t>
            </a:r>
            <a:r>
              <a:rPr lang="en-US" sz="3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ru-UA" sz="3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86091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599</Words>
  <Application>Microsoft Office PowerPoint</Application>
  <PresentationFormat>Экран (4:3)</PresentationFormat>
  <Paragraphs>81</Paragraphs>
  <Slides>25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YouTube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Якість обслуговування як критерій ефективності послуг</vt:lpstr>
      <vt:lpstr>Сучасні тенденції  розвитку ресторанних  послуг </vt:lpstr>
      <vt:lpstr>Топ 5 ексклюзивних українських страв з ресторану </vt:lpstr>
      <vt:lpstr>Презентация PowerPoint</vt:lpstr>
      <vt:lpstr>Практичне завдання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Анна Сидорук</cp:lastModifiedBy>
  <cp:revision>4</cp:revision>
  <dcterms:modified xsi:type="dcterms:W3CDTF">2025-10-07T15:22:40Z</dcterms:modified>
</cp:coreProperties>
</file>