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9B88C9-7FE9-4C4F-9C53-C100A8930AF3}" type="datetimeFigureOut">
              <a:rPr lang="ru-RU" smtClean="0"/>
              <a:t>30.04.2023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06F629-8DBF-45F1-8A7D-3414D651ECF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563888" y="2420888"/>
            <a:ext cx="33843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4" name="Picture 4" descr="Исследование: дневной сон полезен для здоровья и памяти. Даже на пять минут  - BBC News Русская служб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19757" cy="2204864"/>
          </a:xfrm>
          <a:prstGeom prst="rect">
            <a:avLst/>
          </a:prstGeom>
          <a:noFill/>
        </p:spPr>
      </p:pic>
      <p:pic>
        <p:nvPicPr>
          <p:cNvPr id="35846" name="Picture 6" descr="Усе про сон - авторка книги про сон розповіла, як краще виспатися |  Полтавська хвил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747" y="0"/>
            <a:ext cx="4200253" cy="2204864"/>
          </a:xfrm>
          <a:prstGeom prst="rect">
            <a:avLst/>
          </a:prstGeom>
          <a:noFill/>
        </p:spPr>
      </p:pic>
      <p:pic>
        <p:nvPicPr>
          <p:cNvPr id="35848" name="Picture 8" descr="Здоровий сон: як налагодити режим немовляти? - Пологовий будинок №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39952"/>
            <a:ext cx="3890731" cy="2918048"/>
          </a:xfrm>
          <a:prstGeom prst="rect">
            <a:avLst/>
          </a:prstGeom>
          <a:noFill/>
        </p:spPr>
      </p:pic>
      <p:pic>
        <p:nvPicPr>
          <p:cNvPr id="35850" name="Picture 10" descr="Здоровий сон: скільки годин потрібно спати дорослим і дітям » Профспілка  працівників освіти і науки Україн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42859" y="3782144"/>
            <a:ext cx="4101141" cy="30758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-99392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Думка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природу сну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спостереження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близнюками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спростували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гіпнотоксину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поставлено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експеримент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кроликах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кровообігу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таламуса в одного кролика, сон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кровообігом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вдалося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запровадженням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діалізу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сплячого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кролика.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названа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дельтасоніндукувальним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пептидом (ДСІП),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дельта-сну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часом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сомногенних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ДСІП стали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ставитися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обережно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гіпногенну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антистресорну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терморегуляторну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імуномодулюючу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дезінтоксикаційну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відводиться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біогенним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амінам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століття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Жуве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спираючись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перерізками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фармакологічних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агентів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запропонував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моноамінеричну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сон-неспання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серотонінергічними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комплексу шва,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норадренергічними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Згодом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ширша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охоплює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пептидів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серотонінергічних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дофамінергічних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ГАМК-ергічних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серотонінергічні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шва,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покришки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плямі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дофамінергічні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субстанції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моноамінергічної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сну,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адренергічними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серотонінергічними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шва,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норадренергічними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сну в нейронах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пластичного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енергетичного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обміну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енергетичних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енерговитрати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наближаючись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сну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показали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десятиліть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очікування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припиняється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архітектура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мозаїки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чергувалися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загальмованими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загальмованими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нейронами. У парадоксальному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мозаїки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вона практично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зберігалася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початковому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тім'яній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кішки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- 9,1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-7,9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/с,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8,9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/с).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дисперсія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вдвічі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парадоксальному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говорить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згладжування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станом у парадоксальному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однорідність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синхронізуючої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таламуса.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Візерунок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сон"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монотонній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фазу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розрядів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поглиблення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ритму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пачок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веретен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в парадоксальному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знову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монотонії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продовжують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переробляючи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мозаїчних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ансамблях,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нерідко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осмислення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інсайтів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вирішенню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інсайти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Менделєєв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увісні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побачив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закон,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Кекуле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бензойний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синтез, Мопассан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увісні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новели,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поетів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Маяковський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-12852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приводу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думки.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Сєченов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небувалі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комбінації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бувалих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вражень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то,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переконання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Фрейда,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королівська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дорога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Фрейдом,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думки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спонукання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намагаються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прорватися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"цензура"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верхніх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перешкоджає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заборонені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уже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маски-об'єкти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та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маски-дії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за Фрейдом).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робота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лінії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згущення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зміщення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безперечно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текстом (без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галлюцинаторним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бажань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характерно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дитячих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Таким чином, за Фрейдом,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полягає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обхідним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всупереч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заборонам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Юнга,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піднявся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характеризуючих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міфологічне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народу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прогностичні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інтуїтивному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обчисленні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 основному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чином,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тотожності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гіпокампально-амігдалярного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комплексу),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лімбічних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хворих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текстом.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засновані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миттєвими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звук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у сон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провокують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сенсорного агента,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зміст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забарвлення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залежать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причин,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життєві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типологію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настрій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невирішені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 І,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сну: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REM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день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сортування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закидається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витягти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буде нелегко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Хартман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Таким чином,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737453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причинами: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летаргічний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сомнамбулія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"лунатизм"),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корково-підкіркових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безсоння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патологічна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результат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причинами,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привнесеними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факторами, у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перенесеними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стресом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війни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відхилення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працездатність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годинник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широко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поширених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жайворонків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сплять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вдень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сплять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вночі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. Цей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девіантний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патологічним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популяцію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біоритмів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переробляти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уникнути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невротизації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рекомендується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спосіб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підлаштувати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біоритми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Проблема сну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одна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найцікавіших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містичні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хвилюють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незапам'ятних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займалося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вчених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Павлов, Лежандр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П'єррон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Гесс,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Рожанський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Коган,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Клейтман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Люміс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Азерінський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Фельдман,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Шеповальников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Гуморальна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наслідок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накопичення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обміну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гіпнотоксинів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центри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користь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говорили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Лежандра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П'єррона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собаці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сироватки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собаки,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спав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діб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собаки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спостерігалися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стомлення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сну.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спостереження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близнюками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зрослися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мали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кровоносну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систему, поставили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сумнів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гуморальну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близнюки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один склад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спали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спали часто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Нервові</a:t>
            </a:r>
            <a:r>
              <a:rPr lang="ru-RU" b="1" i="1" dirty="0"/>
              <a:t> </a:t>
            </a:r>
            <a:r>
              <a:rPr lang="ru-RU" b="1" i="1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розглядають</a:t>
            </a:r>
            <a:r>
              <a:rPr lang="ru-RU" dirty="0"/>
              <a:t> сон як результат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центру сну,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, за </a:t>
            </a:r>
            <a:r>
              <a:rPr lang="ru-RU" dirty="0" err="1"/>
              <a:t>висновком</a:t>
            </a:r>
            <a:r>
              <a:rPr lang="ru-RU" dirty="0"/>
              <a:t> </a:t>
            </a:r>
            <a:r>
              <a:rPr lang="ru-RU" dirty="0" err="1"/>
              <a:t>клініцистів</a:t>
            </a:r>
            <a:r>
              <a:rPr lang="ru-RU" dirty="0"/>
              <a:t> (</a:t>
            </a:r>
            <a:r>
              <a:rPr lang="ru-RU" dirty="0" err="1"/>
              <a:t>Економо</a:t>
            </a:r>
            <a:r>
              <a:rPr lang="ru-RU" dirty="0"/>
              <a:t>) </a:t>
            </a:r>
            <a:r>
              <a:rPr lang="ru-RU" dirty="0" err="1"/>
              <a:t>і</a:t>
            </a:r>
            <a:r>
              <a:rPr lang="ru-RU" dirty="0"/>
              <a:t> на думку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експериментаторів</a:t>
            </a:r>
            <a:r>
              <a:rPr lang="ru-RU" dirty="0"/>
              <a:t> (</a:t>
            </a:r>
            <a:r>
              <a:rPr lang="ru-RU" dirty="0" err="1"/>
              <a:t>Гес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),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середнього</a:t>
            </a:r>
            <a:r>
              <a:rPr lang="ru-RU" dirty="0"/>
              <a:t> та </a:t>
            </a:r>
            <a:r>
              <a:rPr lang="ru-RU" dirty="0" err="1"/>
              <a:t>проміжного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як результат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розлитого</a:t>
            </a:r>
            <a:r>
              <a:rPr lang="ru-RU" dirty="0"/>
              <a:t> </a:t>
            </a:r>
            <a:r>
              <a:rPr lang="ru-RU" dirty="0" err="1"/>
              <a:t>гальмування</a:t>
            </a:r>
            <a:r>
              <a:rPr lang="ru-RU" dirty="0"/>
              <a:t> кори великих </a:t>
            </a:r>
            <a:r>
              <a:rPr lang="ru-RU" dirty="0" err="1"/>
              <a:t>півкуль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найближчою</a:t>
            </a:r>
            <a:r>
              <a:rPr lang="ru-RU" dirty="0"/>
              <a:t> </a:t>
            </a:r>
            <a:r>
              <a:rPr lang="ru-RU" dirty="0" err="1"/>
              <a:t>підкіркою</a:t>
            </a:r>
            <a:r>
              <a:rPr lang="ru-RU" dirty="0"/>
              <a:t> (Павлов). </a:t>
            </a:r>
            <a:r>
              <a:rPr lang="ru-RU" dirty="0" err="1"/>
              <a:t>Ця</a:t>
            </a:r>
            <a:r>
              <a:rPr lang="ru-RU" dirty="0"/>
              <a:t> думка Павлова </a:t>
            </a:r>
            <a:r>
              <a:rPr lang="ru-RU" dirty="0" err="1"/>
              <a:t>існувала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– до того часу, доки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мікроелектродного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сплячого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коли </a:t>
            </a:r>
            <a:r>
              <a:rPr lang="ru-RU" dirty="0" err="1"/>
              <a:t>виявилося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корі</a:t>
            </a:r>
            <a:r>
              <a:rPr lang="ru-RU" dirty="0"/>
              <a:t>,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стовбурі</a:t>
            </a:r>
            <a:r>
              <a:rPr lang="ru-RU" dirty="0"/>
              <a:t> </a:t>
            </a:r>
            <a:r>
              <a:rPr lang="ru-RU" dirty="0" err="1"/>
              <a:t>реєструються</a:t>
            </a:r>
            <a:r>
              <a:rPr lang="ru-RU" dirty="0"/>
              <a:t> </a:t>
            </a:r>
            <a:r>
              <a:rPr lang="ru-RU" dirty="0" err="1"/>
              <a:t>розряди</a:t>
            </a:r>
            <a:r>
              <a:rPr lang="ru-RU" dirty="0"/>
              <a:t>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нейронів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частота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поступається</a:t>
            </a:r>
            <a:r>
              <a:rPr lang="ru-RU" dirty="0"/>
              <a:t> такою в </a:t>
            </a:r>
            <a:r>
              <a:rPr lang="ru-RU" dirty="0" err="1"/>
              <a:t>бадьорому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 У </a:t>
            </a:r>
            <a:r>
              <a:rPr lang="ru-RU" dirty="0" err="1"/>
              <a:t>середині</a:t>
            </a:r>
            <a:r>
              <a:rPr lang="ru-RU" dirty="0"/>
              <a:t> XX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увага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звернена</a:t>
            </a:r>
            <a:r>
              <a:rPr lang="ru-RU" dirty="0"/>
              <a:t> на </a:t>
            </a:r>
            <a:r>
              <a:rPr lang="ru-RU" dirty="0" err="1"/>
              <a:t>ретикулярну</a:t>
            </a:r>
            <a:r>
              <a:rPr lang="ru-RU" dirty="0"/>
              <a:t> </a:t>
            </a:r>
            <a:r>
              <a:rPr lang="ru-RU" dirty="0" err="1"/>
              <a:t>формацію</a:t>
            </a:r>
            <a:r>
              <a:rPr lang="ru-RU" dirty="0"/>
              <a:t> </a:t>
            </a:r>
            <a:r>
              <a:rPr lang="ru-RU" dirty="0" err="1"/>
              <a:t>стовбура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призводило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сноподібних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, а </a:t>
            </a:r>
            <a:r>
              <a:rPr lang="ru-RU" dirty="0" err="1"/>
              <a:t>роздратування</a:t>
            </a:r>
            <a:r>
              <a:rPr lang="ru-RU" dirty="0"/>
              <a:t> </a:t>
            </a:r>
            <a:r>
              <a:rPr lang="ru-RU" dirty="0" err="1"/>
              <a:t>викликало</a:t>
            </a:r>
            <a:r>
              <a:rPr lang="ru-RU" dirty="0"/>
              <a:t> </a:t>
            </a:r>
            <a:r>
              <a:rPr lang="ru-RU" dirty="0" err="1"/>
              <a:t>пробудження</a:t>
            </a:r>
            <a:r>
              <a:rPr lang="ru-RU" dirty="0"/>
              <a:t> (</a:t>
            </a:r>
            <a:r>
              <a:rPr lang="ru-RU" dirty="0" err="1"/>
              <a:t>Мегун</a:t>
            </a:r>
            <a:r>
              <a:rPr lang="ru-RU" dirty="0"/>
              <a:t>, </a:t>
            </a:r>
            <a:r>
              <a:rPr lang="ru-RU" dirty="0" err="1"/>
              <a:t>Джаспер</a:t>
            </a:r>
            <a:r>
              <a:rPr lang="ru-RU" dirty="0"/>
              <a:t>, </a:t>
            </a:r>
            <a:r>
              <a:rPr lang="ru-RU" dirty="0" err="1"/>
              <a:t>Моруцци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r>
              <a:rPr lang="ru-RU" dirty="0" err="1"/>
              <a:t>Однак</a:t>
            </a:r>
            <a:r>
              <a:rPr lang="ru-RU" dirty="0"/>
              <a:t>, без </a:t>
            </a:r>
            <a:r>
              <a:rPr lang="ru-RU" dirty="0" err="1"/>
              <a:t>участі</a:t>
            </a:r>
            <a:r>
              <a:rPr lang="ru-RU" dirty="0"/>
              <a:t> кори </a:t>
            </a:r>
            <a:r>
              <a:rPr lang="ru-RU" dirty="0" err="1"/>
              <a:t>мозку</a:t>
            </a:r>
            <a:r>
              <a:rPr lang="ru-RU" dirty="0"/>
              <a:t> одна </a:t>
            </a:r>
            <a:r>
              <a:rPr lang="ru-RU" dirty="0" err="1"/>
              <a:t>тільки</a:t>
            </a:r>
            <a:r>
              <a:rPr lang="ru-RU" dirty="0"/>
              <a:t> система </a:t>
            </a:r>
            <a:r>
              <a:rPr lang="ru-RU" dirty="0" err="1"/>
              <a:t>стовбура</a:t>
            </a:r>
            <a:r>
              <a:rPr lang="ru-RU" dirty="0"/>
              <a:t> та </a:t>
            </a:r>
            <a:r>
              <a:rPr lang="ru-RU" dirty="0" err="1"/>
              <a:t>підкіркових</a:t>
            </a:r>
            <a:r>
              <a:rPr lang="ru-RU" dirty="0"/>
              <a:t> ядер не в </a:t>
            </a:r>
            <a:r>
              <a:rPr lang="ru-RU" dirty="0" err="1"/>
              <a:t>змозі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регуляцію</a:t>
            </a:r>
            <a:r>
              <a:rPr lang="ru-RU" dirty="0"/>
              <a:t> сну та </a:t>
            </a:r>
            <a:r>
              <a:rPr lang="ru-RU" dirty="0" err="1"/>
              <a:t>бадьорості</a:t>
            </a:r>
            <a:r>
              <a:rPr lang="ru-RU" dirty="0"/>
              <a:t> (</a:t>
            </a:r>
            <a:r>
              <a:rPr lang="ru-RU" dirty="0" err="1"/>
              <a:t>Бремер</a:t>
            </a:r>
            <a:r>
              <a:rPr lang="ru-RU" dirty="0" smtClean="0"/>
              <a:t>) (рис). </a:t>
            </a:r>
            <a:endParaRPr lang="uk-UA" dirty="0" smtClean="0"/>
          </a:p>
          <a:p>
            <a:endParaRPr lang="ru-RU" sz="1400" dirty="0" smtClean="0"/>
          </a:p>
          <a:p>
            <a:r>
              <a:rPr lang="ru-RU" sz="1400" dirty="0" err="1" smtClean="0"/>
              <a:t>Фонова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імпульсація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нейронів</a:t>
            </a:r>
            <a:r>
              <a:rPr lang="ru-RU" sz="1400" dirty="0" smtClean="0"/>
              <a:t> </a:t>
            </a:r>
            <a:r>
              <a:rPr lang="ru-RU" sz="1400" dirty="0" err="1" smtClean="0"/>
              <a:t>тім'яної</a:t>
            </a:r>
            <a:r>
              <a:rPr lang="ru-RU" sz="1400" dirty="0" smtClean="0"/>
              <a:t> кори </a:t>
            </a:r>
            <a:r>
              <a:rPr lang="ru-RU" sz="1400" dirty="0" err="1" smtClean="0"/>
              <a:t>мозку</a:t>
            </a:r>
            <a:r>
              <a:rPr lang="ru-RU" sz="1400" dirty="0" smtClean="0"/>
              <a:t> </a:t>
            </a:r>
          </a:p>
          <a:p>
            <a:r>
              <a:rPr lang="ru-RU" sz="1400" dirty="0" err="1" smtClean="0"/>
              <a:t>кішки</a:t>
            </a:r>
            <a:r>
              <a:rPr lang="ru-RU" sz="1400" dirty="0" smtClean="0"/>
              <a:t> у </a:t>
            </a:r>
            <a:r>
              <a:rPr lang="ru-RU" sz="1400" dirty="0" err="1" smtClean="0"/>
              <a:t>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неспання</a:t>
            </a:r>
            <a:r>
              <a:rPr lang="ru-RU" sz="1400" dirty="0" smtClean="0"/>
              <a:t> (А), </a:t>
            </a:r>
            <a:r>
              <a:rPr lang="ru-RU" sz="1400" dirty="0" err="1" smtClean="0"/>
              <a:t>повільнохвильового</a:t>
            </a:r>
            <a:r>
              <a:rPr lang="ru-RU" sz="1400" dirty="0" smtClean="0"/>
              <a:t> сну (Б) </a:t>
            </a:r>
          </a:p>
          <a:p>
            <a:r>
              <a:rPr lang="ru-RU" sz="1400" dirty="0" err="1" smtClean="0"/>
              <a:t>і</a:t>
            </a:r>
            <a:r>
              <a:rPr lang="ru-RU" sz="1400" dirty="0" smtClean="0"/>
              <a:t> парадоксального сну,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перериваєтьсяпробудженням</a:t>
            </a:r>
            <a:r>
              <a:rPr lang="ru-RU" sz="1400" dirty="0" smtClean="0"/>
              <a:t> </a:t>
            </a:r>
          </a:p>
          <a:p>
            <a:r>
              <a:rPr lang="ru-RU" sz="1400" dirty="0" smtClean="0"/>
              <a:t>(В): 1 – </a:t>
            </a:r>
            <a:r>
              <a:rPr lang="ru-RU" sz="1400" dirty="0" err="1" smtClean="0"/>
              <a:t>імпульсна</a:t>
            </a:r>
            <a:r>
              <a:rPr lang="ru-RU" sz="1400" dirty="0" smtClean="0"/>
              <a:t> активність;2-електрокортикограма; </a:t>
            </a:r>
          </a:p>
          <a:p>
            <a:r>
              <a:rPr lang="ru-RU" sz="1400" dirty="0" smtClean="0"/>
              <a:t>3 – стан </a:t>
            </a:r>
            <a:r>
              <a:rPr lang="ru-RU" sz="1400" dirty="0" err="1" smtClean="0"/>
              <a:t>тварини</a:t>
            </a:r>
            <a:r>
              <a:rPr lang="ru-RU" sz="1400" dirty="0" smtClean="0"/>
              <a:t> (</a:t>
            </a:r>
            <a:r>
              <a:rPr lang="ru-RU" sz="1400" dirty="0" err="1" smtClean="0"/>
              <a:t>неспання</a:t>
            </a:r>
            <a:r>
              <a:rPr lang="ru-RU" sz="1400" dirty="0" smtClean="0"/>
              <a:t> – </a:t>
            </a:r>
            <a:r>
              <a:rPr lang="ru-RU" sz="1400" dirty="0" err="1" smtClean="0"/>
              <a:t>суцільна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лінія</a:t>
            </a:r>
            <a:r>
              <a:rPr lang="ru-RU" sz="1400" dirty="0" smtClean="0"/>
              <a:t>, сон –пунктир) (за Г.Л. Фельдманом).</a:t>
            </a:r>
          </a:p>
          <a:p>
            <a:endParaRPr lang="ru-RU" dirty="0"/>
          </a:p>
          <a:p>
            <a:r>
              <a:rPr lang="ru-RU" dirty="0" smtClean="0"/>
              <a:t>Павлов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сон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кіркове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та </a:t>
            </a:r>
            <a:r>
              <a:rPr lang="ru-RU" dirty="0" err="1"/>
              <a:t>розвивається</a:t>
            </a:r>
            <a:r>
              <a:rPr lang="ru-RU" dirty="0"/>
              <a:t> в </a:t>
            </a:r>
            <a:r>
              <a:rPr lang="ru-RU" dirty="0" err="1"/>
              <a:t>нормі</a:t>
            </a:r>
            <a:r>
              <a:rPr lang="ru-RU" dirty="0"/>
              <a:t> за законами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гальмування</a:t>
            </a:r>
            <a:r>
              <a:rPr lang="ru-RU" dirty="0"/>
              <a:t>. За </a:t>
            </a:r>
            <a:r>
              <a:rPr lang="ru-RU" dirty="0" err="1"/>
              <a:t>Павловим</a:t>
            </a:r>
            <a:r>
              <a:rPr lang="ru-RU" dirty="0"/>
              <a:t>,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сну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подразнень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стимулюють</a:t>
            </a:r>
            <a:r>
              <a:rPr lang="ru-RU" dirty="0"/>
              <a:t> кору та </a:t>
            </a:r>
            <a:r>
              <a:rPr lang="ru-RU" dirty="0" err="1"/>
              <a:t>тонізують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(</a:t>
            </a:r>
            <a:r>
              <a:rPr lang="ru-RU" dirty="0" err="1"/>
              <a:t>експериментальне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кори сенсорного </a:t>
            </a:r>
            <a:r>
              <a:rPr lang="ru-RU" dirty="0" err="1"/>
              <a:t>припливу</a:t>
            </a:r>
            <a:r>
              <a:rPr lang="ru-RU" dirty="0"/>
              <a:t> </a:t>
            </a:r>
            <a:r>
              <a:rPr lang="ru-RU" dirty="0" err="1"/>
              <a:t>імпульсів</a:t>
            </a:r>
            <a:r>
              <a:rPr lang="ru-RU" dirty="0"/>
              <a:t>; </a:t>
            </a:r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відсутністю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екстерорецепцій</a:t>
            </a:r>
            <a:r>
              <a:rPr lang="ru-RU" dirty="0"/>
              <a:t>). </a:t>
            </a:r>
            <a:r>
              <a:rPr lang="ru-RU" dirty="0" err="1"/>
              <a:t>Такий</a:t>
            </a:r>
            <a:r>
              <a:rPr lang="ru-RU" dirty="0"/>
              <a:t> сон Павлов </a:t>
            </a:r>
            <a:r>
              <a:rPr lang="ru-RU" dirty="0" err="1"/>
              <a:t>називав</a:t>
            </a:r>
            <a:r>
              <a:rPr lang="ru-RU" dirty="0"/>
              <a:t> “</a:t>
            </a:r>
            <a:r>
              <a:rPr lang="ru-RU" dirty="0" err="1"/>
              <a:t>пасивним</a:t>
            </a:r>
            <a:r>
              <a:rPr lang="ru-RU" dirty="0"/>
              <a:t>” на </a:t>
            </a:r>
            <a:r>
              <a:rPr lang="ru-RU" dirty="0" err="1"/>
              <a:t>відміну</a:t>
            </a:r>
            <a:r>
              <a:rPr lang="ru-RU" dirty="0"/>
              <a:t> “активного” сну,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розвивається</a:t>
            </a:r>
            <a:r>
              <a:rPr lang="ru-RU" dirty="0"/>
              <a:t> як </a:t>
            </a:r>
            <a:r>
              <a:rPr lang="ru-RU" dirty="0" err="1"/>
              <a:t>внутрішнє</a:t>
            </a:r>
            <a:r>
              <a:rPr lang="ru-RU" dirty="0"/>
              <a:t> </a:t>
            </a:r>
            <a:r>
              <a:rPr lang="ru-RU" dirty="0" err="1"/>
              <a:t>гальмування</a:t>
            </a:r>
            <a:r>
              <a:rPr lang="ru-RU" dirty="0"/>
              <a:t>. </a:t>
            </a:r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1245" y="3356992"/>
            <a:ext cx="2382755" cy="182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Анохін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запропонував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кірково-підкіркову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кіркової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йдуть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кори.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первинне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звільнення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лобових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Розгальмовані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таламуса, 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блокування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кори. Сон,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мабуть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привілеєм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кори, як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Сон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результат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корково-підкіркових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(Коган).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засипанні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кора проходить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гіпногенних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зрівняльну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вирівнюванням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парадоксальну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ультрапарадоксальну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відсутністю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наркотичну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відрізняється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сигналами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(коли,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Демента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Клейтмана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Люміса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Азерінського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павловські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дрімоти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справжній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дозволили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два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ортодоксальний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I-IV,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Дементом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Клейтманом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A-E,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Люмісом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парадоксальний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(фаза REM,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Азеринському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невеликого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тонусу, як правило,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відсутністю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ослабленням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типовими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картинами,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високоамплітудної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альфа (фаза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кінець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сигма-веретен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(фаза 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II)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(фаза D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III)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дельта-хвилях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(фаза 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IV).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REM-сну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rapid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eyes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movement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тонусу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очей,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бурхливих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сексуальних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жахів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низькоамплітудних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інтенсифікація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вегетативних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гормональної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вегатативні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нейропептиди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глибокого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дельта-сну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поглиблюють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сон. Сон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Цикл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відрізок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послідовно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Один цикл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зазвичай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60-90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відхилення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6-7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стадій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сну.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ночі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подовжується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REM-сон,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20-40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(У перших циклах - 7-10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становить 6-8 годин,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відхилення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укорочення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(3-4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подовження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(9-10 годин).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431733"/>
            <a:ext cx="2991684" cy="142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-138499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Вікові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аспекти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Новонароджена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спить 20 годин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дорослішання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зменшується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Однорічна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спить 13-14 годин, 4-5-річна – 12-13 годин, у 8-річної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наближається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10-11 годин,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14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25%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часу сну. У такому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приблизно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50-60-річного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у 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4-5 годин (при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працездатності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75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невротична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безсоння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дискретним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цикли сну.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Зазначено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обдарованих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часом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дорослих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час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скорочено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середньостатистичного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(табл.).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5576" y="4797152"/>
          <a:ext cx="821972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232248"/>
                <a:gridCol w="792088"/>
                <a:gridCol w="648072"/>
                <a:gridCol w="720080"/>
                <a:gridCol w="864096"/>
                <a:gridCol w="1018929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smtClean="0"/>
                        <a:t>Вік 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Новонароджений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1-3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3-7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8-11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12-15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16-19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Тривалість</a:t>
                      </a:r>
                      <a:r>
                        <a:rPr lang="ru-RU" dirty="0" smtClean="0"/>
                        <a:t> сну, </a:t>
                      </a:r>
                      <a:r>
                        <a:rPr lang="ru-RU" dirty="0" err="1" smtClean="0"/>
                        <a:t>години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13-14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9,5-10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7-8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23728" y="4293096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добова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сну у </a:t>
            </a:r>
            <a:r>
              <a:rPr lang="ru-RU" dirty="0" err="1" smtClean="0"/>
              <a:t>дітей</a:t>
            </a:r>
            <a:r>
              <a:rPr lang="ru-RU" dirty="0" smtClean="0"/>
              <a:t> та </a:t>
            </a:r>
            <a:r>
              <a:rPr lang="ru-RU" dirty="0" err="1" smtClean="0"/>
              <a:t>підлітків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99592" y="1484784"/>
          <a:ext cx="6888087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6029"/>
                <a:gridCol w="2296029"/>
                <a:gridCol w="2296029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Вік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Відсоток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швидкого</a:t>
                      </a:r>
                      <a:r>
                        <a:rPr lang="ru-RU" dirty="0" smtClean="0"/>
                        <a:t> сну </a:t>
                      </a:r>
                      <a:r>
                        <a:rPr lang="ru-RU" dirty="0" err="1" smtClean="0"/>
                        <a:t>відзагальної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тривалості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Відсоток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швидкогосну</a:t>
                      </a:r>
                      <a:r>
                        <a:rPr lang="ru-RU" dirty="0" smtClean="0"/>
                        <a:t> за 24 </a:t>
                      </a:r>
                      <a:r>
                        <a:rPr lang="ru-RU" dirty="0" err="1" smtClean="0"/>
                        <a:t>години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Недоношена </a:t>
                      </a:r>
                      <a:r>
                        <a:rPr lang="ru-RU" dirty="0" err="1" smtClean="0"/>
                        <a:t>дитина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60-84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40-56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Новонароджений1-15 </a:t>
                      </a:r>
                      <a:r>
                        <a:rPr lang="ru-RU" dirty="0" err="1" smtClean="0"/>
                        <a:t>днів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49-58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33-39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Дитина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ru-RU" dirty="0" smtClean="0"/>
                        <a:t>до 2 </a:t>
                      </a:r>
                      <a:r>
                        <a:rPr lang="ru-RU" dirty="0" err="1" smtClean="0"/>
                        <a:t>років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2-5 </a:t>
                      </a:r>
                      <a:r>
                        <a:rPr lang="ru-RU" dirty="0" err="1" smtClean="0"/>
                        <a:t>років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5-13 </a:t>
                      </a:r>
                      <a:r>
                        <a:rPr lang="ru-RU" dirty="0" err="1" smtClean="0"/>
                        <a:t>років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30-40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20-30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17-22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10-14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6-8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Дорослий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18-30 </a:t>
                      </a:r>
                      <a:r>
                        <a:rPr lang="ru-RU" dirty="0" err="1" smtClean="0"/>
                        <a:t>років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30-50 </a:t>
                      </a:r>
                      <a:r>
                        <a:rPr lang="ru-RU" dirty="0" err="1" smtClean="0"/>
                        <a:t>років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65-80 </a:t>
                      </a:r>
                      <a:r>
                        <a:rPr lang="ru-RU" dirty="0" err="1" smtClean="0"/>
                        <a:t>років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20-25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18-25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7-8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5-7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4-5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83768" y="548680"/>
            <a:ext cx="4511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Швидкий</a:t>
            </a:r>
            <a:r>
              <a:rPr lang="ru-RU" dirty="0" smtClean="0"/>
              <a:t> сон у </a:t>
            </a:r>
            <a:r>
              <a:rPr lang="ru-RU" dirty="0" err="1" smtClean="0"/>
              <a:t>людини</a:t>
            </a:r>
            <a:r>
              <a:rPr lang="ru-RU" dirty="0" smtClean="0"/>
              <a:t> (за </a:t>
            </a:r>
            <a:r>
              <a:rPr lang="ru-RU" dirty="0" err="1" smtClean="0"/>
              <a:t>Вейном</a:t>
            </a:r>
            <a:r>
              <a:rPr lang="ru-RU" dirty="0" smtClean="0"/>
              <a:t>, 1970)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836712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складно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організованою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збудливо-гальмівних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низки структур.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єдиного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центру сну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прийшло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за структурами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проміжного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кінцевого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роздільні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сну: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однорідним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Вейн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сенс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сон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циркадних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біоритмів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Ритмічне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швидкохвильового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ультрадіанним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біоритмом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управляючі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свідчать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експериментів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перерізками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перерізання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ствола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скорочує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Перерізка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усуває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зняття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висхідних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Децеребрація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тварини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електроенцефалограмі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синхронізуючих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десинхронізуючих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вказує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низхідних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-99392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сон, представлена ​​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висхідними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активуючими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тонічними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синхронізуючої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ядер шва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солітарного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синхронізуюча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каудальної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преоптична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гіпоталамуса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висхідної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нейронаци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таламокортикальної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поглиблення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дельта-хвиль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дельта-хвилі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позаклітинних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постсинаптичних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мосту, у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гігантоклітинному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ядрі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покришки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моста; особливо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шляху,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гігантоклітинного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ядра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блакитною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плямою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покришки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моста, а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дорсального шва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блакитної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підставі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запропоновано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реципрокної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мосту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моноамінергічних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дорсального шва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блакитної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Припускають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реципрокні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чергування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повільнохвильової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 сну.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парадоксальному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покришці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структурах: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зоровій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моторній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тракті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латеральному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колінчастому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серединних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ядрах таламуса,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спинальних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гальмівних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низхідних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варолієвого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моста,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гіперполяризації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спинного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зниження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тонусу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кістякових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судомні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посмикування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м'язів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деполяризацію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мотонейронів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низьковольтна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десинхронізована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ЕЕГ,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бадьорого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​​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висхідних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активуючих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ретикулярних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гальмування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таламо-кортикальної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Таким чином,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розподіленої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контролю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циклу сну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фаз.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</TotalTime>
  <Words>3166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Руслан Аминов</dc:creator>
  <cp:lastModifiedBy>Руслан Аминов</cp:lastModifiedBy>
  <cp:revision>18</cp:revision>
  <dcterms:created xsi:type="dcterms:W3CDTF">2023-04-30T19:13:50Z</dcterms:created>
  <dcterms:modified xsi:type="dcterms:W3CDTF">2023-04-30T19:53:31Z</dcterms:modified>
</cp:coreProperties>
</file>